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35"/>
  </p:notesMasterIdLst>
  <p:sldIdLst>
    <p:sldId id="256" r:id="rId2"/>
    <p:sldId id="387" r:id="rId3"/>
    <p:sldId id="390" r:id="rId4"/>
    <p:sldId id="393" r:id="rId5"/>
    <p:sldId id="394" r:id="rId6"/>
    <p:sldId id="395" r:id="rId7"/>
    <p:sldId id="396" r:id="rId8"/>
    <p:sldId id="397" r:id="rId9"/>
    <p:sldId id="398" r:id="rId10"/>
    <p:sldId id="259" r:id="rId11"/>
    <p:sldId id="257" r:id="rId12"/>
    <p:sldId id="271" r:id="rId13"/>
    <p:sldId id="260" r:id="rId14"/>
    <p:sldId id="261" r:id="rId15"/>
    <p:sldId id="350" r:id="rId16"/>
    <p:sldId id="349" r:id="rId17"/>
    <p:sldId id="351" r:id="rId18"/>
    <p:sldId id="331" r:id="rId19"/>
    <p:sldId id="292" r:id="rId20"/>
    <p:sldId id="316" r:id="rId21"/>
    <p:sldId id="299" r:id="rId22"/>
    <p:sldId id="300" r:id="rId23"/>
    <p:sldId id="356" r:id="rId24"/>
    <p:sldId id="358" r:id="rId25"/>
    <p:sldId id="359" r:id="rId26"/>
    <p:sldId id="280" r:id="rId27"/>
    <p:sldId id="389" r:id="rId28"/>
    <p:sldId id="274" r:id="rId29"/>
    <p:sldId id="297" r:id="rId30"/>
    <p:sldId id="388" r:id="rId31"/>
    <p:sldId id="372" r:id="rId32"/>
    <p:sldId id="399" r:id="rId33"/>
    <p:sldId id="381" r:id="rId34"/>
  </p:sldIdLst>
  <p:sldSz cx="12192000" cy="6858000"/>
  <p:notesSz cx="6858000" cy="9144000"/>
  <p:embeddedFontLst>
    <p:embeddedFont>
      <p:font typeface="Calibri" panose="020F0502020204030204" pitchFamily="34" charset="0"/>
      <p:regular r:id="rId36"/>
      <p:bold r:id="rId37"/>
      <p:italic r:id="rId38"/>
      <p:boldItalic r:id="rId3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259" autoAdjust="0"/>
  </p:normalViewPr>
  <p:slideViewPr>
    <p:cSldViewPr snapToGrid="0">
      <p:cViewPr varScale="1">
        <p:scale>
          <a:sx n="82" d="100"/>
          <a:sy n="82" d="100"/>
        </p:scale>
        <p:origin x="1656" y="84"/>
      </p:cViewPr>
      <p:guideLst/>
    </p:cSldViewPr>
  </p:slideViewPr>
  <p:notesTextViewPr>
    <p:cViewPr>
      <p:scale>
        <a:sx n="1" d="1"/>
        <a:sy n="1" d="1"/>
      </p:scale>
      <p:origin x="0" y="0"/>
    </p:cViewPr>
  </p:notesTextViewPr>
  <p:sorterViewPr>
    <p:cViewPr>
      <p:scale>
        <a:sx n="100" d="100"/>
        <a:sy n="100" d="100"/>
      </p:scale>
      <p:origin x="0" y="-165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Thomas" userId="2af13b6d24d29b42" providerId="LiveId" clId="{4BD19B06-0F9A-4D6C-A020-CAC5F5D57B27}"/>
    <pc:docChg chg="custSel addSld delSld modSld sldOrd">
      <pc:chgData name="Julie Thomas" userId="2af13b6d24d29b42" providerId="LiveId" clId="{4BD19B06-0F9A-4D6C-A020-CAC5F5D57B27}" dt="2023-11-14T12:56:33.542" v="10296" actId="20577"/>
      <pc:docMkLst>
        <pc:docMk/>
      </pc:docMkLst>
      <pc:sldChg chg="modSp mod">
        <pc:chgData name="Julie Thomas" userId="2af13b6d24d29b42" providerId="LiveId" clId="{4BD19B06-0F9A-4D6C-A020-CAC5F5D57B27}" dt="2023-11-08T19:03:21.846" v="2807" actId="1076"/>
        <pc:sldMkLst>
          <pc:docMk/>
          <pc:sldMk cId="344210235" sldId="256"/>
        </pc:sldMkLst>
        <pc:spChg chg="mod">
          <ac:chgData name="Julie Thomas" userId="2af13b6d24d29b42" providerId="LiveId" clId="{4BD19B06-0F9A-4D6C-A020-CAC5F5D57B27}" dt="2023-11-08T19:03:21.846" v="2807" actId="1076"/>
          <ac:spMkLst>
            <pc:docMk/>
            <pc:sldMk cId="344210235" sldId="256"/>
            <ac:spMk id="2" creationId="{4CB53724-BC7D-4866-9EB2-D3490D144C47}"/>
          </ac:spMkLst>
        </pc:spChg>
        <pc:spChg chg="mod">
          <ac:chgData name="Julie Thomas" userId="2af13b6d24d29b42" providerId="LiveId" clId="{4BD19B06-0F9A-4D6C-A020-CAC5F5D57B27}" dt="2023-11-08T18:51:28.833" v="2718" actId="1076"/>
          <ac:spMkLst>
            <pc:docMk/>
            <pc:sldMk cId="344210235" sldId="256"/>
            <ac:spMk id="3" creationId="{6480E039-2511-4C0C-BAB2-A69392F762CC}"/>
          </ac:spMkLst>
        </pc:spChg>
      </pc:sldChg>
      <pc:sldChg chg="del">
        <pc:chgData name="Julie Thomas" userId="2af13b6d24d29b42" providerId="LiveId" clId="{4BD19B06-0F9A-4D6C-A020-CAC5F5D57B27}" dt="2023-11-08T17:37:10.892" v="149" actId="2696"/>
        <pc:sldMkLst>
          <pc:docMk/>
          <pc:sldMk cId="2258009295" sldId="258"/>
        </pc:sldMkLst>
      </pc:sldChg>
      <pc:sldChg chg="modSp mod ord">
        <pc:chgData name="Julie Thomas" userId="2af13b6d24d29b42" providerId="LiveId" clId="{4BD19B06-0F9A-4D6C-A020-CAC5F5D57B27}" dt="2023-11-13T09:21:48.978" v="3955"/>
        <pc:sldMkLst>
          <pc:docMk/>
          <pc:sldMk cId="3865285766" sldId="259"/>
        </pc:sldMkLst>
        <pc:spChg chg="mod">
          <ac:chgData name="Julie Thomas" userId="2af13b6d24d29b42" providerId="LiveId" clId="{4BD19B06-0F9A-4D6C-A020-CAC5F5D57B27}" dt="2023-11-08T18:58:02.439" v="2781" actId="113"/>
          <ac:spMkLst>
            <pc:docMk/>
            <pc:sldMk cId="3865285766" sldId="259"/>
            <ac:spMk id="2" creationId="{74247A0B-B5F1-4FED-BF4E-71009BCD818E}"/>
          </ac:spMkLst>
        </pc:spChg>
      </pc:sldChg>
      <pc:sldChg chg="modSp mod ord">
        <pc:chgData name="Julie Thomas" userId="2af13b6d24d29b42" providerId="LiveId" clId="{4BD19B06-0F9A-4D6C-A020-CAC5F5D57B27}" dt="2023-11-08T18:58:21.531" v="2785"/>
        <pc:sldMkLst>
          <pc:docMk/>
          <pc:sldMk cId="3397076151" sldId="260"/>
        </pc:sldMkLst>
        <pc:spChg chg="mod">
          <ac:chgData name="Julie Thomas" userId="2af13b6d24d29b42" providerId="LiveId" clId="{4BD19B06-0F9A-4D6C-A020-CAC5F5D57B27}" dt="2023-11-08T18:57:50.761" v="2780" actId="14100"/>
          <ac:spMkLst>
            <pc:docMk/>
            <pc:sldMk cId="3397076151" sldId="260"/>
            <ac:spMk id="2" creationId="{10A5BEA8-ABAF-4535-98AC-356EB5CB95E7}"/>
          </ac:spMkLst>
        </pc:spChg>
      </pc:sldChg>
      <pc:sldChg chg="ord">
        <pc:chgData name="Julie Thomas" userId="2af13b6d24d29b42" providerId="LiveId" clId="{4BD19B06-0F9A-4D6C-A020-CAC5F5D57B27}" dt="2023-11-14T12:11:15.478" v="7750"/>
        <pc:sldMkLst>
          <pc:docMk/>
          <pc:sldMk cId="2660373994" sldId="261"/>
        </pc:sldMkLst>
      </pc:sldChg>
      <pc:sldChg chg="del">
        <pc:chgData name="Julie Thomas" userId="2af13b6d24d29b42" providerId="LiveId" clId="{4BD19B06-0F9A-4D6C-A020-CAC5F5D57B27}" dt="2023-11-08T17:46:32.026" v="630" actId="2696"/>
        <pc:sldMkLst>
          <pc:docMk/>
          <pc:sldMk cId="561106907" sldId="266"/>
        </pc:sldMkLst>
      </pc:sldChg>
      <pc:sldChg chg="del">
        <pc:chgData name="Julie Thomas" userId="2af13b6d24d29b42" providerId="LiveId" clId="{4BD19B06-0F9A-4D6C-A020-CAC5F5D57B27}" dt="2023-11-08T17:46:32.026" v="630" actId="2696"/>
        <pc:sldMkLst>
          <pc:docMk/>
          <pc:sldMk cId="1503253719" sldId="268"/>
        </pc:sldMkLst>
      </pc:sldChg>
      <pc:sldChg chg="del">
        <pc:chgData name="Julie Thomas" userId="2af13b6d24d29b42" providerId="LiveId" clId="{4BD19B06-0F9A-4D6C-A020-CAC5F5D57B27}" dt="2023-11-08T17:46:32.026" v="630" actId="2696"/>
        <pc:sldMkLst>
          <pc:docMk/>
          <pc:sldMk cId="118850354" sldId="269"/>
        </pc:sldMkLst>
      </pc:sldChg>
      <pc:sldChg chg="del ord">
        <pc:chgData name="Julie Thomas" userId="2af13b6d24d29b42" providerId="LiveId" clId="{4BD19B06-0F9A-4D6C-A020-CAC5F5D57B27}" dt="2023-11-14T12:08:52.977" v="7748" actId="2696"/>
        <pc:sldMkLst>
          <pc:docMk/>
          <pc:sldMk cId="325481060" sldId="273"/>
        </pc:sldMkLst>
      </pc:sldChg>
      <pc:sldChg chg="modSp mod">
        <pc:chgData name="Julie Thomas" userId="2af13b6d24d29b42" providerId="LiveId" clId="{4BD19B06-0F9A-4D6C-A020-CAC5F5D57B27}" dt="2023-11-08T18:31:47.710" v="1633" actId="20577"/>
        <pc:sldMkLst>
          <pc:docMk/>
          <pc:sldMk cId="3952201638" sldId="274"/>
        </pc:sldMkLst>
        <pc:spChg chg="mod">
          <ac:chgData name="Julie Thomas" userId="2af13b6d24d29b42" providerId="LiveId" clId="{4BD19B06-0F9A-4D6C-A020-CAC5F5D57B27}" dt="2023-11-08T18:30:38.259" v="1544" actId="20577"/>
          <ac:spMkLst>
            <pc:docMk/>
            <pc:sldMk cId="3952201638" sldId="274"/>
            <ac:spMk id="2" creationId="{00000000-0000-0000-0000-000000000000}"/>
          </ac:spMkLst>
        </pc:spChg>
        <pc:spChg chg="mod">
          <ac:chgData name="Julie Thomas" userId="2af13b6d24d29b42" providerId="LiveId" clId="{4BD19B06-0F9A-4D6C-A020-CAC5F5D57B27}" dt="2023-11-08T18:31:47.710" v="1633" actId="20577"/>
          <ac:spMkLst>
            <pc:docMk/>
            <pc:sldMk cId="3952201638" sldId="274"/>
            <ac:spMk id="3" creationId="{00000000-0000-0000-0000-000000000000}"/>
          </ac:spMkLst>
        </pc:spChg>
      </pc:sldChg>
      <pc:sldChg chg="modSp mod ord modNotesTx">
        <pc:chgData name="Julie Thomas" userId="2af13b6d24d29b42" providerId="LiveId" clId="{4BD19B06-0F9A-4D6C-A020-CAC5F5D57B27}" dt="2023-11-08T18:42:58.035" v="2492"/>
        <pc:sldMkLst>
          <pc:docMk/>
          <pc:sldMk cId="1032802582" sldId="280"/>
        </pc:sldMkLst>
        <pc:spChg chg="mod">
          <ac:chgData name="Julie Thomas" userId="2af13b6d24d29b42" providerId="LiveId" clId="{4BD19B06-0F9A-4D6C-A020-CAC5F5D57B27}" dt="2023-11-08T18:21:14.015" v="766" actId="20577"/>
          <ac:spMkLst>
            <pc:docMk/>
            <pc:sldMk cId="1032802582" sldId="280"/>
            <ac:spMk id="2" creationId="{00000000-0000-0000-0000-000000000000}"/>
          </ac:spMkLst>
        </pc:spChg>
        <pc:spChg chg="mod">
          <ac:chgData name="Julie Thomas" userId="2af13b6d24d29b42" providerId="LiveId" clId="{4BD19B06-0F9A-4D6C-A020-CAC5F5D57B27}" dt="2023-11-08T18:39:13.298" v="2111" actId="122"/>
          <ac:spMkLst>
            <pc:docMk/>
            <pc:sldMk cId="1032802582" sldId="280"/>
            <ac:spMk id="3" creationId="{00000000-0000-0000-0000-000000000000}"/>
          </ac:spMkLst>
        </pc:spChg>
      </pc:sldChg>
      <pc:sldChg chg="addSp delSp modSp mod">
        <pc:chgData name="Julie Thomas" userId="2af13b6d24d29b42" providerId="LiveId" clId="{4BD19B06-0F9A-4D6C-A020-CAC5F5D57B27}" dt="2023-11-08T19:01:17.073" v="2800" actId="1076"/>
        <pc:sldMkLst>
          <pc:docMk/>
          <pc:sldMk cId="2750747882" sldId="292"/>
        </pc:sldMkLst>
        <pc:spChg chg="add del mod">
          <ac:chgData name="Julie Thomas" userId="2af13b6d24d29b42" providerId="LiveId" clId="{4BD19B06-0F9A-4D6C-A020-CAC5F5D57B27}" dt="2023-11-08T19:00:56.763" v="2797" actId="478"/>
          <ac:spMkLst>
            <pc:docMk/>
            <pc:sldMk cId="2750747882" sldId="292"/>
            <ac:spMk id="3" creationId="{CC001AEE-CDAB-C0F4-2970-09AB64D196EE}"/>
          </ac:spMkLst>
        </pc:spChg>
        <pc:spChg chg="del mod">
          <ac:chgData name="Julie Thomas" userId="2af13b6d24d29b42" providerId="LiveId" clId="{4BD19B06-0F9A-4D6C-A020-CAC5F5D57B27}" dt="2023-11-08T19:00:43.642" v="2795" actId="478"/>
          <ac:spMkLst>
            <pc:docMk/>
            <pc:sldMk cId="2750747882" sldId="292"/>
            <ac:spMk id="5" creationId="{00000000-0000-0000-0000-000000000000}"/>
          </ac:spMkLst>
        </pc:spChg>
        <pc:spChg chg="mod">
          <ac:chgData name="Julie Thomas" userId="2af13b6d24d29b42" providerId="LiveId" clId="{4BD19B06-0F9A-4D6C-A020-CAC5F5D57B27}" dt="2023-11-08T18:59:36.991" v="2791" actId="14100"/>
          <ac:spMkLst>
            <pc:docMk/>
            <pc:sldMk cId="2750747882" sldId="292"/>
            <ac:spMk id="6" creationId="{00000000-0000-0000-0000-000000000000}"/>
          </ac:spMkLst>
        </pc:spChg>
        <pc:spChg chg="mod">
          <ac:chgData name="Julie Thomas" userId="2af13b6d24d29b42" providerId="LiveId" clId="{4BD19B06-0F9A-4D6C-A020-CAC5F5D57B27}" dt="2023-11-08T19:01:17.073" v="2800" actId="1076"/>
          <ac:spMkLst>
            <pc:docMk/>
            <pc:sldMk cId="2750747882" sldId="292"/>
            <ac:spMk id="8" creationId="{00000000-0000-0000-0000-000000000000}"/>
          </ac:spMkLst>
        </pc:spChg>
      </pc:sldChg>
      <pc:sldChg chg="modSp mod">
        <pc:chgData name="Julie Thomas" userId="2af13b6d24d29b42" providerId="LiveId" clId="{4BD19B06-0F9A-4D6C-A020-CAC5F5D57B27}" dt="2023-11-08T19:02:11.462" v="2804" actId="20577"/>
        <pc:sldMkLst>
          <pc:docMk/>
          <pc:sldMk cId="1153661584" sldId="299"/>
        </pc:sldMkLst>
        <pc:spChg chg="mod">
          <ac:chgData name="Julie Thomas" userId="2af13b6d24d29b42" providerId="LiveId" clId="{4BD19B06-0F9A-4D6C-A020-CAC5F5D57B27}" dt="2023-11-08T19:02:11.462" v="2804" actId="20577"/>
          <ac:spMkLst>
            <pc:docMk/>
            <pc:sldMk cId="1153661584" sldId="299"/>
            <ac:spMk id="3" creationId="{00000000-0000-0000-0000-000000000000}"/>
          </ac:spMkLst>
        </pc:spChg>
      </pc:sldChg>
      <pc:sldChg chg="del">
        <pc:chgData name="Julie Thomas" userId="2af13b6d24d29b42" providerId="LiveId" clId="{4BD19B06-0F9A-4D6C-A020-CAC5F5D57B27}" dt="2023-11-08T17:46:32.026" v="630" actId="2696"/>
        <pc:sldMkLst>
          <pc:docMk/>
          <pc:sldMk cId="3490923026" sldId="312"/>
        </pc:sldMkLst>
      </pc:sldChg>
      <pc:sldChg chg="modSp mod">
        <pc:chgData name="Julie Thomas" userId="2af13b6d24d29b42" providerId="LiveId" clId="{4BD19B06-0F9A-4D6C-A020-CAC5F5D57B27}" dt="2023-11-08T18:58:40.778" v="2787" actId="113"/>
        <pc:sldMkLst>
          <pc:docMk/>
          <pc:sldMk cId="3358756251" sldId="331"/>
        </pc:sldMkLst>
        <pc:spChg chg="mod">
          <ac:chgData name="Julie Thomas" userId="2af13b6d24d29b42" providerId="LiveId" clId="{4BD19B06-0F9A-4D6C-A020-CAC5F5D57B27}" dt="2023-11-08T18:58:40.778" v="2787" actId="113"/>
          <ac:spMkLst>
            <pc:docMk/>
            <pc:sldMk cId="3358756251" sldId="331"/>
            <ac:spMk id="2" creationId="{2C898DEC-5394-4A1A-BE72-40AF5F14FBD9}"/>
          </ac:spMkLst>
        </pc:spChg>
      </pc:sldChg>
      <pc:sldChg chg="del">
        <pc:chgData name="Julie Thomas" userId="2af13b6d24d29b42" providerId="LiveId" clId="{4BD19B06-0F9A-4D6C-A020-CAC5F5D57B27}" dt="2023-11-08T17:45:11.654" v="626" actId="2696"/>
        <pc:sldMkLst>
          <pc:docMk/>
          <pc:sldMk cId="3370520683" sldId="332"/>
        </pc:sldMkLst>
      </pc:sldChg>
      <pc:sldChg chg="del">
        <pc:chgData name="Julie Thomas" userId="2af13b6d24d29b42" providerId="LiveId" clId="{4BD19B06-0F9A-4D6C-A020-CAC5F5D57B27}" dt="2023-11-08T17:45:15.424" v="627" actId="2696"/>
        <pc:sldMkLst>
          <pc:docMk/>
          <pc:sldMk cId="2960176272" sldId="333"/>
        </pc:sldMkLst>
      </pc:sldChg>
      <pc:sldChg chg="del">
        <pc:chgData name="Julie Thomas" userId="2af13b6d24d29b42" providerId="LiveId" clId="{4BD19B06-0F9A-4D6C-A020-CAC5F5D57B27}" dt="2023-11-08T17:45:19.259" v="628" actId="2696"/>
        <pc:sldMkLst>
          <pc:docMk/>
          <pc:sldMk cId="887577513" sldId="346"/>
        </pc:sldMkLst>
      </pc:sldChg>
      <pc:sldChg chg="del">
        <pc:chgData name="Julie Thomas" userId="2af13b6d24d29b42" providerId="LiveId" clId="{4BD19B06-0F9A-4D6C-A020-CAC5F5D57B27}" dt="2023-11-08T17:42:44.647" v="623" actId="2696"/>
        <pc:sldMkLst>
          <pc:docMk/>
          <pc:sldMk cId="491785987" sldId="347"/>
        </pc:sldMkLst>
      </pc:sldChg>
      <pc:sldChg chg="del">
        <pc:chgData name="Julie Thomas" userId="2af13b6d24d29b42" providerId="LiveId" clId="{4BD19B06-0F9A-4D6C-A020-CAC5F5D57B27}" dt="2023-11-08T17:43:03.146" v="624" actId="2696"/>
        <pc:sldMkLst>
          <pc:docMk/>
          <pc:sldMk cId="2356717365" sldId="348"/>
        </pc:sldMkLst>
      </pc:sldChg>
      <pc:sldChg chg="modSp mod ord">
        <pc:chgData name="Julie Thomas" userId="2af13b6d24d29b42" providerId="LiveId" clId="{4BD19B06-0F9A-4D6C-A020-CAC5F5D57B27}" dt="2023-11-14T12:11:26.981" v="7754"/>
        <pc:sldMkLst>
          <pc:docMk/>
          <pc:sldMk cId="1719977371" sldId="349"/>
        </pc:sldMkLst>
        <pc:spChg chg="mod">
          <ac:chgData name="Julie Thomas" userId="2af13b6d24d29b42" providerId="LiveId" clId="{4BD19B06-0F9A-4D6C-A020-CAC5F5D57B27}" dt="2023-11-08T18:59:16.898" v="2789" actId="113"/>
          <ac:spMkLst>
            <pc:docMk/>
            <pc:sldMk cId="1719977371" sldId="349"/>
            <ac:spMk id="2" creationId="{3E3765E7-C5CE-4933-ACB3-0694392825EE}"/>
          </ac:spMkLst>
        </pc:spChg>
      </pc:sldChg>
      <pc:sldChg chg="modSp mod ord">
        <pc:chgData name="Julie Thomas" userId="2af13b6d24d29b42" providerId="LiveId" clId="{4BD19B06-0F9A-4D6C-A020-CAC5F5D57B27}" dt="2023-11-14T12:11:23.599" v="7752"/>
        <pc:sldMkLst>
          <pc:docMk/>
          <pc:sldMk cId="535300993" sldId="350"/>
        </pc:sldMkLst>
        <pc:spChg chg="mod">
          <ac:chgData name="Julie Thomas" userId="2af13b6d24d29b42" providerId="LiveId" clId="{4BD19B06-0F9A-4D6C-A020-CAC5F5D57B27}" dt="2023-11-08T18:59:01.585" v="2788" actId="113"/>
          <ac:spMkLst>
            <pc:docMk/>
            <pc:sldMk cId="535300993" sldId="350"/>
            <ac:spMk id="2" creationId="{B7B5D737-4AB0-40F4-9B3B-1BD91152133F}"/>
          </ac:spMkLst>
        </pc:spChg>
      </pc:sldChg>
      <pc:sldChg chg="modSp mod">
        <pc:chgData name="Julie Thomas" userId="2af13b6d24d29b42" providerId="LiveId" clId="{4BD19B06-0F9A-4D6C-A020-CAC5F5D57B27}" dt="2023-11-08T18:58:27.743" v="2786" actId="113"/>
        <pc:sldMkLst>
          <pc:docMk/>
          <pc:sldMk cId="3286206364" sldId="351"/>
        </pc:sldMkLst>
        <pc:spChg chg="mod">
          <ac:chgData name="Julie Thomas" userId="2af13b6d24d29b42" providerId="LiveId" clId="{4BD19B06-0F9A-4D6C-A020-CAC5F5D57B27}" dt="2023-11-08T18:58:27.743" v="2786" actId="113"/>
          <ac:spMkLst>
            <pc:docMk/>
            <pc:sldMk cId="3286206364" sldId="351"/>
            <ac:spMk id="2" creationId="{2F7289BB-2EC3-4BE0-8377-B1E37DA4EDCE}"/>
          </ac:spMkLst>
        </pc:spChg>
      </pc:sldChg>
      <pc:sldChg chg="del">
        <pc:chgData name="Julie Thomas" userId="2af13b6d24d29b42" providerId="LiveId" clId="{4BD19B06-0F9A-4D6C-A020-CAC5F5D57B27}" dt="2023-11-08T18:53:26.063" v="2719" actId="2696"/>
        <pc:sldMkLst>
          <pc:docMk/>
          <pc:sldMk cId="515301471" sldId="352"/>
        </pc:sldMkLst>
      </pc:sldChg>
      <pc:sldChg chg="del">
        <pc:chgData name="Julie Thomas" userId="2af13b6d24d29b42" providerId="LiveId" clId="{4BD19B06-0F9A-4D6C-A020-CAC5F5D57B27}" dt="2023-11-08T18:53:36.410" v="2720" actId="2696"/>
        <pc:sldMkLst>
          <pc:docMk/>
          <pc:sldMk cId="856146575" sldId="353"/>
        </pc:sldMkLst>
      </pc:sldChg>
      <pc:sldChg chg="del">
        <pc:chgData name="Julie Thomas" userId="2af13b6d24d29b42" providerId="LiveId" clId="{4BD19B06-0F9A-4D6C-A020-CAC5F5D57B27}" dt="2023-11-08T18:53:58.307" v="2721" actId="2696"/>
        <pc:sldMkLst>
          <pc:docMk/>
          <pc:sldMk cId="3311778803" sldId="354"/>
        </pc:sldMkLst>
      </pc:sldChg>
      <pc:sldChg chg="modSp mod">
        <pc:chgData name="Julie Thomas" userId="2af13b6d24d29b42" providerId="LiveId" clId="{4BD19B06-0F9A-4D6C-A020-CAC5F5D57B27}" dt="2023-11-08T18:56:50.877" v="2771" actId="20577"/>
        <pc:sldMkLst>
          <pc:docMk/>
          <pc:sldMk cId="3302221046" sldId="356"/>
        </pc:sldMkLst>
        <pc:spChg chg="mod">
          <ac:chgData name="Julie Thomas" userId="2af13b6d24d29b42" providerId="LiveId" clId="{4BD19B06-0F9A-4D6C-A020-CAC5F5D57B27}" dt="2023-11-08T18:56:50.877" v="2771" actId="20577"/>
          <ac:spMkLst>
            <pc:docMk/>
            <pc:sldMk cId="3302221046" sldId="356"/>
            <ac:spMk id="2" creationId="{FF614548-E674-4AAC-B947-176AD3687229}"/>
          </ac:spMkLst>
        </pc:spChg>
      </pc:sldChg>
      <pc:sldChg chg="del">
        <pc:chgData name="Julie Thomas" userId="2af13b6d24d29b42" providerId="LiveId" clId="{4BD19B06-0F9A-4D6C-A020-CAC5F5D57B27}" dt="2023-11-08T17:45:50.086" v="629" actId="2696"/>
        <pc:sldMkLst>
          <pc:docMk/>
          <pc:sldMk cId="813363227" sldId="357"/>
        </pc:sldMkLst>
      </pc:sldChg>
      <pc:sldChg chg="modSp mod">
        <pc:chgData name="Julie Thomas" userId="2af13b6d24d29b42" providerId="LiveId" clId="{4BD19B06-0F9A-4D6C-A020-CAC5F5D57B27}" dt="2023-11-13T12:21:19.356" v="7579" actId="20577"/>
        <pc:sldMkLst>
          <pc:docMk/>
          <pc:sldMk cId="1478287738" sldId="359"/>
        </pc:sldMkLst>
        <pc:spChg chg="mod">
          <ac:chgData name="Julie Thomas" userId="2af13b6d24d29b42" providerId="LiveId" clId="{4BD19B06-0F9A-4D6C-A020-CAC5F5D57B27}" dt="2023-11-13T12:21:19.356" v="7579" actId="20577"/>
          <ac:spMkLst>
            <pc:docMk/>
            <pc:sldMk cId="1478287738" sldId="359"/>
            <ac:spMk id="3" creationId="{D2F3FEE3-DA41-4427-88B6-6B43F0FBBA60}"/>
          </ac:spMkLst>
        </pc:spChg>
      </pc:sldChg>
      <pc:sldChg chg="del">
        <pc:chgData name="Julie Thomas" userId="2af13b6d24d29b42" providerId="LiveId" clId="{4BD19B06-0F9A-4D6C-A020-CAC5F5D57B27}" dt="2023-11-08T17:46:32.026" v="630" actId="2696"/>
        <pc:sldMkLst>
          <pc:docMk/>
          <pc:sldMk cId="2803444659" sldId="364"/>
        </pc:sldMkLst>
      </pc:sldChg>
      <pc:sldChg chg="del">
        <pc:chgData name="Julie Thomas" userId="2af13b6d24d29b42" providerId="LiveId" clId="{4BD19B06-0F9A-4D6C-A020-CAC5F5D57B27}" dt="2023-11-08T17:46:32.026" v="630" actId="2696"/>
        <pc:sldMkLst>
          <pc:docMk/>
          <pc:sldMk cId="318100866" sldId="365"/>
        </pc:sldMkLst>
      </pc:sldChg>
      <pc:sldChg chg="del">
        <pc:chgData name="Julie Thomas" userId="2af13b6d24d29b42" providerId="LiveId" clId="{4BD19B06-0F9A-4D6C-A020-CAC5F5D57B27}" dt="2023-11-08T18:09:28.876" v="631" actId="2696"/>
        <pc:sldMkLst>
          <pc:docMk/>
          <pc:sldMk cId="4197631925" sldId="367"/>
        </pc:sldMkLst>
      </pc:sldChg>
      <pc:sldChg chg="del">
        <pc:chgData name="Julie Thomas" userId="2af13b6d24d29b42" providerId="LiveId" clId="{4BD19B06-0F9A-4D6C-A020-CAC5F5D57B27}" dt="2023-11-08T17:46:32.026" v="630" actId="2696"/>
        <pc:sldMkLst>
          <pc:docMk/>
          <pc:sldMk cId="3100898846" sldId="370"/>
        </pc:sldMkLst>
      </pc:sldChg>
      <pc:sldChg chg="del">
        <pc:chgData name="Julie Thomas" userId="2af13b6d24d29b42" providerId="LiveId" clId="{4BD19B06-0F9A-4D6C-A020-CAC5F5D57B27}" dt="2023-11-08T17:46:32.026" v="630" actId="2696"/>
        <pc:sldMkLst>
          <pc:docMk/>
          <pc:sldMk cId="2906452346" sldId="373"/>
        </pc:sldMkLst>
      </pc:sldChg>
      <pc:sldChg chg="del">
        <pc:chgData name="Julie Thomas" userId="2af13b6d24d29b42" providerId="LiveId" clId="{4BD19B06-0F9A-4D6C-A020-CAC5F5D57B27}" dt="2023-11-08T17:46:32.026" v="630" actId="2696"/>
        <pc:sldMkLst>
          <pc:docMk/>
          <pc:sldMk cId="2185502007" sldId="374"/>
        </pc:sldMkLst>
      </pc:sldChg>
      <pc:sldChg chg="del">
        <pc:chgData name="Julie Thomas" userId="2af13b6d24d29b42" providerId="LiveId" clId="{4BD19B06-0F9A-4D6C-A020-CAC5F5D57B27}" dt="2023-11-08T17:46:32.026" v="630" actId="2696"/>
        <pc:sldMkLst>
          <pc:docMk/>
          <pc:sldMk cId="626178770" sldId="377"/>
        </pc:sldMkLst>
      </pc:sldChg>
      <pc:sldChg chg="del">
        <pc:chgData name="Julie Thomas" userId="2af13b6d24d29b42" providerId="LiveId" clId="{4BD19B06-0F9A-4D6C-A020-CAC5F5D57B27}" dt="2023-11-08T17:46:32.026" v="630" actId="2696"/>
        <pc:sldMkLst>
          <pc:docMk/>
          <pc:sldMk cId="910374563" sldId="378"/>
        </pc:sldMkLst>
      </pc:sldChg>
      <pc:sldChg chg="del">
        <pc:chgData name="Julie Thomas" userId="2af13b6d24d29b42" providerId="LiveId" clId="{4BD19B06-0F9A-4D6C-A020-CAC5F5D57B27}" dt="2023-11-08T17:46:32.026" v="630" actId="2696"/>
        <pc:sldMkLst>
          <pc:docMk/>
          <pc:sldMk cId="2719656049" sldId="379"/>
        </pc:sldMkLst>
      </pc:sldChg>
      <pc:sldChg chg="modSp mod">
        <pc:chgData name="Julie Thomas" userId="2af13b6d24d29b42" providerId="LiveId" clId="{4BD19B06-0F9A-4D6C-A020-CAC5F5D57B27}" dt="2023-11-08T18:49:13.812" v="2582" actId="27636"/>
        <pc:sldMkLst>
          <pc:docMk/>
          <pc:sldMk cId="2798893481" sldId="381"/>
        </pc:sldMkLst>
        <pc:spChg chg="mod">
          <ac:chgData name="Julie Thomas" userId="2af13b6d24d29b42" providerId="LiveId" clId="{4BD19B06-0F9A-4D6C-A020-CAC5F5D57B27}" dt="2023-11-08T18:37:25.948" v="2060" actId="1076"/>
          <ac:spMkLst>
            <pc:docMk/>
            <pc:sldMk cId="2798893481" sldId="381"/>
            <ac:spMk id="2" creationId="{9C18A352-7A81-4BB8-A402-07F1DCA43C21}"/>
          </ac:spMkLst>
        </pc:spChg>
        <pc:spChg chg="mod">
          <ac:chgData name="Julie Thomas" userId="2af13b6d24d29b42" providerId="LiveId" clId="{4BD19B06-0F9A-4D6C-A020-CAC5F5D57B27}" dt="2023-11-08T18:49:13.812" v="2582" actId="27636"/>
          <ac:spMkLst>
            <pc:docMk/>
            <pc:sldMk cId="2798893481" sldId="381"/>
            <ac:spMk id="3" creationId="{7196B203-45AE-41F9-AC16-C84029C46F54}"/>
          </ac:spMkLst>
        </pc:spChg>
      </pc:sldChg>
      <pc:sldChg chg="del">
        <pc:chgData name="Julie Thomas" userId="2af13b6d24d29b42" providerId="LiveId" clId="{4BD19B06-0F9A-4D6C-A020-CAC5F5D57B27}" dt="2023-11-08T17:43:34.108" v="625" actId="2696"/>
        <pc:sldMkLst>
          <pc:docMk/>
          <pc:sldMk cId="229121981" sldId="382"/>
        </pc:sldMkLst>
      </pc:sldChg>
      <pc:sldChg chg="del">
        <pc:chgData name="Julie Thomas" userId="2af13b6d24d29b42" providerId="LiveId" clId="{4BD19B06-0F9A-4D6C-A020-CAC5F5D57B27}" dt="2023-11-08T17:46:32.026" v="630" actId="2696"/>
        <pc:sldMkLst>
          <pc:docMk/>
          <pc:sldMk cId="2891046568" sldId="383"/>
        </pc:sldMkLst>
      </pc:sldChg>
      <pc:sldChg chg="del">
        <pc:chgData name="Julie Thomas" userId="2af13b6d24d29b42" providerId="LiveId" clId="{4BD19B06-0F9A-4D6C-A020-CAC5F5D57B27}" dt="2023-11-08T17:46:32.026" v="630" actId="2696"/>
        <pc:sldMkLst>
          <pc:docMk/>
          <pc:sldMk cId="2381654027" sldId="384"/>
        </pc:sldMkLst>
      </pc:sldChg>
      <pc:sldChg chg="del">
        <pc:chgData name="Julie Thomas" userId="2af13b6d24d29b42" providerId="LiveId" clId="{4BD19B06-0F9A-4D6C-A020-CAC5F5D57B27}" dt="2023-11-08T17:46:32.026" v="630" actId="2696"/>
        <pc:sldMkLst>
          <pc:docMk/>
          <pc:sldMk cId="7547435" sldId="385"/>
        </pc:sldMkLst>
      </pc:sldChg>
      <pc:sldChg chg="del">
        <pc:chgData name="Julie Thomas" userId="2af13b6d24d29b42" providerId="LiveId" clId="{4BD19B06-0F9A-4D6C-A020-CAC5F5D57B27}" dt="2023-11-08T17:46:32.026" v="630" actId="2696"/>
        <pc:sldMkLst>
          <pc:docMk/>
          <pc:sldMk cId="1561623959" sldId="386"/>
        </pc:sldMkLst>
      </pc:sldChg>
      <pc:sldChg chg="modSp new mod modNotesTx">
        <pc:chgData name="Julie Thomas" userId="2af13b6d24d29b42" providerId="LiveId" clId="{4BD19B06-0F9A-4D6C-A020-CAC5F5D57B27}" dt="2023-11-08T18:49:50.243" v="2653" actId="20577"/>
        <pc:sldMkLst>
          <pc:docMk/>
          <pc:sldMk cId="2920453195" sldId="387"/>
        </pc:sldMkLst>
        <pc:spChg chg="mod">
          <ac:chgData name="Julie Thomas" userId="2af13b6d24d29b42" providerId="LiveId" clId="{4BD19B06-0F9A-4D6C-A020-CAC5F5D57B27}" dt="2023-11-08T17:37:42.073" v="191" actId="20577"/>
          <ac:spMkLst>
            <pc:docMk/>
            <pc:sldMk cId="2920453195" sldId="387"/>
            <ac:spMk id="2" creationId="{FA3CF87D-9F7A-B8C5-5ECF-5E63692B0731}"/>
          </ac:spMkLst>
        </pc:spChg>
        <pc:spChg chg="mod">
          <ac:chgData name="Julie Thomas" userId="2af13b6d24d29b42" providerId="LiveId" clId="{4BD19B06-0F9A-4D6C-A020-CAC5F5D57B27}" dt="2023-11-08T18:49:50.243" v="2653" actId="20577"/>
          <ac:spMkLst>
            <pc:docMk/>
            <pc:sldMk cId="2920453195" sldId="387"/>
            <ac:spMk id="3" creationId="{3CA6AF07-9228-F684-F742-0A785B149DC7}"/>
          </ac:spMkLst>
        </pc:spChg>
      </pc:sldChg>
      <pc:sldChg chg="modSp new mod">
        <pc:chgData name="Julie Thomas" userId="2af13b6d24d29b42" providerId="LiveId" clId="{4BD19B06-0F9A-4D6C-A020-CAC5F5D57B27}" dt="2023-11-08T18:47:57.133" v="2524" actId="20577"/>
        <pc:sldMkLst>
          <pc:docMk/>
          <pc:sldMk cId="1638204836" sldId="388"/>
        </pc:sldMkLst>
        <pc:spChg chg="mod">
          <ac:chgData name="Julie Thomas" userId="2af13b6d24d29b42" providerId="LiveId" clId="{4BD19B06-0F9A-4D6C-A020-CAC5F5D57B27}" dt="2023-11-08T18:37:33.338" v="2061" actId="113"/>
          <ac:spMkLst>
            <pc:docMk/>
            <pc:sldMk cId="1638204836" sldId="388"/>
            <ac:spMk id="2" creationId="{3243CB4A-3184-CC58-0CEC-A806109160C8}"/>
          </ac:spMkLst>
        </pc:spChg>
        <pc:spChg chg="mod">
          <ac:chgData name="Julie Thomas" userId="2af13b6d24d29b42" providerId="LiveId" clId="{4BD19B06-0F9A-4D6C-A020-CAC5F5D57B27}" dt="2023-11-08T18:47:57.133" v="2524" actId="20577"/>
          <ac:spMkLst>
            <pc:docMk/>
            <pc:sldMk cId="1638204836" sldId="388"/>
            <ac:spMk id="3" creationId="{CCFBD7E4-63A4-E1FC-C7C3-8AE3AB30D096}"/>
          </ac:spMkLst>
        </pc:spChg>
      </pc:sldChg>
      <pc:sldChg chg="delSp modSp new mod ord">
        <pc:chgData name="Julie Thomas" userId="2af13b6d24d29b42" providerId="LiveId" clId="{4BD19B06-0F9A-4D6C-A020-CAC5F5D57B27}" dt="2023-11-08T18:43:24.985" v="2516" actId="20577"/>
        <pc:sldMkLst>
          <pc:docMk/>
          <pc:sldMk cId="1255932158" sldId="389"/>
        </pc:sldMkLst>
        <pc:spChg chg="mod">
          <ac:chgData name="Julie Thomas" userId="2af13b6d24d29b42" providerId="LiveId" clId="{4BD19B06-0F9A-4D6C-A020-CAC5F5D57B27}" dt="2023-11-08T18:43:24.985" v="2516" actId="20577"/>
          <ac:spMkLst>
            <pc:docMk/>
            <pc:sldMk cId="1255932158" sldId="389"/>
            <ac:spMk id="2" creationId="{4E6FB930-E42F-89F6-458C-9C9512C8ACAC}"/>
          </ac:spMkLst>
        </pc:spChg>
        <pc:spChg chg="del">
          <ac:chgData name="Julie Thomas" userId="2af13b6d24d29b42" providerId="LiveId" clId="{4BD19B06-0F9A-4D6C-A020-CAC5F5D57B27}" dt="2023-11-08T18:30:04.347" v="1496" actId="478"/>
          <ac:spMkLst>
            <pc:docMk/>
            <pc:sldMk cId="1255932158" sldId="389"/>
            <ac:spMk id="3" creationId="{85233505-C81F-0C36-058B-7A5DB3BC7D4C}"/>
          </ac:spMkLst>
        </pc:spChg>
      </pc:sldChg>
      <pc:sldChg chg="modSp new mod">
        <pc:chgData name="Julie Thomas" userId="2af13b6d24d29b42" providerId="LiveId" clId="{4BD19B06-0F9A-4D6C-A020-CAC5F5D57B27}" dt="2023-11-08T19:09:34.336" v="3071" actId="14100"/>
        <pc:sldMkLst>
          <pc:docMk/>
          <pc:sldMk cId="37233379" sldId="390"/>
        </pc:sldMkLst>
        <pc:spChg chg="mod">
          <ac:chgData name="Julie Thomas" userId="2af13b6d24d29b42" providerId="LiveId" clId="{4BD19B06-0F9A-4D6C-A020-CAC5F5D57B27}" dt="2023-11-08T19:04:22.506" v="2818" actId="14100"/>
          <ac:spMkLst>
            <pc:docMk/>
            <pc:sldMk cId="37233379" sldId="390"/>
            <ac:spMk id="2" creationId="{9A169801-4BE1-8B7D-1B15-6FCC24DCCDB2}"/>
          </ac:spMkLst>
        </pc:spChg>
        <pc:spChg chg="mod">
          <ac:chgData name="Julie Thomas" userId="2af13b6d24d29b42" providerId="LiveId" clId="{4BD19B06-0F9A-4D6C-A020-CAC5F5D57B27}" dt="2023-11-08T19:09:34.336" v="3071" actId="14100"/>
          <ac:spMkLst>
            <pc:docMk/>
            <pc:sldMk cId="37233379" sldId="390"/>
            <ac:spMk id="3" creationId="{0E866B74-1513-45F8-89F9-B4F5E6832DFF}"/>
          </ac:spMkLst>
        </pc:spChg>
      </pc:sldChg>
      <pc:sldChg chg="new del">
        <pc:chgData name="Julie Thomas" userId="2af13b6d24d29b42" providerId="LiveId" clId="{4BD19B06-0F9A-4D6C-A020-CAC5F5D57B27}" dt="2023-11-08T19:13:56.395" v="3193" actId="2696"/>
        <pc:sldMkLst>
          <pc:docMk/>
          <pc:sldMk cId="4282358540" sldId="391"/>
        </pc:sldMkLst>
      </pc:sldChg>
      <pc:sldChg chg="new del">
        <pc:chgData name="Julie Thomas" userId="2af13b6d24d29b42" providerId="LiveId" clId="{4BD19B06-0F9A-4D6C-A020-CAC5F5D57B27}" dt="2023-11-08T19:12:08.702" v="3192" actId="2696"/>
        <pc:sldMkLst>
          <pc:docMk/>
          <pc:sldMk cId="719402783" sldId="392"/>
        </pc:sldMkLst>
      </pc:sldChg>
      <pc:sldChg chg="modSp new mod">
        <pc:chgData name="Julie Thomas" userId="2af13b6d24d29b42" providerId="LiveId" clId="{4BD19B06-0F9A-4D6C-A020-CAC5F5D57B27}" dt="2023-11-13T09:22:55.523" v="4050" actId="114"/>
        <pc:sldMkLst>
          <pc:docMk/>
          <pc:sldMk cId="1401307503" sldId="393"/>
        </pc:sldMkLst>
        <pc:spChg chg="mod">
          <ac:chgData name="Julie Thomas" userId="2af13b6d24d29b42" providerId="LiveId" clId="{4BD19B06-0F9A-4D6C-A020-CAC5F5D57B27}" dt="2023-11-08T19:11:39.826" v="3190" actId="113"/>
          <ac:spMkLst>
            <pc:docMk/>
            <pc:sldMk cId="1401307503" sldId="393"/>
            <ac:spMk id="2" creationId="{6DE78A2E-FFFA-AA69-D7B9-DCA92F7577A5}"/>
          </ac:spMkLst>
        </pc:spChg>
        <pc:spChg chg="mod">
          <ac:chgData name="Julie Thomas" userId="2af13b6d24d29b42" providerId="LiveId" clId="{4BD19B06-0F9A-4D6C-A020-CAC5F5D57B27}" dt="2023-11-13T09:22:55.523" v="4050" actId="114"/>
          <ac:spMkLst>
            <pc:docMk/>
            <pc:sldMk cId="1401307503" sldId="393"/>
            <ac:spMk id="3" creationId="{A837599F-A2F4-B008-5E27-D358811CE59E}"/>
          </ac:spMkLst>
        </pc:spChg>
      </pc:sldChg>
      <pc:sldChg chg="addSp delSp modSp new mod">
        <pc:chgData name="Julie Thomas" userId="2af13b6d24d29b42" providerId="LiveId" clId="{4BD19B06-0F9A-4D6C-A020-CAC5F5D57B27}" dt="2023-11-13T10:00:04.497" v="7259" actId="113"/>
        <pc:sldMkLst>
          <pc:docMk/>
          <pc:sldMk cId="2352315350" sldId="394"/>
        </pc:sldMkLst>
        <pc:spChg chg="mod">
          <ac:chgData name="Julie Thomas" userId="2af13b6d24d29b42" providerId="LiveId" clId="{4BD19B06-0F9A-4D6C-A020-CAC5F5D57B27}" dt="2023-11-13T09:31:54.926" v="4740" actId="27636"/>
          <ac:spMkLst>
            <pc:docMk/>
            <pc:sldMk cId="2352315350" sldId="394"/>
            <ac:spMk id="2" creationId="{F0565B20-0DAA-16FA-A953-9581C7D8DDBD}"/>
          </ac:spMkLst>
        </pc:spChg>
        <pc:spChg chg="del">
          <ac:chgData name="Julie Thomas" userId="2af13b6d24d29b42" providerId="LiveId" clId="{4BD19B06-0F9A-4D6C-A020-CAC5F5D57B27}" dt="2023-11-08T19:14:26.643" v="3216" actId="3680"/>
          <ac:spMkLst>
            <pc:docMk/>
            <pc:sldMk cId="2352315350" sldId="394"/>
            <ac:spMk id="3" creationId="{34F1F0F4-C302-97A4-CD53-8231A85FEE58}"/>
          </ac:spMkLst>
        </pc:spChg>
        <pc:graphicFrameChg chg="add mod ord modGraphic">
          <ac:chgData name="Julie Thomas" userId="2af13b6d24d29b42" providerId="LiveId" clId="{4BD19B06-0F9A-4D6C-A020-CAC5F5D57B27}" dt="2023-11-13T10:00:04.497" v="7259" actId="113"/>
          <ac:graphicFrameMkLst>
            <pc:docMk/>
            <pc:sldMk cId="2352315350" sldId="394"/>
            <ac:graphicFrameMk id="4" creationId="{3059523C-1EEE-B579-748D-98CA431B6561}"/>
          </ac:graphicFrameMkLst>
        </pc:graphicFrameChg>
      </pc:sldChg>
      <pc:sldChg chg="modSp add mod">
        <pc:chgData name="Julie Thomas" userId="2af13b6d24d29b42" providerId="LiveId" clId="{4BD19B06-0F9A-4D6C-A020-CAC5F5D57B27}" dt="2023-11-13T10:00:47.412" v="7261" actId="14100"/>
        <pc:sldMkLst>
          <pc:docMk/>
          <pc:sldMk cId="576506016" sldId="395"/>
        </pc:sldMkLst>
        <pc:spChg chg="mod">
          <ac:chgData name="Julie Thomas" userId="2af13b6d24d29b42" providerId="LiveId" clId="{4BD19B06-0F9A-4D6C-A020-CAC5F5D57B27}" dt="2023-11-13T09:47:43.742" v="6182" actId="27636"/>
          <ac:spMkLst>
            <pc:docMk/>
            <pc:sldMk cId="576506016" sldId="395"/>
            <ac:spMk id="2" creationId="{F0565B20-0DAA-16FA-A953-9581C7D8DDBD}"/>
          </ac:spMkLst>
        </pc:spChg>
        <pc:graphicFrameChg chg="mod modGraphic">
          <ac:chgData name="Julie Thomas" userId="2af13b6d24d29b42" providerId="LiveId" clId="{4BD19B06-0F9A-4D6C-A020-CAC5F5D57B27}" dt="2023-11-13T10:00:47.412" v="7261" actId="14100"/>
          <ac:graphicFrameMkLst>
            <pc:docMk/>
            <pc:sldMk cId="576506016" sldId="395"/>
            <ac:graphicFrameMk id="4" creationId="{3059523C-1EEE-B579-748D-98CA431B6561}"/>
          </ac:graphicFrameMkLst>
        </pc:graphicFrameChg>
      </pc:sldChg>
      <pc:sldChg chg="addSp delSp modSp new del mod">
        <pc:chgData name="Julie Thomas" userId="2af13b6d24d29b42" providerId="LiveId" clId="{4BD19B06-0F9A-4D6C-A020-CAC5F5D57B27}" dt="2023-11-08T19:18:08.653" v="3580" actId="2696"/>
        <pc:sldMkLst>
          <pc:docMk/>
          <pc:sldMk cId="2769373050" sldId="395"/>
        </pc:sldMkLst>
        <pc:spChg chg="del">
          <ac:chgData name="Julie Thomas" userId="2af13b6d24d29b42" providerId="LiveId" clId="{4BD19B06-0F9A-4D6C-A020-CAC5F5D57B27}" dt="2023-11-08T19:17:41.391" v="3579" actId="22"/>
          <ac:spMkLst>
            <pc:docMk/>
            <pc:sldMk cId="2769373050" sldId="395"/>
            <ac:spMk id="3" creationId="{F1440CDF-EFC0-8895-572D-E2C3A616EC39}"/>
          </ac:spMkLst>
        </pc:spChg>
        <pc:picChg chg="add mod ord">
          <ac:chgData name="Julie Thomas" userId="2af13b6d24d29b42" providerId="LiveId" clId="{4BD19B06-0F9A-4D6C-A020-CAC5F5D57B27}" dt="2023-11-08T19:17:41.391" v="3579" actId="22"/>
          <ac:picMkLst>
            <pc:docMk/>
            <pc:sldMk cId="2769373050" sldId="395"/>
            <ac:picMk id="5" creationId="{992DD3D3-6BDF-7E52-9FD8-EAA0A1391D9C}"/>
          </ac:picMkLst>
        </pc:picChg>
      </pc:sldChg>
      <pc:sldChg chg="delSp modSp new mod">
        <pc:chgData name="Julie Thomas" userId="2af13b6d24d29b42" providerId="LiveId" clId="{4BD19B06-0F9A-4D6C-A020-CAC5F5D57B27}" dt="2023-11-13T09:41:13.534" v="5481" actId="14100"/>
        <pc:sldMkLst>
          <pc:docMk/>
          <pc:sldMk cId="1990405771" sldId="396"/>
        </pc:sldMkLst>
        <pc:spChg chg="mod">
          <ac:chgData name="Julie Thomas" userId="2af13b6d24d29b42" providerId="LiveId" clId="{4BD19B06-0F9A-4D6C-A020-CAC5F5D57B27}" dt="2023-11-13T09:41:13.534" v="5481" actId="14100"/>
          <ac:spMkLst>
            <pc:docMk/>
            <pc:sldMk cId="1990405771" sldId="396"/>
            <ac:spMk id="2" creationId="{CF6F0AB1-C50D-16A0-3A16-8D90824C38DD}"/>
          </ac:spMkLst>
        </pc:spChg>
        <pc:spChg chg="del">
          <ac:chgData name="Julie Thomas" userId="2af13b6d24d29b42" providerId="LiveId" clId="{4BD19B06-0F9A-4D6C-A020-CAC5F5D57B27}" dt="2023-11-13T09:41:00.932" v="5477" actId="478"/>
          <ac:spMkLst>
            <pc:docMk/>
            <pc:sldMk cId="1990405771" sldId="396"/>
            <ac:spMk id="3" creationId="{3FA0FA76-386D-E5E7-B0CD-F27CA9663ABA}"/>
          </ac:spMkLst>
        </pc:spChg>
      </pc:sldChg>
      <pc:sldChg chg="modSp new mod">
        <pc:chgData name="Julie Thomas" userId="2af13b6d24d29b42" providerId="LiveId" clId="{4BD19B06-0F9A-4D6C-A020-CAC5F5D57B27}" dt="2023-11-13T10:04:42.671" v="7352" actId="1076"/>
        <pc:sldMkLst>
          <pc:docMk/>
          <pc:sldMk cId="638375066" sldId="397"/>
        </pc:sldMkLst>
        <pc:spChg chg="mod">
          <ac:chgData name="Julie Thomas" userId="2af13b6d24d29b42" providerId="LiveId" clId="{4BD19B06-0F9A-4D6C-A020-CAC5F5D57B27}" dt="2023-11-13T10:04:35.306" v="7351" actId="1076"/>
          <ac:spMkLst>
            <pc:docMk/>
            <pc:sldMk cId="638375066" sldId="397"/>
            <ac:spMk id="2" creationId="{100FFD83-1ED8-016E-1FA8-25DB9BEE7E13}"/>
          </ac:spMkLst>
        </pc:spChg>
        <pc:spChg chg="mod">
          <ac:chgData name="Julie Thomas" userId="2af13b6d24d29b42" providerId="LiveId" clId="{4BD19B06-0F9A-4D6C-A020-CAC5F5D57B27}" dt="2023-11-13T10:04:42.671" v="7352" actId="1076"/>
          <ac:spMkLst>
            <pc:docMk/>
            <pc:sldMk cId="638375066" sldId="397"/>
            <ac:spMk id="3" creationId="{41472DA3-86D6-034E-EA4A-F295FB867BCE}"/>
          </ac:spMkLst>
        </pc:spChg>
      </pc:sldChg>
      <pc:sldChg chg="modSp new mod">
        <pc:chgData name="Julie Thomas" userId="2af13b6d24d29b42" providerId="LiveId" clId="{4BD19B06-0F9A-4D6C-A020-CAC5F5D57B27}" dt="2023-11-14T12:05:18.754" v="7747" actId="20577"/>
        <pc:sldMkLst>
          <pc:docMk/>
          <pc:sldMk cId="2051949555" sldId="398"/>
        </pc:sldMkLst>
        <pc:spChg chg="mod">
          <ac:chgData name="Julie Thomas" userId="2af13b6d24d29b42" providerId="LiveId" clId="{4BD19B06-0F9A-4D6C-A020-CAC5F5D57B27}" dt="2023-11-14T12:03:43.817" v="7589" actId="113"/>
          <ac:spMkLst>
            <pc:docMk/>
            <pc:sldMk cId="2051949555" sldId="398"/>
            <ac:spMk id="2" creationId="{F87D1E67-7483-B9DE-E550-C79421BE60E4}"/>
          </ac:spMkLst>
        </pc:spChg>
        <pc:spChg chg="mod">
          <ac:chgData name="Julie Thomas" userId="2af13b6d24d29b42" providerId="LiveId" clId="{4BD19B06-0F9A-4D6C-A020-CAC5F5D57B27}" dt="2023-11-14T12:05:18.754" v="7747" actId="20577"/>
          <ac:spMkLst>
            <pc:docMk/>
            <pc:sldMk cId="2051949555" sldId="398"/>
            <ac:spMk id="3" creationId="{EC34E85E-4BA7-A88C-6A91-51F56DF48DBB}"/>
          </ac:spMkLst>
        </pc:spChg>
      </pc:sldChg>
      <pc:sldChg chg="modSp new mod modNotesTx">
        <pc:chgData name="Julie Thomas" userId="2af13b6d24d29b42" providerId="LiveId" clId="{4BD19B06-0F9A-4D6C-A020-CAC5F5D57B27}" dt="2023-11-14T12:56:33.542" v="10296" actId="20577"/>
        <pc:sldMkLst>
          <pc:docMk/>
          <pc:sldMk cId="3127340035" sldId="399"/>
        </pc:sldMkLst>
        <pc:spChg chg="mod">
          <ac:chgData name="Julie Thomas" userId="2af13b6d24d29b42" providerId="LiveId" clId="{4BD19B06-0F9A-4D6C-A020-CAC5F5D57B27}" dt="2023-11-14T12:27:52.938" v="7764" actId="113"/>
          <ac:spMkLst>
            <pc:docMk/>
            <pc:sldMk cId="3127340035" sldId="399"/>
            <ac:spMk id="2" creationId="{E9E94DEB-B1C1-2AD6-18D5-AF63BD7E7C48}"/>
          </ac:spMkLst>
        </pc:spChg>
        <pc:spChg chg="mod">
          <ac:chgData name="Julie Thomas" userId="2af13b6d24d29b42" providerId="LiveId" clId="{4BD19B06-0F9A-4D6C-A020-CAC5F5D57B27}" dt="2023-11-14T12:40:17.778" v="8625" actId="20577"/>
          <ac:spMkLst>
            <pc:docMk/>
            <pc:sldMk cId="3127340035" sldId="399"/>
            <ac:spMk id="3" creationId="{9F0B4B5F-9BF2-84B4-2AB2-E3F6680F8B64}"/>
          </ac:spMkLst>
        </pc:spChg>
      </pc:sldChg>
      <pc:sldMasterChg chg="delSldLayout">
        <pc:chgData name="Julie Thomas" userId="2af13b6d24d29b42" providerId="LiveId" clId="{4BD19B06-0F9A-4D6C-A020-CAC5F5D57B27}" dt="2023-11-08T17:46:32.026" v="630" actId="2696"/>
        <pc:sldMasterMkLst>
          <pc:docMk/>
          <pc:sldMasterMk cId="213807685" sldId="2147483660"/>
        </pc:sldMasterMkLst>
        <pc:sldLayoutChg chg="del">
          <pc:chgData name="Julie Thomas" userId="2af13b6d24d29b42" providerId="LiveId" clId="{4BD19B06-0F9A-4D6C-A020-CAC5F5D57B27}" dt="2023-11-08T17:46:32.026" v="630" actId="2696"/>
          <pc:sldLayoutMkLst>
            <pc:docMk/>
            <pc:sldMasterMk cId="213807685" sldId="2147483660"/>
            <pc:sldLayoutMk cId="2308307264" sldId="214748367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91C4D5-9624-4869-A77C-080FDC19D23E}" type="datetimeFigureOut">
              <a:rPr lang="en-GB" smtClean="0"/>
              <a:t>14/11/2023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553E8B-3C33-4B97-8EA9-05E63040F10E}" type="slidenum">
              <a:rPr lang="en-GB" smtClean="0"/>
              <a:t>‹#›</a:t>
            </a:fld>
            <a:endParaRPr lang="en-GB"/>
          </a:p>
        </p:txBody>
      </p:sp>
    </p:spTree>
    <p:extLst>
      <p:ext uri="{BB962C8B-B14F-4D97-AF65-F5344CB8AC3E}">
        <p14:creationId xmlns:p14="http://schemas.microsoft.com/office/powerpoint/2010/main" val="3581992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conceptually.org/concepts/heuristics"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1" u="none" strike="noStrike" kern="1200" cap="none" spc="0" normalizeH="0" baseline="0" noProof="0" dirty="0">
                <a:ln>
                  <a:noFill/>
                </a:ln>
                <a:solidFill>
                  <a:prstClr val="black"/>
                </a:solidFill>
                <a:effectLst/>
                <a:uLnTx/>
                <a:uFillTx/>
                <a:latin typeface="Myriad Pro"/>
                <a:ea typeface="+mn-ea"/>
                <a:cs typeface="+mn-cs"/>
              </a:rPr>
              <a:t>Covers the module content:</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000" b="0" i="1"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1" u="none" strike="noStrike" kern="1200" cap="none" spc="0" normalizeH="0" baseline="0" noProof="0" dirty="0">
                <a:ln>
                  <a:noFill/>
                </a:ln>
                <a:solidFill>
                  <a:prstClr val="black"/>
                </a:solidFill>
                <a:effectLst/>
                <a:uLnTx/>
                <a:uFillTx/>
                <a:latin typeface="Myriad Pro"/>
                <a:ea typeface="+mn-ea"/>
                <a:cs typeface="+mn-cs"/>
              </a:rPr>
              <a:t>How to critically evaluate your organisation’s performance data to inform strategy. </a:t>
            </a: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endParaRPr kumimoji="0" lang="en-GB" sz="30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sz="3000" b="0" i="0" u="none" strike="noStrike" kern="1200" cap="none" spc="0" normalizeH="0" baseline="0" noProof="0" dirty="0">
                <a:ln>
                  <a:noFill/>
                </a:ln>
                <a:solidFill>
                  <a:prstClr val="black"/>
                </a:solidFill>
                <a:effectLst/>
                <a:uLnTx/>
                <a:uFillTx/>
                <a:latin typeface="Myriad Pro"/>
                <a:ea typeface="+mn-ea"/>
                <a:cs typeface="+mn-cs"/>
              </a:rPr>
              <a:t>Ways of measuring organisational performance. Quantitative and qualitative methods. Data available outside and inside the people management function, to inform strategy. Real-time data – pulse surveys. Evidence based practice. How to assess the quality and relevance of evidence. How to interpret data to make decisions and provide business insight.</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a:t>
            </a:fld>
            <a:endParaRPr lang="en-GB"/>
          </a:p>
        </p:txBody>
      </p:sp>
    </p:spTree>
    <p:extLst>
      <p:ext uri="{BB962C8B-B14F-4D97-AF65-F5344CB8AC3E}">
        <p14:creationId xmlns:p14="http://schemas.microsoft.com/office/powerpoint/2010/main" val="40406081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so much information available – need to do your research or risk being a victim of fake news or fads.</a:t>
            </a:r>
          </a:p>
          <a:p>
            <a:r>
              <a:rPr lang="en-GB" dirty="0"/>
              <a:t>Being critical – appraising the evidence, asking questions. </a:t>
            </a:r>
          </a:p>
        </p:txBody>
      </p:sp>
      <p:sp>
        <p:nvSpPr>
          <p:cNvPr id="4" name="Slide Number Placeholder 3"/>
          <p:cNvSpPr>
            <a:spLocks noGrp="1"/>
          </p:cNvSpPr>
          <p:nvPr>
            <p:ph type="sldNum" sz="quarter" idx="5"/>
          </p:nvPr>
        </p:nvSpPr>
        <p:spPr/>
        <p:txBody>
          <a:bodyPr/>
          <a:lstStyle/>
          <a:p>
            <a:fld id="{A5553E8B-3C33-4B97-8EA9-05E63040F10E}" type="slidenum">
              <a:rPr lang="en-GB" smtClean="0"/>
              <a:t>10</a:t>
            </a:fld>
            <a:endParaRPr lang="en-GB"/>
          </a:p>
        </p:txBody>
      </p:sp>
    </p:spTree>
    <p:extLst>
      <p:ext uri="{BB962C8B-B14F-4D97-AF65-F5344CB8AC3E}">
        <p14:creationId xmlns:p14="http://schemas.microsoft.com/office/powerpoint/2010/main" val="2100331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Work at the moment isn’t working for people. Survey asked – what do you miss the most about work? Top answer – nothing. </a:t>
            </a:r>
          </a:p>
          <a:p>
            <a:r>
              <a:rPr lang="en-GB" dirty="0"/>
              <a:t>We spend most of our lives working – it needs to be meaningful and good for us. </a:t>
            </a:r>
          </a:p>
        </p:txBody>
      </p:sp>
      <p:sp>
        <p:nvSpPr>
          <p:cNvPr id="4" name="Slide Number Placeholder 3"/>
          <p:cNvSpPr>
            <a:spLocks noGrp="1"/>
          </p:cNvSpPr>
          <p:nvPr>
            <p:ph type="sldNum" sz="quarter" idx="5"/>
          </p:nvPr>
        </p:nvSpPr>
        <p:spPr/>
        <p:txBody>
          <a:bodyPr/>
          <a:lstStyle/>
          <a:p>
            <a:fld id="{2E77DE39-8C43-41EA-A72F-BA87F309D135}" type="slidenum">
              <a:rPr lang="en-GB" smtClean="0"/>
              <a:t>12</a:t>
            </a:fld>
            <a:endParaRPr lang="en-GB"/>
          </a:p>
        </p:txBody>
      </p:sp>
    </p:spTree>
    <p:extLst>
      <p:ext uri="{BB962C8B-B14F-4D97-AF65-F5344CB8AC3E}">
        <p14:creationId xmlns:p14="http://schemas.microsoft.com/office/powerpoint/2010/main" val="10670904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example of evidence-based practice could be the decision to implement a performance management system. In this situation, performance management data from the business, scientific evidence, insights from key stakeholders, and professional HR expertise would be used to develop the best performance management system for the specific organisational context.</a:t>
            </a:r>
          </a:p>
        </p:txBody>
      </p:sp>
      <p:sp>
        <p:nvSpPr>
          <p:cNvPr id="4" name="Slide Number Placeholder 3"/>
          <p:cNvSpPr>
            <a:spLocks noGrp="1"/>
          </p:cNvSpPr>
          <p:nvPr>
            <p:ph type="sldNum" sz="quarter" idx="5"/>
          </p:nvPr>
        </p:nvSpPr>
        <p:spPr/>
        <p:txBody>
          <a:bodyPr/>
          <a:lstStyle/>
          <a:p>
            <a:fld id="{A5553E8B-3C33-4B97-8EA9-05E63040F10E}" type="slidenum">
              <a:rPr lang="en-GB" smtClean="0"/>
              <a:t>13</a:t>
            </a:fld>
            <a:endParaRPr lang="en-GB"/>
          </a:p>
        </p:txBody>
      </p:sp>
    </p:spTree>
    <p:extLst>
      <p:ext uri="{BB962C8B-B14F-4D97-AF65-F5344CB8AC3E}">
        <p14:creationId xmlns:p14="http://schemas.microsoft.com/office/powerpoint/2010/main" val="36741635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1. Asking – translating a practical issue or problem into an answerable question. </a:t>
            </a:r>
          </a:p>
          <a:p>
            <a:pPr marL="0" indent="0">
              <a:buNone/>
            </a:pPr>
            <a:r>
              <a:rPr lang="en-GB" dirty="0"/>
              <a:t>2. Acquiring – systematically searching for and retrieving evidence. </a:t>
            </a:r>
          </a:p>
          <a:p>
            <a:pPr marL="0" indent="0">
              <a:buNone/>
            </a:pPr>
            <a:r>
              <a:rPr lang="en-GB" dirty="0"/>
              <a:t>3. Appraising – critically judging the trustworthiness and relevance of the evidence. </a:t>
            </a:r>
          </a:p>
          <a:p>
            <a:pPr marL="0" indent="0">
              <a:buNone/>
            </a:pPr>
            <a:r>
              <a:rPr lang="en-GB" dirty="0"/>
              <a:t>4. Aggregating – weighing and pulling together the evidence. </a:t>
            </a:r>
          </a:p>
          <a:p>
            <a:pPr marL="0" indent="0">
              <a:buNone/>
            </a:pPr>
            <a:r>
              <a:rPr lang="en-GB" dirty="0"/>
              <a:t>5. Applying – incorporating the evidence into a decision-making process. </a:t>
            </a:r>
          </a:p>
          <a:p>
            <a:pPr marL="0" indent="0">
              <a:buNone/>
            </a:pPr>
            <a:r>
              <a:rPr lang="en-GB" dirty="0"/>
              <a:t>6. Assessing – evaluating the outcome of the decision taken so as to increase the likelihood.</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14</a:t>
            </a:fld>
            <a:endParaRPr lang="en-GB"/>
          </a:p>
        </p:txBody>
      </p:sp>
    </p:spTree>
    <p:extLst>
      <p:ext uri="{BB962C8B-B14F-4D97-AF65-F5344CB8AC3E}">
        <p14:creationId xmlns:p14="http://schemas.microsoft.com/office/powerpoint/2010/main" val="39298959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Limitations – how much/relevance of information collected, time involved, biases. </a:t>
            </a:r>
          </a:p>
        </p:txBody>
      </p:sp>
      <p:sp>
        <p:nvSpPr>
          <p:cNvPr id="4" name="Slide Number Placeholder 3"/>
          <p:cNvSpPr>
            <a:spLocks noGrp="1"/>
          </p:cNvSpPr>
          <p:nvPr>
            <p:ph type="sldNum" sz="quarter" idx="5"/>
          </p:nvPr>
        </p:nvSpPr>
        <p:spPr/>
        <p:txBody>
          <a:bodyPr/>
          <a:lstStyle/>
          <a:p>
            <a:fld id="{A5553E8B-3C33-4B97-8EA9-05E63040F10E}" type="slidenum">
              <a:rPr lang="en-GB" smtClean="0"/>
              <a:t>15</a:t>
            </a:fld>
            <a:endParaRPr lang="en-GB"/>
          </a:p>
        </p:txBody>
      </p:sp>
    </p:spTree>
    <p:extLst>
      <p:ext uri="{BB962C8B-B14F-4D97-AF65-F5344CB8AC3E}">
        <p14:creationId xmlns:p14="http://schemas.microsoft.com/office/powerpoint/2010/main" val="3223360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Relevant information – there is so much information out there; need to narrow it down (perhaps use sector, industry). </a:t>
            </a:r>
          </a:p>
          <a:p>
            <a:r>
              <a:rPr lang="en-GB" dirty="0"/>
              <a:t>Feasible options – what options are practical (cost/time). </a:t>
            </a:r>
          </a:p>
          <a:p>
            <a:r>
              <a:rPr lang="en-GB" dirty="0"/>
              <a:t>Lobster pot principal – going from lots of creative options to feasible options, alternatives (2), then final option. </a:t>
            </a:r>
          </a:p>
          <a:p>
            <a:r>
              <a:rPr lang="en-GB" dirty="0"/>
              <a:t>Making final decision – can look at advantages/disadvantages, examining consequences of decision, testing it against your objective, weighing risks against gains. </a:t>
            </a:r>
          </a:p>
        </p:txBody>
      </p:sp>
      <p:sp>
        <p:nvSpPr>
          <p:cNvPr id="4" name="Slide Number Placeholder 3"/>
          <p:cNvSpPr>
            <a:spLocks noGrp="1"/>
          </p:cNvSpPr>
          <p:nvPr>
            <p:ph type="sldNum" sz="quarter" idx="5"/>
          </p:nvPr>
        </p:nvSpPr>
        <p:spPr/>
        <p:txBody>
          <a:bodyPr/>
          <a:lstStyle/>
          <a:p>
            <a:fld id="{A5553E8B-3C33-4B97-8EA9-05E63040F10E}" type="slidenum">
              <a:rPr lang="en-GB" smtClean="0"/>
              <a:t>16</a:t>
            </a:fld>
            <a:endParaRPr lang="en-GB"/>
          </a:p>
        </p:txBody>
      </p:sp>
    </p:spTree>
    <p:extLst>
      <p:ext uri="{BB962C8B-B14F-4D97-AF65-F5344CB8AC3E}">
        <p14:creationId xmlns:p14="http://schemas.microsoft.com/office/powerpoint/2010/main" val="2038810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hlinkClick r:id="rId3"/>
              </a:rPr>
              <a:t>Heuristics - Definition and examples — Conceptually</a:t>
            </a:r>
            <a:endParaRPr lang="en-GB" dirty="0"/>
          </a:p>
          <a:p>
            <a:pPr algn="l"/>
            <a:r>
              <a:rPr lang="en-GB" b="1" i="0" dirty="0">
                <a:solidFill>
                  <a:srgbClr val="404040"/>
                </a:solidFill>
                <a:effectLst/>
                <a:latin typeface="europa"/>
              </a:rPr>
              <a:t>A heuristic is a mental shortcut that our brains use that allows us to make decisions quickly without having all the relevant information.</a:t>
            </a:r>
            <a:r>
              <a:rPr lang="en-GB" b="0" i="0" dirty="0">
                <a:solidFill>
                  <a:srgbClr val="404040"/>
                </a:solidFill>
                <a:effectLst/>
                <a:latin typeface="europa"/>
              </a:rPr>
              <a:t> They can be thought of as rules of thumb that allow us to make a decision that has a high probability of being correct without having to think everything through. Common heuristic – things that have worked in the past, will work in the future. When heuristics go wrong – this is a bias, which can lead to imperfect decision-making. For example, confirmation bias, where you look for evidence to back up what you already think instead of taking a more balanced approach. </a:t>
            </a:r>
          </a:p>
          <a:p>
            <a:pPr algn="l"/>
            <a:endParaRPr lang="en-GB" dirty="0"/>
          </a:p>
          <a:p>
            <a:pPr algn="l"/>
            <a:r>
              <a:rPr lang="en-GB" dirty="0"/>
              <a:t>Bounded rationality – people can only understand a limited amount of information in a limited amount of time and as a result don’t always make the best decisions. </a:t>
            </a:r>
          </a:p>
          <a:p>
            <a:pPr algn="l"/>
            <a:r>
              <a:rPr lang="en-GB" dirty="0"/>
              <a:t>‘Two heads are better than one’ – different perspectives are important.</a:t>
            </a:r>
          </a:p>
          <a:p>
            <a:pPr algn="l"/>
            <a:r>
              <a:rPr lang="en-GB" dirty="0"/>
              <a:t>Group think – similar ways of thinking, going with the majority decision.</a:t>
            </a:r>
          </a:p>
          <a:p>
            <a:pPr algn="l"/>
            <a:r>
              <a:rPr lang="en-GB" dirty="0"/>
              <a:t>Group polarisation – group members tend to make more extreme decisions following group discussions. </a:t>
            </a:r>
          </a:p>
        </p:txBody>
      </p:sp>
      <p:sp>
        <p:nvSpPr>
          <p:cNvPr id="4" name="Slide Number Placeholder 3"/>
          <p:cNvSpPr>
            <a:spLocks noGrp="1"/>
          </p:cNvSpPr>
          <p:nvPr>
            <p:ph type="sldNum" sz="quarter" idx="5"/>
          </p:nvPr>
        </p:nvSpPr>
        <p:spPr/>
        <p:txBody>
          <a:bodyPr/>
          <a:lstStyle/>
          <a:p>
            <a:fld id="{A5553E8B-3C33-4B97-8EA9-05E63040F10E}" type="slidenum">
              <a:rPr lang="en-GB" smtClean="0"/>
              <a:t>17</a:t>
            </a:fld>
            <a:endParaRPr lang="en-GB"/>
          </a:p>
        </p:txBody>
      </p:sp>
    </p:spTree>
    <p:extLst>
      <p:ext uri="{BB962C8B-B14F-4D97-AF65-F5344CB8AC3E}">
        <p14:creationId xmlns:p14="http://schemas.microsoft.com/office/powerpoint/2010/main" val="21624423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CMI, 2015:</a:t>
            </a:r>
          </a:p>
          <a:p>
            <a:endParaRPr lang="en-GB" dirty="0"/>
          </a:p>
          <a:p>
            <a:r>
              <a:rPr lang="en-GB" dirty="0"/>
              <a:t>Confirmation bias – uncritical acceptance of information that confirms existing beliefs </a:t>
            </a:r>
          </a:p>
          <a:p>
            <a:r>
              <a:rPr lang="en-GB" dirty="0"/>
              <a:t>False analogy – assuming that the situation is just like a previous one, ignoring the differences</a:t>
            </a:r>
          </a:p>
          <a:p>
            <a:r>
              <a:rPr lang="en-GB" dirty="0"/>
              <a:t>Availability bias – allowing your mind to construct a narrative only from the information that is immediately in front of you  </a:t>
            </a:r>
          </a:p>
          <a:p>
            <a:r>
              <a:rPr lang="en-GB" dirty="0"/>
              <a:t>Tunnel vision – failing to see the ‘big picture’ while focusing on the detail</a:t>
            </a:r>
          </a:p>
          <a:p>
            <a:r>
              <a:rPr lang="en-GB" dirty="0"/>
              <a:t>Vividness – ignoring more mundane alternatives in favour of the most vivid option, for example being swayed by a sales pitch into making an instant decision without considering alternatives </a:t>
            </a:r>
          </a:p>
          <a:p>
            <a:r>
              <a:rPr lang="en-GB" dirty="0"/>
              <a:t>Sunk cost fallacy – giving weight to resources that have already been spent, when these do not have an impact on the future costs and gains of pursuing an alternative </a:t>
            </a:r>
          </a:p>
          <a:p>
            <a:r>
              <a:rPr lang="en-GB" dirty="0"/>
              <a:t>Loss aversion – a preference for avoiding possible losses over pursuing possible gains.</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18</a:t>
            </a:fld>
            <a:endParaRPr lang="en-GB"/>
          </a:p>
        </p:txBody>
      </p:sp>
    </p:spTree>
    <p:extLst>
      <p:ext uri="{BB962C8B-B14F-4D97-AF65-F5344CB8AC3E}">
        <p14:creationId xmlns:p14="http://schemas.microsoft.com/office/powerpoint/2010/main" val="36076313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would you do first if you were undertaking a research project?</a:t>
            </a:r>
          </a:p>
          <a:p>
            <a:r>
              <a:rPr lang="en-GB" baseline="0" dirty="0"/>
              <a:t>Secondary </a:t>
            </a:r>
            <a:r>
              <a:rPr lang="en-GB" b="1" baseline="0" dirty="0"/>
              <a:t>data</a:t>
            </a:r>
            <a:r>
              <a:rPr lang="en-GB" baseline="0" dirty="0"/>
              <a:t> can be raw data from your organisation such as absence statistics. </a:t>
            </a:r>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21</a:t>
            </a:fld>
            <a:endParaRPr lang="en-GB" dirty="0"/>
          </a:p>
        </p:txBody>
      </p:sp>
    </p:spTree>
    <p:extLst>
      <p:ext uri="{BB962C8B-B14F-4D97-AF65-F5344CB8AC3E}">
        <p14:creationId xmlns:p14="http://schemas.microsoft.com/office/powerpoint/2010/main" val="38651937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idx="10"/>
          </p:nvPr>
        </p:nvSpPr>
        <p:spPr/>
        <p:txBody>
          <a:bodyPr/>
          <a:lstStyle/>
          <a:p>
            <a:r>
              <a:rPr lang="en-GB" dirty="0"/>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t>22</a:t>
            </a:fld>
            <a:endParaRPr lang="en-GB" dirty="0"/>
          </a:p>
        </p:txBody>
      </p:sp>
    </p:spTree>
    <p:extLst>
      <p:ext uri="{BB962C8B-B14F-4D97-AF65-F5344CB8AC3E}">
        <p14:creationId xmlns:p14="http://schemas.microsoft.com/office/powerpoint/2010/main" val="19539109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evaluation does not necessarily mean negative criticism. It means reaching a judgement on the basis of analysis and evidence and the judgement can be positive as well as negative. </a:t>
            </a:r>
          </a:p>
          <a:p>
            <a:endParaRPr lang="en-GB" dirty="0"/>
          </a:p>
          <a:p>
            <a:r>
              <a:rPr lang="en-GB" dirty="0"/>
              <a:t>Chapter on Analytical and Critical Skills in </a:t>
            </a:r>
            <a:r>
              <a:rPr lang="en-GB" i="1" dirty="0"/>
              <a:t>Armstrong’s Handbook of Human Resource Management Practice </a:t>
            </a:r>
            <a:r>
              <a:rPr lang="en-GB" dirty="0"/>
              <a:t>is a good source for your assignment. </a:t>
            </a:r>
          </a:p>
        </p:txBody>
      </p:sp>
      <p:sp>
        <p:nvSpPr>
          <p:cNvPr id="4" name="Slide Number Placeholder 3"/>
          <p:cNvSpPr>
            <a:spLocks noGrp="1"/>
          </p:cNvSpPr>
          <p:nvPr>
            <p:ph type="sldNum" sz="quarter" idx="5"/>
          </p:nvPr>
        </p:nvSpPr>
        <p:spPr/>
        <p:txBody>
          <a:bodyPr/>
          <a:lstStyle/>
          <a:p>
            <a:fld id="{A5553E8B-3C33-4B97-8EA9-05E63040F10E}" type="slidenum">
              <a:rPr lang="en-GB" smtClean="0"/>
              <a:t>23</a:t>
            </a:fld>
            <a:endParaRPr lang="en-GB"/>
          </a:p>
        </p:txBody>
      </p:sp>
    </p:spTree>
    <p:extLst>
      <p:ext uri="{BB962C8B-B14F-4D97-AF65-F5344CB8AC3E}">
        <p14:creationId xmlns:p14="http://schemas.microsoft.com/office/powerpoint/2010/main" val="4249139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Customer surveys, customer satisfaction indices. </a:t>
            </a:r>
          </a:p>
          <a:p>
            <a:r>
              <a:rPr lang="en-GB" dirty="0"/>
              <a:t>KPI – </a:t>
            </a:r>
            <a:r>
              <a:rPr lang="en-GB" dirty="0" err="1"/>
              <a:t>eg</a:t>
            </a:r>
            <a:r>
              <a:rPr lang="en-GB" dirty="0"/>
              <a:t> % market share</a:t>
            </a:r>
          </a:p>
          <a:p>
            <a:r>
              <a:rPr lang="en-GB" dirty="0"/>
              <a:t>KPI’s – translated into key objectives – </a:t>
            </a:r>
            <a:r>
              <a:rPr lang="en-GB" dirty="0" err="1"/>
              <a:t>eg</a:t>
            </a:r>
            <a:r>
              <a:rPr lang="en-GB" dirty="0"/>
              <a:t> increase customer base to reach 20% market share by the end of the financial year. </a:t>
            </a:r>
          </a:p>
          <a:p>
            <a:endParaRPr lang="en-GB" dirty="0"/>
          </a:p>
          <a:p>
            <a:r>
              <a:rPr lang="en-GB" dirty="0"/>
              <a:t>Use organisational data to inform current and future strategy – this will be different depending on whether the organisation is in a growth or decline situation. To make decisions regarding workforce planning, restructures, redundancy, recruitment, re-skilling. </a:t>
            </a:r>
          </a:p>
        </p:txBody>
      </p:sp>
      <p:sp>
        <p:nvSpPr>
          <p:cNvPr id="4" name="Slide Number Placeholder 3"/>
          <p:cNvSpPr>
            <a:spLocks noGrp="1"/>
          </p:cNvSpPr>
          <p:nvPr>
            <p:ph type="sldNum" sz="quarter" idx="10"/>
          </p:nvPr>
        </p:nvSpPr>
        <p:spPr/>
        <p:txBody>
          <a:bodyPr/>
          <a:lstStyle/>
          <a:p>
            <a:fld id="{4394529F-49CB-4A20-A0BC-CE5B1A3A230C}" type="slidenum">
              <a:rPr lang="en-GB" smtClean="0"/>
              <a:t>26</a:t>
            </a:fld>
            <a:endParaRPr lang="en-GB"/>
          </a:p>
        </p:txBody>
      </p:sp>
    </p:spTree>
    <p:extLst>
      <p:ext uri="{BB962C8B-B14F-4D97-AF65-F5344CB8AC3E}">
        <p14:creationId xmlns:p14="http://schemas.microsoft.com/office/powerpoint/2010/main" val="28318087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t>HR statistics </a:t>
            </a:r>
            <a:r>
              <a:rPr lang="en-GB" sz="1200" dirty="0"/>
              <a:t>– e.g. number of job applications, absence figures. Useful when benchmarking internally (comparing to previous years) and externally (against competitors)</a:t>
            </a:r>
          </a:p>
          <a:p>
            <a:r>
              <a:rPr lang="en-GB" sz="1200" b="1" dirty="0"/>
              <a:t>KPI’s</a:t>
            </a:r>
            <a:r>
              <a:rPr lang="en-GB" sz="1200" dirty="0"/>
              <a:t> – aspects of HR performance that are most critical for the achievement of business objectives. Targets and assessing performance against target. SMART. </a:t>
            </a:r>
          </a:p>
          <a:p>
            <a:r>
              <a:rPr lang="en-GB" sz="1200" b="1" dirty="0"/>
              <a:t>Balanced Scorecard </a:t>
            </a:r>
            <a:r>
              <a:rPr lang="en-GB" sz="1200" dirty="0"/>
              <a:t>– an agreed list of performance measures in series of tables together with a high level strategy map showing how these measures relate to each other and the firm’s objectives. Four perspectives – customer, financial, internal business process and learning and growth.</a:t>
            </a:r>
          </a:p>
          <a:p>
            <a:endParaRPr lang="en-GB" dirty="0"/>
          </a:p>
        </p:txBody>
      </p:sp>
      <p:sp>
        <p:nvSpPr>
          <p:cNvPr id="4" name="Slide Number Placeholder 3"/>
          <p:cNvSpPr>
            <a:spLocks noGrp="1"/>
          </p:cNvSpPr>
          <p:nvPr>
            <p:ph type="sldNum" sz="quarter" idx="5"/>
          </p:nvPr>
        </p:nvSpPr>
        <p:spPr/>
        <p:txBody>
          <a:bodyPr/>
          <a:lstStyle/>
          <a:p>
            <a:fld id="{A5553E8B-3C33-4B97-8EA9-05E63040F10E}" type="slidenum">
              <a:rPr lang="en-GB" smtClean="0"/>
              <a:t>28</a:t>
            </a:fld>
            <a:endParaRPr lang="en-GB"/>
          </a:p>
        </p:txBody>
      </p:sp>
    </p:spTree>
    <p:extLst>
      <p:ext uri="{BB962C8B-B14F-4D97-AF65-F5344CB8AC3E}">
        <p14:creationId xmlns:p14="http://schemas.microsoft.com/office/powerpoint/2010/main" val="40216852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Benefits – productivity, customer engagement, improved culture, enhanced KPIs/business awareness, increased capabilities, legal compliance.</a:t>
            </a:r>
          </a:p>
          <a:p>
            <a:r>
              <a:rPr lang="en-GB" dirty="0"/>
              <a:t>Risks – legal, health and safety, financial, reputational, capability, impact on worker or customer engagement. </a:t>
            </a:r>
          </a:p>
          <a:p>
            <a:r>
              <a:rPr lang="en-GB" dirty="0"/>
              <a:t>Indirect costs – loss of working time, need for skills upgrade. </a:t>
            </a:r>
          </a:p>
        </p:txBody>
      </p:sp>
      <p:sp>
        <p:nvSpPr>
          <p:cNvPr id="4" name="Slide Number Placeholder 3"/>
          <p:cNvSpPr>
            <a:spLocks noGrp="1"/>
          </p:cNvSpPr>
          <p:nvPr>
            <p:ph type="sldNum" sz="quarter" idx="5"/>
          </p:nvPr>
        </p:nvSpPr>
        <p:spPr/>
        <p:txBody>
          <a:bodyPr/>
          <a:lstStyle/>
          <a:p>
            <a:fld id="{A5553E8B-3C33-4B97-8EA9-05E63040F10E}" type="slidenum">
              <a:rPr lang="en-GB" smtClean="0"/>
              <a:t>31</a:t>
            </a:fld>
            <a:endParaRPr lang="en-GB"/>
          </a:p>
        </p:txBody>
      </p:sp>
    </p:spTree>
    <p:extLst>
      <p:ext uri="{BB962C8B-B14F-4D97-AF65-F5344CB8AC3E}">
        <p14:creationId xmlns:p14="http://schemas.microsoft.com/office/powerpoint/2010/main" val="1386274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a:t>
            </a:r>
          </a:p>
          <a:p>
            <a:endParaRPr lang="en-GB" dirty="0"/>
          </a:p>
          <a:p>
            <a:r>
              <a:rPr lang="en-GB" dirty="0"/>
              <a:t>It is recommended that the organisation advertises all positions externally using its social media channels. The benefits of doing this include reaching a wider pool of applicants, encouraging responses from a diverse range of people and potentially a better calibre of applicant (CIPD, 2022; Taylor, 2021). Research shows that more diverse teams perform better (CIPD, 2023). The risks involved include reducing the amount of successful employee referrals, which may have an impact on morale, though this will be minimised if managers clearly explain the benefits of accessing a wider pool of talent. If no action is taken the organisation runs the risk of being accused of unfair practices and lack of inclusion, which could alienate current employees as well as customers (ACAS, 2021). The financial implications would be minimal as there is no direct cost of using our social medica channels. Indirect costs include management time to place adverts and time to short-list/select from a greater number of applicants than before [if this related to your organisation, you could mention actual cost in terms of pounds and pence]. </a:t>
            </a:r>
          </a:p>
          <a:p>
            <a:endParaRPr lang="en-GB" dirty="0"/>
          </a:p>
          <a:p>
            <a:r>
              <a:rPr lang="en-GB" dirty="0"/>
              <a:t>If a change in selection methods is suggested, reference to the Equality Act 2010 and tribunal claims could be mentioned. </a:t>
            </a:r>
          </a:p>
        </p:txBody>
      </p:sp>
      <p:sp>
        <p:nvSpPr>
          <p:cNvPr id="4" name="Slide Number Placeholder 3"/>
          <p:cNvSpPr>
            <a:spLocks noGrp="1"/>
          </p:cNvSpPr>
          <p:nvPr>
            <p:ph type="sldNum" sz="quarter" idx="5"/>
          </p:nvPr>
        </p:nvSpPr>
        <p:spPr/>
        <p:txBody>
          <a:bodyPr/>
          <a:lstStyle/>
          <a:p>
            <a:fld id="{A5553E8B-3C33-4B97-8EA9-05E63040F10E}" type="slidenum">
              <a:rPr lang="en-GB" smtClean="0"/>
              <a:t>32</a:t>
            </a:fld>
            <a:endParaRPr lang="en-GB"/>
          </a:p>
        </p:txBody>
      </p:sp>
    </p:spTree>
    <p:extLst>
      <p:ext uri="{BB962C8B-B14F-4D97-AF65-F5344CB8AC3E}">
        <p14:creationId xmlns:p14="http://schemas.microsoft.com/office/powerpoint/2010/main" val="375568946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4FC72141-AE0A-4216-A982-2C701C29F188}" type="datetimeFigureOut">
              <a:rPr lang="en-GB" smtClean="0"/>
              <a:t>14/11/2023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1365286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14/11/2023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5272800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C72141-AE0A-4216-A982-2C701C29F188}"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0141821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C72141-AE0A-4216-A982-2C701C29F188}"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683332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C72141-AE0A-4216-A982-2C701C29F188}" type="datetimeFigureOut">
              <a:rPr lang="en-GB" smtClean="0"/>
              <a:t>14/11/2023</a:t>
            </a:fld>
            <a:endParaRPr lang="en-GB"/>
          </a:p>
        </p:txBody>
      </p:sp>
      <p:sp>
        <p:nvSpPr>
          <p:cNvPr id="9" name="Slide Number Placeholder 8"/>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628925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C72141-AE0A-4216-A982-2C701C29F188}" type="datetimeFigureOut">
              <a:rPr lang="en-GB" smtClean="0"/>
              <a:t>14/11/2023</a:t>
            </a:fld>
            <a:endParaRPr lang="en-GB"/>
          </a:p>
        </p:txBody>
      </p:sp>
      <p:sp>
        <p:nvSpPr>
          <p:cNvPr id="5" name="Slide Number Placeholder 4"/>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940844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C72141-AE0A-4216-A982-2C701C29F188}" type="datetimeFigureOut">
              <a:rPr lang="en-GB" smtClean="0"/>
              <a:t>14/11/2023</a:t>
            </a:fld>
            <a:endParaRPr lang="en-GB"/>
          </a:p>
        </p:txBody>
      </p:sp>
      <p:sp>
        <p:nvSpPr>
          <p:cNvPr id="4" name="Slide Number Placeholder 3"/>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25350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611348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C72141-AE0A-4216-A982-2C701C29F188}" type="datetimeFigureOut">
              <a:rPr lang="en-GB" smtClean="0"/>
              <a:t>14/11/2023</a:t>
            </a:fld>
            <a:endParaRPr lang="en-GB"/>
          </a:p>
        </p:txBody>
      </p:sp>
      <p:sp>
        <p:nvSpPr>
          <p:cNvPr id="7" name="Slide Number Placeholder 6"/>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4116738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2768779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C72141-AE0A-4216-A982-2C701C29F188}" type="datetimeFigureOut">
              <a:rPr lang="en-GB" smtClean="0"/>
              <a:t>14/11/2023</a:t>
            </a:fld>
            <a:endParaRPr lang="en-GB"/>
          </a:p>
        </p:txBody>
      </p:sp>
      <p:sp>
        <p:nvSpPr>
          <p:cNvPr id="6" name="Slide Number Placeholder 5"/>
          <p:cNvSpPr>
            <a:spLocks noGrp="1"/>
          </p:cNvSpPr>
          <p:nvPr>
            <p:ph type="sldNum" sz="quarter" idx="12"/>
          </p:nvPr>
        </p:nvSpPr>
        <p:spPr/>
        <p:txBody>
          <a:bodyPr/>
          <a:lstStyle/>
          <a:p>
            <a:fld id="{8D08F033-0C37-4447-A2A4-38CAFF906A18}" type="slidenum">
              <a:rPr lang="en-GB" smtClean="0"/>
              <a:t>‹#›</a:t>
            </a:fld>
            <a:endParaRPr lang="en-GB"/>
          </a:p>
        </p:txBody>
      </p:sp>
    </p:spTree>
    <p:extLst>
      <p:ext uri="{BB962C8B-B14F-4D97-AF65-F5344CB8AC3E}">
        <p14:creationId xmlns:p14="http://schemas.microsoft.com/office/powerpoint/2010/main" val="33855466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40997895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4FC72141-AE0A-4216-A982-2C701C29F188}" type="datetimeFigureOut">
              <a:rPr lang="en-GB" smtClean="0"/>
              <a:t>14/11/2023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8D08F033-0C37-4447-A2A4-38CAFF906A18}" type="slidenum">
              <a:rPr lang="en-GB" smtClean="0"/>
              <a:t>‹#›</a:t>
            </a:fld>
            <a:endParaRPr lang="en-GB"/>
          </a:p>
        </p:txBody>
      </p:sp>
    </p:spTree>
    <p:extLst>
      <p:ext uri="{BB962C8B-B14F-4D97-AF65-F5344CB8AC3E}">
        <p14:creationId xmlns:p14="http://schemas.microsoft.com/office/powerpoint/2010/main" val="2138076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7.xml"/><Relationship Id="rId1" Type="http://schemas.openxmlformats.org/officeDocument/2006/relationships/video" Target="https://www.youtube.com/embed/ikJ687g2tPo?start=386&amp;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53724-BC7D-4866-9EB2-D3490D144C47}"/>
              </a:ext>
            </a:extLst>
          </p:cNvPr>
          <p:cNvSpPr>
            <a:spLocks noGrp="1"/>
          </p:cNvSpPr>
          <p:nvPr>
            <p:ph type="ctrTitle"/>
          </p:nvPr>
        </p:nvSpPr>
        <p:spPr>
          <a:xfrm>
            <a:off x="2754923" y="1059075"/>
            <a:ext cx="8663354" cy="2369925"/>
          </a:xfrm>
        </p:spPr>
        <p:txBody>
          <a:bodyPr/>
          <a:lstStyle/>
          <a:p>
            <a:r>
              <a:rPr lang="en-GB" b="1" dirty="0"/>
              <a:t>Assessing your work/Using Data to inform People Management Strategy</a:t>
            </a:r>
            <a:endParaRPr lang="en-GB" sz="3200" b="1" dirty="0"/>
          </a:p>
        </p:txBody>
      </p:sp>
      <p:sp>
        <p:nvSpPr>
          <p:cNvPr id="3" name="Subtitle 2">
            <a:extLst>
              <a:ext uri="{FF2B5EF4-FFF2-40B4-BE49-F238E27FC236}">
                <a16:creationId xmlns:a16="http://schemas.microsoft.com/office/drawing/2014/main" id="{6480E039-2511-4C0C-BAB2-A69392F762CC}"/>
              </a:ext>
            </a:extLst>
          </p:cNvPr>
          <p:cNvSpPr>
            <a:spLocks noGrp="1"/>
          </p:cNvSpPr>
          <p:nvPr>
            <p:ph type="subTitle" idx="1"/>
          </p:nvPr>
        </p:nvSpPr>
        <p:spPr>
          <a:xfrm>
            <a:off x="2379784" y="3992316"/>
            <a:ext cx="8534400" cy="2088267"/>
          </a:xfrm>
        </p:spPr>
        <p:txBody>
          <a:bodyPr/>
          <a:lstStyle/>
          <a:p>
            <a:r>
              <a:rPr lang="en-GB" b="1" dirty="0">
                <a:solidFill>
                  <a:schemeClr val="bg1">
                    <a:lumMod val="75000"/>
                  </a:schemeClr>
                </a:solidFill>
              </a:rPr>
              <a:t>Julie Thomas</a:t>
            </a:r>
          </a:p>
        </p:txBody>
      </p:sp>
    </p:spTree>
    <p:extLst>
      <p:ext uri="{BB962C8B-B14F-4D97-AF65-F5344CB8AC3E}">
        <p14:creationId xmlns:p14="http://schemas.microsoft.com/office/powerpoint/2010/main" val="3442102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CF87D-9F7A-B8C5-5ECF-5E63692B0731}"/>
              </a:ext>
            </a:extLst>
          </p:cNvPr>
          <p:cNvSpPr>
            <a:spLocks noGrp="1"/>
          </p:cNvSpPr>
          <p:nvPr>
            <p:ph type="title"/>
          </p:nvPr>
        </p:nvSpPr>
        <p:spPr/>
        <p:txBody>
          <a:bodyPr>
            <a:normAutofit/>
          </a:bodyPr>
          <a:lstStyle/>
          <a:p>
            <a:r>
              <a:rPr lang="en-GB" b="1" dirty="0"/>
              <a:t>Objectives for Today</a:t>
            </a:r>
          </a:p>
        </p:txBody>
      </p:sp>
      <p:sp>
        <p:nvSpPr>
          <p:cNvPr id="3" name="Content Placeholder 2">
            <a:extLst>
              <a:ext uri="{FF2B5EF4-FFF2-40B4-BE49-F238E27FC236}">
                <a16:creationId xmlns:a16="http://schemas.microsoft.com/office/drawing/2014/main" id="{3CA6AF07-9228-F684-F742-0A785B149DC7}"/>
              </a:ext>
            </a:extLst>
          </p:cNvPr>
          <p:cNvSpPr>
            <a:spLocks noGrp="1"/>
          </p:cNvSpPr>
          <p:nvPr>
            <p:ph idx="1"/>
          </p:nvPr>
        </p:nvSpPr>
        <p:spPr/>
        <p:txBody>
          <a:bodyPr>
            <a:normAutofit/>
          </a:bodyPr>
          <a:lstStyle/>
          <a:p>
            <a:pPr marL="0" indent="0">
              <a:buNone/>
            </a:pPr>
            <a:r>
              <a:rPr lang="en-GB" dirty="0"/>
              <a:t>Understand how the University assesses your work</a:t>
            </a:r>
          </a:p>
          <a:p>
            <a:pPr marL="0" indent="0">
              <a:buNone/>
            </a:pPr>
            <a:r>
              <a:rPr lang="en-GB" dirty="0"/>
              <a:t>Understand the concept of evidence-based practice and critical thinking</a:t>
            </a:r>
          </a:p>
          <a:p>
            <a:pPr marL="0" indent="0">
              <a:buNone/>
            </a:pPr>
            <a:r>
              <a:rPr lang="en-GB" dirty="0"/>
              <a:t>Understand ways of measuring organisational performance</a:t>
            </a:r>
          </a:p>
          <a:p>
            <a:pPr marL="0" indent="0">
              <a:buNone/>
            </a:pPr>
            <a:r>
              <a:rPr lang="en-GB" dirty="0"/>
              <a:t>Understand different types of data and how it can be used to inform strategy</a:t>
            </a:r>
          </a:p>
        </p:txBody>
      </p:sp>
    </p:spTree>
    <p:extLst>
      <p:ext uri="{BB962C8B-B14F-4D97-AF65-F5344CB8AC3E}">
        <p14:creationId xmlns:p14="http://schemas.microsoft.com/office/powerpoint/2010/main" val="29204531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69801-4BE1-8B7D-1B15-6FCC24DCCDB2}"/>
              </a:ext>
            </a:extLst>
          </p:cNvPr>
          <p:cNvSpPr>
            <a:spLocks noGrp="1"/>
          </p:cNvSpPr>
          <p:nvPr>
            <p:ph type="title"/>
          </p:nvPr>
        </p:nvSpPr>
        <p:spPr>
          <a:xfrm>
            <a:off x="609600" y="274638"/>
            <a:ext cx="10972800" cy="921116"/>
          </a:xfrm>
        </p:spPr>
        <p:txBody>
          <a:bodyPr/>
          <a:lstStyle/>
          <a:p>
            <a:r>
              <a:rPr lang="en-GB" b="1" dirty="0"/>
              <a:t>Criteria</a:t>
            </a:r>
          </a:p>
        </p:txBody>
      </p:sp>
      <p:sp>
        <p:nvSpPr>
          <p:cNvPr id="3" name="Content Placeholder 2">
            <a:extLst>
              <a:ext uri="{FF2B5EF4-FFF2-40B4-BE49-F238E27FC236}">
                <a16:creationId xmlns:a16="http://schemas.microsoft.com/office/drawing/2014/main" id="{0E866B74-1513-45F8-89F9-B4F5E6832DFF}"/>
              </a:ext>
            </a:extLst>
          </p:cNvPr>
          <p:cNvSpPr>
            <a:spLocks noGrp="1"/>
          </p:cNvSpPr>
          <p:nvPr>
            <p:ph idx="1"/>
          </p:nvPr>
        </p:nvSpPr>
        <p:spPr>
          <a:xfrm>
            <a:off x="609600" y="1629508"/>
            <a:ext cx="10972800" cy="3493478"/>
          </a:xfrm>
        </p:spPr>
        <p:txBody>
          <a:bodyPr/>
          <a:lstStyle/>
          <a:p>
            <a:r>
              <a:rPr lang="en-GB" dirty="0"/>
              <a:t>Engagement with Literature Skills</a:t>
            </a:r>
          </a:p>
          <a:p>
            <a:r>
              <a:rPr lang="en-GB" dirty="0"/>
              <a:t>Knowledge and Understanding Skills</a:t>
            </a:r>
          </a:p>
          <a:p>
            <a:r>
              <a:rPr lang="en-GB" dirty="0"/>
              <a:t>Cognitive and Intellectual Skills</a:t>
            </a:r>
          </a:p>
          <a:p>
            <a:r>
              <a:rPr lang="en-GB" dirty="0"/>
              <a:t>Practical Skills</a:t>
            </a:r>
          </a:p>
          <a:p>
            <a:r>
              <a:rPr lang="en-GB" dirty="0"/>
              <a:t>Transferable Skills for Life and Professional Practice</a:t>
            </a:r>
          </a:p>
        </p:txBody>
      </p:sp>
    </p:spTree>
    <p:extLst>
      <p:ext uri="{BB962C8B-B14F-4D97-AF65-F5344CB8AC3E}">
        <p14:creationId xmlns:p14="http://schemas.microsoft.com/office/powerpoint/2010/main" val="37233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E78A2E-FFFA-AA69-D7B9-DCA92F7577A5}"/>
              </a:ext>
            </a:extLst>
          </p:cNvPr>
          <p:cNvSpPr>
            <a:spLocks noGrp="1"/>
          </p:cNvSpPr>
          <p:nvPr>
            <p:ph type="title"/>
          </p:nvPr>
        </p:nvSpPr>
        <p:spPr/>
        <p:txBody>
          <a:bodyPr/>
          <a:lstStyle/>
          <a:p>
            <a:r>
              <a:rPr lang="en-GB" b="1" dirty="0"/>
              <a:t>Try to include:</a:t>
            </a:r>
          </a:p>
        </p:txBody>
      </p:sp>
      <p:sp>
        <p:nvSpPr>
          <p:cNvPr id="3" name="Content Placeholder 2">
            <a:extLst>
              <a:ext uri="{FF2B5EF4-FFF2-40B4-BE49-F238E27FC236}">
                <a16:creationId xmlns:a16="http://schemas.microsoft.com/office/drawing/2014/main" id="{A837599F-A2F4-B008-5E27-D358811CE59E}"/>
              </a:ext>
            </a:extLst>
          </p:cNvPr>
          <p:cNvSpPr>
            <a:spLocks noGrp="1"/>
          </p:cNvSpPr>
          <p:nvPr>
            <p:ph idx="1"/>
          </p:nvPr>
        </p:nvSpPr>
        <p:spPr/>
        <p:txBody>
          <a:bodyPr>
            <a:normAutofit/>
          </a:bodyPr>
          <a:lstStyle/>
          <a:p>
            <a:r>
              <a:rPr lang="en-GB" sz="3600" dirty="0"/>
              <a:t>Theories and Models</a:t>
            </a:r>
          </a:p>
          <a:p>
            <a:r>
              <a:rPr lang="en-GB" sz="3600" dirty="0"/>
              <a:t>Best practice </a:t>
            </a:r>
            <a:r>
              <a:rPr lang="en-GB" sz="3600" i="1" dirty="0"/>
              <a:t>(applicable to your organisation, so a best fit strategy)</a:t>
            </a:r>
          </a:p>
          <a:p>
            <a:r>
              <a:rPr lang="en-GB" sz="3600" dirty="0"/>
              <a:t>Organisational Examples</a:t>
            </a:r>
          </a:p>
          <a:p>
            <a:r>
              <a:rPr lang="en-GB" sz="3600" dirty="0"/>
              <a:t>Employment Law</a:t>
            </a:r>
          </a:p>
        </p:txBody>
      </p:sp>
    </p:spTree>
    <p:extLst>
      <p:ext uri="{BB962C8B-B14F-4D97-AF65-F5344CB8AC3E}">
        <p14:creationId xmlns:p14="http://schemas.microsoft.com/office/powerpoint/2010/main" val="1401307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65B20-0DAA-16FA-A953-9581C7D8DDBD}"/>
              </a:ext>
            </a:extLst>
          </p:cNvPr>
          <p:cNvSpPr>
            <a:spLocks noGrp="1"/>
          </p:cNvSpPr>
          <p:nvPr>
            <p:ph type="title"/>
          </p:nvPr>
        </p:nvSpPr>
        <p:spPr>
          <a:xfrm>
            <a:off x="609600" y="274638"/>
            <a:ext cx="10972800" cy="467864"/>
          </a:xfrm>
        </p:spPr>
        <p:txBody>
          <a:bodyPr>
            <a:normAutofit fontScale="90000"/>
          </a:bodyPr>
          <a:lstStyle/>
          <a:p>
            <a:r>
              <a:rPr lang="en-GB" dirty="0"/>
              <a:t>What is satisfactory?</a:t>
            </a:r>
          </a:p>
        </p:txBody>
      </p:sp>
      <p:graphicFrame>
        <p:nvGraphicFramePr>
          <p:cNvPr id="4" name="Content Placeholder 3">
            <a:extLst>
              <a:ext uri="{FF2B5EF4-FFF2-40B4-BE49-F238E27FC236}">
                <a16:creationId xmlns:a16="http://schemas.microsoft.com/office/drawing/2014/main" id="{3059523C-1EEE-B579-748D-98CA431B6561}"/>
              </a:ext>
            </a:extLst>
          </p:cNvPr>
          <p:cNvGraphicFramePr>
            <a:graphicFrameLocks noGrp="1"/>
          </p:cNvGraphicFramePr>
          <p:nvPr>
            <p:ph idx="1"/>
            <p:extLst>
              <p:ext uri="{D42A27DB-BD31-4B8C-83A1-F6EECF244321}">
                <p14:modId xmlns:p14="http://schemas.microsoft.com/office/powerpoint/2010/main" val="2052844126"/>
              </p:ext>
            </p:extLst>
          </p:nvPr>
        </p:nvGraphicFramePr>
        <p:xfrm>
          <a:off x="246185" y="900641"/>
          <a:ext cx="11723075" cy="4890560"/>
        </p:xfrm>
        <a:graphic>
          <a:graphicData uri="http://schemas.openxmlformats.org/drawingml/2006/table">
            <a:tbl>
              <a:tblPr firstRow="1" bandRow="1">
                <a:tableStyleId>{5C22544A-7EE6-4342-B048-85BDC9FD1C3A}</a:tableStyleId>
              </a:tblPr>
              <a:tblGrid>
                <a:gridCol w="2344615">
                  <a:extLst>
                    <a:ext uri="{9D8B030D-6E8A-4147-A177-3AD203B41FA5}">
                      <a16:colId xmlns:a16="http://schemas.microsoft.com/office/drawing/2014/main" val="380306758"/>
                    </a:ext>
                  </a:extLst>
                </a:gridCol>
                <a:gridCol w="2344615">
                  <a:extLst>
                    <a:ext uri="{9D8B030D-6E8A-4147-A177-3AD203B41FA5}">
                      <a16:colId xmlns:a16="http://schemas.microsoft.com/office/drawing/2014/main" val="3324550359"/>
                    </a:ext>
                  </a:extLst>
                </a:gridCol>
                <a:gridCol w="2344615">
                  <a:extLst>
                    <a:ext uri="{9D8B030D-6E8A-4147-A177-3AD203B41FA5}">
                      <a16:colId xmlns:a16="http://schemas.microsoft.com/office/drawing/2014/main" val="2981481932"/>
                    </a:ext>
                  </a:extLst>
                </a:gridCol>
                <a:gridCol w="2344615">
                  <a:extLst>
                    <a:ext uri="{9D8B030D-6E8A-4147-A177-3AD203B41FA5}">
                      <a16:colId xmlns:a16="http://schemas.microsoft.com/office/drawing/2014/main" val="2297825007"/>
                    </a:ext>
                  </a:extLst>
                </a:gridCol>
                <a:gridCol w="2344615">
                  <a:extLst>
                    <a:ext uri="{9D8B030D-6E8A-4147-A177-3AD203B41FA5}">
                      <a16:colId xmlns:a16="http://schemas.microsoft.com/office/drawing/2014/main" val="1874167439"/>
                    </a:ext>
                  </a:extLst>
                </a:gridCol>
              </a:tblGrid>
              <a:tr h="927541">
                <a:tc>
                  <a:txBody>
                    <a:bodyPr/>
                    <a:lstStyle/>
                    <a:p>
                      <a:r>
                        <a:rPr lang="en-GB" dirty="0"/>
                        <a:t>Engagement with Literature</a:t>
                      </a:r>
                    </a:p>
                  </a:txBody>
                  <a:tcPr/>
                </a:tc>
                <a:tc>
                  <a:txBody>
                    <a:bodyPr/>
                    <a:lstStyle/>
                    <a:p>
                      <a:r>
                        <a:rPr lang="en-GB" dirty="0"/>
                        <a:t>Knowledge and Understanding Skills</a:t>
                      </a:r>
                    </a:p>
                  </a:txBody>
                  <a:tcPr/>
                </a:tc>
                <a:tc>
                  <a:txBody>
                    <a:bodyPr/>
                    <a:lstStyle/>
                    <a:p>
                      <a:r>
                        <a:rPr lang="en-GB" dirty="0"/>
                        <a:t>Cognitive and Intellectual Skills</a:t>
                      </a:r>
                    </a:p>
                  </a:txBody>
                  <a:tcPr/>
                </a:tc>
                <a:tc>
                  <a:txBody>
                    <a:bodyPr/>
                    <a:lstStyle/>
                    <a:p>
                      <a:r>
                        <a:rPr lang="en-GB" dirty="0"/>
                        <a:t>Practical Skills</a:t>
                      </a:r>
                    </a:p>
                  </a:txBody>
                  <a:tcPr/>
                </a:tc>
                <a:tc>
                  <a:txBody>
                    <a:bodyPr/>
                    <a:lstStyle/>
                    <a:p>
                      <a:r>
                        <a:rPr lang="en-GB" dirty="0"/>
                        <a:t>Transferable Skills</a:t>
                      </a:r>
                    </a:p>
                  </a:txBody>
                  <a:tcPr/>
                </a:tc>
                <a:extLst>
                  <a:ext uri="{0D108BD9-81ED-4DB2-BD59-A6C34878D82A}">
                    <a16:rowId xmlns:a16="http://schemas.microsoft.com/office/drawing/2014/main" val="3264967338"/>
                  </a:ext>
                </a:extLst>
              </a:tr>
              <a:tr h="3963019">
                <a:tc>
                  <a:txBody>
                    <a:bodyPr/>
                    <a:lstStyle/>
                    <a:p>
                      <a:r>
                        <a:rPr lang="en-GB" dirty="0"/>
                        <a:t>Using </a:t>
                      </a:r>
                      <a:r>
                        <a:rPr lang="en-GB" b="1" dirty="0"/>
                        <a:t>peer reviewed articles</a:t>
                      </a:r>
                      <a:r>
                        <a:rPr lang="en-GB" dirty="0"/>
                        <a:t>, books,  industry reports and best practice information from credible websites such as CIPD, ACAS, SHRM, McKinsey, Deloitte, PWC, Harvard Business Review.</a:t>
                      </a:r>
                    </a:p>
                    <a:p>
                      <a:endParaRPr lang="en-GB" dirty="0"/>
                    </a:p>
                    <a:p>
                      <a:r>
                        <a:rPr lang="en-GB" dirty="0"/>
                        <a:t>Referencing using Harvard Style. </a:t>
                      </a:r>
                    </a:p>
                  </a:txBody>
                  <a:tcPr/>
                </a:tc>
                <a:tc>
                  <a:txBody>
                    <a:bodyPr/>
                    <a:lstStyle/>
                    <a:p>
                      <a:r>
                        <a:rPr lang="en-GB" dirty="0"/>
                        <a:t>Succinctly describing key models, theories and best practice and </a:t>
                      </a:r>
                      <a:r>
                        <a:rPr lang="en-GB" b="1" dirty="0"/>
                        <a:t>demonstrating understanding </a:t>
                      </a:r>
                      <a:r>
                        <a:rPr lang="en-GB" dirty="0"/>
                        <a:t>by explaining their relevance. Literature should be analysed and synthesised and not described one after the other. </a:t>
                      </a:r>
                    </a:p>
                  </a:txBody>
                  <a:tcPr/>
                </a:tc>
                <a:tc>
                  <a:txBody>
                    <a:bodyPr/>
                    <a:lstStyle/>
                    <a:p>
                      <a:r>
                        <a:rPr lang="en-GB" dirty="0"/>
                        <a:t>Providing logical, well-thought through arguments, backed up by credible sources.</a:t>
                      </a:r>
                    </a:p>
                    <a:p>
                      <a:r>
                        <a:rPr lang="en-GB" dirty="0"/>
                        <a:t>There should be a logical flow throughout your work. Conclusion and recommendations should be well justified (with sources). </a:t>
                      </a:r>
                    </a:p>
                  </a:txBody>
                  <a:tcPr/>
                </a:tc>
                <a:tc>
                  <a:txBody>
                    <a:bodyPr/>
                    <a:lstStyle/>
                    <a:p>
                      <a:r>
                        <a:rPr lang="en-GB" dirty="0"/>
                        <a:t>Demonstrating ability to apply theories etc to the real world. Recommendations should be practical and feasible in terms of cost and implementation. </a:t>
                      </a:r>
                    </a:p>
                    <a:p>
                      <a:r>
                        <a:rPr lang="en-GB" dirty="0"/>
                        <a:t>Demonstrating awareness of the use of best practice in organisations. </a:t>
                      </a:r>
                    </a:p>
                  </a:txBody>
                  <a:tcPr/>
                </a:tc>
                <a:tc>
                  <a:txBody>
                    <a:bodyPr/>
                    <a:lstStyle/>
                    <a:p>
                      <a:r>
                        <a:rPr lang="en-GB" dirty="0"/>
                        <a:t>A professional looking submission with a good structure.  Appropriate for the audience. Use of third person. </a:t>
                      </a:r>
                    </a:p>
                    <a:p>
                      <a:r>
                        <a:rPr lang="en-GB" dirty="0"/>
                        <a:t>It should read well, with no spelling or grammatical errors. Use of UK English – e.g. spell  organisation and programme like this. </a:t>
                      </a:r>
                    </a:p>
                  </a:txBody>
                  <a:tcPr/>
                </a:tc>
                <a:extLst>
                  <a:ext uri="{0D108BD9-81ED-4DB2-BD59-A6C34878D82A}">
                    <a16:rowId xmlns:a16="http://schemas.microsoft.com/office/drawing/2014/main" val="742008332"/>
                  </a:ext>
                </a:extLst>
              </a:tr>
            </a:tbl>
          </a:graphicData>
        </a:graphic>
      </p:graphicFrame>
    </p:spTree>
    <p:extLst>
      <p:ext uri="{BB962C8B-B14F-4D97-AF65-F5344CB8AC3E}">
        <p14:creationId xmlns:p14="http://schemas.microsoft.com/office/powerpoint/2010/main" val="2352315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65B20-0DAA-16FA-A953-9581C7D8DDBD}"/>
              </a:ext>
            </a:extLst>
          </p:cNvPr>
          <p:cNvSpPr>
            <a:spLocks noGrp="1"/>
          </p:cNvSpPr>
          <p:nvPr>
            <p:ph type="title"/>
          </p:nvPr>
        </p:nvSpPr>
        <p:spPr>
          <a:xfrm>
            <a:off x="609600" y="274638"/>
            <a:ext cx="10972800" cy="527467"/>
          </a:xfrm>
        </p:spPr>
        <p:txBody>
          <a:bodyPr>
            <a:normAutofit fontScale="90000"/>
          </a:bodyPr>
          <a:lstStyle/>
          <a:p>
            <a:r>
              <a:rPr lang="en-GB" dirty="0"/>
              <a:t>What is NOT satisfactory?</a:t>
            </a:r>
          </a:p>
        </p:txBody>
      </p:sp>
      <p:graphicFrame>
        <p:nvGraphicFramePr>
          <p:cNvPr id="4" name="Content Placeholder 3">
            <a:extLst>
              <a:ext uri="{FF2B5EF4-FFF2-40B4-BE49-F238E27FC236}">
                <a16:creationId xmlns:a16="http://schemas.microsoft.com/office/drawing/2014/main" id="{3059523C-1EEE-B579-748D-98CA431B6561}"/>
              </a:ext>
            </a:extLst>
          </p:cNvPr>
          <p:cNvGraphicFramePr>
            <a:graphicFrameLocks noGrp="1"/>
          </p:cNvGraphicFramePr>
          <p:nvPr>
            <p:ph idx="1"/>
            <p:extLst>
              <p:ext uri="{D42A27DB-BD31-4B8C-83A1-F6EECF244321}">
                <p14:modId xmlns:p14="http://schemas.microsoft.com/office/powerpoint/2010/main" val="3595516072"/>
              </p:ext>
            </p:extLst>
          </p:nvPr>
        </p:nvGraphicFramePr>
        <p:xfrm>
          <a:off x="375138" y="946484"/>
          <a:ext cx="11558955" cy="4853497"/>
        </p:xfrm>
        <a:graphic>
          <a:graphicData uri="http://schemas.openxmlformats.org/drawingml/2006/table">
            <a:tbl>
              <a:tblPr firstRow="1" bandRow="1">
                <a:tableStyleId>{5C22544A-7EE6-4342-B048-85BDC9FD1C3A}</a:tableStyleId>
              </a:tblPr>
              <a:tblGrid>
                <a:gridCol w="2311791">
                  <a:extLst>
                    <a:ext uri="{9D8B030D-6E8A-4147-A177-3AD203B41FA5}">
                      <a16:colId xmlns:a16="http://schemas.microsoft.com/office/drawing/2014/main" val="380306758"/>
                    </a:ext>
                  </a:extLst>
                </a:gridCol>
                <a:gridCol w="2311791">
                  <a:extLst>
                    <a:ext uri="{9D8B030D-6E8A-4147-A177-3AD203B41FA5}">
                      <a16:colId xmlns:a16="http://schemas.microsoft.com/office/drawing/2014/main" val="3324550359"/>
                    </a:ext>
                  </a:extLst>
                </a:gridCol>
                <a:gridCol w="2311791">
                  <a:extLst>
                    <a:ext uri="{9D8B030D-6E8A-4147-A177-3AD203B41FA5}">
                      <a16:colId xmlns:a16="http://schemas.microsoft.com/office/drawing/2014/main" val="2981481932"/>
                    </a:ext>
                  </a:extLst>
                </a:gridCol>
                <a:gridCol w="2311791">
                  <a:extLst>
                    <a:ext uri="{9D8B030D-6E8A-4147-A177-3AD203B41FA5}">
                      <a16:colId xmlns:a16="http://schemas.microsoft.com/office/drawing/2014/main" val="2297825007"/>
                    </a:ext>
                  </a:extLst>
                </a:gridCol>
                <a:gridCol w="2311791">
                  <a:extLst>
                    <a:ext uri="{9D8B030D-6E8A-4147-A177-3AD203B41FA5}">
                      <a16:colId xmlns:a16="http://schemas.microsoft.com/office/drawing/2014/main" val="1874167439"/>
                    </a:ext>
                  </a:extLst>
                </a:gridCol>
              </a:tblGrid>
              <a:tr h="921577">
                <a:tc>
                  <a:txBody>
                    <a:bodyPr/>
                    <a:lstStyle/>
                    <a:p>
                      <a:r>
                        <a:rPr lang="en-GB" dirty="0"/>
                        <a:t>Engagement with Literature</a:t>
                      </a:r>
                    </a:p>
                  </a:txBody>
                  <a:tcPr/>
                </a:tc>
                <a:tc>
                  <a:txBody>
                    <a:bodyPr/>
                    <a:lstStyle/>
                    <a:p>
                      <a:r>
                        <a:rPr lang="en-GB" dirty="0"/>
                        <a:t>Knowledge and Understanding</a:t>
                      </a:r>
                    </a:p>
                  </a:txBody>
                  <a:tcPr/>
                </a:tc>
                <a:tc>
                  <a:txBody>
                    <a:bodyPr/>
                    <a:lstStyle/>
                    <a:p>
                      <a:r>
                        <a:rPr lang="en-GB" dirty="0"/>
                        <a:t>Cognitive and Intellectual</a:t>
                      </a:r>
                    </a:p>
                  </a:txBody>
                  <a:tcPr/>
                </a:tc>
                <a:tc>
                  <a:txBody>
                    <a:bodyPr/>
                    <a:lstStyle/>
                    <a:p>
                      <a:r>
                        <a:rPr lang="en-GB" dirty="0"/>
                        <a:t>Practical</a:t>
                      </a:r>
                    </a:p>
                  </a:txBody>
                  <a:tcPr/>
                </a:tc>
                <a:tc>
                  <a:txBody>
                    <a:bodyPr/>
                    <a:lstStyle/>
                    <a:p>
                      <a:r>
                        <a:rPr lang="en-GB" dirty="0"/>
                        <a:t>Transferable Skills</a:t>
                      </a:r>
                    </a:p>
                  </a:txBody>
                  <a:tcPr/>
                </a:tc>
                <a:extLst>
                  <a:ext uri="{0D108BD9-81ED-4DB2-BD59-A6C34878D82A}">
                    <a16:rowId xmlns:a16="http://schemas.microsoft.com/office/drawing/2014/main" val="3264967338"/>
                  </a:ext>
                </a:extLst>
              </a:tr>
              <a:tr h="3923139">
                <a:tc>
                  <a:txBody>
                    <a:bodyPr/>
                    <a:lstStyle/>
                    <a:p>
                      <a:r>
                        <a:rPr lang="en-GB" dirty="0"/>
                        <a:t>Using general websites without authors, essay-help websites, authorless blogs. Not using peer reviewed articles or little use of.</a:t>
                      </a:r>
                    </a:p>
                    <a:p>
                      <a:endParaRPr lang="en-GB" dirty="0"/>
                    </a:p>
                    <a:p>
                      <a:r>
                        <a:rPr lang="en-GB" dirty="0"/>
                        <a:t>Just including a list of websites, lists of sources not in alphabetical order.</a:t>
                      </a:r>
                    </a:p>
                  </a:txBody>
                  <a:tcPr/>
                </a:tc>
                <a:tc>
                  <a:txBody>
                    <a:bodyPr/>
                    <a:lstStyle/>
                    <a:p>
                      <a:r>
                        <a:rPr lang="en-GB" dirty="0"/>
                        <a:t>Demonstrating only superficial knowledge, usually as a result of lack of reading. </a:t>
                      </a:r>
                    </a:p>
                    <a:p>
                      <a:r>
                        <a:rPr lang="en-GB" dirty="0"/>
                        <a:t>Describing, not analysing. </a:t>
                      </a:r>
                    </a:p>
                    <a:p>
                      <a:r>
                        <a:rPr lang="en-GB" dirty="0"/>
                        <a:t>Describing one after the other with no attempt to synthesise the information. </a:t>
                      </a:r>
                    </a:p>
                  </a:txBody>
                  <a:tcPr/>
                </a:tc>
                <a:tc>
                  <a:txBody>
                    <a:bodyPr/>
                    <a:lstStyle/>
                    <a:p>
                      <a:r>
                        <a:rPr lang="en-GB" dirty="0"/>
                        <a:t>Assignment does not flow well. More description than analysis. Conclusion and recommendations do not logically follow from the discussion before. Recommendations are not justified and not underpinned with sources. </a:t>
                      </a:r>
                    </a:p>
                  </a:txBody>
                  <a:tcPr/>
                </a:tc>
                <a:tc>
                  <a:txBody>
                    <a:bodyPr/>
                    <a:lstStyle/>
                    <a:p>
                      <a:r>
                        <a:rPr lang="en-GB" dirty="0"/>
                        <a:t>Having only a basic awareness of how techniques etc are applied in the workplace. Examples used are not appropriate. Recommendations are not realistic and not costed. No reference to best practice in organisations. </a:t>
                      </a:r>
                    </a:p>
                  </a:txBody>
                  <a:tcPr/>
                </a:tc>
                <a:tc>
                  <a:txBody>
                    <a:bodyPr/>
                    <a:lstStyle/>
                    <a:p>
                      <a:r>
                        <a:rPr lang="en-GB" dirty="0"/>
                        <a:t>Basic structure with errors such as an executive summary that does not summarise the report. No appreciation of the audience – e.g. senior managers. Typos, spelling mistakes and grammatical errors. Writing in US English.  </a:t>
                      </a:r>
                    </a:p>
                  </a:txBody>
                  <a:tcPr/>
                </a:tc>
                <a:extLst>
                  <a:ext uri="{0D108BD9-81ED-4DB2-BD59-A6C34878D82A}">
                    <a16:rowId xmlns:a16="http://schemas.microsoft.com/office/drawing/2014/main" val="742008332"/>
                  </a:ext>
                </a:extLst>
              </a:tr>
            </a:tbl>
          </a:graphicData>
        </a:graphic>
      </p:graphicFrame>
    </p:spTree>
    <p:extLst>
      <p:ext uri="{BB962C8B-B14F-4D97-AF65-F5344CB8AC3E}">
        <p14:creationId xmlns:p14="http://schemas.microsoft.com/office/powerpoint/2010/main" val="576506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F0AB1-C50D-16A0-3A16-8D90824C38DD}"/>
              </a:ext>
            </a:extLst>
          </p:cNvPr>
          <p:cNvSpPr>
            <a:spLocks noGrp="1"/>
          </p:cNvSpPr>
          <p:nvPr>
            <p:ph type="title"/>
          </p:nvPr>
        </p:nvSpPr>
        <p:spPr>
          <a:xfrm>
            <a:off x="2053388" y="274638"/>
            <a:ext cx="7555833" cy="4971130"/>
          </a:xfrm>
        </p:spPr>
        <p:txBody>
          <a:bodyPr>
            <a:normAutofit/>
          </a:bodyPr>
          <a:lstStyle/>
          <a:p>
            <a:r>
              <a:rPr lang="en-GB" b="1" i="1" dirty="0"/>
              <a:t>I literally have no time! How do I do this?</a:t>
            </a:r>
          </a:p>
        </p:txBody>
      </p:sp>
    </p:spTree>
    <p:extLst>
      <p:ext uri="{BB962C8B-B14F-4D97-AF65-F5344CB8AC3E}">
        <p14:creationId xmlns:p14="http://schemas.microsoft.com/office/powerpoint/2010/main" val="19904057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FFD83-1ED8-016E-1FA8-25DB9BEE7E13}"/>
              </a:ext>
            </a:extLst>
          </p:cNvPr>
          <p:cNvSpPr>
            <a:spLocks noGrp="1"/>
          </p:cNvSpPr>
          <p:nvPr>
            <p:ph type="title"/>
          </p:nvPr>
        </p:nvSpPr>
        <p:spPr>
          <a:xfrm>
            <a:off x="609600" y="169130"/>
            <a:ext cx="10972800" cy="527467"/>
          </a:xfrm>
        </p:spPr>
        <p:txBody>
          <a:bodyPr>
            <a:normAutofit fontScale="90000"/>
          </a:bodyPr>
          <a:lstStyle/>
          <a:p>
            <a:r>
              <a:rPr lang="en-GB" b="1" dirty="0"/>
              <a:t>Top tips</a:t>
            </a:r>
          </a:p>
        </p:txBody>
      </p:sp>
      <p:sp>
        <p:nvSpPr>
          <p:cNvPr id="3" name="Content Placeholder 2">
            <a:extLst>
              <a:ext uri="{FF2B5EF4-FFF2-40B4-BE49-F238E27FC236}">
                <a16:creationId xmlns:a16="http://schemas.microsoft.com/office/drawing/2014/main" id="{41472DA3-86D6-034E-EA4A-F295FB867BCE}"/>
              </a:ext>
            </a:extLst>
          </p:cNvPr>
          <p:cNvSpPr>
            <a:spLocks noGrp="1"/>
          </p:cNvSpPr>
          <p:nvPr>
            <p:ph idx="1"/>
          </p:nvPr>
        </p:nvSpPr>
        <p:spPr>
          <a:xfrm>
            <a:off x="316523" y="819381"/>
            <a:ext cx="11265877" cy="4346159"/>
          </a:xfrm>
        </p:spPr>
        <p:txBody>
          <a:bodyPr>
            <a:noAutofit/>
          </a:bodyPr>
          <a:lstStyle/>
          <a:p>
            <a:r>
              <a:rPr lang="en-GB" sz="2400" dirty="0"/>
              <a:t>Read and understand the assignment early on</a:t>
            </a:r>
          </a:p>
          <a:p>
            <a:r>
              <a:rPr lang="en-GB" sz="2400" dirty="0"/>
              <a:t>Give yourself artificial deadlines – e.g. two weeks before</a:t>
            </a:r>
          </a:p>
          <a:p>
            <a:r>
              <a:rPr lang="en-GB" sz="2400" dirty="0"/>
              <a:t>Get into the habit of reading regularly and taking notes</a:t>
            </a:r>
          </a:p>
          <a:p>
            <a:r>
              <a:rPr lang="en-GB" sz="2400" i="1" dirty="0"/>
              <a:t>Don’t feel like it? </a:t>
            </a:r>
            <a:r>
              <a:rPr lang="en-GB" sz="2400" dirty="0"/>
              <a:t>Set small objectives – to read a few pages/one article</a:t>
            </a:r>
          </a:p>
          <a:p>
            <a:r>
              <a:rPr lang="en-GB" sz="2400" dirty="0"/>
              <a:t>Plan – break the assignment down </a:t>
            </a:r>
          </a:p>
          <a:p>
            <a:r>
              <a:rPr lang="en-GB" sz="2400" dirty="0"/>
              <a:t>Keep an ideas book – note down ideas for recommendations as you go along</a:t>
            </a:r>
          </a:p>
          <a:p>
            <a:r>
              <a:rPr lang="en-GB" sz="2400" dirty="0"/>
              <a:t>Find the best time to work for you – early morning/evening/weekend/whilst your kids are in clubs . . .</a:t>
            </a:r>
          </a:p>
          <a:p>
            <a:r>
              <a:rPr lang="en-GB" sz="2400" dirty="0"/>
              <a:t>Find the best place to work – have a desk, work in the library . . </a:t>
            </a:r>
          </a:p>
          <a:p>
            <a:r>
              <a:rPr lang="en-GB" sz="2400" dirty="0"/>
              <a:t>Keep positive and keep on going</a:t>
            </a:r>
          </a:p>
          <a:p>
            <a:r>
              <a:rPr lang="en-GB" sz="2400" dirty="0"/>
              <a:t>Imagine yourself graduating – you CAN do this!</a:t>
            </a:r>
          </a:p>
        </p:txBody>
      </p:sp>
    </p:spTree>
    <p:extLst>
      <p:ext uri="{BB962C8B-B14F-4D97-AF65-F5344CB8AC3E}">
        <p14:creationId xmlns:p14="http://schemas.microsoft.com/office/powerpoint/2010/main" val="638375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D1E67-7483-B9DE-E550-C79421BE60E4}"/>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EC34E85E-4BA7-A88C-6A91-51F56DF48DBB}"/>
              </a:ext>
            </a:extLst>
          </p:cNvPr>
          <p:cNvSpPr>
            <a:spLocks noGrp="1"/>
          </p:cNvSpPr>
          <p:nvPr>
            <p:ph idx="1"/>
          </p:nvPr>
        </p:nvSpPr>
        <p:spPr/>
        <p:txBody>
          <a:bodyPr>
            <a:normAutofit/>
          </a:bodyPr>
          <a:lstStyle/>
          <a:p>
            <a:r>
              <a:rPr lang="en-GB" sz="3600" dirty="0"/>
              <a:t>Read the example level 7 assignment.</a:t>
            </a:r>
          </a:p>
          <a:p>
            <a:r>
              <a:rPr lang="en-GB" sz="3600" dirty="0"/>
              <a:t>Read the criteria for a pass.</a:t>
            </a:r>
          </a:p>
          <a:p>
            <a:r>
              <a:rPr lang="en-GB" sz="3600" dirty="0"/>
              <a:t>Mark the work together – out of 20 for each criteria.</a:t>
            </a:r>
          </a:p>
        </p:txBody>
      </p:sp>
    </p:spTree>
    <p:extLst>
      <p:ext uri="{BB962C8B-B14F-4D97-AF65-F5344CB8AC3E}">
        <p14:creationId xmlns:p14="http://schemas.microsoft.com/office/powerpoint/2010/main" val="2051949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47A0B-B5F1-4FED-BF4E-71009BCD818E}"/>
              </a:ext>
            </a:extLst>
          </p:cNvPr>
          <p:cNvSpPr>
            <a:spLocks noGrp="1"/>
          </p:cNvSpPr>
          <p:nvPr>
            <p:ph type="title"/>
          </p:nvPr>
        </p:nvSpPr>
        <p:spPr/>
        <p:txBody>
          <a:bodyPr/>
          <a:lstStyle/>
          <a:p>
            <a:r>
              <a:rPr lang="en-GB" b="1" dirty="0"/>
              <a:t>What is Evidence-Based Practice?</a:t>
            </a:r>
          </a:p>
        </p:txBody>
      </p:sp>
      <p:sp>
        <p:nvSpPr>
          <p:cNvPr id="3" name="Content Placeholder 2">
            <a:extLst>
              <a:ext uri="{FF2B5EF4-FFF2-40B4-BE49-F238E27FC236}">
                <a16:creationId xmlns:a16="http://schemas.microsoft.com/office/drawing/2014/main" id="{EC5CB7FE-91F8-44B1-BB9C-C0E2E1E327F0}"/>
              </a:ext>
            </a:extLst>
          </p:cNvPr>
          <p:cNvSpPr>
            <a:spLocks noGrp="1"/>
          </p:cNvSpPr>
          <p:nvPr>
            <p:ph idx="1"/>
          </p:nvPr>
        </p:nvSpPr>
        <p:spPr/>
        <p:txBody>
          <a:bodyPr/>
          <a:lstStyle/>
          <a:p>
            <a:r>
              <a:rPr lang="en-GB" dirty="0"/>
              <a:t>It’s a process where evidence from reliable sources is used to develop knowledge and understanding to inform practice. </a:t>
            </a:r>
          </a:p>
          <a:p>
            <a:r>
              <a:rPr lang="en-GB" dirty="0"/>
              <a:t>Effective HR decision-making is based on considering the best available evidence combined with </a:t>
            </a:r>
            <a:r>
              <a:rPr lang="en-GB" b="1" dirty="0"/>
              <a:t>critical thinking</a:t>
            </a:r>
            <a:r>
              <a:rPr lang="en-GB" dirty="0"/>
              <a:t>. </a:t>
            </a:r>
          </a:p>
          <a:p>
            <a:r>
              <a:rPr lang="en-GB" dirty="0"/>
              <a:t>The implications of getting it wrong can be immense in HR – relying on your own individual opinion is costly. </a:t>
            </a:r>
          </a:p>
        </p:txBody>
      </p:sp>
    </p:spTree>
    <p:extLst>
      <p:ext uri="{BB962C8B-B14F-4D97-AF65-F5344CB8AC3E}">
        <p14:creationId xmlns:p14="http://schemas.microsoft.com/office/powerpoint/2010/main" val="38652857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Online Media 1" title="Evidence-based practice: an introduction">
            <a:hlinkClick r:id="" action="ppaction://media"/>
            <a:extLst>
              <a:ext uri="{FF2B5EF4-FFF2-40B4-BE49-F238E27FC236}">
                <a16:creationId xmlns:a16="http://schemas.microsoft.com/office/drawing/2014/main" id="{2392C807-5AD2-4AB4-AEDD-7CDA34789B76}"/>
              </a:ext>
            </a:extLst>
          </p:cNvPr>
          <p:cNvPicPr>
            <a:picLocks noRot="1" noChangeAspect="1"/>
          </p:cNvPicPr>
          <p:nvPr>
            <a:videoFile r:link="rId1"/>
          </p:nvPr>
        </p:nvPicPr>
        <p:blipFill>
          <a:blip r:embed="rId3"/>
          <a:stretch>
            <a:fillRect/>
          </a:stretch>
        </p:blipFill>
        <p:spPr>
          <a:xfrm>
            <a:off x="508000" y="489527"/>
            <a:ext cx="11351491" cy="5911273"/>
          </a:xfrm>
          <a:prstGeom prst="rect">
            <a:avLst/>
          </a:prstGeom>
        </p:spPr>
      </p:pic>
    </p:spTree>
    <p:extLst>
      <p:ext uri="{BB962C8B-B14F-4D97-AF65-F5344CB8AC3E}">
        <p14:creationId xmlns:p14="http://schemas.microsoft.com/office/powerpoint/2010/main" val="3194448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73CA11F-0D1F-4439-A19A-360422911F53}"/>
              </a:ext>
            </a:extLst>
          </p:cNvPr>
          <p:cNvPicPr>
            <a:picLocks noChangeAspect="1"/>
          </p:cNvPicPr>
          <p:nvPr/>
        </p:nvPicPr>
        <p:blipFill>
          <a:blip r:embed="rId3"/>
          <a:stretch>
            <a:fillRect/>
          </a:stretch>
        </p:blipFill>
        <p:spPr>
          <a:xfrm>
            <a:off x="162870" y="335901"/>
            <a:ext cx="11866260" cy="6186197"/>
          </a:xfrm>
          <a:prstGeom prst="rect">
            <a:avLst/>
          </a:prstGeom>
        </p:spPr>
      </p:pic>
      <p:sp>
        <p:nvSpPr>
          <p:cNvPr id="3" name="TextBox 2">
            <a:extLst>
              <a:ext uri="{FF2B5EF4-FFF2-40B4-BE49-F238E27FC236}">
                <a16:creationId xmlns:a16="http://schemas.microsoft.com/office/drawing/2014/main" id="{03BBD938-3CA7-405D-9759-7B51CBEEB75B}"/>
              </a:ext>
            </a:extLst>
          </p:cNvPr>
          <p:cNvSpPr txBox="1"/>
          <p:nvPr/>
        </p:nvSpPr>
        <p:spPr>
          <a:xfrm>
            <a:off x="8322906" y="3429000"/>
            <a:ext cx="3293706" cy="923330"/>
          </a:xfrm>
          <a:prstGeom prst="rect">
            <a:avLst/>
          </a:prstGeom>
          <a:solidFill>
            <a:schemeClr val="accent1">
              <a:lumMod val="20000"/>
              <a:lumOff val="80000"/>
            </a:schemeClr>
          </a:solidFill>
        </p:spPr>
        <p:txBody>
          <a:bodyPr wrap="square" rtlCol="0">
            <a:spAutoFit/>
          </a:bodyPr>
          <a:lstStyle/>
          <a:p>
            <a:r>
              <a:rPr lang="en-GB" dirty="0"/>
              <a:t>Values -  Principles-led, evidence-based and outcomes-driven </a:t>
            </a:r>
          </a:p>
        </p:txBody>
      </p:sp>
    </p:spTree>
    <p:extLst>
      <p:ext uri="{BB962C8B-B14F-4D97-AF65-F5344CB8AC3E}">
        <p14:creationId xmlns:p14="http://schemas.microsoft.com/office/powerpoint/2010/main" val="9818775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5BEA8-ABAF-4535-98AC-356EB5CB95E7}"/>
              </a:ext>
            </a:extLst>
          </p:cNvPr>
          <p:cNvSpPr>
            <a:spLocks noGrp="1"/>
          </p:cNvSpPr>
          <p:nvPr>
            <p:ph type="title"/>
          </p:nvPr>
        </p:nvSpPr>
        <p:spPr>
          <a:xfrm>
            <a:off x="375138" y="274638"/>
            <a:ext cx="11465170" cy="1143000"/>
          </a:xfrm>
        </p:spPr>
        <p:txBody>
          <a:bodyPr>
            <a:normAutofit fontScale="90000"/>
          </a:bodyPr>
          <a:lstStyle/>
          <a:p>
            <a:r>
              <a:rPr lang="en-GB" b="1" dirty="0"/>
              <a:t>Four Sources of Evidence for Decision-making</a:t>
            </a:r>
          </a:p>
        </p:txBody>
      </p:sp>
      <p:sp>
        <p:nvSpPr>
          <p:cNvPr id="3" name="Content Placeholder 2">
            <a:extLst>
              <a:ext uri="{FF2B5EF4-FFF2-40B4-BE49-F238E27FC236}">
                <a16:creationId xmlns:a16="http://schemas.microsoft.com/office/drawing/2014/main" id="{3BA7C0E6-0F69-4CE4-8ADE-964C4F48F013}"/>
              </a:ext>
            </a:extLst>
          </p:cNvPr>
          <p:cNvSpPr>
            <a:spLocks noGrp="1"/>
          </p:cNvSpPr>
          <p:nvPr>
            <p:ph idx="1"/>
          </p:nvPr>
        </p:nvSpPr>
        <p:spPr/>
        <p:txBody>
          <a:bodyPr/>
          <a:lstStyle/>
          <a:p>
            <a:r>
              <a:rPr lang="en-GB" dirty="0"/>
              <a:t>Scientific (literature)</a:t>
            </a:r>
          </a:p>
          <a:p>
            <a:r>
              <a:rPr lang="en-GB" dirty="0"/>
              <a:t>Organisational (HR data, customer data)</a:t>
            </a:r>
          </a:p>
          <a:p>
            <a:r>
              <a:rPr lang="en-GB" dirty="0"/>
              <a:t>Experiential (knowledge from people in organisation)</a:t>
            </a:r>
          </a:p>
          <a:p>
            <a:r>
              <a:rPr lang="en-GB" dirty="0"/>
              <a:t>Stakeholder (affected/interested groups - employees, customers, share-holders)</a:t>
            </a:r>
          </a:p>
        </p:txBody>
      </p:sp>
    </p:spTree>
    <p:extLst>
      <p:ext uri="{BB962C8B-B14F-4D97-AF65-F5344CB8AC3E}">
        <p14:creationId xmlns:p14="http://schemas.microsoft.com/office/powerpoint/2010/main" val="33970761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7DE6-3988-4809-9244-0E55E26D208A}"/>
              </a:ext>
            </a:extLst>
          </p:cNvPr>
          <p:cNvSpPr>
            <a:spLocks noGrp="1"/>
          </p:cNvSpPr>
          <p:nvPr>
            <p:ph type="title"/>
          </p:nvPr>
        </p:nvSpPr>
        <p:spPr>
          <a:xfrm>
            <a:off x="539263" y="566126"/>
            <a:ext cx="4011084" cy="1461965"/>
          </a:xfrm>
        </p:spPr>
        <p:txBody>
          <a:bodyPr anchor="b">
            <a:noAutofit/>
          </a:bodyPr>
          <a:lstStyle/>
          <a:p>
            <a:r>
              <a:rPr lang="en-GB" sz="3200" dirty="0"/>
              <a:t>Six Steps to Evidence-Based Decision-making</a:t>
            </a:r>
          </a:p>
        </p:txBody>
      </p:sp>
      <p:pic>
        <p:nvPicPr>
          <p:cNvPr id="5" name="Content Placeholder 4">
            <a:extLst>
              <a:ext uri="{FF2B5EF4-FFF2-40B4-BE49-F238E27FC236}">
                <a16:creationId xmlns:a16="http://schemas.microsoft.com/office/drawing/2014/main" id="{2BB37504-B2FF-5CD7-468D-C644F0B297C5}"/>
              </a:ext>
            </a:extLst>
          </p:cNvPr>
          <p:cNvPicPr>
            <a:picLocks noGrp="1" noChangeAspect="1"/>
          </p:cNvPicPr>
          <p:nvPr>
            <p:ph idx="1"/>
          </p:nvPr>
        </p:nvPicPr>
        <p:blipFill>
          <a:blip r:embed="rId3"/>
          <a:stretch>
            <a:fillRect/>
          </a:stretch>
        </p:blipFill>
        <p:spPr>
          <a:xfrm>
            <a:off x="5052646" y="273051"/>
            <a:ext cx="5591908" cy="6420826"/>
          </a:xfrm>
          <a:noFill/>
        </p:spPr>
      </p:pic>
    </p:spTree>
    <p:extLst>
      <p:ext uri="{BB962C8B-B14F-4D97-AF65-F5344CB8AC3E}">
        <p14:creationId xmlns:p14="http://schemas.microsoft.com/office/powerpoint/2010/main" val="26603739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D737-4AB0-40F4-9B3B-1BD91152133F}"/>
              </a:ext>
            </a:extLst>
          </p:cNvPr>
          <p:cNvSpPr>
            <a:spLocks noGrp="1"/>
          </p:cNvSpPr>
          <p:nvPr>
            <p:ph type="title"/>
          </p:nvPr>
        </p:nvSpPr>
        <p:spPr/>
        <p:txBody>
          <a:bodyPr/>
          <a:lstStyle/>
          <a:p>
            <a:r>
              <a:rPr lang="en-GB" b="1" dirty="0"/>
              <a:t>Rational Model of Decision-making</a:t>
            </a:r>
          </a:p>
        </p:txBody>
      </p:sp>
      <p:sp>
        <p:nvSpPr>
          <p:cNvPr id="3" name="Content Placeholder 2">
            <a:extLst>
              <a:ext uri="{FF2B5EF4-FFF2-40B4-BE49-F238E27FC236}">
                <a16:creationId xmlns:a16="http://schemas.microsoft.com/office/drawing/2014/main" id="{439B1218-FFE9-485A-AE83-8D97BC9C4AA4}"/>
              </a:ext>
            </a:extLst>
          </p:cNvPr>
          <p:cNvSpPr>
            <a:spLocks noGrp="1"/>
          </p:cNvSpPr>
          <p:nvPr>
            <p:ph idx="1"/>
          </p:nvPr>
        </p:nvSpPr>
        <p:spPr/>
        <p:txBody>
          <a:bodyPr/>
          <a:lstStyle/>
          <a:p>
            <a:pPr marL="0" indent="0">
              <a:buNone/>
            </a:pPr>
            <a:r>
              <a:rPr lang="en-GB" dirty="0"/>
              <a:t>Being the opposite of intuitive decision making, rational model of decision making is a model where individuals use facts and information, analysis, and a step-by-step procedure to come to a decision. The rational model of decision making is a more advanced type of decision-making model.</a:t>
            </a:r>
          </a:p>
        </p:txBody>
      </p:sp>
    </p:spTree>
    <p:extLst>
      <p:ext uri="{BB962C8B-B14F-4D97-AF65-F5344CB8AC3E}">
        <p14:creationId xmlns:p14="http://schemas.microsoft.com/office/powerpoint/2010/main" val="5353009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65E7-C5CE-4933-ACB3-0694392825EE}"/>
              </a:ext>
            </a:extLst>
          </p:cNvPr>
          <p:cNvSpPr>
            <a:spLocks noGrp="1"/>
          </p:cNvSpPr>
          <p:nvPr>
            <p:ph type="title"/>
          </p:nvPr>
        </p:nvSpPr>
        <p:spPr/>
        <p:txBody>
          <a:bodyPr/>
          <a:lstStyle/>
          <a:p>
            <a:r>
              <a:rPr lang="en-GB" b="1" dirty="0"/>
              <a:t>Rational Approach to Decision-Making</a:t>
            </a:r>
          </a:p>
        </p:txBody>
      </p:sp>
      <p:sp>
        <p:nvSpPr>
          <p:cNvPr id="3" name="Content Placeholder 2">
            <a:extLst>
              <a:ext uri="{FF2B5EF4-FFF2-40B4-BE49-F238E27FC236}">
                <a16:creationId xmlns:a16="http://schemas.microsoft.com/office/drawing/2014/main" id="{0D9CC993-DB6B-4B24-B410-A5B89AF7C3C5}"/>
              </a:ext>
            </a:extLst>
          </p:cNvPr>
          <p:cNvSpPr>
            <a:spLocks noGrp="1"/>
          </p:cNvSpPr>
          <p:nvPr>
            <p:ph idx="1"/>
          </p:nvPr>
        </p:nvSpPr>
        <p:spPr/>
        <p:txBody>
          <a:bodyPr>
            <a:normAutofit fontScale="92500" lnSpcReduction="20000"/>
          </a:bodyPr>
          <a:lstStyle/>
          <a:p>
            <a:pPr marL="0" indent="0">
              <a:buNone/>
            </a:pPr>
            <a:r>
              <a:rPr lang="en-GB" dirty="0"/>
              <a:t>Step 1 – Define the objective</a:t>
            </a:r>
          </a:p>
          <a:p>
            <a:pPr marL="0" indent="0">
              <a:buNone/>
            </a:pPr>
            <a:r>
              <a:rPr lang="en-GB" dirty="0"/>
              <a:t>2 – Collect </a:t>
            </a:r>
            <a:r>
              <a:rPr lang="en-GB" b="1" dirty="0"/>
              <a:t>relevant</a:t>
            </a:r>
            <a:r>
              <a:rPr lang="en-GB" dirty="0"/>
              <a:t> information</a:t>
            </a:r>
          </a:p>
          <a:p>
            <a:pPr marL="0" indent="0">
              <a:buNone/>
            </a:pPr>
            <a:r>
              <a:rPr lang="en-GB" dirty="0"/>
              <a:t>3 – Generate </a:t>
            </a:r>
            <a:r>
              <a:rPr lang="en-GB" b="1" dirty="0"/>
              <a:t>feasible</a:t>
            </a:r>
            <a:r>
              <a:rPr lang="en-GB" dirty="0"/>
              <a:t> options</a:t>
            </a:r>
          </a:p>
          <a:p>
            <a:pPr marL="0" indent="0">
              <a:buNone/>
            </a:pPr>
            <a:r>
              <a:rPr lang="en-GB" dirty="0"/>
              <a:t>4 – Make the Decision (selection criteria – requirements that must, should, might be met)</a:t>
            </a:r>
          </a:p>
          <a:p>
            <a:pPr marL="0" indent="0">
              <a:buNone/>
            </a:pPr>
            <a:r>
              <a:rPr lang="en-GB" dirty="0"/>
              <a:t>5 – Implement and evaluate</a:t>
            </a:r>
          </a:p>
          <a:p>
            <a:endParaRPr lang="en-GB" dirty="0"/>
          </a:p>
          <a:p>
            <a:pPr marL="0" indent="0">
              <a:buNone/>
            </a:pPr>
            <a:r>
              <a:rPr lang="en-GB" dirty="0"/>
              <a:t>(Adair, 2016)</a:t>
            </a:r>
          </a:p>
        </p:txBody>
      </p:sp>
    </p:spTree>
    <p:extLst>
      <p:ext uri="{BB962C8B-B14F-4D97-AF65-F5344CB8AC3E}">
        <p14:creationId xmlns:p14="http://schemas.microsoft.com/office/powerpoint/2010/main" val="17199773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289BB-2EC3-4BE0-8377-B1E37DA4EDCE}"/>
              </a:ext>
            </a:extLst>
          </p:cNvPr>
          <p:cNvSpPr>
            <a:spLocks noGrp="1"/>
          </p:cNvSpPr>
          <p:nvPr>
            <p:ph type="title"/>
          </p:nvPr>
        </p:nvSpPr>
        <p:spPr/>
        <p:txBody>
          <a:bodyPr/>
          <a:lstStyle/>
          <a:p>
            <a:r>
              <a:rPr lang="en-GB" b="1" dirty="0"/>
              <a:t>Issues with Decision-making</a:t>
            </a:r>
          </a:p>
        </p:txBody>
      </p:sp>
      <p:sp>
        <p:nvSpPr>
          <p:cNvPr id="3" name="Content Placeholder 2">
            <a:extLst>
              <a:ext uri="{FF2B5EF4-FFF2-40B4-BE49-F238E27FC236}">
                <a16:creationId xmlns:a16="http://schemas.microsoft.com/office/drawing/2014/main" id="{D8BFC034-7DA2-4BAA-9D4B-514F2E12C018}"/>
              </a:ext>
            </a:extLst>
          </p:cNvPr>
          <p:cNvSpPr>
            <a:spLocks noGrp="1"/>
          </p:cNvSpPr>
          <p:nvPr>
            <p:ph idx="1"/>
          </p:nvPr>
        </p:nvSpPr>
        <p:spPr/>
        <p:txBody>
          <a:bodyPr/>
          <a:lstStyle/>
          <a:p>
            <a:r>
              <a:rPr lang="en-GB" dirty="0"/>
              <a:t>Heuristics and cognitive biases</a:t>
            </a:r>
          </a:p>
          <a:p>
            <a:r>
              <a:rPr lang="en-GB" dirty="0"/>
              <a:t>Bounded rationality</a:t>
            </a:r>
          </a:p>
          <a:p>
            <a:r>
              <a:rPr lang="en-GB" dirty="0"/>
              <a:t>Individual versus group decision-making</a:t>
            </a:r>
          </a:p>
          <a:p>
            <a:r>
              <a:rPr lang="en-GB" dirty="0"/>
              <a:t>Group think</a:t>
            </a:r>
          </a:p>
          <a:p>
            <a:r>
              <a:rPr lang="en-GB" dirty="0"/>
              <a:t>Group polarisation</a:t>
            </a:r>
          </a:p>
        </p:txBody>
      </p:sp>
    </p:spTree>
    <p:extLst>
      <p:ext uri="{BB962C8B-B14F-4D97-AF65-F5344CB8AC3E}">
        <p14:creationId xmlns:p14="http://schemas.microsoft.com/office/powerpoint/2010/main" val="32862063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898DEC-5394-4A1A-BE72-40AF5F14FBD9}"/>
              </a:ext>
            </a:extLst>
          </p:cNvPr>
          <p:cNvSpPr>
            <a:spLocks noGrp="1"/>
          </p:cNvSpPr>
          <p:nvPr>
            <p:ph type="title"/>
          </p:nvPr>
        </p:nvSpPr>
        <p:spPr/>
        <p:txBody>
          <a:bodyPr/>
          <a:lstStyle/>
          <a:p>
            <a:r>
              <a:rPr lang="en-GB" b="1" dirty="0"/>
              <a:t>Common Biases</a:t>
            </a:r>
          </a:p>
        </p:txBody>
      </p:sp>
      <p:sp>
        <p:nvSpPr>
          <p:cNvPr id="3" name="Content Placeholder 2">
            <a:extLst>
              <a:ext uri="{FF2B5EF4-FFF2-40B4-BE49-F238E27FC236}">
                <a16:creationId xmlns:a16="http://schemas.microsoft.com/office/drawing/2014/main" id="{A9680310-13DD-468E-A97F-6DF3E6E571F2}"/>
              </a:ext>
            </a:extLst>
          </p:cNvPr>
          <p:cNvSpPr>
            <a:spLocks noGrp="1"/>
          </p:cNvSpPr>
          <p:nvPr>
            <p:ph idx="1"/>
          </p:nvPr>
        </p:nvSpPr>
        <p:spPr/>
        <p:txBody>
          <a:bodyPr>
            <a:normAutofit fontScale="77500" lnSpcReduction="20000"/>
          </a:bodyPr>
          <a:lstStyle/>
          <a:p>
            <a:pPr marL="0" indent="0">
              <a:buNone/>
            </a:pPr>
            <a:r>
              <a:rPr lang="en-GB" dirty="0"/>
              <a:t>Common biases and psychological traps that can impair our decision making include: </a:t>
            </a:r>
          </a:p>
          <a:p>
            <a:pPr marL="0" indent="0">
              <a:buNone/>
            </a:pPr>
            <a:endParaRPr lang="en-GB" dirty="0"/>
          </a:p>
          <a:p>
            <a:r>
              <a:rPr lang="en-GB" dirty="0"/>
              <a:t>Confirmation bias</a:t>
            </a:r>
          </a:p>
          <a:p>
            <a:r>
              <a:rPr lang="en-GB" dirty="0"/>
              <a:t>False analogy</a:t>
            </a:r>
          </a:p>
          <a:p>
            <a:r>
              <a:rPr lang="en-GB" dirty="0"/>
              <a:t>Availability bias</a:t>
            </a:r>
          </a:p>
          <a:p>
            <a:r>
              <a:rPr lang="en-GB" dirty="0"/>
              <a:t>Tunnel vision</a:t>
            </a:r>
          </a:p>
          <a:p>
            <a:r>
              <a:rPr lang="en-GB" dirty="0"/>
              <a:t>Vividness </a:t>
            </a:r>
          </a:p>
          <a:p>
            <a:r>
              <a:rPr lang="en-GB" dirty="0"/>
              <a:t>Sunk cost fallacy</a:t>
            </a:r>
          </a:p>
          <a:p>
            <a:r>
              <a:rPr lang="en-GB" dirty="0"/>
              <a:t>Loss aversion</a:t>
            </a:r>
          </a:p>
        </p:txBody>
      </p:sp>
    </p:spTree>
    <p:extLst>
      <p:ext uri="{BB962C8B-B14F-4D97-AF65-F5344CB8AC3E}">
        <p14:creationId xmlns:p14="http://schemas.microsoft.com/office/powerpoint/2010/main" val="33587562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Vertical Text Placeholder 5"/>
          <p:cNvSpPr>
            <a:spLocks noGrp="1"/>
          </p:cNvSpPr>
          <p:nvPr>
            <p:ph type="body" orient="vert" idx="13"/>
          </p:nvPr>
        </p:nvSpPr>
        <p:spPr>
          <a:xfrm>
            <a:off x="551180" y="304579"/>
            <a:ext cx="11089640" cy="817026"/>
          </a:xfrm>
        </p:spPr>
        <p:txBody>
          <a:bodyPr/>
          <a:lstStyle/>
          <a:p>
            <a:pPr marL="0" indent="0">
              <a:buNone/>
            </a:pPr>
            <a:r>
              <a:rPr lang="en-GB" sz="2400" dirty="0"/>
              <a:t>What is research?</a:t>
            </a:r>
          </a:p>
        </p:txBody>
      </p:sp>
      <p:pic>
        <p:nvPicPr>
          <p:cNvPr id="7" name="Picture 6"/>
          <p:cNvPicPr>
            <a:picLocks noChangeAspect="1"/>
          </p:cNvPicPr>
          <p:nvPr/>
        </p:nvPicPr>
        <p:blipFill>
          <a:blip r:embed="rId2"/>
          <a:stretch>
            <a:fillRect/>
          </a:stretch>
        </p:blipFill>
        <p:spPr>
          <a:xfrm>
            <a:off x="8544273" y="2353044"/>
            <a:ext cx="1944793" cy="2347163"/>
          </a:xfrm>
          <a:prstGeom prst="rect">
            <a:avLst/>
          </a:prstGeom>
        </p:spPr>
      </p:pic>
      <p:sp>
        <p:nvSpPr>
          <p:cNvPr id="8" name="Rectangle 7"/>
          <p:cNvSpPr/>
          <p:nvPr/>
        </p:nvSpPr>
        <p:spPr>
          <a:xfrm>
            <a:off x="551180" y="2353044"/>
            <a:ext cx="7894582" cy="1815882"/>
          </a:xfrm>
          <a:prstGeom prst="rect">
            <a:avLst/>
          </a:prstGeom>
          <a:noFill/>
        </p:spPr>
        <p:txBody>
          <a:bodyPr wrap="square">
            <a:spAutoFit/>
          </a:bodyPr>
          <a:lstStyle/>
          <a:p>
            <a:pPr marL="189749" indent="-189749" defTabSz="914145">
              <a:defRPr/>
            </a:pPr>
            <a:r>
              <a:rPr lang="en-US" sz="2000" dirty="0">
                <a:ea typeface="Helvetica" charset="0"/>
                <a:cs typeface="Helvetica" charset="0"/>
                <a:sym typeface="Helvetica" charset="0"/>
              </a:rPr>
              <a:t>   </a:t>
            </a:r>
            <a:r>
              <a:rPr lang="en-US" sz="2800" b="1" i="1" dirty="0">
                <a:ea typeface="Helvetica" charset="0"/>
                <a:cs typeface="Helvetica" charset="0"/>
                <a:sym typeface="Helvetica" charset="0"/>
              </a:rPr>
              <a:t>Systematic</a:t>
            </a:r>
            <a:r>
              <a:rPr lang="en-US" sz="2800" dirty="0">
                <a:ea typeface="Helvetica" charset="0"/>
                <a:cs typeface="Helvetica" charset="0"/>
                <a:sym typeface="Helvetica" charset="0"/>
              </a:rPr>
              <a:t> </a:t>
            </a:r>
            <a:r>
              <a:rPr lang="en-US" sz="2800" i="1" dirty="0">
                <a:latin typeface="+mj-lt"/>
                <a:ea typeface="Helvetica" charset="0"/>
                <a:cs typeface="Helvetica" charset="0"/>
                <a:sym typeface="Helvetica" charset="0"/>
              </a:rPr>
              <a:t>(i</a:t>
            </a:r>
            <a:r>
              <a:rPr lang="en-GB" sz="2800" i="1" dirty="0">
                <a:latin typeface="+mj-lt"/>
              </a:rPr>
              <a:t>nvolving a system, method, or plan) </a:t>
            </a:r>
            <a:r>
              <a:rPr lang="en-US" sz="2800" dirty="0">
                <a:ea typeface="Helvetica" charset="0"/>
                <a:cs typeface="Helvetica" charset="0"/>
                <a:sym typeface="Helvetica" charset="0"/>
              </a:rPr>
              <a:t>process of enquiry and investigation in order to enhance knowledge of a particular issue or problem</a:t>
            </a:r>
            <a:r>
              <a:rPr lang="en-US" dirty="0">
                <a:ea typeface="Helvetica" charset="0"/>
                <a:cs typeface="Helvetica" charset="0"/>
                <a:sym typeface="Helvetica" charset="0"/>
              </a:rPr>
              <a:t>.    </a:t>
            </a:r>
          </a:p>
        </p:txBody>
      </p:sp>
    </p:spTree>
    <p:extLst>
      <p:ext uri="{BB962C8B-B14F-4D97-AF65-F5344CB8AC3E}">
        <p14:creationId xmlns:p14="http://schemas.microsoft.com/office/powerpoint/2010/main" val="27507478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9191-5BBB-4FA4-9DE9-5427BDEBC34F}"/>
              </a:ext>
            </a:extLst>
          </p:cNvPr>
          <p:cNvSpPr>
            <a:spLocks noGrp="1"/>
          </p:cNvSpPr>
          <p:nvPr>
            <p:ph type="title"/>
          </p:nvPr>
        </p:nvSpPr>
        <p:spPr>
          <a:xfrm>
            <a:off x="1981200" y="274638"/>
            <a:ext cx="8229600" cy="813816"/>
          </a:xfrm>
        </p:spPr>
        <p:txBody>
          <a:bodyPr>
            <a:normAutofit/>
          </a:bodyPr>
          <a:lstStyle/>
          <a:p>
            <a:r>
              <a:rPr lang="en-GB" sz="3600" b="1" dirty="0"/>
              <a:t>Components of the Research Process</a:t>
            </a:r>
          </a:p>
        </p:txBody>
      </p:sp>
      <p:sp>
        <p:nvSpPr>
          <p:cNvPr id="4" name="TextBox 3">
            <a:extLst>
              <a:ext uri="{FF2B5EF4-FFF2-40B4-BE49-F238E27FC236}">
                <a16:creationId xmlns:a16="http://schemas.microsoft.com/office/drawing/2014/main" id="{7EF2F667-1700-496C-8DF2-AD5DFD24055E}"/>
              </a:ext>
            </a:extLst>
          </p:cNvPr>
          <p:cNvSpPr txBox="1"/>
          <p:nvPr/>
        </p:nvSpPr>
        <p:spPr>
          <a:xfrm>
            <a:off x="4871864" y="1196753"/>
            <a:ext cx="2160240" cy="1200329"/>
          </a:xfrm>
          <a:prstGeom prst="rect">
            <a:avLst/>
          </a:prstGeom>
          <a:noFill/>
        </p:spPr>
        <p:txBody>
          <a:bodyPr wrap="square" rtlCol="0">
            <a:spAutoFit/>
          </a:bodyPr>
          <a:lstStyle/>
          <a:p>
            <a:r>
              <a:rPr lang="en-GB" dirty="0"/>
              <a:t>Identify HR Issue/opportunity and define research topic</a:t>
            </a:r>
          </a:p>
        </p:txBody>
      </p:sp>
      <p:sp>
        <p:nvSpPr>
          <p:cNvPr id="5" name="TextBox 4">
            <a:extLst>
              <a:ext uri="{FF2B5EF4-FFF2-40B4-BE49-F238E27FC236}">
                <a16:creationId xmlns:a16="http://schemas.microsoft.com/office/drawing/2014/main" id="{E47C88AB-08B9-40C1-86FB-C9F3138AD278}"/>
              </a:ext>
            </a:extLst>
          </p:cNvPr>
          <p:cNvSpPr txBox="1"/>
          <p:nvPr/>
        </p:nvSpPr>
        <p:spPr>
          <a:xfrm>
            <a:off x="7536160" y="2782670"/>
            <a:ext cx="1800200" cy="646331"/>
          </a:xfrm>
          <a:prstGeom prst="rect">
            <a:avLst/>
          </a:prstGeom>
          <a:noFill/>
        </p:spPr>
        <p:txBody>
          <a:bodyPr wrap="square" rtlCol="0">
            <a:spAutoFit/>
          </a:bodyPr>
          <a:lstStyle/>
          <a:p>
            <a:r>
              <a:rPr lang="en-GB" dirty="0"/>
              <a:t>Evaluate what is already known</a:t>
            </a:r>
          </a:p>
        </p:txBody>
      </p:sp>
      <p:sp>
        <p:nvSpPr>
          <p:cNvPr id="6" name="TextBox 5">
            <a:extLst>
              <a:ext uri="{FF2B5EF4-FFF2-40B4-BE49-F238E27FC236}">
                <a16:creationId xmlns:a16="http://schemas.microsoft.com/office/drawing/2014/main" id="{CD771BA2-D2D1-4480-9357-10AF5FB4299A}"/>
              </a:ext>
            </a:extLst>
          </p:cNvPr>
          <p:cNvSpPr txBox="1"/>
          <p:nvPr/>
        </p:nvSpPr>
        <p:spPr>
          <a:xfrm>
            <a:off x="4863728" y="4293097"/>
            <a:ext cx="2160240" cy="646331"/>
          </a:xfrm>
          <a:prstGeom prst="rect">
            <a:avLst/>
          </a:prstGeom>
          <a:noFill/>
        </p:spPr>
        <p:txBody>
          <a:bodyPr wrap="square" rtlCol="0">
            <a:spAutoFit/>
          </a:bodyPr>
          <a:lstStyle/>
          <a:p>
            <a:r>
              <a:rPr lang="en-GB" dirty="0"/>
              <a:t>Obtain information of good quality</a:t>
            </a:r>
          </a:p>
        </p:txBody>
      </p:sp>
      <p:sp>
        <p:nvSpPr>
          <p:cNvPr id="7" name="TextBox 6">
            <a:extLst>
              <a:ext uri="{FF2B5EF4-FFF2-40B4-BE49-F238E27FC236}">
                <a16:creationId xmlns:a16="http://schemas.microsoft.com/office/drawing/2014/main" id="{0CC6342A-2467-4A2A-805A-71600412E912}"/>
              </a:ext>
            </a:extLst>
          </p:cNvPr>
          <p:cNvSpPr txBox="1"/>
          <p:nvPr/>
        </p:nvSpPr>
        <p:spPr>
          <a:xfrm>
            <a:off x="2855640" y="2663201"/>
            <a:ext cx="1800200" cy="1200329"/>
          </a:xfrm>
          <a:prstGeom prst="rect">
            <a:avLst/>
          </a:prstGeom>
          <a:noFill/>
        </p:spPr>
        <p:txBody>
          <a:bodyPr wrap="square" rtlCol="0">
            <a:spAutoFit/>
          </a:bodyPr>
          <a:lstStyle/>
          <a:p>
            <a:r>
              <a:rPr lang="en-GB" dirty="0"/>
              <a:t>Interpret the information and formulate conclusions</a:t>
            </a:r>
          </a:p>
        </p:txBody>
      </p:sp>
      <p:sp>
        <p:nvSpPr>
          <p:cNvPr id="8" name="TextBox 7">
            <a:extLst>
              <a:ext uri="{FF2B5EF4-FFF2-40B4-BE49-F238E27FC236}">
                <a16:creationId xmlns:a16="http://schemas.microsoft.com/office/drawing/2014/main" id="{D2818E20-742D-4E73-A8A5-4A5387DC0857}"/>
              </a:ext>
            </a:extLst>
          </p:cNvPr>
          <p:cNvSpPr txBox="1"/>
          <p:nvPr/>
        </p:nvSpPr>
        <p:spPr>
          <a:xfrm>
            <a:off x="7968208" y="5229200"/>
            <a:ext cx="2376264" cy="369332"/>
          </a:xfrm>
          <a:prstGeom prst="rect">
            <a:avLst/>
          </a:prstGeom>
          <a:noFill/>
        </p:spPr>
        <p:txBody>
          <a:bodyPr wrap="square" rtlCol="0">
            <a:spAutoFit/>
          </a:bodyPr>
          <a:lstStyle/>
          <a:p>
            <a:r>
              <a:rPr lang="en-GB" dirty="0"/>
              <a:t>Anderson (2013)</a:t>
            </a:r>
          </a:p>
        </p:txBody>
      </p:sp>
      <p:sp>
        <p:nvSpPr>
          <p:cNvPr id="9" name="Arrow: Bent 8">
            <a:extLst>
              <a:ext uri="{FF2B5EF4-FFF2-40B4-BE49-F238E27FC236}">
                <a16:creationId xmlns:a16="http://schemas.microsoft.com/office/drawing/2014/main" id="{EA159EE6-730D-4F55-B918-BB0005D8A6D0}"/>
              </a:ext>
            </a:extLst>
          </p:cNvPr>
          <p:cNvSpPr/>
          <p:nvPr/>
        </p:nvSpPr>
        <p:spPr>
          <a:xfrm>
            <a:off x="3719736" y="1700808"/>
            <a:ext cx="936104" cy="696273"/>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Arrow: Bent 9">
            <a:extLst>
              <a:ext uri="{FF2B5EF4-FFF2-40B4-BE49-F238E27FC236}">
                <a16:creationId xmlns:a16="http://schemas.microsoft.com/office/drawing/2014/main" id="{7EE44235-0A39-4DDB-8AE6-FD5AC238091D}"/>
              </a:ext>
            </a:extLst>
          </p:cNvPr>
          <p:cNvSpPr/>
          <p:nvPr/>
        </p:nvSpPr>
        <p:spPr>
          <a:xfrm rot="5400000">
            <a:off x="7392144" y="1772816"/>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1" name="Arrow: Bent 10">
            <a:extLst>
              <a:ext uri="{FF2B5EF4-FFF2-40B4-BE49-F238E27FC236}">
                <a16:creationId xmlns:a16="http://schemas.microsoft.com/office/drawing/2014/main" id="{5B4E5482-EE5F-4998-8553-63830DDF5485}"/>
              </a:ext>
            </a:extLst>
          </p:cNvPr>
          <p:cNvSpPr/>
          <p:nvPr/>
        </p:nvSpPr>
        <p:spPr>
          <a:xfrm rot="10800000">
            <a:off x="7419576" y="3907315"/>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2" name="Arrow: Bent 11">
            <a:extLst>
              <a:ext uri="{FF2B5EF4-FFF2-40B4-BE49-F238E27FC236}">
                <a16:creationId xmlns:a16="http://schemas.microsoft.com/office/drawing/2014/main" id="{45601D80-6C52-480D-B2A1-EB85E3B459AC}"/>
              </a:ext>
            </a:extLst>
          </p:cNvPr>
          <p:cNvSpPr/>
          <p:nvPr/>
        </p:nvSpPr>
        <p:spPr>
          <a:xfrm rot="16200000">
            <a:off x="3747168" y="4098179"/>
            <a:ext cx="813816" cy="868680"/>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3851047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Text Placeholder 2"/>
          <p:cNvSpPr>
            <a:spLocks noGrp="1"/>
          </p:cNvSpPr>
          <p:nvPr>
            <p:ph type="body" orient="vert" idx="1"/>
          </p:nvPr>
        </p:nvSpPr>
        <p:spPr/>
        <p:txBody>
          <a:bodyPr>
            <a:normAutofit fontScale="77500" lnSpcReduction="20000"/>
          </a:bodyPr>
          <a:lstStyle/>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Primary: </a:t>
            </a:r>
            <a:r>
              <a:rPr lang="en-US" altLang="en-US" dirty="0">
                <a:latin typeface="Arial" pitchFamily="34" charset="0"/>
                <a:ea typeface="Helvetica" charset="0"/>
                <a:cs typeface="Arial" pitchFamily="34" charset="0"/>
                <a:sym typeface="Helvetica" charset="0"/>
              </a:rPr>
              <a:t>collected first-hand for the study in which it will be used (e.g. questionnaires, observation, focus groups, interviews, brainstorms)</a:t>
            </a:r>
          </a:p>
          <a:p>
            <a:pPr marL="0" indent="0">
              <a:spcBef>
                <a:spcPts val="281"/>
              </a:spcBef>
              <a:buClr>
                <a:srgbClr val="000000"/>
              </a:buClr>
              <a:buNone/>
            </a:pPr>
            <a:r>
              <a:rPr lang="en-GB" dirty="0">
                <a:solidFill>
                  <a:srgbClr val="0000FF"/>
                </a:solidFill>
              </a:rPr>
              <a:t>This is the information that you collect by doing  your own research. It is not data you analyse from pre-collected information e.g. a company survey.</a:t>
            </a: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endParaRPr lang="en-US" altLang="en-US" b="1" dirty="0">
              <a:latin typeface="Arial" pitchFamily="34" charset="0"/>
              <a:ea typeface="Helvetica" charset="0"/>
              <a:cs typeface="Arial" pitchFamily="34" charset="0"/>
              <a:sym typeface="Helvetica" charset="0"/>
            </a:endParaRPr>
          </a:p>
          <a:p>
            <a:pPr marL="0" indent="0">
              <a:spcBef>
                <a:spcPts val="281"/>
              </a:spcBef>
              <a:buClr>
                <a:srgbClr val="000000"/>
              </a:buClr>
              <a:buNone/>
            </a:pPr>
            <a:r>
              <a:rPr lang="en-US" altLang="en-US" b="1" dirty="0">
                <a:latin typeface="Arial" pitchFamily="34" charset="0"/>
                <a:ea typeface="Helvetica" charset="0"/>
                <a:cs typeface="Arial" pitchFamily="34" charset="0"/>
                <a:sym typeface="Helvetica" charset="0"/>
              </a:rPr>
              <a:t>Secondary: </a:t>
            </a:r>
            <a:r>
              <a:rPr lang="en-US" altLang="en-US" dirty="0">
                <a:latin typeface="Arial" pitchFamily="34" charset="0"/>
                <a:ea typeface="Helvetica" charset="0"/>
                <a:cs typeface="Arial" pitchFamily="34" charset="0"/>
                <a:sym typeface="Helvetica" charset="0"/>
              </a:rPr>
              <a:t>already published sources from other studies to draw a conclusion </a:t>
            </a:r>
          </a:p>
          <a:p>
            <a:pPr marL="0" indent="0">
              <a:spcBef>
                <a:spcPts val="281"/>
              </a:spcBef>
              <a:buClr>
                <a:srgbClr val="000000"/>
              </a:buClr>
              <a:buNone/>
            </a:pPr>
            <a:r>
              <a:rPr lang="en-US" altLang="en-US" dirty="0">
                <a:latin typeface="Arial" pitchFamily="34" charset="0"/>
                <a:ea typeface="Helvetica" charset="0"/>
                <a:cs typeface="Arial" pitchFamily="34" charset="0"/>
                <a:sym typeface="Helvetica" charset="0"/>
              </a:rPr>
              <a:t>(e.g. academic journals, online databases, industry reports, the Internet  governmental reports, market research, studies, podcasts, website articles)</a:t>
            </a:r>
            <a:endParaRPr lang="en-US" altLang="en-US" dirty="0">
              <a:latin typeface="Arial" pitchFamily="34" charset="0"/>
              <a:ea typeface="Helvetica" charset="0"/>
              <a:cs typeface="Arial" pitchFamily="34" charset="0"/>
              <a:sym typeface="Arial" pitchFamily="34" charset="0"/>
            </a:endParaRPr>
          </a:p>
          <a:p>
            <a:endParaRPr lang="en-GB" dirty="0"/>
          </a:p>
        </p:txBody>
      </p:sp>
      <p:sp>
        <p:nvSpPr>
          <p:cNvPr id="4" name="Vertical Text Placeholder 3"/>
          <p:cNvSpPr>
            <a:spLocks noGrp="1"/>
          </p:cNvSpPr>
          <p:nvPr>
            <p:ph type="body" orient="vert" idx="13"/>
          </p:nvPr>
        </p:nvSpPr>
        <p:spPr>
          <a:xfrm>
            <a:off x="540779" y="788013"/>
            <a:ext cx="11089640" cy="369741"/>
          </a:xfrm>
        </p:spPr>
        <p:txBody>
          <a:bodyPr/>
          <a:lstStyle/>
          <a:p>
            <a:pPr marL="0" indent="0">
              <a:buNone/>
            </a:pPr>
            <a:r>
              <a:rPr lang="en-GB" sz="2400" dirty="0"/>
              <a:t>Primary and Secondary Research</a:t>
            </a:r>
          </a:p>
        </p:txBody>
      </p:sp>
    </p:spTree>
    <p:extLst>
      <p:ext uri="{BB962C8B-B14F-4D97-AF65-F5344CB8AC3E}">
        <p14:creationId xmlns:p14="http://schemas.microsoft.com/office/powerpoint/2010/main" val="11536615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t>Different data collection methods</a:t>
            </a:r>
          </a:p>
        </p:txBody>
      </p:sp>
      <p:pic>
        <p:nvPicPr>
          <p:cNvPr id="6" name="Picture 5"/>
          <p:cNvPicPr>
            <a:picLocks noChangeAspect="1"/>
          </p:cNvPicPr>
          <p:nvPr/>
        </p:nvPicPr>
        <p:blipFill>
          <a:blip r:embed="rId3"/>
          <a:stretch>
            <a:fillRect/>
          </a:stretch>
        </p:blipFill>
        <p:spPr>
          <a:xfrm>
            <a:off x="2351584" y="1772817"/>
            <a:ext cx="7329748" cy="3875141"/>
          </a:xfrm>
          <a:prstGeom prst="rect">
            <a:avLst/>
          </a:prstGeom>
        </p:spPr>
      </p:pic>
      <p:sp>
        <p:nvSpPr>
          <p:cNvPr id="4" name="Vertical Text Placeholder 3"/>
          <p:cNvSpPr>
            <a:spLocks noGrp="1"/>
          </p:cNvSpPr>
          <p:nvPr>
            <p:ph type="body" orient="vert" idx="13"/>
          </p:nvPr>
        </p:nvSpPr>
        <p:spPr/>
        <p:txBody>
          <a:bodyPr/>
          <a:lstStyle/>
          <a:p>
            <a:pPr marL="0" indent="0">
              <a:buNone/>
            </a:pPr>
            <a:r>
              <a:rPr lang="en-GB" sz="2400" dirty="0"/>
              <a:t>Quantitative and Qualitative</a:t>
            </a:r>
          </a:p>
        </p:txBody>
      </p:sp>
    </p:spTree>
    <p:extLst>
      <p:ext uri="{BB962C8B-B14F-4D97-AF65-F5344CB8AC3E}">
        <p14:creationId xmlns:p14="http://schemas.microsoft.com/office/powerpoint/2010/main" val="29057096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14548-E674-4AAC-B947-176AD3687229}"/>
              </a:ext>
            </a:extLst>
          </p:cNvPr>
          <p:cNvSpPr>
            <a:spLocks noGrp="1"/>
          </p:cNvSpPr>
          <p:nvPr>
            <p:ph type="title"/>
          </p:nvPr>
        </p:nvSpPr>
        <p:spPr/>
        <p:txBody>
          <a:bodyPr/>
          <a:lstStyle/>
          <a:p>
            <a:r>
              <a:rPr lang="en-GB" b="1" dirty="0"/>
              <a:t>Appraising Evidence - Critical Thinking</a:t>
            </a:r>
          </a:p>
        </p:txBody>
      </p:sp>
      <p:sp>
        <p:nvSpPr>
          <p:cNvPr id="3" name="Content Placeholder 2">
            <a:extLst>
              <a:ext uri="{FF2B5EF4-FFF2-40B4-BE49-F238E27FC236}">
                <a16:creationId xmlns:a16="http://schemas.microsoft.com/office/drawing/2014/main" id="{7E009480-522B-48E1-8D72-0CC932D26C88}"/>
              </a:ext>
            </a:extLst>
          </p:cNvPr>
          <p:cNvSpPr>
            <a:spLocks noGrp="1"/>
          </p:cNvSpPr>
          <p:nvPr>
            <p:ph idx="1"/>
          </p:nvPr>
        </p:nvSpPr>
        <p:spPr/>
        <p:txBody>
          <a:bodyPr/>
          <a:lstStyle/>
          <a:p>
            <a:pPr marL="0" indent="0">
              <a:buNone/>
            </a:pPr>
            <a:r>
              <a:rPr lang="en-GB" dirty="0"/>
              <a:t>‘Critical thinking is the process of analysing and evaluating the quality of ideas, theories and concepts to establish the degree to which they are valid and supported by the evidence and the extent to which they are biased. It involves reflecting on and interpreting data, drawing warranted conclusions and recognising ill-defined assumptions’. (Armstrong and Taylor, 2017). </a:t>
            </a:r>
          </a:p>
        </p:txBody>
      </p:sp>
    </p:spTree>
    <p:extLst>
      <p:ext uri="{BB962C8B-B14F-4D97-AF65-F5344CB8AC3E}">
        <p14:creationId xmlns:p14="http://schemas.microsoft.com/office/powerpoint/2010/main" val="33022210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9F215-0757-4DDF-96CC-8D452C419349}"/>
              </a:ext>
            </a:extLst>
          </p:cNvPr>
          <p:cNvSpPr>
            <a:spLocks noGrp="1"/>
          </p:cNvSpPr>
          <p:nvPr>
            <p:ph type="title"/>
          </p:nvPr>
        </p:nvSpPr>
        <p:spPr>
          <a:xfrm>
            <a:off x="609600" y="164123"/>
            <a:ext cx="10972800" cy="726831"/>
          </a:xfrm>
        </p:spPr>
        <p:txBody>
          <a:bodyPr>
            <a:normAutofit fontScale="90000"/>
          </a:bodyPr>
          <a:lstStyle/>
          <a:p>
            <a:r>
              <a:rPr lang="en-GB" b="1" dirty="0"/>
              <a:t>Reading Critically</a:t>
            </a:r>
          </a:p>
        </p:txBody>
      </p:sp>
      <p:sp>
        <p:nvSpPr>
          <p:cNvPr id="3" name="Content Placeholder 2">
            <a:extLst>
              <a:ext uri="{FF2B5EF4-FFF2-40B4-BE49-F238E27FC236}">
                <a16:creationId xmlns:a16="http://schemas.microsoft.com/office/drawing/2014/main" id="{60ECD2DD-D825-4817-B1A8-5768B3154BF0}"/>
              </a:ext>
            </a:extLst>
          </p:cNvPr>
          <p:cNvSpPr>
            <a:spLocks noGrp="1"/>
          </p:cNvSpPr>
          <p:nvPr>
            <p:ph idx="1"/>
          </p:nvPr>
        </p:nvSpPr>
        <p:spPr>
          <a:xfrm>
            <a:off x="609600" y="1055077"/>
            <a:ext cx="10972800" cy="4462156"/>
          </a:xfrm>
        </p:spPr>
        <p:txBody>
          <a:bodyPr>
            <a:normAutofit fontScale="55000" lnSpcReduction="20000"/>
          </a:bodyPr>
          <a:lstStyle/>
          <a:p>
            <a:pPr algn="l">
              <a:buFont typeface="Arial" panose="020B0604020202020204" pitchFamily="34" charset="0"/>
              <a:buChar char="•"/>
            </a:pPr>
            <a:r>
              <a:rPr lang="en-GB" b="0" i="0" dirty="0">
                <a:solidFill>
                  <a:srgbClr val="262626"/>
                </a:solidFill>
                <a:effectLst/>
                <a:latin typeface="Arial" panose="020B0604020202020204" pitchFamily="34" charset="0"/>
              </a:rPr>
              <a:t>Who is speaking or writing?</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their point of view or perspective?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ideas and information are presented and how were they obtained?</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unsupported assertions?</a:t>
            </a:r>
          </a:p>
          <a:p>
            <a:pPr algn="l">
              <a:buFont typeface="Arial" panose="020B0604020202020204" pitchFamily="34" charset="0"/>
              <a:buChar char="•"/>
            </a:pPr>
            <a:r>
              <a:rPr lang="en-GB" b="0" i="0" dirty="0">
                <a:solidFill>
                  <a:srgbClr val="262626"/>
                </a:solidFill>
                <a:effectLst/>
                <a:latin typeface="Arial" panose="020B0604020202020204" pitchFamily="34" charset="0"/>
              </a:rPr>
              <a:t>Are relevant reasons or evidence provided?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method used to find the evidence sound?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evidence correct or valid?</a:t>
            </a:r>
          </a:p>
          <a:p>
            <a:pPr algn="l">
              <a:buFont typeface="Arial" panose="020B0604020202020204" pitchFamily="34" charset="0"/>
              <a:buChar char="•"/>
            </a:pPr>
            <a:r>
              <a:rPr lang="en-GB" b="0" i="0" dirty="0">
                <a:solidFill>
                  <a:srgbClr val="262626"/>
                </a:solidFill>
                <a:effectLst/>
                <a:latin typeface="Arial" panose="020B0604020202020204" pitchFamily="34" charset="0"/>
              </a:rPr>
              <a:t>What assumptions have been made?</a:t>
            </a:r>
          </a:p>
          <a:p>
            <a:pPr algn="l">
              <a:buFont typeface="Arial" panose="020B0604020202020204" pitchFamily="34" charset="0"/>
              <a:buChar char="•"/>
            </a:pPr>
            <a:r>
              <a:rPr lang="en-GB" b="0" i="0" dirty="0">
                <a:solidFill>
                  <a:srgbClr val="262626"/>
                </a:solidFill>
                <a:effectLst/>
                <a:latin typeface="Arial" panose="020B0604020202020204" pitchFamily="34" charset="0"/>
              </a:rPr>
              <a:t>What is fact and what is opinion?</a:t>
            </a:r>
          </a:p>
          <a:p>
            <a:pPr algn="l">
              <a:buFont typeface="Arial" panose="020B0604020202020204" pitchFamily="34" charset="0"/>
              <a:buChar char="•"/>
            </a:pPr>
            <a:r>
              <a:rPr lang="en-GB" b="0" i="0" dirty="0">
                <a:solidFill>
                  <a:srgbClr val="262626"/>
                </a:solidFill>
                <a:effectLst/>
                <a:latin typeface="Arial" panose="020B0604020202020204" pitchFamily="34" charset="0"/>
              </a:rPr>
              <a:t>What are the implicit and explicit values?</a:t>
            </a:r>
          </a:p>
          <a:p>
            <a:pPr algn="l">
              <a:buFont typeface="Arial" panose="020B0604020202020204" pitchFamily="34" charset="0"/>
              <a:buChar char="•"/>
            </a:pPr>
            <a:r>
              <a:rPr lang="en-GB" b="0" i="0" dirty="0">
                <a:solidFill>
                  <a:srgbClr val="262626"/>
                </a:solidFill>
                <a:effectLst/>
                <a:latin typeface="Arial" panose="020B0604020202020204" pitchFamily="34" charset="0"/>
              </a:rPr>
              <a:t>Are there unreasonable generalisations?</a:t>
            </a:r>
          </a:p>
          <a:p>
            <a:pPr algn="l">
              <a:buFont typeface="Arial" panose="020B0604020202020204" pitchFamily="34" charset="0"/>
              <a:buChar char="•"/>
            </a:pPr>
            <a:r>
              <a:rPr lang="en-GB" b="0" i="0" dirty="0">
                <a:solidFill>
                  <a:srgbClr val="262626"/>
                </a:solidFill>
                <a:effectLst/>
                <a:latin typeface="Arial" panose="020B0604020202020204" pitchFamily="34" charset="0"/>
              </a:rPr>
              <a:t>What has been omitted?</a:t>
            </a:r>
          </a:p>
          <a:p>
            <a:pPr algn="l">
              <a:buFont typeface="Arial" panose="020B0604020202020204" pitchFamily="34" charset="0"/>
              <a:buChar char="•"/>
            </a:pPr>
            <a:r>
              <a:rPr lang="en-GB" b="0" i="0" dirty="0">
                <a:solidFill>
                  <a:srgbClr val="262626"/>
                </a:solidFill>
                <a:effectLst/>
                <a:latin typeface="Arial" panose="020B0604020202020204" pitchFamily="34" charset="0"/>
              </a:rPr>
              <a:t>How was the conclusion reached?</a:t>
            </a:r>
          </a:p>
          <a:p>
            <a:pPr algn="l">
              <a:buFont typeface="Arial" panose="020B0604020202020204" pitchFamily="34" charset="0"/>
              <a:buChar char="•"/>
            </a:pPr>
            <a:r>
              <a:rPr lang="en-GB" b="0" i="0" dirty="0">
                <a:solidFill>
                  <a:srgbClr val="262626"/>
                </a:solidFill>
                <a:effectLst/>
                <a:latin typeface="Arial" panose="020B0604020202020204" pitchFamily="34" charset="0"/>
              </a:rPr>
              <a:t>Is the conclusion reasonable?</a:t>
            </a:r>
          </a:p>
          <a:p>
            <a:pPr algn="l">
              <a:buFont typeface="Arial" panose="020B0604020202020204" pitchFamily="34" charset="0"/>
              <a:buChar char="•"/>
            </a:pPr>
            <a:r>
              <a:rPr lang="en-GB" b="0" i="0" dirty="0">
                <a:solidFill>
                  <a:srgbClr val="262626"/>
                </a:solidFill>
                <a:effectLst/>
                <a:latin typeface="Arial" panose="020B0604020202020204" pitchFamily="34" charset="0"/>
              </a:rPr>
              <a:t>What other perspectives or points of view could there be?</a:t>
            </a:r>
          </a:p>
          <a:p>
            <a:pPr marL="0" indent="0">
              <a:buNone/>
            </a:pPr>
            <a:r>
              <a:rPr lang="en-GB" dirty="0"/>
              <a:t> (Open University, 2021)</a:t>
            </a:r>
          </a:p>
        </p:txBody>
      </p:sp>
    </p:spTree>
    <p:extLst>
      <p:ext uri="{BB962C8B-B14F-4D97-AF65-F5344CB8AC3E}">
        <p14:creationId xmlns:p14="http://schemas.microsoft.com/office/powerpoint/2010/main" val="3309872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A20E0-F8FD-44C2-9EA0-2C40F3A90FA9}"/>
              </a:ext>
            </a:extLst>
          </p:cNvPr>
          <p:cNvSpPr>
            <a:spLocks noGrp="1"/>
          </p:cNvSpPr>
          <p:nvPr>
            <p:ph type="title"/>
          </p:nvPr>
        </p:nvSpPr>
        <p:spPr/>
        <p:txBody>
          <a:bodyPr/>
          <a:lstStyle/>
          <a:p>
            <a:r>
              <a:rPr lang="en-GB" b="1" dirty="0"/>
              <a:t>Activity (20 minutes)</a:t>
            </a:r>
          </a:p>
        </p:txBody>
      </p:sp>
      <p:sp>
        <p:nvSpPr>
          <p:cNvPr id="3" name="Content Placeholder 2">
            <a:extLst>
              <a:ext uri="{FF2B5EF4-FFF2-40B4-BE49-F238E27FC236}">
                <a16:creationId xmlns:a16="http://schemas.microsoft.com/office/drawing/2014/main" id="{D2F3FEE3-DA41-4427-88B6-6B43F0FBBA60}"/>
              </a:ext>
            </a:extLst>
          </p:cNvPr>
          <p:cNvSpPr>
            <a:spLocks noGrp="1"/>
          </p:cNvSpPr>
          <p:nvPr>
            <p:ph idx="1"/>
          </p:nvPr>
        </p:nvSpPr>
        <p:spPr/>
        <p:txBody>
          <a:bodyPr>
            <a:normAutofit/>
          </a:bodyPr>
          <a:lstStyle/>
          <a:p>
            <a:pPr marL="0" indent="0">
              <a:buNone/>
            </a:pPr>
            <a:r>
              <a:rPr lang="en-GB" dirty="0"/>
              <a:t>Read the </a:t>
            </a:r>
            <a:r>
              <a:rPr lang="en-GB"/>
              <a:t>People Management </a:t>
            </a:r>
            <a:r>
              <a:rPr lang="en-GB" dirty="0"/>
              <a:t>and Forbes magazine articles and answer the following questions:</a:t>
            </a:r>
          </a:p>
          <a:p>
            <a:pPr marL="514350" indent="-514350">
              <a:buAutoNum type="arabicPeriod"/>
            </a:pPr>
            <a:r>
              <a:rPr lang="en-GB" dirty="0"/>
              <a:t>How useful are they if you were researching factors affecting retention and engagement?</a:t>
            </a:r>
          </a:p>
          <a:p>
            <a:pPr marL="514350" indent="-514350">
              <a:buAutoNum type="arabicPeriod"/>
            </a:pPr>
            <a:r>
              <a:rPr lang="en-GB" dirty="0"/>
              <a:t>What are the articles’ strengths and weaknesses?</a:t>
            </a:r>
          </a:p>
          <a:p>
            <a:pPr marL="514350" indent="-514350">
              <a:buAutoNum type="arabicPeriod"/>
            </a:pPr>
            <a:r>
              <a:rPr lang="en-GB" dirty="0"/>
              <a:t>What research would you do next, having read these articles?</a:t>
            </a:r>
          </a:p>
        </p:txBody>
      </p:sp>
    </p:spTree>
    <p:extLst>
      <p:ext uri="{BB962C8B-B14F-4D97-AF65-F5344CB8AC3E}">
        <p14:creationId xmlns:p14="http://schemas.microsoft.com/office/powerpoint/2010/main" val="14782877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97767"/>
            <a:ext cx="10972800" cy="927648"/>
          </a:xfrm>
        </p:spPr>
        <p:txBody>
          <a:bodyPr/>
          <a:lstStyle/>
          <a:p>
            <a:r>
              <a:rPr lang="en-GB" b="1" dirty="0"/>
              <a:t>Organisational Data</a:t>
            </a:r>
          </a:p>
        </p:txBody>
      </p:sp>
      <p:sp>
        <p:nvSpPr>
          <p:cNvPr id="3" name="Content Placeholder 2"/>
          <p:cNvSpPr>
            <a:spLocks noGrp="1"/>
          </p:cNvSpPr>
          <p:nvPr>
            <p:ph idx="1"/>
          </p:nvPr>
        </p:nvSpPr>
        <p:spPr>
          <a:xfrm>
            <a:off x="609600" y="1307124"/>
            <a:ext cx="10972800" cy="3917032"/>
          </a:xfrm>
        </p:spPr>
        <p:txBody>
          <a:bodyPr>
            <a:normAutofit fontScale="92500" lnSpcReduction="10000"/>
          </a:bodyPr>
          <a:lstStyle/>
          <a:p>
            <a:r>
              <a:rPr lang="en-GB" dirty="0"/>
              <a:t>Private sector – Key Performance Indicators such as financial results, profitability or productivity. </a:t>
            </a:r>
          </a:p>
          <a:p>
            <a:r>
              <a:rPr lang="en-GB" dirty="0"/>
              <a:t>Public sector – financial targets, greater efficiency or efficiency savings, following public management reforms</a:t>
            </a:r>
          </a:p>
          <a:p>
            <a:r>
              <a:rPr lang="en-GB" dirty="0"/>
              <a:t>Types of data - </a:t>
            </a:r>
            <a:r>
              <a:rPr kumimoji="0" lang="en-GB" sz="3200" b="0" i="0" u="none" strike="noStrike" kern="1200" cap="none" spc="0" normalizeH="0" baseline="0" noProof="0" dirty="0">
                <a:ln>
                  <a:noFill/>
                </a:ln>
                <a:solidFill>
                  <a:prstClr val="black"/>
                </a:solidFill>
                <a:effectLst/>
                <a:uLnTx/>
                <a:uFillTx/>
                <a:latin typeface="Myriad Pro"/>
                <a:ea typeface="+mn-ea"/>
                <a:cs typeface="+mn-cs"/>
              </a:rPr>
              <a:t>financial/non-financial - b</a:t>
            </a:r>
            <a:r>
              <a:rPr lang="en-GB" dirty="0" err="1"/>
              <a:t>usiness</a:t>
            </a:r>
            <a:r>
              <a:rPr lang="en-GB" dirty="0"/>
              <a:t> performance data, customer data and employee data. </a:t>
            </a:r>
          </a:p>
          <a:p>
            <a:endParaRPr lang="en-GB" dirty="0"/>
          </a:p>
          <a:p>
            <a:pPr marL="0" indent="0" algn="ctr">
              <a:buNone/>
            </a:pPr>
            <a:r>
              <a:rPr lang="en-GB" i="1" dirty="0"/>
              <a:t>How could people managers use this data?</a:t>
            </a:r>
          </a:p>
        </p:txBody>
      </p:sp>
    </p:spTree>
    <p:extLst>
      <p:ext uri="{BB962C8B-B14F-4D97-AF65-F5344CB8AC3E}">
        <p14:creationId xmlns:p14="http://schemas.microsoft.com/office/powerpoint/2010/main" val="10328025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FB930-E42F-89F6-458C-9C9512C8ACAC}"/>
              </a:ext>
            </a:extLst>
          </p:cNvPr>
          <p:cNvSpPr>
            <a:spLocks noGrp="1"/>
          </p:cNvSpPr>
          <p:nvPr>
            <p:ph type="title"/>
          </p:nvPr>
        </p:nvSpPr>
        <p:spPr>
          <a:xfrm>
            <a:off x="609600" y="274638"/>
            <a:ext cx="10972800" cy="4074624"/>
          </a:xfrm>
        </p:spPr>
        <p:txBody>
          <a:bodyPr/>
          <a:lstStyle/>
          <a:p>
            <a:r>
              <a:rPr lang="en-GB" b="1" dirty="0"/>
              <a:t>What other data is available to People Managers?</a:t>
            </a:r>
          </a:p>
        </p:txBody>
      </p:sp>
    </p:spTree>
    <p:extLst>
      <p:ext uri="{BB962C8B-B14F-4D97-AF65-F5344CB8AC3E}">
        <p14:creationId xmlns:p14="http://schemas.microsoft.com/office/powerpoint/2010/main" val="12559321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Data available to People Managers</a:t>
            </a:r>
          </a:p>
        </p:txBody>
      </p:sp>
      <p:sp>
        <p:nvSpPr>
          <p:cNvPr id="3" name="Content Placeholder 2"/>
          <p:cNvSpPr>
            <a:spLocks noGrp="1"/>
          </p:cNvSpPr>
          <p:nvPr>
            <p:ph idx="1"/>
          </p:nvPr>
        </p:nvSpPr>
        <p:spPr/>
        <p:txBody>
          <a:bodyPr>
            <a:normAutofit lnSpcReduction="10000"/>
          </a:bodyPr>
          <a:lstStyle/>
          <a:p>
            <a:pPr marL="0" indent="0">
              <a:buNone/>
            </a:pPr>
            <a:r>
              <a:rPr lang="en-GB" dirty="0"/>
              <a:t>Current employee data available on HR system – e.g. demographic, skills, qualifications, pay, ethnicity, disability</a:t>
            </a:r>
          </a:p>
          <a:p>
            <a:pPr marL="0" indent="0">
              <a:buNone/>
            </a:pPr>
            <a:r>
              <a:rPr lang="en-GB" dirty="0"/>
              <a:t>Opinions gathered (e.g. via surveys, focus groups, interviews)</a:t>
            </a:r>
          </a:p>
          <a:p>
            <a:pPr marL="0" indent="0">
              <a:buNone/>
            </a:pPr>
            <a:r>
              <a:rPr lang="en-GB" dirty="0"/>
              <a:t>Data gathered on people management activities, linked to the employee cycle (recruitment, on boarding, performance, learning and development, career progression, turnover, retirement)</a:t>
            </a:r>
          </a:p>
          <a:p>
            <a:pPr marL="0" indent="0">
              <a:buNone/>
            </a:pPr>
            <a:endParaRPr lang="en-GB" dirty="0"/>
          </a:p>
        </p:txBody>
      </p:sp>
    </p:spTree>
    <p:extLst>
      <p:ext uri="{BB962C8B-B14F-4D97-AF65-F5344CB8AC3E}">
        <p14:creationId xmlns:p14="http://schemas.microsoft.com/office/powerpoint/2010/main" val="39522016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External Data</a:t>
            </a:r>
          </a:p>
        </p:txBody>
      </p:sp>
      <p:sp>
        <p:nvSpPr>
          <p:cNvPr id="3" name="Content Placeholder 2"/>
          <p:cNvSpPr>
            <a:spLocks noGrp="1"/>
          </p:cNvSpPr>
          <p:nvPr>
            <p:ph idx="1"/>
          </p:nvPr>
        </p:nvSpPr>
        <p:spPr/>
        <p:txBody>
          <a:bodyPr/>
          <a:lstStyle/>
          <a:p>
            <a:r>
              <a:rPr lang="en-GB" dirty="0"/>
              <a:t>Trends in HR</a:t>
            </a:r>
          </a:p>
          <a:p>
            <a:r>
              <a:rPr lang="en-GB" dirty="0"/>
              <a:t>CIPD reports</a:t>
            </a:r>
          </a:p>
          <a:p>
            <a:r>
              <a:rPr lang="en-GB" dirty="0"/>
              <a:t>Competitor information (benchmarking)</a:t>
            </a:r>
          </a:p>
          <a:p>
            <a:r>
              <a:rPr lang="en-GB" dirty="0"/>
              <a:t>Government information</a:t>
            </a:r>
          </a:p>
          <a:p>
            <a:r>
              <a:rPr lang="en-GB" dirty="0"/>
              <a:t>Salary surveys by agencies</a:t>
            </a:r>
          </a:p>
        </p:txBody>
      </p:sp>
    </p:spTree>
    <p:extLst>
      <p:ext uri="{BB962C8B-B14F-4D97-AF65-F5344CB8AC3E}">
        <p14:creationId xmlns:p14="http://schemas.microsoft.com/office/powerpoint/2010/main" val="18979063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43CB4A-3184-CC58-0CEC-A806109160C8}"/>
              </a:ext>
            </a:extLst>
          </p:cNvPr>
          <p:cNvSpPr>
            <a:spLocks noGrp="1"/>
          </p:cNvSpPr>
          <p:nvPr>
            <p:ph type="title"/>
          </p:nvPr>
        </p:nvSpPr>
        <p:spPr/>
        <p:txBody>
          <a:bodyPr/>
          <a:lstStyle/>
          <a:p>
            <a:r>
              <a:rPr lang="en-GB" b="1" dirty="0"/>
              <a:t>How can this data be used?</a:t>
            </a:r>
          </a:p>
        </p:txBody>
      </p:sp>
      <p:sp>
        <p:nvSpPr>
          <p:cNvPr id="3" name="Content Placeholder 2">
            <a:extLst>
              <a:ext uri="{FF2B5EF4-FFF2-40B4-BE49-F238E27FC236}">
                <a16:creationId xmlns:a16="http://schemas.microsoft.com/office/drawing/2014/main" id="{CCFBD7E4-63A4-E1FC-C7C3-8AE3AB30D096}"/>
              </a:ext>
            </a:extLst>
          </p:cNvPr>
          <p:cNvSpPr>
            <a:spLocks noGrp="1"/>
          </p:cNvSpPr>
          <p:nvPr>
            <p:ph idx="1"/>
          </p:nvPr>
        </p:nvSpPr>
        <p:spPr/>
        <p:txBody>
          <a:bodyPr/>
          <a:lstStyle/>
          <a:p>
            <a:r>
              <a:rPr lang="en-GB" dirty="0"/>
              <a:t>To identify and also predict issues/challenges</a:t>
            </a:r>
          </a:p>
          <a:p>
            <a:r>
              <a:rPr lang="en-GB" dirty="0"/>
              <a:t>To inform decisions relating to improvement and future strategy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To monitor against objectives</a:t>
            </a:r>
            <a:endParaRPr lang="en-GB" dirty="0"/>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To demonstrate added value and achievement of objectives</a:t>
            </a:r>
          </a:p>
          <a:p>
            <a:endParaRPr lang="en-GB" dirty="0"/>
          </a:p>
        </p:txBody>
      </p:sp>
    </p:spTree>
    <p:extLst>
      <p:ext uri="{BB962C8B-B14F-4D97-AF65-F5344CB8AC3E}">
        <p14:creationId xmlns:p14="http://schemas.microsoft.com/office/powerpoint/2010/main" val="163820483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8953-94E1-49D0-9E4C-CA903FE4E20C}"/>
              </a:ext>
            </a:extLst>
          </p:cNvPr>
          <p:cNvSpPr>
            <a:spLocks noGrp="1"/>
          </p:cNvSpPr>
          <p:nvPr>
            <p:ph type="title"/>
          </p:nvPr>
        </p:nvSpPr>
        <p:spPr/>
        <p:txBody>
          <a:bodyPr/>
          <a:lstStyle/>
          <a:p>
            <a:r>
              <a:rPr lang="en-GB" b="1" dirty="0"/>
              <a:t>Making Decisions - Evaluating Options</a:t>
            </a:r>
          </a:p>
        </p:txBody>
      </p:sp>
      <p:sp>
        <p:nvSpPr>
          <p:cNvPr id="3" name="Content Placeholder 2">
            <a:extLst>
              <a:ext uri="{FF2B5EF4-FFF2-40B4-BE49-F238E27FC236}">
                <a16:creationId xmlns:a16="http://schemas.microsoft.com/office/drawing/2014/main" id="{720F86FD-1796-43A5-BBF0-5CDAFC79FFCF}"/>
              </a:ext>
            </a:extLst>
          </p:cNvPr>
          <p:cNvSpPr>
            <a:spLocks noGrp="1"/>
          </p:cNvSpPr>
          <p:nvPr>
            <p:ph idx="1"/>
          </p:nvPr>
        </p:nvSpPr>
        <p:spPr/>
        <p:txBody>
          <a:bodyPr/>
          <a:lstStyle/>
          <a:p>
            <a:pPr marL="0" indent="0">
              <a:buNone/>
            </a:pPr>
            <a:r>
              <a:rPr lang="en-GB" dirty="0"/>
              <a:t>Look at:</a:t>
            </a:r>
          </a:p>
          <a:p>
            <a:r>
              <a:rPr lang="en-GB" dirty="0"/>
              <a:t>Benefits</a:t>
            </a:r>
          </a:p>
          <a:p>
            <a:r>
              <a:rPr lang="en-GB" dirty="0"/>
              <a:t>Risks</a:t>
            </a:r>
          </a:p>
          <a:p>
            <a:r>
              <a:rPr lang="en-GB" dirty="0"/>
              <a:t>Financial Implications – direct and indirect costs, return on investment</a:t>
            </a:r>
          </a:p>
        </p:txBody>
      </p:sp>
    </p:spTree>
    <p:extLst>
      <p:ext uri="{BB962C8B-B14F-4D97-AF65-F5344CB8AC3E}">
        <p14:creationId xmlns:p14="http://schemas.microsoft.com/office/powerpoint/2010/main" val="8951137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94DEB-B1C1-2AD6-18D5-AF63BD7E7C48}"/>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F0B4B5F-9BF2-84B4-2AB2-E3F6680F8B64}"/>
              </a:ext>
            </a:extLst>
          </p:cNvPr>
          <p:cNvSpPr>
            <a:spLocks noGrp="1"/>
          </p:cNvSpPr>
          <p:nvPr>
            <p:ph idx="1"/>
          </p:nvPr>
        </p:nvSpPr>
        <p:spPr/>
        <p:txBody>
          <a:bodyPr>
            <a:normAutofit fontScale="85000" lnSpcReduction="20000"/>
          </a:bodyPr>
          <a:lstStyle/>
          <a:p>
            <a:pPr marL="0" indent="0">
              <a:buNone/>
            </a:pPr>
            <a:r>
              <a:rPr lang="en-GB" dirty="0"/>
              <a:t>Consider a selection of secondary sources and make a recommendation based on the following scenario. Remember to include the benefits, risks and financial implications. Underpin it with credible sources (include intext citations).</a:t>
            </a:r>
          </a:p>
          <a:p>
            <a:pPr marL="0" indent="0">
              <a:buNone/>
            </a:pPr>
            <a:endParaRPr lang="en-GB" dirty="0"/>
          </a:p>
          <a:p>
            <a:pPr marL="0" indent="0">
              <a:buNone/>
            </a:pPr>
            <a:r>
              <a:rPr lang="en-GB" dirty="0"/>
              <a:t>The ethnic background of all employees in the Business Services team (admin function of 50 employees) is 100% White British. You have held interviews with the team and manager and discovered that recruitment tends to be just from word of mouth (employee referrals) and managers use unstructured, informal interviews as a selection method.  </a:t>
            </a:r>
          </a:p>
          <a:p>
            <a:endParaRPr lang="en-GB" dirty="0"/>
          </a:p>
        </p:txBody>
      </p:sp>
    </p:spTree>
    <p:extLst>
      <p:ext uri="{BB962C8B-B14F-4D97-AF65-F5344CB8AC3E}">
        <p14:creationId xmlns:p14="http://schemas.microsoft.com/office/powerpoint/2010/main" val="312734003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8A352-7A81-4BB8-A402-07F1DCA43C21}"/>
              </a:ext>
            </a:extLst>
          </p:cNvPr>
          <p:cNvSpPr>
            <a:spLocks noGrp="1"/>
          </p:cNvSpPr>
          <p:nvPr>
            <p:ph type="title"/>
          </p:nvPr>
        </p:nvSpPr>
        <p:spPr>
          <a:xfrm>
            <a:off x="609600" y="504093"/>
            <a:ext cx="10972800" cy="961292"/>
          </a:xfrm>
        </p:spPr>
        <p:txBody>
          <a:bodyPr/>
          <a:lstStyle/>
          <a:p>
            <a:r>
              <a:rPr lang="en-GB" b="1" dirty="0"/>
              <a:t>What have we learnt today?</a:t>
            </a:r>
          </a:p>
        </p:txBody>
      </p:sp>
      <p:sp>
        <p:nvSpPr>
          <p:cNvPr id="3" name="Content Placeholder 2">
            <a:extLst>
              <a:ext uri="{FF2B5EF4-FFF2-40B4-BE49-F238E27FC236}">
                <a16:creationId xmlns:a16="http://schemas.microsoft.com/office/drawing/2014/main" id="{7196B203-45AE-41F9-AC16-C84029C46F54}"/>
              </a:ext>
            </a:extLst>
          </p:cNvPr>
          <p:cNvSpPr>
            <a:spLocks noGrp="1"/>
          </p:cNvSpPr>
          <p:nvPr>
            <p:ph idx="1"/>
          </p:nvPr>
        </p:nvSpPr>
        <p:spPr>
          <a:xfrm>
            <a:off x="609600" y="1863969"/>
            <a:ext cx="10972800" cy="3130062"/>
          </a:xfrm>
        </p:spPr>
        <p:txBody>
          <a:bodyPr>
            <a:normAutofit lnSpcReduction="10000"/>
          </a:bodyPr>
          <a:lstStyle/>
          <a:p>
            <a:r>
              <a:rPr lang="en-GB" dirty="0"/>
              <a:t>How the University assesses your work</a:t>
            </a:r>
          </a:p>
          <a:p>
            <a:r>
              <a:rPr lang="en-GB" dirty="0"/>
              <a:t>The importance of using good quality evidence to make decisions</a:t>
            </a:r>
          </a:p>
          <a:p>
            <a:r>
              <a:rPr lang="en-GB" dirty="0"/>
              <a:t>The need to appraise evidence with a critical eye</a:t>
            </a:r>
          </a:p>
          <a:p>
            <a:r>
              <a:rPr lang="en-GB" dirty="0"/>
              <a:t>Organisational data available to people managers and how this can be used</a:t>
            </a:r>
          </a:p>
          <a:p>
            <a:pPr marL="0" indent="0">
              <a:buNone/>
            </a:pPr>
            <a:endParaRPr lang="en-GB" dirty="0"/>
          </a:p>
          <a:p>
            <a:pPr marL="0" indent="0">
              <a:buNone/>
            </a:pPr>
            <a:endParaRPr lang="en-GB" dirty="0"/>
          </a:p>
          <a:p>
            <a:pPr marL="0" indent="0">
              <a:buNone/>
            </a:pPr>
            <a:endParaRPr lang="en-GB" dirty="0"/>
          </a:p>
          <a:p>
            <a:endParaRPr lang="en-GB" dirty="0"/>
          </a:p>
          <a:p>
            <a:endParaRPr lang="en-GB" dirty="0"/>
          </a:p>
          <a:p>
            <a:endParaRPr lang="en-GB" dirty="0"/>
          </a:p>
        </p:txBody>
      </p:sp>
    </p:spTree>
    <p:extLst>
      <p:ext uri="{BB962C8B-B14F-4D97-AF65-F5344CB8AC3E}">
        <p14:creationId xmlns:p14="http://schemas.microsoft.com/office/powerpoint/2010/main" val="2798893481"/>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1548</TotalTime>
  <Words>2998</Words>
  <Application>Microsoft Office PowerPoint</Application>
  <PresentationFormat>Widescreen</PresentationFormat>
  <Paragraphs>259</Paragraphs>
  <Slides>33</Slides>
  <Notes>16</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33</vt:i4>
      </vt:variant>
    </vt:vector>
  </HeadingPairs>
  <TitlesOfParts>
    <vt:vector size="38" baseType="lpstr">
      <vt:lpstr>Myriad Pro</vt:lpstr>
      <vt:lpstr>europa</vt:lpstr>
      <vt:lpstr>Arial</vt:lpstr>
      <vt:lpstr>Calibri</vt:lpstr>
      <vt:lpstr>ThemeUWTSD</vt:lpstr>
      <vt:lpstr>Assessing your work/Using Data to inform People Management Strategy</vt:lpstr>
      <vt:lpstr>Objectives for Today</vt:lpstr>
      <vt:lpstr>Criteria</vt:lpstr>
      <vt:lpstr>Try to include:</vt:lpstr>
      <vt:lpstr>What is satisfactory?</vt:lpstr>
      <vt:lpstr>What is NOT satisfactory?</vt:lpstr>
      <vt:lpstr>I literally have no time! How do I do this?</vt:lpstr>
      <vt:lpstr>Top tips</vt:lpstr>
      <vt:lpstr>Activity</vt:lpstr>
      <vt:lpstr>What is Evidence-Based Practice?</vt:lpstr>
      <vt:lpstr>PowerPoint Presentation</vt:lpstr>
      <vt:lpstr>PowerPoint Presentation</vt:lpstr>
      <vt:lpstr>Four Sources of Evidence for Decision-making</vt:lpstr>
      <vt:lpstr>Six Steps to Evidence-Based Decision-making</vt:lpstr>
      <vt:lpstr>Rational Model of Decision-making</vt:lpstr>
      <vt:lpstr>Rational Approach to Decision-Making</vt:lpstr>
      <vt:lpstr>Issues with Decision-making</vt:lpstr>
      <vt:lpstr>Common Biases</vt:lpstr>
      <vt:lpstr>PowerPoint Presentation</vt:lpstr>
      <vt:lpstr>Components of the Research Process</vt:lpstr>
      <vt:lpstr>PowerPoint Presentation</vt:lpstr>
      <vt:lpstr>Different data collection methods</vt:lpstr>
      <vt:lpstr>Appraising Evidence - Critical Thinking</vt:lpstr>
      <vt:lpstr>Reading Critically</vt:lpstr>
      <vt:lpstr>Activity (20 minutes)</vt:lpstr>
      <vt:lpstr>Organisational Data</vt:lpstr>
      <vt:lpstr>What other data is available to People Managers?</vt:lpstr>
      <vt:lpstr>Data available to People Managers</vt:lpstr>
      <vt:lpstr>External Data</vt:lpstr>
      <vt:lpstr>How can this data be used?</vt:lpstr>
      <vt:lpstr>Making Decisions - Evaluating Options</vt:lpstr>
      <vt:lpstr>Activity</vt:lpstr>
      <vt:lpstr>What have we learnt today?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9</cp:revision>
  <dcterms:created xsi:type="dcterms:W3CDTF">2021-09-28T09:36:28Z</dcterms:created>
  <dcterms:modified xsi:type="dcterms:W3CDTF">2023-11-14T12:56:44Z</dcterms:modified>
</cp:coreProperties>
</file>