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8" r:id="rId13"/>
    <p:sldId id="269" r:id="rId14"/>
    <p:sldId id="270" r:id="rId15"/>
    <p:sldId id="272" r:id="rId16"/>
    <p:sldId id="271" r:id="rId17"/>
    <p:sldId id="273" r:id="rId18"/>
    <p:sldId id="267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6A0CD5-794E-4595-988F-A282909A145A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7B1F03-3D4E-4AEF-9CEB-09D5E6C0E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792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6432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492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937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255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24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386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0106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025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6B010A4-8BFD-4E6B-9772-EF6BB477B794}" type="slidenum">
              <a:rPr lang="en-GB" altLang="en-US" smtClean="0"/>
              <a:pPr>
                <a:spcBef>
                  <a:spcPct val="0"/>
                </a:spcBef>
              </a:pPr>
              <a:t>9</a:t>
            </a:fld>
            <a:endParaRPr lang="en-GB" altLang="en-US" smtClean="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sz="1600" smtClean="0"/>
          </a:p>
        </p:txBody>
      </p:sp>
    </p:spTree>
    <p:extLst>
      <p:ext uri="{BB962C8B-B14F-4D97-AF65-F5344CB8AC3E}">
        <p14:creationId xmlns:p14="http://schemas.microsoft.com/office/powerpoint/2010/main" val="13404072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2226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4860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7073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091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253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258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7926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190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5329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0456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8990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3273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521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0523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059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097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8215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7B1F03-3D4E-4AEF-9CEB-09D5E6C0E6B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1747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3/15/2018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3/15/2018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RF27F2bn-A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_JVINnp7NZ0" TargetMode="Externa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Ik5POtvIx0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Physical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Session 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470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Growth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Growth is process by which children increase in size, weight, height and power.</a:t>
            </a:r>
          </a:p>
          <a:p>
            <a:r>
              <a:rPr lang="en-GB" dirty="0" smtClean="0"/>
              <a:t>Physical </a:t>
            </a:r>
            <a:r>
              <a:rPr lang="en-GB" dirty="0"/>
              <a:t>development is the process by which children gain co-ordination, movement skills and abilities and become physically literate.</a:t>
            </a:r>
          </a:p>
          <a:p>
            <a:pPr marL="0" indent="0">
              <a:buNone/>
            </a:pPr>
            <a:r>
              <a:rPr lang="en-GB" dirty="0"/>
              <a:t>Maude (2001)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003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064" y="311727"/>
            <a:ext cx="10879281" cy="6473537"/>
          </a:xfrm>
        </p:spPr>
      </p:pic>
    </p:spTree>
    <p:extLst>
      <p:ext uri="{BB962C8B-B14F-4D97-AF65-F5344CB8AC3E}">
        <p14:creationId xmlns:p14="http://schemas.microsoft.com/office/powerpoint/2010/main" val="2986539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Centile Charts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Used up until age of 4 in UK, age of 2 in US</a:t>
            </a:r>
          </a:p>
          <a:p>
            <a:r>
              <a:rPr lang="en-GB" dirty="0" smtClean="0"/>
              <a:t>Don’t take different cultural aspects into consideration </a:t>
            </a:r>
          </a:p>
          <a:p>
            <a:r>
              <a:rPr lang="en-GB" dirty="0" smtClean="0"/>
              <a:t>Can be influenced by external factors</a:t>
            </a:r>
          </a:p>
          <a:p>
            <a:r>
              <a:rPr lang="en-GB" dirty="0" smtClean="0"/>
              <a:t>Breastfed babies tend to measure smaller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7100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2121408"/>
            <a:ext cx="10058400" cy="1609344"/>
          </a:xfrm>
        </p:spPr>
        <p:txBody>
          <a:bodyPr/>
          <a:lstStyle/>
          <a:p>
            <a:r>
              <a:rPr lang="en-GB" dirty="0" smtClean="0"/>
              <a:t>What factors influence physical development?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082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Heredity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Lifestyle factors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Nutrition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854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In first 2 years a baby moves from being horizontal and sedentary to longer, heavier, vertical and more active.</a:t>
            </a:r>
          </a:p>
          <a:p>
            <a:r>
              <a:rPr lang="en-GB" dirty="0" smtClean="0"/>
              <a:t>This </a:t>
            </a:r>
            <a:r>
              <a:rPr lang="en-GB" dirty="0"/>
              <a:t>growth has a large influence on motor development.</a:t>
            </a:r>
          </a:p>
          <a:p>
            <a:r>
              <a:rPr lang="en-GB" dirty="0" smtClean="0"/>
              <a:t>Physical </a:t>
            </a:r>
            <a:r>
              <a:rPr lang="en-GB" dirty="0"/>
              <a:t>growth and growth of the brain makes standing, crawling and walking possible.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1905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Piaget and Physical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05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Piaget’s stages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4924425"/>
          </a:xfrm>
        </p:spPr>
        <p:txBody>
          <a:bodyPr/>
          <a:lstStyle/>
          <a:p>
            <a:pPr eaLnBrk="1" hangingPunct="1"/>
            <a:r>
              <a:rPr lang="en-GB" altLang="en-US" sz="2600"/>
              <a:t>Sensory motor period:  0-2 years</a:t>
            </a:r>
          </a:p>
          <a:p>
            <a:pPr lvl="1" eaLnBrk="1" hangingPunct="1"/>
            <a:r>
              <a:rPr lang="en-GB" altLang="en-US" sz="2200"/>
              <a:t>Physical interaction with the world </a:t>
            </a:r>
          </a:p>
          <a:p>
            <a:pPr eaLnBrk="1" hangingPunct="1"/>
            <a:r>
              <a:rPr lang="en-GB" altLang="en-US" sz="2600"/>
              <a:t>Pre-operational period: 2-7 years </a:t>
            </a:r>
          </a:p>
          <a:p>
            <a:pPr lvl="1" eaLnBrk="1" hangingPunct="1"/>
            <a:r>
              <a:rPr lang="en-GB" altLang="en-US" sz="2200"/>
              <a:t>Exploration of the physical world and how it related to the self (ego-centric understandings)</a:t>
            </a:r>
          </a:p>
          <a:p>
            <a:pPr eaLnBrk="1" hangingPunct="1"/>
            <a:r>
              <a:rPr lang="en-GB" altLang="en-US" sz="2600"/>
              <a:t>Period of concrete operations: 7-11 years </a:t>
            </a:r>
          </a:p>
          <a:p>
            <a:pPr lvl="1" eaLnBrk="1" hangingPunct="1"/>
            <a:r>
              <a:rPr lang="en-GB" altLang="en-US" sz="2200"/>
              <a:t>Logical understandings of the world including reversibility, ordering, sorting, conservation and seriation</a:t>
            </a:r>
          </a:p>
          <a:p>
            <a:pPr eaLnBrk="1" hangingPunct="1"/>
            <a:r>
              <a:rPr lang="en-GB" altLang="en-US" sz="2600"/>
              <a:t>Period of formal operations: 11-12 upward </a:t>
            </a:r>
          </a:p>
          <a:p>
            <a:pPr lvl="1" eaLnBrk="1" hangingPunct="1"/>
            <a:r>
              <a:rPr lang="en-GB" altLang="en-US" sz="2200"/>
              <a:t>Generation of hypotheses and ability to think abstractedly and scientifically </a:t>
            </a:r>
          </a:p>
          <a:p>
            <a:pPr eaLnBrk="1" hangingPunct="1"/>
            <a:r>
              <a:rPr lang="en-GB" altLang="en-US" sz="2600">
                <a:hlinkClick r:id="rId3"/>
              </a:rPr>
              <a:t>https://www.youtube.com/watch?v=TRF27F2bn-A</a:t>
            </a:r>
            <a:endParaRPr lang="en-GB" altLang="en-US" sz="2600"/>
          </a:p>
          <a:p>
            <a:pPr eaLnBrk="1" hangingPunct="1"/>
            <a:endParaRPr lang="en-GB" altLang="en-US" sz="2600"/>
          </a:p>
        </p:txBody>
      </p:sp>
    </p:spTree>
    <p:extLst>
      <p:ext uri="{BB962C8B-B14F-4D97-AF65-F5344CB8AC3E}">
        <p14:creationId xmlns:p14="http://schemas.microsoft.com/office/powerpoint/2010/main" val="318787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Sensori-Motor Stage (0-2 years)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Sensory contact understanding.</a:t>
            </a:r>
          </a:p>
          <a:p>
            <a:pPr eaLnBrk="1" hangingPunct="1"/>
            <a:r>
              <a:rPr lang="en-GB" altLang="en-US" dirty="0" smtClean="0"/>
              <a:t>The child explores the world surrounding them using its senses</a:t>
            </a:r>
          </a:p>
          <a:p>
            <a:pPr eaLnBrk="1" hangingPunct="1"/>
            <a:r>
              <a:rPr lang="en-GB" altLang="en-US" dirty="0" smtClean="0"/>
              <a:t>Initially sucking/grasping reflex and moving onto reaching for objects out of reach.</a:t>
            </a:r>
          </a:p>
        </p:txBody>
      </p:sp>
      <p:pic>
        <p:nvPicPr>
          <p:cNvPr id="18436" name="Picture 5" descr="I:\student\clipart\standard\stddir3\pe01072_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1" y="4953001"/>
            <a:ext cx="1857375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8065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327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063750" y="1557338"/>
            <a:ext cx="8229600" cy="4525962"/>
          </a:xfrm>
        </p:spPr>
        <p:txBody>
          <a:bodyPr>
            <a:normAutofit fontScale="92500"/>
          </a:bodyPr>
          <a:lstStyle/>
          <a:p>
            <a:r>
              <a:rPr lang="en-US" altLang="en-US" sz="2400" b="1"/>
              <a:t>Simple reflexes</a:t>
            </a:r>
            <a:r>
              <a:rPr lang="en-GB" altLang="en-US" sz="2400" b="1"/>
              <a:t> </a:t>
            </a:r>
            <a:r>
              <a:rPr lang="en-US" altLang="en-US" sz="2400"/>
              <a:t>Sensation and actions coordinated through reflexes (0-1 mo.)</a:t>
            </a:r>
          </a:p>
          <a:p>
            <a:r>
              <a:rPr lang="en-US" altLang="en-US" sz="2400" b="1"/>
              <a:t>First habits</a:t>
            </a:r>
            <a:r>
              <a:rPr lang="en-US" altLang="en-US" sz="2400"/>
              <a:t>. Primary circular reactions</a:t>
            </a:r>
            <a:r>
              <a:rPr lang="en-GB" altLang="en-US" sz="2400"/>
              <a:t> </a:t>
            </a:r>
            <a:r>
              <a:rPr lang="en-US" altLang="en-US" sz="2400"/>
              <a:t>Behaviour without stimulus, repetitive actions (1-4 mos.)</a:t>
            </a:r>
            <a:endParaRPr lang="en-GB" altLang="en-US" sz="2400"/>
          </a:p>
          <a:p>
            <a:r>
              <a:rPr lang="en-US" altLang="en-US" sz="2400" b="1"/>
              <a:t>Secondary circular reactions</a:t>
            </a:r>
            <a:r>
              <a:rPr lang="en-GB" altLang="en-US" sz="2400" b="1"/>
              <a:t> </a:t>
            </a:r>
            <a:r>
              <a:rPr lang="en-US" altLang="en-US" sz="2400"/>
              <a:t>Object-oriented, repetition of actions due to consequences (4-8 mos.)</a:t>
            </a:r>
            <a:endParaRPr lang="en-GB" altLang="en-US" sz="2400"/>
          </a:p>
          <a:p>
            <a:r>
              <a:rPr lang="en-US" altLang="en-US" sz="2400" b="1"/>
              <a:t>Coordination of secondary reactions</a:t>
            </a:r>
            <a:r>
              <a:rPr lang="en-GB" altLang="en-US" sz="2400" b="1"/>
              <a:t> </a:t>
            </a:r>
            <a:r>
              <a:rPr lang="en-US" altLang="en-US" sz="2400"/>
              <a:t>Coordinates vision and touch, hand and eye; goal-directed (8-12 mos.)</a:t>
            </a:r>
            <a:endParaRPr lang="en-GB" altLang="en-US" sz="2400"/>
          </a:p>
          <a:p>
            <a:r>
              <a:rPr lang="en-US" altLang="en-US" sz="2400" b="1"/>
              <a:t>Tertiary circular</a:t>
            </a:r>
            <a:r>
              <a:rPr lang="en-US" altLang="en-US" sz="2400"/>
              <a:t>; novelty, curiosity</a:t>
            </a:r>
            <a:r>
              <a:rPr lang="en-GB" altLang="en-US" sz="2400"/>
              <a:t> </a:t>
            </a:r>
            <a:r>
              <a:rPr lang="en-US" altLang="en-US" sz="2400"/>
              <a:t>Purpose in exploration, start of curiosity, interest in novelty (12-18 mos.)</a:t>
            </a:r>
            <a:endParaRPr lang="en-GB" altLang="en-US" sz="2400"/>
          </a:p>
          <a:p>
            <a:r>
              <a:rPr lang="en-US" altLang="en-US" sz="2400" b="1"/>
              <a:t>Beginning of representational thought</a:t>
            </a:r>
            <a:r>
              <a:rPr lang="en-US" altLang="en-US" sz="2400"/>
              <a:t>; Ability to use primitive symbols, shift to mental manipulation    (18-24 mos</a:t>
            </a:r>
            <a:r>
              <a:rPr lang="en-US" altLang="en-US" smtClean="0"/>
              <a:t>.)</a:t>
            </a:r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8752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1981200" y="549276"/>
            <a:ext cx="8229600" cy="868363"/>
          </a:xfrm>
        </p:spPr>
        <p:txBody>
          <a:bodyPr>
            <a:normAutofit fontScale="90000"/>
          </a:bodyPr>
          <a:lstStyle/>
          <a:p>
            <a:r>
              <a:rPr lang="en-US" altLang="en-US" sz="3200" b="1"/>
              <a:t/>
            </a:r>
            <a:br>
              <a:rPr lang="en-US" altLang="en-US" sz="3200" b="1"/>
            </a:br>
            <a:r>
              <a:rPr lang="en-US" altLang="en-US" sz="3200" b="1"/>
              <a:t>Simple reflexes</a:t>
            </a:r>
            <a:r>
              <a:rPr lang="en-GB" altLang="en-US" sz="3200" b="1"/>
              <a:t> </a:t>
            </a:r>
            <a:r>
              <a:rPr lang="en-US" altLang="en-US" sz="3200"/>
              <a:t>Sensation and actions coordinated through reflexes (0-1 mo.)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pic>
        <p:nvPicPr>
          <p:cNvPr id="4" name="Picture 13" descr="200_reflexe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82888" y="2122489"/>
            <a:ext cx="2305050" cy="2079625"/>
          </a:xfrm>
        </p:spPr>
      </p:pic>
      <p:pic>
        <p:nvPicPr>
          <p:cNvPr id="20484" name="Picture 8" descr="http://lovecybelle.files.wordpress.com/2010/07/rooting-reflex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4564" y="3263900"/>
            <a:ext cx="3095625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5" name="Rectangle 1"/>
          <p:cNvSpPr>
            <a:spLocks noChangeArrowheads="1"/>
          </p:cNvSpPr>
          <p:nvPr/>
        </p:nvSpPr>
        <p:spPr bwMode="auto">
          <a:xfrm>
            <a:off x="2640013" y="6048376"/>
            <a:ext cx="4572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>
                <a:hlinkClick r:id="rId5"/>
              </a:rPr>
              <a:t>https://www.youtube.com/watch?v=_JVINnp7NZ0</a:t>
            </a:r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63878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b="1"/>
              <a:t/>
            </a:r>
            <a:br>
              <a:rPr lang="en-US" altLang="en-US" sz="3600" b="1"/>
            </a:br>
            <a:r>
              <a:rPr lang="en-US" altLang="en-US" sz="3600" b="1"/>
              <a:t>First habits</a:t>
            </a:r>
            <a:r>
              <a:rPr lang="en-US" altLang="en-US" sz="3600"/>
              <a:t>. Primary circular reactions</a:t>
            </a:r>
            <a:r>
              <a:rPr lang="en-GB" altLang="en-US" sz="3600"/>
              <a:t> </a:t>
            </a:r>
            <a:r>
              <a:rPr lang="en-US" altLang="en-US" sz="3600"/>
              <a:t>Behaviour without stimulus, repetitive actions (1-4 mos.)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pic>
        <p:nvPicPr>
          <p:cNvPr id="4" name="Picture 7" descr="200_piaget_baby_hand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40013" y="1844676"/>
            <a:ext cx="3009900" cy="4525963"/>
          </a:xfrm>
        </p:spPr>
      </p:pic>
      <p:pic>
        <p:nvPicPr>
          <p:cNvPr id="21508" name="Picture 2" descr="C:\Documents and Settings\edu-ss\My Documents\My Pictures\6655948051_c5b1df9d7f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813" y="2708275"/>
            <a:ext cx="3136900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988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200" b="1"/>
              <a:t/>
            </a:r>
            <a:br>
              <a:rPr lang="en-US" altLang="en-US" sz="3200" b="1"/>
            </a:br>
            <a:r>
              <a:rPr lang="en-US" altLang="en-US" sz="3200" b="1"/>
              <a:t>Secondary circular reactions</a:t>
            </a:r>
            <a:r>
              <a:rPr lang="en-GB" altLang="en-US" sz="3200" b="1"/>
              <a:t> </a:t>
            </a:r>
            <a:r>
              <a:rPr lang="en-US" altLang="en-US" sz="3200"/>
              <a:t>Object-oriented, repetition of actions due to consequences (4-8 mos.)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pic>
        <p:nvPicPr>
          <p:cNvPr id="4" name="Picture 8" descr="200_piaget_infant_rattle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73276" y="1901825"/>
            <a:ext cx="3159125" cy="2103438"/>
          </a:xfrm>
        </p:spPr>
      </p:pic>
      <p:pic>
        <p:nvPicPr>
          <p:cNvPr id="22532" name="Picture 2" descr="C:\Documents and Settings\edu-ss\My Documents\My Pictures\_41066247_babycolou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6" y="2276476"/>
            <a:ext cx="2735263" cy="204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3" descr="C:\Documents and Settings\edu-ss\My Documents\My Pictures\mobile.bmp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500" y="4221163"/>
            <a:ext cx="2159000" cy="1979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9505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 b="1"/>
              <a:t>Coordination of secondary reactions</a:t>
            </a:r>
            <a:r>
              <a:rPr lang="en-GB" altLang="en-US" sz="2800" b="1"/>
              <a:t> </a:t>
            </a:r>
            <a:r>
              <a:rPr lang="en-US" altLang="en-US" sz="2800"/>
              <a:t>Coordinates vision and touch, hand and eye; goal-directed (8-12 mos.)</a:t>
            </a:r>
            <a:endParaRPr lang="en-GB" altLang="en-US" sz="2800"/>
          </a:p>
        </p:txBody>
      </p:sp>
      <p:pic>
        <p:nvPicPr>
          <p:cNvPr id="4" name="Picture 7" descr="200_piaget_black_baby_mobile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79651" y="2009775"/>
            <a:ext cx="2963863" cy="2787650"/>
          </a:xfrm>
        </p:spPr>
      </p:pic>
      <p:pic>
        <p:nvPicPr>
          <p:cNvPr id="23556" name="Picture 2" descr="C:\Documents and Settings\edu-ss\My Documents\My Pictures\imagesCAE0J3YX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4114" y="2565401"/>
            <a:ext cx="3482975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236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600" b="1"/>
              <a:t/>
            </a:r>
            <a:br>
              <a:rPr lang="en-US" altLang="en-US" sz="3600" b="1"/>
            </a:br>
            <a:r>
              <a:rPr lang="en-US" altLang="en-US" sz="3600" b="1"/>
              <a:t>Tertiary circular</a:t>
            </a:r>
            <a:r>
              <a:rPr lang="en-US" altLang="en-US" sz="3600"/>
              <a:t>; novelty, curiosity</a:t>
            </a:r>
            <a:r>
              <a:rPr lang="en-GB" altLang="en-US" sz="3600"/>
              <a:t> </a:t>
            </a:r>
            <a:r>
              <a:rPr lang="en-US" altLang="en-US" sz="3600"/>
              <a:t>Purpose in exploration, start of curiosity, interest in novelty (12-18 mos.)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pic>
        <p:nvPicPr>
          <p:cNvPr id="4" name="Picture 7" descr="200_baby_crawli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51088" y="2565401"/>
            <a:ext cx="2838450" cy="1584325"/>
          </a:xfrm>
        </p:spPr>
      </p:pic>
      <p:pic>
        <p:nvPicPr>
          <p:cNvPr id="24580" name="Picture 2" descr="C:\Documents and Settings\edu-ss\My Documents\My Pictures\imagesCA24V3T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4" y="2195514"/>
            <a:ext cx="3095625" cy="2859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9554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Sequence of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order in which new skills are developed is always the same, but the rate at which different children will acquire them will vary; </a:t>
            </a:r>
            <a:r>
              <a:rPr lang="en-GB" dirty="0" err="1"/>
              <a:t>eg</a:t>
            </a:r>
            <a:r>
              <a:rPr lang="en-GB" dirty="0"/>
              <a:t> all children must acquire head control before they can sit up unsupported, so that they can balance.</a:t>
            </a:r>
          </a:p>
          <a:p>
            <a:r>
              <a:rPr lang="en-GB" dirty="0"/>
              <a:t>Beaver et al (1994) </a:t>
            </a:r>
            <a:r>
              <a:rPr lang="en-GB" dirty="0" err="1"/>
              <a:t>Babiesand</a:t>
            </a:r>
            <a:r>
              <a:rPr lang="en-GB" dirty="0"/>
              <a:t> Young Children Cheltenham, Stanley Thornes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2811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physical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types of skills:</a:t>
            </a:r>
          </a:p>
          <a:p>
            <a:r>
              <a:rPr lang="en-GB" dirty="0" smtClean="0"/>
              <a:t>Gross </a:t>
            </a:r>
            <a:r>
              <a:rPr lang="en-GB" dirty="0"/>
              <a:t>motor skills –often called fundamental movement skills</a:t>
            </a:r>
          </a:p>
          <a:p>
            <a:r>
              <a:rPr lang="en-GB" dirty="0" smtClean="0"/>
              <a:t>Fine </a:t>
            </a:r>
            <a:r>
              <a:rPr lang="en-GB" dirty="0"/>
              <a:t>motor skills</a:t>
            </a:r>
          </a:p>
          <a:p>
            <a:endParaRPr lang="en-GB" dirty="0"/>
          </a:p>
          <a:p>
            <a:r>
              <a:rPr lang="en-GB" dirty="0"/>
              <a:t>Children cannot learn new skills until muscles are sufficiently developed so activities and resources should be suitable for developmental needs.</a:t>
            </a:r>
          </a:p>
          <a:p>
            <a:r>
              <a:rPr lang="en-GB" dirty="0"/>
              <a:t>Development of new skills contributes to personal and social development by enhancing confidence and self </a:t>
            </a:r>
            <a:r>
              <a:rPr lang="en-GB" dirty="0" smtClean="0"/>
              <a:t>esteem</a:t>
            </a:r>
          </a:p>
          <a:p>
            <a:endParaRPr lang="en-GB" dirty="0"/>
          </a:p>
          <a:p>
            <a:r>
              <a:rPr lang="en-GB" dirty="0" smtClean="0"/>
              <a:t>Find examples of these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090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Direction of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development of gross motor skills and muscle control begins with the control of the head and moves downwards, to sitting, crawling, pulling to stand, walking </a:t>
            </a:r>
            <a:r>
              <a:rPr lang="en-GB" dirty="0" err="1"/>
              <a:t>cephalo</a:t>
            </a:r>
            <a:r>
              <a:rPr lang="en-GB" dirty="0"/>
              <a:t> –caudal development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www.youtube.com/watch?v=nIk5POtvIx0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How can these be encouraged?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46446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Goddard-Blythe (2000)</a:t>
            </a:r>
          </a:p>
          <a:p>
            <a:r>
              <a:rPr lang="en-GB" dirty="0" smtClean="0"/>
              <a:t>Research </a:t>
            </a:r>
            <a:r>
              <a:rPr lang="en-GB" dirty="0"/>
              <a:t>shows that many who have difficulties reading, writing and copying learnt to walk late and might not have experienced crawling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Agree/disagree?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9061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The development of fine motor skills begins in the centre of the body and works outwards to the fingers which gradually increase in ability to perform very complicated manoeuvres </a:t>
            </a:r>
            <a:r>
              <a:rPr lang="en-GB" dirty="0" err="1"/>
              <a:t>eg</a:t>
            </a:r>
            <a:r>
              <a:rPr lang="en-GB" dirty="0"/>
              <a:t> using a spoon/fork, unwrapping sweets, threading beads. </a:t>
            </a:r>
            <a:r>
              <a:rPr lang="en-GB" dirty="0" err="1"/>
              <a:t>Proximo</a:t>
            </a:r>
            <a:r>
              <a:rPr lang="en-GB" dirty="0"/>
              <a:t>-distal development</a:t>
            </a:r>
          </a:p>
          <a:p>
            <a:r>
              <a:rPr lang="en-GB" dirty="0"/>
              <a:t>Beaver et al (1994) Babies and Young Children. Cheltenham. Stanley Thornes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2873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Proximodistal</a:t>
            </a:r>
            <a:r>
              <a:rPr lang="en-GB" dirty="0" smtClean="0"/>
              <a:t> direction of motor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control of arms</a:t>
            </a:r>
          </a:p>
          <a:p>
            <a:r>
              <a:rPr lang="en-GB" dirty="0" smtClean="0"/>
              <a:t>palmar </a:t>
            </a:r>
            <a:r>
              <a:rPr lang="en-GB" dirty="0"/>
              <a:t>grasp</a:t>
            </a:r>
          </a:p>
          <a:p>
            <a:r>
              <a:rPr lang="en-GB" dirty="0" smtClean="0"/>
              <a:t>pincer </a:t>
            </a:r>
            <a:r>
              <a:rPr lang="en-GB" dirty="0"/>
              <a:t>grasp</a:t>
            </a:r>
          </a:p>
          <a:p>
            <a:r>
              <a:rPr lang="en-GB" dirty="0" smtClean="0"/>
              <a:t>tripod </a:t>
            </a:r>
            <a:r>
              <a:rPr lang="en-GB" dirty="0"/>
              <a:t>grasp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2127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As children move through primary and early secondary years they master more complex skills.</a:t>
            </a:r>
          </a:p>
          <a:p>
            <a:r>
              <a:rPr lang="en-GB" dirty="0" smtClean="0"/>
              <a:t>They </a:t>
            </a:r>
            <a:r>
              <a:rPr lang="en-GB" dirty="0"/>
              <a:t>become more confident in their abilities and often take more risks </a:t>
            </a:r>
            <a:r>
              <a:rPr lang="en-GB" dirty="0" err="1"/>
              <a:t>eg</a:t>
            </a:r>
            <a:r>
              <a:rPr lang="en-GB" dirty="0"/>
              <a:t> climbing higher on climbing frame.</a:t>
            </a:r>
          </a:p>
          <a:p>
            <a:r>
              <a:rPr lang="en-GB" dirty="0" smtClean="0"/>
              <a:t>They </a:t>
            </a:r>
            <a:r>
              <a:rPr lang="en-GB" dirty="0"/>
              <a:t>become more proficient in connecting skills such as starting/stopping, turning quickly and changing direction.</a:t>
            </a:r>
          </a:p>
          <a:p>
            <a:r>
              <a:rPr lang="en-GB" dirty="0" smtClean="0"/>
              <a:t>More </a:t>
            </a:r>
            <a:r>
              <a:rPr lang="en-GB" dirty="0"/>
              <a:t>complicated movement patterns will emerge as children experiment with force, direction, distance, weight and speed as they play.</a:t>
            </a:r>
          </a:p>
          <a:p>
            <a:endParaRPr lang="en-GB" dirty="0" smtClean="0"/>
          </a:p>
          <a:p>
            <a:r>
              <a:rPr lang="en-GB" dirty="0" smtClean="0"/>
              <a:t>What factors influence this?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6872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As children learn more movement skills their opportunities grow:</a:t>
            </a:r>
          </a:p>
          <a:p>
            <a:endParaRPr lang="en-GB" dirty="0"/>
          </a:p>
          <a:p>
            <a:r>
              <a:rPr lang="en-GB" dirty="0" smtClean="0"/>
              <a:t>Dribbling </a:t>
            </a:r>
            <a:r>
              <a:rPr lang="en-GB" dirty="0"/>
              <a:t>a ball –football, basketball, hockey</a:t>
            </a:r>
          </a:p>
          <a:p>
            <a:r>
              <a:rPr lang="en-GB" dirty="0" smtClean="0"/>
              <a:t>Changing </a:t>
            </a:r>
            <a:r>
              <a:rPr lang="en-GB" dirty="0"/>
              <a:t>direction, keeping balance –able to dodge needed for all team games.</a:t>
            </a:r>
          </a:p>
          <a:p>
            <a:r>
              <a:rPr lang="en-GB" dirty="0" smtClean="0"/>
              <a:t>Throw–bowling</a:t>
            </a:r>
            <a:r>
              <a:rPr lang="en-GB" dirty="0"/>
              <a:t>, archery, golf.</a:t>
            </a:r>
          </a:p>
          <a:p>
            <a:r>
              <a:rPr lang="en-GB" dirty="0" smtClean="0"/>
              <a:t>Balance–all </a:t>
            </a:r>
            <a:r>
              <a:rPr lang="en-GB" dirty="0"/>
              <a:t>sports including skiing, roller skating, cycling.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416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in today’s society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Childhood obesity </a:t>
            </a:r>
          </a:p>
          <a:p>
            <a:endParaRPr lang="en-GB" dirty="0"/>
          </a:p>
          <a:p>
            <a:r>
              <a:rPr lang="en-GB" dirty="0" smtClean="0"/>
              <a:t>Technology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- Find research that links with the above factors having a negative influence on physical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7332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743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95</TotalTime>
  <Words>825</Words>
  <Application>Microsoft Office PowerPoint</Application>
  <PresentationFormat>Widescreen</PresentationFormat>
  <Paragraphs>135</Paragraphs>
  <Slides>27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Rockwell</vt:lpstr>
      <vt:lpstr>Rockwell Condensed</vt:lpstr>
      <vt:lpstr>Wingdings</vt:lpstr>
      <vt:lpstr>Wood Type</vt:lpstr>
      <vt:lpstr>Physical Development</vt:lpstr>
      <vt:lpstr>Physical Growth</vt:lpstr>
      <vt:lpstr>PowerPoint Presentation</vt:lpstr>
      <vt:lpstr>Centile Charts</vt:lpstr>
      <vt:lpstr>What factors influence physical development?</vt:lpstr>
      <vt:lpstr>PowerPoint Presentation</vt:lpstr>
      <vt:lpstr>Growth</vt:lpstr>
      <vt:lpstr>Piaget and Physical development</vt:lpstr>
      <vt:lpstr>Piaget’s stages </vt:lpstr>
      <vt:lpstr>Sensori-Motor Stage (0-2 years)</vt:lpstr>
      <vt:lpstr>PowerPoint Presentation</vt:lpstr>
      <vt:lpstr>PowerPoint Presentation</vt:lpstr>
      <vt:lpstr> Simple reflexes Sensation and actions coordinated through reflexes (0-1 mo.) </vt:lpstr>
      <vt:lpstr> First habits. Primary circular reactions Behaviour without stimulus, repetitive actions (1-4 mos.) </vt:lpstr>
      <vt:lpstr> Secondary circular reactions Object-oriented, repetition of actions due to consequences (4-8 mos.) </vt:lpstr>
      <vt:lpstr>Coordination of secondary reactions Coordinates vision and touch, hand and eye; goal-directed (8-12 mos.)</vt:lpstr>
      <vt:lpstr> Tertiary circular; novelty, curiosity Purpose in exploration, start of curiosity, interest in novelty (12-18 mos.) </vt:lpstr>
      <vt:lpstr>Sequence of development</vt:lpstr>
      <vt:lpstr>Types of physical skills</vt:lpstr>
      <vt:lpstr>Direction of development</vt:lpstr>
      <vt:lpstr>PowerPoint Presentation</vt:lpstr>
      <vt:lpstr>PowerPoint Presentation</vt:lpstr>
      <vt:lpstr>Proximodistal direction of motor skills</vt:lpstr>
      <vt:lpstr>PowerPoint Presentation</vt:lpstr>
      <vt:lpstr>PowerPoint Presentation</vt:lpstr>
      <vt:lpstr>Issues in today’s society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Development</dc:title>
  <dc:creator>Laura Hutchings</dc:creator>
  <cp:lastModifiedBy>Laura Hutchings</cp:lastModifiedBy>
  <cp:revision>1</cp:revision>
  <cp:lastPrinted>2018-03-15T10:03:46Z</cp:lastPrinted>
  <dcterms:created xsi:type="dcterms:W3CDTF">2018-03-15T09:32:19Z</dcterms:created>
  <dcterms:modified xsi:type="dcterms:W3CDTF">2018-03-15T11:07:47Z</dcterms:modified>
</cp:coreProperties>
</file>