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C600B9-6FDA-46CE-C50C-6C5E60F97AC0}" v="49" dt="2025-03-20T21:02:29.8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8039" autoAdjust="0"/>
  </p:normalViewPr>
  <p:slideViewPr>
    <p:cSldViewPr snapToGrid="0">
      <p:cViewPr varScale="1">
        <p:scale>
          <a:sx n="52" d="100"/>
          <a:sy n="52" d="100"/>
        </p:scale>
        <p:origin x="122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1B75D-BD7D-DD71-104C-9EB057C655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CC7E82-14F0-6C61-C76F-9B5A442B41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30382-BF5A-08E2-C354-2ED2A2638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F036-0B22-4D2C-8DDC-48B434C2CC4E}" type="datetimeFigureOut">
              <a:rPr lang="en-IN" smtClean="0"/>
              <a:t>21-03-2025</a:t>
            </a:fld>
            <a:endParaRPr lang="en-IN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DED676-8512-4BFC-E62D-EF0E4C6CD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6159B-4E47-6828-8F6E-0AD82CEF8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1D40F-266B-4F9A-AF39-9842A4560F34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95670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D4FF9-A372-EA47-5269-34663FDB0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5C187-5B40-8921-B988-27DA1D482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535FB9-EACE-9B48-04C0-3254598C1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F036-0B22-4D2C-8DDC-48B434C2CC4E}" type="datetimeFigureOut">
              <a:rPr lang="en-IN" smtClean="0"/>
              <a:t>21-03-2025</a:t>
            </a:fld>
            <a:endParaRPr lang="en-IN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22177-714B-7F39-2DBB-B61D633A3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76457C-1F2B-63D1-EAE1-DE0937011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1D40F-266B-4F9A-AF39-9842A4560F34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2184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0F634-F34E-1F47-7105-2D840F6B3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9CD479-4F0B-EF72-0CEE-9A8E23344C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55EC2C-DF48-68BC-47E0-A0CA08B80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F036-0B22-4D2C-8DDC-48B434C2CC4E}" type="datetimeFigureOut">
              <a:rPr lang="en-IN" smtClean="0"/>
              <a:t>21-03-2025</a:t>
            </a:fld>
            <a:endParaRPr lang="en-IN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AD3098-C273-FF92-149B-C0E6E5563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B00BDE-D182-ABC4-9E24-EFC96C683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1D40F-266B-4F9A-AF39-9842A4560F34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474974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F37BB-2B22-6C73-34DE-BFCAB7090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9E2C8-86EB-80BB-13B1-554216086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B817E5-466F-D838-78D6-7B24DD8F76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673077-57E5-5F57-A018-873DB627D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F036-0B22-4D2C-8DDC-48B434C2CC4E}" type="datetimeFigureOut">
              <a:rPr lang="en-IN" smtClean="0"/>
              <a:t>21-03-2025</a:t>
            </a:fld>
            <a:endParaRPr lang="en-IN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033200-6828-8414-DFD9-9DBDD3DB04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51977B-F169-0550-521D-D841FE271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1D40F-266B-4F9A-AF39-9842A4560F34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51881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BBB49-339D-57AA-8AE5-8BEBF81E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39AAF-9182-01F4-7438-666F53408E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7D131A-8525-A158-8655-593B981010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3C267F-F795-E69C-6804-7D1CF5A7B4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AF06B9-F966-BE8C-05A3-B9114FB934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46F079-4E74-F3AB-B9A3-CF090B08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F036-0B22-4D2C-8DDC-48B434C2CC4E}" type="datetimeFigureOut">
              <a:rPr lang="en-IN" smtClean="0"/>
              <a:t>21-03-2025</a:t>
            </a:fld>
            <a:endParaRPr lang="en-IN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CFA23F-6215-55BD-BE7E-7DEC3AC57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CB8D52-ED82-54E5-D9DE-05E08C819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1D40F-266B-4F9A-AF39-9842A4560F34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151121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E6120-7247-A821-DBEC-E1B22B920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7ECF51-DF57-14B5-3AFD-980004254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F036-0B22-4D2C-8DDC-48B434C2CC4E}" type="datetimeFigureOut">
              <a:rPr lang="en-IN" smtClean="0"/>
              <a:t>21-03-2025</a:t>
            </a:fld>
            <a:endParaRPr lang="en-IN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1DC2D6-51A5-C23C-5F81-685C22B0D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15B200-9A61-98CE-050D-BC10B0CFB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1D40F-266B-4F9A-AF39-9842A4560F34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34812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29B027-DF64-BBD2-1885-9034FBB94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F036-0B22-4D2C-8DDC-48B434C2CC4E}" type="datetimeFigureOut">
              <a:rPr lang="en-IN" smtClean="0"/>
              <a:t>21-03-2025</a:t>
            </a:fld>
            <a:endParaRPr lang="en-IN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A30B25-D5BC-3D1B-3F95-C02741752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516430-2A70-416D-4487-F557AAD21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1D40F-266B-4F9A-AF39-9842A4560F34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0350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931A4-347E-E611-5D9C-CD892A7BC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77B41-8F65-ACC0-2C54-B08458CDD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94EE21-2D52-F6C4-6721-01F95731CE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C47A15-2162-94A4-7960-DC46A73D12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F036-0B22-4D2C-8DDC-48B434C2CC4E}" type="datetimeFigureOut">
              <a:rPr lang="en-IN" smtClean="0"/>
              <a:t>21-03-2025</a:t>
            </a:fld>
            <a:endParaRPr lang="en-IN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EEC43B-3275-0F72-ECCB-60C68CA1E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FDDDB2-83F5-1545-0DB8-16E446401B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1D40F-266B-4F9A-AF39-9842A4560F34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15754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43CCE-A7B4-701A-72C0-DBE75FBB8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640A4D-079F-FBB5-04C2-9A6B0B3616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C4289C-3994-84B7-2D43-8D4DD7FE30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822A96-A557-BFC9-CAAC-16DFB8DB6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F036-0B22-4D2C-8DDC-48B434C2CC4E}" type="datetimeFigureOut">
              <a:rPr lang="en-IN" smtClean="0"/>
              <a:t>21-03-2025</a:t>
            </a:fld>
            <a:endParaRPr lang="en-IN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088CA2-B0EB-5E0F-E711-8A03A3F41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999FF3-3CC0-8104-A18B-65B807894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1D40F-266B-4F9A-AF39-9842A4560F34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98641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47076-5566-4336-D1B3-B6E5E5689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779E79-65F6-B9CD-A0B1-CE3E2B8095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D36ACA-C3DE-A952-95D9-488D77F9E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F036-0B22-4D2C-8DDC-48B434C2CC4E}" type="datetimeFigureOut">
              <a:rPr lang="en-IN" smtClean="0"/>
              <a:t>21-03-2025</a:t>
            </a:fld>
            <a:endParaRPr lang="en-IN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8564B8-1C94-9C43-67C5-EFFC2C25D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CFA0C1-BD1B-05E5-405E-A5374F22B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1D40F-266B-4F9A-AF39-9842A4560F34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51413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D38C69-45C2-678E-086D-52FCEF2C43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7C1A32-BB46-90C2-0D30-40C8755C49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682BCA-C7AE-E862-F9CA-23D63CC69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F036-0B22-4D2C-8DDC-48B434C2CC4E}" type="datetimeFigureOut">
              <a:rPr lang="en-IN" smtClean="0"/>
              <a:t>21-03-2025</a:t>
            </a:fld>
            <a:endParaRPr lang="en-IN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D69A7-6914-2634-8256-6AF3790ED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546BDB-C0F7-27C1-64DD-2D60C59CB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1D40F-266B-4F9A-AF39-9842A4560F34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240114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B55E13-9D09-D9DA-1882-CA68D0E4F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0F475E-7991-0EE0-6A59-05CF5C0BFA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3D5666-9C5E-7E04-21C5-07349A1018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5FF036-0B22-4D2C-8DDC-48B434C2CC4E}" type="datetimeFigureOut">
              <a:rPr lang="en-IN" smtClean="0"/>
              <a:t>21-03-2025</a:t>
            </a:fld>
            <a:endParaRPr lang="en-IN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7C5F25-DECF-C47F-6027-4AE19DEEB4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D65DB9-36D3-0363-1391-2C7FA8E697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91D40F-266B-4F9A-AF39-9842A4560F34}" type="slidenum">
              <a:rPr lang="en-IN" smtClean="0"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11212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7 Characteristics of a Successful Team - RedChair Recruitment">
            <a:extLst>
              <a:ext uri="{FF2B5EF4-FFF2-40B4-BE49-F238E27FC236}">
                <a16:creationId xmlns:a16="http://schemas.microsoft.com/office/drawing/2014/main" id="{8ED567C2-77A6-2279-4867-4FBCB5FE18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F8ED53-F945-FB85-D6D7-E0D5095AE5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6379" y="4548871"/>
            <a:ext cx="10034777" cy="2300219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Arial"/>
                <a:cs typeface="Times New Roman"/>
              </a:rPr>
              <a:t>BMSW4009</a:t>
            </a:r>
            <a:br>
              <a:rPr lang="en-US" sz="2400" dirty="0">
                <a:latin typeface="Arial"/>
                <a:cs typeface="Times New Roman" panose="02020603050405020304" pitchFamily="18" charset="0"/>
              </a:rPr>
            </a:br>
            <a:r>
              <a:rPr lang="en-US" sz="2400" dirty="0">
                <a:solidFill>
                  <a:schemeClr val="bg1"/>
                </a:solidFill>
                <a:latin typeface="Arial"/>
                <a:cs typeface="Times New Roman"/>
              </a:rPr>
              <a:t>MODULE: EFFECTIVE TEAM WORKING AND COMMUNICATION</a:t>
            </a:r>
            <a:br>
              <a:rPr lang="en-US" sz="2400" dirty="0">
                <a:latin typeface="Arial"/>
                <a:cs typeface="Times New Roman" panose="02020603050405020304" pitchFamily="18" charset="0"/>
              </a:rPr>
            </a:br>
            <a:r>
              <a:rPr lang="en-US" sz="2400" dirty="0">
                <a:solidFill>
                  <a:schemeClr val="bg1"/>
                </a:solidFill>
                <a:latin typeface="Arial"/>
                <a:cs typeface="Times New Roman"/>
              </a:rPr>
              <a:t>WHAT WE HAVE LEARNT ABOUT EFFECTIVE TEAMS?</a:t>
            </a:r>
            <a:br>
              <a:rPr lang="en-US" sz="2400" dirty="0">
                <a:latin typeface="Arial"/>
                <a:cs typeface="Times New Roman"/>
              </a:rPr>
            </a:br>
            <a:r>
              <a:rPr lang="en-US" sz="2400" dirty="0">
                <a:solidFill>
                  <a:schemeClr val="bg1"/>
                </a:solidFill>
                <a:latin typeface="Arial"/>
                <a:cs typeface="Times New Roman"/>
              </a:rPr>
              <a:t>LECTURE: MELANIE SQUIRE</a:t>
            </a:r>
            <a:br>
              <a:rPr lang="en-US" sz="2400" dirty="0">
                <a:latin typeface="Arial"/>
                <a:cs typeface="Times New Roman"/>
              </a:rPr>
            </a:br>
            <a:r>
              <a:rPr lang="en-US" sz="2400" dirty="0">
                <a:solidFill>
                  <a:schemeClr val="bg1"/>
                </a:solidFill>
                <a:latin typeface="Arial"/>
                <a:cs typeface="Times New Roman"/>
              </a:rPr>
              <a:t>STUDENT: IRINA CALIN</a:t>
            </a:r>
            <a:br>
              <a:rPr lang="en-US" sz="2400" dirty="0">
                <a:latin typeface="Arial"/>
                <a:cs typeface="Times New Roman"/>
              </a:rPr>
            </a:br>
            <a:r>
              <a:rPr lang="en-US" sz="2400" dirty="0">
                <a:solidFill>
                  <a:schemeClr val="bg1"/>
                </a:solidFill>
                <a:latin typeface="Arial"/>
                <a:cs typeface="Times New Roman"/>
              </a:rPr>
              <a:t>STUDENT ID: 1905198</a:t>
            </a:r>
            <a:endParaRPr lang="en-IN" sz="2400" dirty="0">
              <a:solidFill>
                <a:schemeClr val="bg1"/>
              </a:solidFill>
              <a:latin typeface="Arial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97499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07D49-5512-3BA0-AB36-A30D9A43D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7289" y="157309"/>
            <a:ext cx="6637421" cy="970380"/>
          </a:xfrm>
        </p:spPr>
        <p:txBody>
          <a:bodyPr/>
          <a:lstStyle/>
          <a:p>
            <a:pPr algn="ctr"/>
            <a:r>
              <a:rPr lang="en-GB" sz="4400" b="1" u="sng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IN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ED685-9F8A-0E03-CB1E-26D3FE9E39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7248" y="1211911"/>
            <a:ext cx="4752473" cy="5365185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 effective team is essential for achieving common goals efficiently while fostering collaboration. 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well-structured team maximises individual strengths, promotes effective communication, and leads to good group dynamics. 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Theories such as “Belbin’s Team Roles,” “Tuckman’s Stages of Group Development,” and the differences between a group and a team provide good ground for the creation of high-performing teams. 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concepts will aid in creating cohesive teams capable of efficiently working in diverse settings.</a:t>
            </a:r>
            <a:endParaRPr lang="en-IN" sz="24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12 Characteristics of Effective Teams - Marwan Wahbi">
            <a:extLst>
              <a:ext uri="{FF2B5EF4-FFF2-40B4-BE49-F238E27FC236}">
                <a16:creationId xmlns:a16="http://schemas.microsoft.com/office/drawing/2014/main" id="{A43BB7FE-83E3-50BC-FD11-17AB34E267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279" y="1042862"/>
            <a:ext cx="6549941" cy="553423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88781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67000"/>
              </a:schemeClr>
            </a:gs>
            <a:gs pos="48000">
              <a:schemeClr val="accent3">
                <a:lumMod val="97000"/>
                <a:lumOff val="3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1080000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39765D-69D0-712B-E373-7877C3E677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Why Trust is at the Foundation of Every Effective Team">
            <a:extLst>
              <a:ext uri="{FF2B5EF4-FFF2-40B4-BE49-F238E27FC236}">
                <a16:creationId xmlns:a16="http://schemas.microsoft.com/office/drawing/2014/main" id="{B1E6FB63-3282-C5BB-AEA0-9D8B6BFEB6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588" y="0"/>
            <a:ext cx="663341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05D486-4F8F-0292-22DA-ADDA694AE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9407" y="108280"/>
            <a:ext cx="8833185" cy="65697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400" b="1" u="sng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Difference Between Groups and Teams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F33C512-48A5-F52C-5EE9-5F3DFAC78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757" y="1509419"/>
            <a:ext cx="5017169" cy="4799473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group is individuals working on personal goals, while a team is teamwork for a shared goal. 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Groups lack the high interdependence required in teams. 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For example, students undertaking individual assignments form a group, but when working on a project together, they form a team. 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Teams apply mutual accountability, trust, and shared vision to achieve success (Adair, 2012). 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distinction is vital in creating successful teams that are based on togetherness and collaboration.</a:t>
            </a:r>
            <a:endParaRPr lang="en-IN" sz="24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5246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1080000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2E906BD-D480-20BE-40C3-ED3E234386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632B2-F808-7A18-56AC-818F76BA5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340" y="228597"/>
            <a:ext cx="10027319" cy="649709"/>
          </a:xfrm>
        </p:spPr>
        <p:txBody>
          <a:bodyPr>
            <a:noAutofit/>
          </a:bodyPr>
          <a:lstStyle/>
          <a:p>
            <a:pPr algn="ctr"/>
            <a:r>
              <a:rPr lang="en-US" sz="3600" b="1" u="sng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Belbin’s Team Roles and Their Importance (1981)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794F30-993E-7E5F-5E57-292C5F72A285}"/>
              </a:ext>
            </a:extLst>
          </p:cNvPr>
          <p:cNvSpPr txBox="1"/>
          <p:nvPr/>
        </p:nvSpPr>
        <p:spPr>
          <a:xfrm>
            <a:off x="360948" y="1562440"/>
            <a:ext cx="5618747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“Dr Meredith Belbin’s Team Roles Theory” emphasises nine roles required for efficient teams. 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These are divided into three major categories including “Action-Oriented Roles”, “People-Oriented Roles”, and “Thinking-Oriented Roles.” 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“shaper” is said to propel the team into action, while an “implementer” makes the move from ideas into actualization. 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“monitor evaluator” analyses the idea critically, while a “plant” proposes imaginative solutions. 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Understanding these roles helps team leaders to assign positions in their teams based on the strengths of each member for functioning better together and for reducing conflict. 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Lack of role diversity may result in imbalances in teams where good ideas are not implemented effectively or where collaboration with others is weak.  </a:t>
            </a:r>
            <a:endParaRPr lang="en-IN" sz="16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8" name="Picture 2" descr="The 9 Belbin Team Roles, explained | Models for managers — BiteSize Learning">
            <a:extLst>
              <a:ext uri="{FF2B5EF4-FFF2-40B4-BE49-F238E27FC236}">
                <a16:creationId xmlns:a16="http://schemas.microsoft.com/office/drawing/2014/main" id="{DB73F94F-3017-3021-5DD5-3DC9DB96EA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021" y="1601254"/>
            <a:ext cx="5065293" cy="47625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4165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10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9FB8A-D090-E4FE-05EF-59B3EB36B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1938"/>
            <a:ext cx="10515600" cy="729749"/>
          </a:xfrm>
        </p:spPr>
        <p:txBody>
          <a:bodyPr>
            <a:noAutofit/>
          </a:bodyPr>
          <a:lstStyle/>
          <a:p>
            <a:pPr algn="ctr"/>
            <a:r>
              <a:rPr lang="en-GB" sz="3600" b="1" u="sng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Tuckman’s Stages of Group Development (1965)</a:t>
            </a:r>
            <a:endParaRPr lang="en-IN" sz="36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C1C11-BEB6-AC92-B43E-1E8E0970AE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1594435"/>
            <a:ext cx="5101390" cy="4738623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“Bruce Tuckman’s Stages of Group Development” provides a framework for understanding team evolution (Vaida and Șerban, 2021). 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stages are “Forming”, “Storming”, “Norming”, “Performing”, and “Adjourning.” 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 the “Forming stage”, team members are polite but unsure of their roles. 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 the “Storming phase”, conflicts arise due to differing opinions and work styles, which are essential for team growth (Wan Yadri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., 2024). 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“Norming stage” follows, where roles become clearer, and communication improves. 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During the “Performing stage”, the team operates efficiently, while in the “Adjourning stage”, the team disbands after completing the task. 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Understanding “Tuckman’s model” helps teams navigate challenges and conflicts constructively, ensuring progress toward optimal performance.</a:t>
            </a:r>
            <a:endParaRPr lang="en-IN" sz="14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6531EC-09CE-C9FA-15A3-913C03A963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810" y="1311441"/>
            <a:ext cx="5406190" cy="502161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98468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Best PR Agency In India, Top Public Relations Firms | Teamwork">
            <a:extLst>
              <a:ext uri="{FF2B5EF4-FFF2-40B4-BE49-F238E27FC236}">
                <a16:creationId xmlns:a16="http://schemas.microsoft.com/office/drawing/2014/main" id="{5559E547-334A-4DD6-C1D3-10C8EF58BF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1C1FB84-C777-2D6A-AED4-3DCEB5BF9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763" y="348790"/>
            <a:ext cx="5257800" cy="103739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3600" b="1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Key Factors for Building an Effective Team</a:t>
            </a:r>
            <a:endParaRPr lang="en-IN" sz="36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1FD54-A78C-E50E-7B1F-5F17FF5F4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590" y="1997242"/>
            <a:ext cx="6152147" cy="457078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Effective communication is critical for team success (Duck and McMahan, 2021). 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Teams must establish clear goals, expectations, and feedback loops to avoid confusion or conflict. 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Trust and mutual respect are essential, without them, collaboration becomes difficult. 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Encouraging diverse skills and perspectives promotes innovation and problem-solving, and clearly defined roles prevent task overlap. 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Strong leadership guides teams through challenges, keeping them motivated and focused (Zen 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., 2023). 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Also, adaptability is crucial as teams must adjust to changes or internal dynamics. 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Leaders and team members should assess progress regularly, making adjustments when needed to stay aligned with team goals (Tannenbaum and Salas, 2020).</a:t>
            </a:r>
            <a:endParaRPr lang="en-IN" sz="16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29189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B50661-FE67-561D-92DD-5D265D18BD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93CCA6-F00E-F2C9-BF5B-468D3788A7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BEE99F-B5E9-315D-731A-94901147E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429" y="269982"/>
            <a:ext cx="5027141" cy="598241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US" sz="3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Conclusion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F889201-C6E8-6237-57DB-4C41FCA3C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08319" y="1353757"/>
            <a:ext cx="3991237" cy="5121184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Creating an effective team requires a combination of structured models, strong leadership, and interpersonal skills. 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Recognising the differences between groups and teams ensures the right dynamics for collaboration. 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“Belbin’s Team Roles” helps create balanced teams with complementary skills, and “Tuckman’s Stages of Group Development” offers a roadmap for team progression. 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Effective teams also rely on clear communication, trust, defined roles, and adaptability. 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By applying these principles, teams can improve productivity, foster strong relationships, and achieve their objectives more effectively.</a:t>
            </a:r>
            <a:endParaRPr lang="en-IN" sz="2000" dirty="0">
              <a:solidFill>
                <a:schemeClr val="bg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60207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tack of books on a brown background. Concept for World Book Day. 44280984  Stock Photo at Vecteezy">
            <a:extLst>
              <a:ext uri="{FF2B5EF4-FFF2-40B4-BE49-F238E27FC236}">
                <a16:creationId xmlns:a16="http://schemas.microsoft.com/office/drawing/2014/main" id="{DB687F3D-B7BF-AEBF-E977-E7C685BDB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1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F94617-6504-4676-CC90-7FD93B127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526" y="365125"/>
            <a:ext cx="4592052" cy="862682"/>
          </a:xfrm>
        </p:spPr>
        <p:txBody>
          <a:bodyPr/>
          <a:lstStyle/>
          <a:p>
            <a:pPr algn="ctr"/>
            <a:r>
              <a:rPr lang="en-GB" sz="4400" b="1" u="sng" kern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References</a:t>
            </a:r>
            <a:endParaRPr lang="en-IN" u="sng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CAAEF-8837-70A5-E0E1-9499366BC6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379" y="1431757"/>
            <a:ext cx="5257800" cy="4944979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Adair, J.E. (2015) Effective teambuilding : how to make a winning team (revised.edition). </a:t>
            </a: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London : Pan Books.</a:t>
            </a:r>
            <a:endParaRPr lang="en-IN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Aranzabal, A., Epelde, E. and Artetxe, M. (2022) Team formation on the basis of Belbin’s roles to enhance students’ performance in project-based learning. </a:t>
            </a: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Education for Chemical Engineers</a:t>
            </a: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38</a:t>
            </a: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, pp.22-37.</a:t>
            </a:r>
            <a:endParaRPr lang="en-IN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Duck, S. and McMahan, D.T. (2021) </a:t>
            </a: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Communication in everyday life: A survey of communication</a:t>
            </a: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. Sage Publications.</a:t>
            </a:r>
            <a:endParaRPr lang="en-IN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Flores Ureba, S., Simón de Blas, C., Borrás-Gené, O. and Macías-Guillén, A. (2022) Analyzing the influence of belbin’s roles on the quality of collaborative learning for the study of business fundamentals. </a:t>
            </a: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Education Sciences</a:t>
            </a: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12</a:t>
            </a: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(9), p.594.</a:t>
            </a:r>
            <a:endParaRPr lang="en-IN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Tannenbaum, S. and Salas, E. (2020) </a:t>
            </a: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Teams that work: The seven drivers of team effectiveness</a:t>
            </a: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. Oxford University Press.</a:t>
            </a:r>
            <a:endParaRPr lang="en-IN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Vaida, S.E.B.A.S.T.I.A.N. and Șerban, D. (2021) Group development stages. A brief comparative analysis of various models. </a:t>
            </a: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Studia Universitatis Babeș-Bolyai Psychologia-Paedagogia</a:t>
            </a: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66</a:t>
            </a: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(1), pp.91-110.</a:t>
            </a:r>
            <a:endParaRPr lang="en-IN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Wan Yadri, W.S., Ahmad, N.H.F., Abdul Kadar, N.S., Nazym, N.K. and Mohd Johari, M.D. (2024) The influence of conflict in group work according to Tuckman’s Model. </a:t>
            </a: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ESTEEM Journal of Social Sciences and Humanities</a:t>
            </a: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8</a:t>
            </a: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(SI), pp.71-85.</a:t>
            </a:r>
            <a:endParaRPr lang="en-IN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v"/>
            </a:pP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Zen, A., Siminto, S., Harahap, M.A.K., Prasetya, Y.B. and Ausat, A.M.A. (2023) Effective Leadership: A Literature Review of Concepts, Characteristics, and Best Practices. </a:t>
            </a: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Innovative: Journal Of Social Science Research</a:t>
            </a: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3</a:t>
            </a: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(2), pp.2209-2219.</a:t>
            </a:r>
            <a:endParaRPr lang="en-IN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38672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1077</Words>
  <Application>Microsoft Office PowerPoint</Application>
  <PresentationFormat>Widescreen</PresentationFormat>
  <Paragraphs>50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BMSW4009 MODULE: EFFECTIVE TEAM WORKING AND COMMUNICATION WHAT WE HAVE LEARNT ABOUT EFFECTIVE TEAMS? LECTURE: MELANIE SQUIRE STUDENT: IRINA CALIN STUDENT ID: 1905198</vt:lpstr>
      <vt:lpstr>Introduction</vt:lpstr>
      <vt:lpstr>Difference Between Groups and Teams</vt:lpstr>
      <vt:lpstr>Belbin’s Team Roles and Their Importance (1981)</vt:lpstr>
      <vt:lpstr>Tuckman’s Stages of Group Development (1965)</vt:lpstr>
      <vt:lpstr>Key Factors for Building an Effective Team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23</cp:revision>
  <dcterms:created xsi:type="dcterms:W3CDTF">2025-03-01T19:50:37Z</dcterms:created>
  <dcterms:modified xsi:type="dcterms:W3CDTF">2025-03-21T19:04:53Z</dcterms:modified>
</cp:coreProperties>
</file>