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871" autoAdjust="0"/>
  </p:normalViewPr>
  <p:slideViewPr>
    <p:cSldViewPr snapToGrid="0">
      <p:cViewPr varScale="1">
        <p:scale>
          <a:sx n="65" d="100"/>
          <a:sy n="65" d="100"/>
        </p:scale>
        <p:origin x="93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4F7D86-4FC8-49DE-A9D0-9DCCC57BCC5C}"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9BDEBB-683B-4C9E-ABC9-816327F06854}" type="slidenum">
              <a:rPr lang="en-GB" smtClean="0"/>
              <a:t>‹#›</a:t>
            </a:fld>
            <a:endParaRPr lang="en-GB"/>
          </a:p>
        </p:txBody>
      </p:sp>
    </p:spTree>
    <p:extLst>
      <p:ext uri="{BB962C8B-B14F-4D97-AF65-F5344CB8AC3E}">
        <p14:creationId xmlns:p14="http://schemas.microsoft.com/office/powerpoint/2010/main" val="3064633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Moxy Hotel discusses sales and supervises its subsidiaries. Hotels confront internal and external risks. Moxy Hotels are everywhere. Dubai has two businesses, India three. The presentation covers segmentation, targeting, and placement.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99BDEBB-683B-4C9E-ABC9-816327F06854}" type="slidenum">
              <a:rPr lang="en-GB" smtClean="0"/>
              <a:t>2</a:t>
            </a:fld>
            <a:endParaRPr lang="en-GB" dirty="0"/>
          </a:p>
        </p:txBody>
      </p:sp>
    </p:spTree>
    <p:extLst>
      <p:ext uri="{BB962C8B-B14F-4D97-AF65-F5344CB8AC3E}">
        <p14:creationId xmlns:p14="http://schemas.microsoft.com/office/powerpoint/2010/main" val="1772109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a:solidFill>
                  <a:schemeClr val="tx1"/>
                </a:solidFill>
                <a:effectLst/>
                <a:latin typeface="+mn-lt"/>
                <a:ea typeface="+mn-ea"/>
                <a:cs typeface="+mn-cs"/>
              </a:rPr>
              <a:t>Product</a:t>
            </a:r>
            <a:r>
              <a:rPr lang="en-US" sz="1200" kern="1200" dirty="0">
                <a:solidFill>
                  <a:schemeClr val="tx1"/>
                </a:solidFill>
                <a:effectLst/>
                <a:latin typeface="+mn-lt"/>
                <a:ea typeface="+mn-ea"/>
                <a:cs typeface="+mn-cs"/>
              </a:rPr>
              <a:t>: Their diversity attracts clients. Clients adore it. The greatest hotel in the United Kingdom is Moxy.</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Price</a:t>
            </a:r>
            <a:r>
              <a:rPr lang="en-US" sz="1200" kern="1200" dirty="0">
                <a:solidFill>
                  <a:schemeClr val="tx1"/>
                </a:solidFill>
                <a:effectLst/>
                <a:latin typeface="+mn-lt"/>
                <a:ea typeface="+mn-ea"/>
                <a:cs typeface="+mn-cs"/>
              </a:rPr>
              <a:t>: The cost of healthy and nutritious products can be significant. Discounts are always possible.</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Place</a:t>
            </a:r>
            <a:r>
              <a:rPr lang="en-US" sz="1200" kern="1200" dirty="0">
                <a:solidFill>
                  <a:schemeClr val="tx1"/>
                </a:solidFill>
                <a:effectLst/>
                <a:latin typeface="+mn-lt"/>
                <a:ea typeface="+mn-ea"/>
                <a:cs typeface="+mn-cs"/>
              </a:rPr>
              <a:t>: UK airports have 800 Moxy Hotels. Because of this, lodgings and services are of the highest quality.</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Promotion</a:t>
            </a:r>
            <a:r>
              <a:rPr lang="en-US" sz="1200" kern="1200" dirty="0">
                <a:solidFill>
                  <a:schemeClr val="tx1"/>
                </a:solidFill>
                <a:effectLst/>
                <a:latin typeface="+mn-lt"/>
                <a:ea typeface="+mn-ea"/>
                <a:cs typeface="+mn-cs"/>
              </a:rPr>
              <a:t>: Hilton keeps customers with incentives. They recommend landmarks, attractions, and travel. Social media promotion (</a:t>
            </a:r>
            <a:r>
              <a:rPr lang="en-US" sz="1200" kern="1200" dirty="0" err="1">
                <a:solidFill>
                  <a:schemeClr val="tx1"/>
                </a:solidFill>
                <a:effectLst/>
                <a:latin typeface="+mn-lt"/>
                <a:ea typeface="+mn-ea"/>
                <a:cs typeface="+mn-cs"/>
              </a:rPr>
              <a:t>Siakalli</a:t>
            </a:r>
            <a:r>
              <a:rPr lang="en-US" sz="1200" kern="1200" dirty="0">
                <a:solidFill>
                  <a:schemeClr val="tx1"/>
                </a:solidFill>
                <a:effectLst/>
                <a:latin typeface="+mn-lt"/>
                <a:ea typeface="+mn-ea"/>
                <a:cs typeface="+mn-cs"/>
              </a:rPr>
              <a:t> et al., 2016).</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99BDEBB-683B-4C9E-ABC9-816327F06854}" type="slidenum">
              <a:rPr lang="en-GB" smtClean="0"/>
              <a:t>3</a:t>
            </a:fld>
            <a:endParaRPr lang="en-GB"/>
          </a:p>
        </p:txBody>
      </p:sp>
    </p:spTree>
    <p:extLst>
      <p:ext uri="{BB962C8B-B14F-4D97-AF65-F5344CB8AC3E}">
        <p14:creationId xmlns:p14="http://schemas.microsoft.com/office/powerpoint/2010/main" val="1375876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a:solidFill>
                  <a:schemeClr val="tx1"/>
                </a:solidFill>
                <a:effectLst/>
                <a:latin typeface="+mn-lt"/>
                <a:ea typeface="+mn-ea"/>
                <a:cs typeface="+mn-cs"/>
              </a:rPr>
              <a:t>CNRs (Corporate Negotiated Rates)</a:t>
            </a:r>
            <a:r>
              <a:rPr lang="en-US" sz="1200" kern="1200" dirty="0">
                <a:solidFill>
                  <a:schemeClr val="tx1"/>
                </a:solidFill>
                <a:effectLst/>
                <a:latin typeface="+mn-lt"/>
                <a:ea typeface="+mn-ea"/>
                <a:cs typeface="+mn-cs"/>
              </a:rPr>
              <a:t>: Large companies often negotiate hotel rates for business travelers.</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Price decrease</a:t>
            </a:r>
            <a:r>
              <a:rPr lang="en-US" sz="1200" kern="1200" dirty="0">
                <a:solidFill>
                  <a:schemeClr val="tx1"/>
                </a:solidFill>
                <a:effectLst/>
                <a:latin typeface="+mn-lt"/>
                <a:ea typeface="+mn-ea"/>
                <a:cs typeface="+mn-cs"/>
              </a:rPr>
              <a:t>: AARP, AAA, credit card rewards, flash sales, traveler programs, and others offer discounts.</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LNRs (Locally Negotiated Rates)</a:t>
            </a:r>
            <a:r>
              <a:rPr lang="en-US" sz="1200" kern="1200" dirty="0">
                <a:solidFill>
                  <a:schemeClr val="tx1"/>
                </a:solidFill>
                <a:effectLst/>
                <a:latin typeface="+mn-lt"/>
                <a:ea typeface="+mn-ea"/>
                <a:cs typeface="+mn-cs"/>
              </a:rPr>
              <a:t>: The sales and revenue managers at hotel chains negotiate local rates with nearby companies similarly to CNRs (Jobber &amp; Ellis-Chadwick, 2020).</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99BDEBB-683B-4C9E-ABC9-816327F06854}" type="slidenum">
              <a:rPr lang="en-GB" smtClean="0"/>
              <a:t>4</a:t>
            </a:fld>
            <a:endParaRPr lang="en-GB"/>
          </a:p>
        </p:txBody>
      </p:sp>
    </p:spTree>
    <p:extLst>
      <p:ext uri="{BB962C8B-B14F-4D97-AF65-F5344CB8AC3E}">
        <p14:creationId xmlns:p14="http://schemas.microsoft.com/office/powerpoint/2010/main" val="1418446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Designed for the Moxy Hotel:</a:t>
            </a:r>
          </a:p>
          <a:p>
            <a:pPr lvl="0">
              <a:buFont typeface="Wingdings" panose="05000000000000000000" pitchFamily="2" charset="2"/>
              <a:buChar char="ü"/>
            </a:pPr>
            <a:r>
              <a:rPr lang="en-US" dirty="0"/>
              <a:t>Adventurers </a:t>
            </a:r>
            <a:endParaRPr lang="en-GB" dirty="0"/>
          </a:p>
          <a:p>
            <a:pPr lvl="0">
              <a:buFont typeface="Wingdings" panose="05000000000000000000" pitchFamily="2" charset="2"/>
              <a:buChar char="ü"/>
            </a:pPr>
            <a:r>
              <a:rPr lang="en-US" dirty="0"/>
              <a:t>Beneficiaries</a:t>
            </a:r>
            <a:endParaRPr lang="en-GB" dirty="0"/>
          </a:p>
          <a:p>
            <a:pPr lvl="0">
              <a:buFont typeface="Wingdings" panose="05000000000000000000" pitchFamily="2" charset="2"/>
              <a:buChar char="ü"/>
            </a:pPr>
            <a:r>
              <a:rPr lang="en-US" dirty="0"/>
              <a:t>Interests of the explorers </a:t>
            </a:r>
            <a:endParaRPr lang="en-GB" dirty="0"/>
          </a:p>
          <a:p>
            <a:pPr lvl="0">
              <a:buFont typeface="Wingdings" panose="05000000000000000000" pitchFamily="2" charset="2"/>
              <a:buChar char="ü"/>
            </a:pPr>
            <a:r>
              <a:rPr lang="en-US" dirty="0"/>
              <a:t>18 to 70 years old.</a:t>
            </a:r>
            <a:endParaRPr lang="en-GB" dirty="0"/>
          </a:p>
          <a:p>
            <a:pPr lvl="0">
              <a:buFont typeface="Wingdings" panose="05000000000000000000" pitchFamily="2" charset="2"/>
              <a:buChar char="ü"/>
            </a:pPr>
            <a:r>
              <a:rPr lang="en-US" dirty="0"/>
              <a:t>Interests local </a:t>
            </a:r>
            <a:endParaRPr lang="en-GB" dirty="0"/>
          </a:p>
          <a:p>
            <a:pPr lvl="0">
              <a:buFont typeface="Wingdings" panose="05000000000000000000" pitchFamily="2" charset="2"/>
              <a:buChar char="ü"/>
            </a:pPr>
            <a:r>
              <a:rPr lang="en-US" dirty="0"/>
              <a:t>Generation Z's majority </a:t>
            </a:r>
            <a:endParaRPr lang="en-GB" dirty="0"/>
          </a:p>
          <a:p>
            <a:pPr lvl="0">
              <a:buFont typeface="Wingdings" panose="05000000000000000000" pitchFamily="2" charset="2"/>
              <a:buChar char="ü"/>
            </a:pPr>
            <a:r>
              <a:rPr lang="en-US" dirty="0"/>
              <a:t>The client will receive a value analysis (Bowie et al., 2017).</a:t>
            </a:r>
            <a:endParaRPr lang="en-GB" dirty="0"/>
          </a:p>
        </p:txBody>
      </p:sp>
      <p:sp>
        <p:nvSpPr>
          <p:cNvPr id="4" name="Slide Number Placeholder 3"/>
          <p:cNvSpPr>
            <a:spLocks noGrp="1"/>
          </p:cNvSpPr>
          <p:nvPr>
            <p:ph type="sldNum" sz="quarter" idx="5"/>
          </p:nvPr>
        </p:nvSpPr>
        <p:spPr/>
        <p:txBody>
          <a:bodyPr/>
          <a:lstStyle/>
          <a:p>
            <a:fld id="{899BDEBB-683B-4C9E-ABC9-816327F06854}" type="slidenum">
              <a:rPr lang="en-GB" smtClean="0"/>
              <a:t>5</a:t>
            </a:fld>
            <a:endParaRPr lang="en-GB"/>
          </a:p>
        </p:txBody>
      </p:sp>
    </p:spTree>
    <p:extLst>
      <p:ext uri="{BB962C8B-B14F-4D97-AF65-F5344CB8AC3E}">
        <p14:creationId xmlns:p14="http://schemas.microsoft.com/office/powerpoint/2010/main" val="3879820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Five effective tactics for positioning the Moxy Hotel: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Assist guests.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Survey clients to gauge their satisfaction.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Maintain the breakout position.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Dedication is the key to success.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Strategic positioning monitoring (Kotler et al.,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99BDEBB-683B-4C9E-ABC9-816327F06854}" type="slidenum">
              <a:rPr lang="en-GB" smtClean="0"/>
              <a:t>6</a:t>
            </a:fld>
            <a:endParaRPr lang="en-GB" dirty="0"/>
          </a:p>
        </p:txBody>
      </p:sp>
    </p:spTree>
    <p:extLst>
      <p:ext uri="{BB962C8B-B14F-4D97-AF65-F5344CB8AC3E}">
        <p14:creationId xmlns:p14="http://schemas.microsoft.com/office/powerpoint/2010/main" val="1267077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 corporations adopt a wide variety of marketing methods in order to separate themselves from competition that offers comparable rates. It's possible that the items offered by competitors are made in a different way. The corporation might give a one-of-a-kind selling proposal by going to the customers' locations rather than requesting that they come to the office. There is no difference between unique selling positions and USPs; they are the same thing. This talk is going to concentrate mostly on segmentation, targeting, and placement.</a:t>
            </a:r>
            <a:endParaRPr lang="en-GB" dirty="0"/>
          </a:p>
        </p:txBody>
      </p:sp>
      <p:sp>
        <p:nvSpPr>
          <p:cNvPr id="4" name="Slide Number Placeholder 3"/>
          <p:cNvSpPr>
            <a:spLocks noGrp="1"/>
          </p:cNvSpPr>
          <p:nvPr>
            <p:ph type="sldNum" sz="quarter" idx="5"/>
          </p:nvPr>
        </p:nvSpPr>
        <p:spPr/>
        <p:txBody>
          <a:bodyPr/>
          <a:lstStyle/>
          <a:p>
            <a:fld id="{899BDEBB-683B-4C9E-ABC9-816327F06854}" type="slidenum">
              <a:rPr lang="en-GB" smtClean="0"/>
              <a:t>7</a:t>
            </a:fld>
            <a:endParaRPr lang="en-GB" dirty="0"/>
          </a:p>
        </p:txBody>
      </p:sp>
    </p:spTree>
    <p:extLst>
      <p:ext uri="{BB962C8B-B14F-4D97-AF65-F5344CB8AC3E}">
        <p14:creationId xmlns:p14="http://schemas.microsoft.com/office/powerpoint/2010/main" val="2605747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Bowie, D. et al. (2017) Hospitality marketing. London: Routledge.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Jobber, D. and Ellis-Chadwick, F. (2020) Principles and practice of marketing. London: McGraw-Hill Education.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Kotler, P., </a:t>
            </a:r>
            <a:r>
              <a:rPr lang="en-US" sz="1200" kern="1200" dirty="0" err="1">
                <a:solidFill>
                  <a:schemeClr val="tx1"/>
                </a:solidFill>
                <a:effectLst/>
                <a:latin typeface="+mn-lt"/>
                <a:ea typeface="+mn-ea"/>
                <a:cs typeface="+mn-cs"/>
              </a:rPr>
              <a:t>Kartajaya</a:t>
            </a:r>
            <a:r>
              <a:rPr lang="en-US" sz="1200" kern="1200" dirty="0">
                <a:solidFill>
                  <a:schemeClr val="tx1"/>
                </a:solidFill>
                <a:effectLst/>
                <a:latin typeface="+mn-lt"/>
                <a:ea typeface="+mn-ea"/>
                <a:cs typeface="+mn-cs"/>
              </a:rPr>
              <a:t>, H. and </a:t>
            </a:r>
            <a:r>
              <a:rPr lang="en-US" sz="1200" kern="1200" dirty="0" err="1">
                <a:solidFill>
                  <a:schemeClr val="tx1"/>
                </a:solidFill>
                <a:effectLst/>
                <a:latin typeface="+mn-lt"/>
                <a:ea typeface="+mn-ea"/>
                <a:cs typeface="+mn-cs"/>
              </a:rPr>
              <a:t>Setiawan</a:t>
            </a:r>
            <a:r>
              <a:rPr lang="en-US" sz="1200" kern="1200" dirty="0">
                <a:solidFill>
                  <a:schemeClr val="tx1"/>
                </a:solidFill>
                <a:effectLst/>
                <a:latin typeface="+mn-lt"/>
                <a:ea typeface="+mn-ea"/>
                <a:cs typeface="+mn-cs"/>
              </a:rPr>
              <a:t>, I. (2017) Marketing 4.0: Moving from traditional to digital. Hoboken, NJ: Wiley.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Siakalli</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Masouras</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Papademetriou</a:t>
            </a:r>
            <a:r>
              <a:rPr lang="en-US" sz="1200" kern="1200" dirty="0">
                <a:solidFill>
                  <a:schemeClr val="tx1"/>
                </a:solidFill>
                <a:effectLst/>
                <a:latin typeface="+mn-lt"/>
                <a:ea typeface="+mn-ea"/>
                <a:cs typeface="+mn-cs"/>
              </a:rPr>
              <a:t>, C. (2016) “E-marketing in the hotel industry: Marketing Mix Strategies,” Strategic Innovative Marketing, pp. 123–129. Available at: https://doi.org/10.1007/978-3-319-33865-1_15.</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99BDEBB-683B-4C9E-ABC9-816327F06854}" type="slidenum">
              <a:rPr lang="en-GB" smtClean="0"/>
              <a:t>8</a:t>
            </a:fld>
            <a:endParaRPr lang="en-GB"/>
          </a:p>
        </p:txBody>
      </p:sp>
    </p:spTree>
    <p:extLst>
      <p:ext uri="{BB962C8B-B14F-4D97-AF65-F5344CB8AC3E}">
        <p14:creationId xmlns:p14="http://schemas.microsoft.com/office/powerpoint/2010/main" val="4223125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89265F-F4D7-47A2-A8C1-988470FD9D2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DC0341-A5F5-4EBC-963B-318DD0345B7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5153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9265F-F4D7-47A2-A8C1-988470FD9D2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259046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89265F-F4D7-47A2-A8C1-988470FD9D2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DC0341-A5F5-4EBC-963B-318DD0345B7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9642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89265F-F4D7-47A2-A8C1-988470FD9D23}"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2874212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89265F-F4D7-47A2-A8C1-988470FD9D23}" type="datetimeFigureOut">
              <a:rPr lang="en-GB" smtClean="0"/>
              <a:t>02/03/2023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1718636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89265F-F4D7-47A2-A8C1-988470FD9D23}" type="datetimeFigureOut">
              <a:rPr lang="en-GB" smtClean="0"/>
              <a:t>02/03/2023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3057068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D89265F-F4D7-47A2-A8C1-988470FD9D23}" type="datetimeFigureOut">
              <a:rPr lang="en-GB" smtClean="0"/>
              <a:t>02/03/2023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456011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D89265F-F4D7-47A2-A8C1-988470FD9D23}" type="datetimeFigureOut">
              <a:rPr lang="en-GB" smtClean="0"/>
              <a:t>02/03/2023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3DC0341-A5F5-4EBC-963B-318DD0345B79}" type="slidenum">
              <a:rPr lang="en-GB" smtClean="0"/>
              <a:t>‹#›</a:t>
            </a:fld>
            <a:endParaRPr lang="en-GB"/>
          </a:p>
        </p:txBody>
      </p:sp>
    </p:spTree>
    <p:extLst>
      <p:ext uri="{BB962C8B-B14F-4D97-AF65-F5344CB8AC3E}">
        <p14:creationId xmlns:p14="http://schemas.microsoft.com/office/powerpoint/2010/main" val="3532915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D89265F-F4D7-47A2-A8C1-988470FD9D23}"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211938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9265F-F4D7-47A2-A8C1-988470FD9D2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4481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9265F-F4D7-47A2-A8C1-988470FD9D2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DC0341-A5F5-4EBC-963B-318DD0345B79}" type="slidenum">
              <a:rPr lang="en-GB" smtClean="0"/>
              <a:t>‹#›</a:t>
            </a:fld>
            <a:endParaRPr lang="en-GB"/>
          </a:p>
        </p:txBody>
      </p:sp>
    </p:spTree>
    <p:extLst>
      <p:ext uri="{BB962C8B-B14F-4D97-AF65-F5344CB8AC3E}">
        <p14:creationId xmlns:p14="http://schemas.microsoft.com/office/powerpoint/2010/main" val="11163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D89265F-F4D7-47A2-A8C1-988470FD9D23}" type="datetimeFigureOut">
              <a:rPr lang="en-GB" smtClean="0"/>
              <a:t>02/03/2023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3DC0341-A5F5-4EBC-963B-318DD0345B7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2788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E0323-A9C3-41BA-9496-C717D29506AE}"/>
              </a:ext>
            </a:extLst>
          </p:cNvPr>
          <p:cNvSpPr>
            <a:spLocks noGrp="1"/>
          </p:cNvSpPr>
          <p:nvPr>
            <p:ph type="ctrTitle"/>
          </p:nvPr>
        </p:nvSpPr>
        <p:spPr/>
        <p:txBody>
          <a:bodyPr/>
          <a:lstStyle/>
          <a:p>
            <a:r>
              <a:rPr lang="en-GB" dirty="0"/>
              <a:t>Presentation On</a:t>
            </a:r>
          </a:p>
        </p:txBody>
      </p:sp>
      <p:sp>
        <p:nvSpPr>
          <p:cNvPr id="3" name="Subtitle 2">
            <a:extLst>
              <a:ext uri="{FF2B5EF4-FFF2-40B4-BE49-F238E27FC236}">
                <a16:creationId xmlns:a16="http://schemas.microsoft.com/office/drawing/2014/main" id="{8E553AA8-6802-40CF-8B1E-30D2F186C577}"/>
              </a:ext>
            </a:extLst>
          </p:cNvPr>
          <p:cNvSpPr>
            <a:spLocks noGrp="1"/>
          </p:cNvSpPr>
          <p:nvPr>
            <p:ph type="subTitle" idx="1"/>
          </p:nvPr>
        </p:nvSpPr>
        <p:spPr/>
        <p:txBody>
          <a:bodyPr/>
          <a:lstStyle/>
          <a:p>
            <a:r>
              <a:rPr lang="en-GB" dirty="0"/>
              <a:t>Marketing Essentials of Moxy hotel</a:t>
            </a:r>
          </a:p>
        </p:txBody>
      </p:sp>
    </p:spTree>
    <p:extLst>
      <p:ext uri="{BB962C8B-B14F-4D97-AF65-F5344CB8AC3E}">
        <p14:creationId xmlns:p14="http://schemas.microsoft.com/office/powerpoint/2010/main" val="3749886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82B8-2FDB-4983-9EF5-5FFA1814E48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1C71C97-DAFE-4F6F-9895-3AFF3267E693}"/>
              </a:ext>
            </a:extLst>
          </p:cNvPr>
          <p:cNvSpPr>
            <a:spLocks noGrp="1"/>
          </p:cNvSpPr>
          <p:nvPr>
            <p:ph idx="1"/>
          </p:nvPr>
        </p:nvSpPr>
        <p:spPr/>
        <p:txBody>
          <a:bodyPr/>
          <a:lstStyle/>
          <a:p>
            <a:pPr algn="just"/>
            <a:r>
              <a:rPr lang="en-US" dirty="0"/>
              <a:t>Moxy Hotel discusses sales and supervises its subsidiaries. Hotels confront internal and external risks. Moxy Hotels are everywhere. Dubai has two businesses, India three. The presentation covers segmentation, targeting, and placement.</a:t>
            </a:r>
            <a:endParaRPr lang="en-GB" dirty="0"/>
          </a:p>
        </p:txBody>
      </p:sp>
    </p:spTree>
    <p:extLst>
      <p:ext uri="{BB962C8B-B14F-4D97-AF65-F5344CB8AC3E}">
        <p14:creationId xmlns:p14="http://schemas.microsoft.com/office/powerpoint/2010/main" val="1006246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D6D9-76A5-4934-8994-40117F15C0D6}"/>
              </a:ext>
            </a:extLst>
          </p:cNvPr>
          <p:cNvSpPr>
            <a:spLocks noGrp="1"/>
          </p:cNvSpPr>
          <p:nvPr>
            <p:ph type="title"/>
          </p:nvPr>
        </p:nvSpPr>
        <p:spPr/>
        <p:txBody>
          <a:bodyPr/>
          <a:lstStyle/>
          <a:p>
            <a:r>
              <a:rPr lang="en-GB" dirty="0"/>
              <a:t>Marketing mix</a:t>
            </a:r>
          </a:p>
        </p:txBody>
      </p:sp>
      <p:sp>
        <p:nvSpPr>
          <p:cNvPr id="3" name="Content Placeholder 2">
            <a:extLst>
              <a:ext uri="{FF2B5EF4-FFF2-40B4-BE49-F238E27FC236}">
                <a16:creationId xmlns:a16="http://schemas.microsoft.com/office/drawing/2014/main" id="{4BC00754-C864-41C1-92EF-A1315C1FDA97}"/>
              </a:ext>
            </a:extLst>
          </p:cNvPr>
          <p:cNvSpPr>
            <a:spLocks noGrp="1"/>
          </p:cNvSpPr>
          <p:nvPr>
            <p:ph idx="1"/>
          </p:nvPr>
        </p:nvSpPr>
        <p:spPr/>
        <p:txBody>
          <a:bodyPr/>
          <a:lstStyle/>
          <a:p>
            <a:pPr>
              <a:buFont typeface="Wingdings" panose="05000000000000000000" pitchFamily="2" charset="2"/>
              <a:buChar char="Ø"/>
            </a:pPr>
            <a:r>
              <a:rPr lang="en-GB" dirty="0"/>
              <a:t>Product Description</a:t>
            </a:r>
          </a:p>
          <a:p>
            <a:pPr>
              <a:buFont typeface="Wingdings" panose="05000000000000000000" pitchFamily="2" charset="2"/>
              <a:buChar char="Ø"/>
            </a:pPr>
            <a:r>
              <a:rPr lang="en-GB" dirty="0"/>
              <a:t>Price</a:t>
            </a:r>
          </a:p>
          <a:p>
            <a:pPr>
              <a:buFont typeface="Wingdings" panose="05000000000000000000" pitchFamily="2" charset="2"/>
              <a:buChar char="Ø"/>
            </a:pPr>
            <a:r>
              <a:rPr lang="en-GB" dirty="0"/>
              <a:t>Place</a:t>
            </a:r>
          </a:p>
          <a:p>
            <a:pPr>
              <a:buFont typeface="Wingdings" panose="05000000000000000000" pitchFamily="2" charset="2"/>
              <a:buChar char="Ø"/>
            </a:pPr>
            <a:r>
              <a:rPr lang="en-GB" dirty="0"/>
              <a:t>Promotion</a:t>
            </a:r>
          </a:p>
        </p:txBody>
      </p:sp>
    </p:spTree>
    <p:extLst>
      <p:ext uri="{BB962C8B-B14F-4D97-AF65-F5344CB8AC3E}">
        <p14:creationId xmlns:p14="http://schemas.microsoft.com/office/powerpoint/2010/main" val="1858174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FAA36-AAD4-484C-8048-982C5D5598E3}"/>
              </a:ext>
            </a:extLst>
          </p:cNvPr>
          <p:cNvSpPr>
            <a:spLocks noGrp="1"/>
          </p:cNvSpPr>
          <p:nvPr>
            <p:ph type="title"/>
          </p:nvPr>
        </p:nvSpPr>
        <p:spPr/>
        <p:txBody>
          <a:bodyPr/>
          <a:lstStyle/>
          <a:p>
            <a:r>
              <a:rPr lang="en-GB" dirty="0"/>
              <a:t>Segmentation</a:t>
            </a:r>
          </a:p>
        </p:txBody>
      </p:sp>
      <p:sp>
        <p:nvSpPr>
          <p:cNvPr id="3" name="Content Placeholder 2">
            <a:extLst>
              <a:ext uri="{FF2B5EF4-FFF2-40B4-BE49-F238E27FC236}">
                <a16:creationId xmlns:a16="http://schemas.microsoft.com/office/drawing/2014/main" id="{52708E94-FD7D-45C2-AD02-1516065DB72A}"/>
              </a:ext>
            </a:extLst>
          </p:cNvPr>
          <p:cNvSpPr>
            <a:spLocks noGrp="1"/>
          </p:cNvSpPr>
          <p:nvPr>
            <p:ph idx="1"/>
          </p:nvPr>
        </p:nvSpPr>
        <p:spPr/>
        <p:txBody>
          <a:bodyPr/>
          <a:lstStyle/>
          <a:p>
            <a:pPr marL="0" indent="0">
              <a:buNone/>
            </a:pPr>
            <a:r>
              <a:rPr lang="en-US" dirty="0"/>
              <a:t>The Moxy Hotel could be split in this manner.</a:t>
            </a:r>
          </a:p>
          <a:p>
            <a:pPr>
              <a:buFont typeface="Wingdings" panose="05000000000000000000" pitchFamily="2" charset="2"/>
              <a:buChar char="q"/>
            </a:pPr>
            <a:r>
              <a:rPr lang="en-US" dirty="0"/>
              <a:t>CNRs (Corporate Negotiated Rates)</a:t>
            </a:r>
          </a:p>
          <a:p>
            <a:pPr>
              <a:buFont typeface="Wingdings" panose="05000000000000000000" pitchFamily="2" charset="2"/>
              <a:buChar char="q"/>
            </a:pPr>
            <a:r>
              <a:rPr lang="en-US" dirty="0"/>
              <a:t>Price decrease</a:t>
            </a:r>
          </a:p>
          <a:p>
            <a:pPr>
              <a:buFont typeface="Wingdings" panose="05000000000000000000" pitchFamily="2" charset="2"/>
              <a:buChar char="q"/>
            </a:pPr>
            <a:r>
              <a:rPr lang="en-US" dirty="0"/>
              <a:t>LNRs (Locally Negotiated Rates)</a:t>
            </a:r>
          </a:p>
        </p:txBody>
      </p:sp>
    </p:spTree>
    <p:extLst>
      <p:ext uri="{BB962C8B-B14F-4D97-AF65-F5344CB8AC3E}">
        <p14:creationId xmlns:p14="http://schemas.microsoft.com/office/powerpoint/2010/main" val="1319069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2297-407D-4CE9-9E1D-411DF147ED21}"/>
              </a:ext>
            </a:extLst>
          </p:cNvPr>
          <p:cNvSpPr>
            <a:spLocks noGrp="1"/>
          </p:cNvSpPr>
          <p:nvPr>
            <p:ph type="title"/>
          </p:nvPr>
        </p:nvSpPr>
        <p:spPr/>
        <p:txBody>
          <a:bodyPr/>
          <a:lstStyle/>
          <a:p>
            <a:r>
              <a:rPr lang="en-GB" dirty="0"/>
              <a:t>Targeting</a:t>
            </a:r>
          </a:p>
        </p:txBody>
      </p:sp>
      <p:sp>
        <p:nvSpPr>
          <p:cNvPr id="3" name="Content Placeholder 2">
            <a:extLst>
              <a:ext uri="{FF2B5EF4-FFF2-40B4-BE49-F238E27FC236}">
                <a16:creationId xmlns:a16="http://schemas.microsoft.com/office/drawing/2014/main" id="{70A2A6EE-16DC-44D3-833A-18FD91AEDDA9}"/>
              </a:ext>
            </a:extLst>
          </p:cNvPr>
          <p:cNvSpPr>
            <a:spLocks noGrp="1"/>
          </p:cNvSpPr>
          <p:nvPr>
            <p:ph idx="1"/>
          </p:nvPr>
        </p:nvSpPr>
        <p:spPr/>
        <p:txBody>
          <a:bodyPr>
            <a:normAutofit/>
          </a:bodyPr>
          <a:lstStyle/>
          <a:p>
            <a:pPr lvl="0"/>
            <a:r>
              <a:rPr lang="en-US" dirty="0"/>
              <a:t>Designed for the Moxy Hotel:</a:t>
            </a:r>
          </a:p>
          <a:p>
            <a:pPr lvl="0">
              <a:buFont typeface="Wingdings" panose="05000000000000000000" pitchFamily="2" charset="2"/>
              <a:buChar char="ü"/>
            </a:pPr>
            <a:r>
              <a:rPr lang="en-US" dirty="0"/>
              <a:t>Adventurers </a:t>
            </a:r>
            <a:endParaRPr lang="en-GB" dirty="0"/>
          </a:p>
          <a:p>
            <a:pPr lvl="0">
              <a:buFont typeface="Wingdings" panose="05000000000000000000" pitchFamily="2" charset="2"/>
              <a:buChar char="ü"/>
            </a:pPr>
            <a:r>
              <a:rPr lang="en-US" dirty="0"/>
              <a:t>Beneficiaries</a:t>
            </a:r>
            <a:endParaRPr lang="en-GB" dirty="0"/>
          </a:p>
          <a:p>
            <a:pPr lvl="0">
              <a:buFont typeface="Wingdings" panose="05000000000000000000" pitchFamily="2" charset="2"/>
              <a:buChar char="ü"/>
            </a:pPr>
            <a:r>
              <a:rPr lang="en-US" dirty="0"/>
              <a:t>Interests of the explorers </a:t>
            </a:r>
            <a:endParaRPr lang="en-GB" dirty="0"/>
          </a:p>
          <a:p>
            <a:pPr lvl="0">
              <a:buFont typeface="Wingdings" panose="05000000000000000000" pitchFamily="2" charset="2"/>
              <a:buChar char="ü"/>
            </a:pPr>
            <a:r>
              <a:rPr lang="en-US" dirty="0"/>
              <a:t>18 to 70 years old.</a:t>
            </a:r>
            <a:endParaRPr lang="en-GB" dirty="0"/>
          </a:p>
          <a:p>
            <a:pPr lvl="0">
              <a:buFont typeface="Wingdings" panose="05000000000000000000" pitchFamily="2" charset="2"/>
              <a:buChar char="ü"/>
            </a:pPr>
            <a:r>
              <a:rPr lang="en-US" dirty="0"/>
              <a:t>Interests local </a:t>
            </a:r>
            <a:endParaRPr lang="en-GB" dirty="0"/>
          </a:p>
          <a:p>
            <a:pPr lvl="0">
              <a:buFont typeface="Wingdings" panose="05000000000000000000" pitchFamily="2" charset="2"/>
              <a:buChar char="ü"/>
            </a:pPr>
            <a:r>
              <a:rPr lang="en-US" dirty="0"/>
              <a:t>Generation Z's majority </a:t>
            </a:r>
            <a:endParaRPr lang="en-GB" dirty="0"/>
          </a:p>
          <a:p>
            <a:pPr lvl="0">
              <a:buFont typeface="Wingdings" panose="05000000000000000000" pitchFamily="2" charset="2"/>
              <a:buChar char="ü"/>
            </a:pPr>
            <a:r>
              <a:rPr lang="en-US" dirty="0"/>
              <a:t>The client will receive a value analysis (Bowie et al., 2017).</a:t>
            </a:r>
            <a:endParaRPr lang="en-GB" dirty="0"/>
          </a:p>
        </p:txBody>
      </p:sp>
    </p:spTree>
    <p:extLst>
      <p:ext uri="{BB962C8B-B14F-4D97-AF65-F5344CB8AC3E}">
        <p14:creationId xmlns:p14="http://schemas.microsoft.com/office/powerpoint/2010/main" val="2003507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A05F-FF79-4A3D-BD91-34D231B4B230}"/>
              </a:ext>
            </a:extLst>
          </p:cNvPr>
          <p:cNvSpPr>
            <a:spLocks noGrp="1"/>
          </p:cNvSpPr>
          <p:nvPr>
            <p:ph type="title"/>
          </p:nvPr>
        </p:nvSpPr>
        <p:spPr/>
        <p:txBody>
          <a:bodyPr/>
          <a:lstStyle/>
          <a:p>
            <a:r>
              <a:rPr lang="en-GB" dirty="0"/>
              <a:t>Positioning</a:t>
            </a:r>
          </a:p>
        </p:txBody>
      </p:sp>
      <p:sp>
        <p:nvSpPr>
          <p:cNvPr id="3" name="Content Placeholder 2">
            <a:extLst>
              <a:ext uri="{FF2B5EF4-FFF2-40B4-BE49-F238E27FC236}">
                <a16:creationId xmlns:a16="http://schemas.microsoft.com/office/drawing/2014/main" id="{279B2A36-D39E-4588-8993-34E71052E3D6}"/>
              </a:ext>
            </a:extLst>
          </p:cNvPr>
          <p:cNvSpPr>
            <a:spLocks noGrp="1"/>
          </p:cNvSpPr>
          <p:nvPr>
            <p:ph idx="1"/>
          </p:nvPr>
        </p:nvSpPr>
        <p:spPr/>
        <p:txBody>
          <a:bodyPr/>
          <a:lstStyle/>
          <a:p>
            <a:pPr algn="just"/>
            <a:r>
              <a:rPr lang="en-US" dirty="0"/>
              <a:t>Five effective tactics for positioning the Moxy Hotel:</a:t>
            </a:r>
            <a:endParaRPr lang="en-GB" dirty="0"/>
          </a:p>
          <a:p>
            <a:pPr marL="457200" lvl="0" indent="-457200" algn="just">
              <a:buFont typeface="+mj-lt"/>
              <a:buAutoNum type="arabicPeriod"/>
            </a:pPr>
            <a:r>
              <a:rPr lang="en-US" dirty="0"/>
              <a:t>Assist guests.</a:t>
            </a:r>
            <a:endParaRPr lang="en-GB" dirty="0"/>
          </a:p>
          <a:p>
            <a:pPr marL="457200" lvl="0" indent="-457200" algn="just">
              <a:buFont typeface="+mj-lt"/>
              <a:buAutoNum type="arabicPeriod"/>
            </a:pPr>
            <a:r>
              <a:rPr lang="en-US" dirty="0"/>
              <a:t>Maintain the breakout position.</a:t>
            </a:r>
            <a:endParaRPr lang="en-GB" dirty="0"/>
          </a:p>
          <a:p>
            <a:pPr marL="457200" lvl="0" indent="-457200" algn="just">
              <a:buFont typeface="+mj-lt"/>
              <a:buAutoNum type="arabicPeriod"/>
            </a:pPr>
            <a:r>
              <a:rPr lang="en-US" dirty="0"/>
              <a:t>Survey clients to gauge their satisfaction.</a:t>
            </a:r>
            <a:endParaRPr lang="en-GB" dirty="0"/>
          </a:p>
          <a:p>
            <a:pPr marL="457200" lvl="0" indent="-457200" algn="just">
              <a:buFont typeface="+mj-lt"/>
              <a:buAutoNum type="arabicPeriod"/>
            </a:pPr>
            <a:r>
              <a:rPr lang="en-US" dirty="0"/>
              <a:t>Dedication is the key to success.</a:t>
            </a:r>
            <a:endParaRPr lang="en-GB" dirty="0"/>
          </a:p>
          <a:p>
            <a:pPr marL="457200" lvl="0" indent="-457200" algn="just">
              <a:buFont typeface="+mj-lt"/>
              <a:buAutoNum type="arabicPeriod"/>
            </a:pPr>
            <a:r>
              <a:rPr lang="en-US" dirty="0"/>
              <a:t>Strategic positioning monitoring (Kotler et al., 2017).</a:t>
            </a:r>
            <a:endParaRPr lang="en-GB" dirty="0"/>
          </a:p>
        </p:txBody>
      </p:sp>
    </p:spTree>
    <p:extLst>
      <p:ext uri="{BB962C8B-B14F-4D97-AF65-F5344CB8AC3E}">
        <p14:creationId xmlns:p14="http://schemas.microsoft.com/office/powerpoint/2010/main" val="186370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09CE-FF67-4219-ACB8-48B596D0DDA5}"/>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74C9AC9F-B9A9-4FD8-9F38-4CC9FE0A9625}"/>
              </a:ext>
            </a:extLst>
          </p:cNvPr>
          <p:cNvSpPr>
            <a:spLocks noGrp="1"/>
          </p:cNvSpPr>
          <p:nvPr>
            <p:ph idx="1"/>
          </p:nvPr>
        </p:nvSpPr>
        <p:spPr/>
        <p:txBody>
          <a:bodyPr/>
          <a:lstStyle/>
          <a:p>
            <a:pPr marL="0" indent="0" algn="just">
              <a:buNone/>
            </a:pPr>
            <a:r>
              <a:rPr lang="en-US" dirty="0"/>
              <a:t>Hotel marketing tactics set them apart. Competitors' goods may be different. By visiting customers, the corporation may deliver a unique sales pitch. USPs are same. This talk will cover targeting, placement, and segmentation.</a:t>
            </a:r>
            <a:endParaRPr lang="en-GB" dirty="0"/>
          </a:p>
        </p:txBody>
      </p:sp>
    </p:spTree>
    <p:extLst>
      <p:ext uri="{BB962C8B-B14F-4D97-AF65-F5344CB8AC3E}">
        <p14:creationId xmlns:p14="http://schemas.microsoft.com/office/powerpoint/2010/main" val="2871651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2A1C2-5591-4EF1-8E94-FF9FF67001A5}"/>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AAC5B35E-04F2-4905-AE9B-C6FAC0FF561B}"/>
              </a:ext>
            </a:extLst>
          </p:cNvPr>
          <p:cNvSpPr>
            <a:spLocks noGrp="1"/>
          </p:cNvSpPr>
          <p:nvPr>
            <p:ph idx="1"/>
          </p:nvPr>
        </p:nvSpPr>
        <p:spPr/>
        <p:txBody>
          <a:bodyPr>
            <a:normAutofit/>
          </a:bodyPr>
          <a:lstStyle/>
          <a:p>
            <a:pPr algn="just">
              <a:buFont typeface="Wingdings" panose="05000000000000000000" pitchFamily="2" charset="2"/>
              <a:buChar char="§"/>
            </a:pPr>
            <a:r>
              <a:rPr lang="en-US" dirty="0"/>
              <a:t>Bowie, D. et al. (2017) Hospitality marketing. London: Routledge. </a:t>
            </a:r>
          </a:p>
          <a:p>
            <a:pPr algn="just">
              <a:buFont typeface="Wingdings" panose="05000000000000000000" pitchFamily="2" charset="2"/>
              <a:buChar char="§"/>
            </a:pPr>
            <a:r>
              <a:rPr lang="en-US" dirty="0"/>
              <a:t>Jobber, D. and Ellis-Chadwick, F. (2020) Principles and practice of marketing. London: McGraw-Hill Education. </a:t>
            </a:r>
          </a:p>
          <a:p>
            <a:pPr algn="just">
              <a:buFont typeface="Wingdings" panose="05000000000000000000" pitchFamily="2" charset="2"/>
              <a:buChar char="§"/>
            </a:pPr>
            <a:r>
              <a:rPr lang="en-US" dirty="0"/>
              <a:t>Kotler, P., </a:t>
            </a:r>
            <a:r>
              <a:rPr lang="en-US" dirty="0" err="1"/>
              <a:t>Kartajaya</a:t>
            </a:r>
            <a:r>
              <a:rPr lang="en-US" dirty="0"/>
              <a:t>, H. and </a:t>
            </a:r>
            <a:r>
              <a:rPr lang="en-US" dirty="0" err="1"/>
              <a:t>Setiawan</a:t>
            </a:r>
            <a:r>
              <a:rPr lang="en-US" dirty="0"/>
              <a:t>, I. (2017) Marketing 4.0: Moving from traditional to digital. Hoboken, NJ: Wiley. </a:t>
            </a:r>
          </a:p>
          <a:p>
            <a:pPr algn="just">
              <a:buFont typeface="Wingdings" panose="05000000000000000000" pitchFamily="2" charset="2"/>
              <a:buChar char="§"/>
            </a:pPr>
            <a:r>
              <a:rPr lang="en-US" dirty="0" err="1"/>
              <a:t>Siakalli</a:t>
            </a:r>
            <a:r>
              <a:rPr lang="en-US" dirty="0"/>
              <a:t>, M., </a:t>
            </a:r>
            <a:r>
              <a:rPr lang="en-US" dirty="0" err="1"/>
              <a:t>Masouras</a:t>
            </a:r>
            <a:r>
              <a:rPr lang="en-US" dirty="0"/>
              <a:t>, A. and </a:t>
            </a:r>
            <a:r>
              <a:rPr lang="en-US" dirty="0" err="1"/>
              <a:t>Papademetriou</a:t>
            </a:r>
            <a:r>
              <a:rPr lang="en-US" dirty="0"/>
              <a:t>, C. (2016) “E-marketing in the hotel industry: Marketing Mix Strategies,” Strategic Innovative Marketing, pp. 123–129. Available at: https://doi.org/10.1007/978-3-319-33865-1_15.</a:t>
            </a:r>
          </a:p>
        </p:txBody>
      </p:sp>
    </p:spTree>
    <p:extLst>
      <p:ext uri="{BB962C8B-B14F-4D97-AF65-F5344CB8AC3E}">
        <p14:creationId xmlns:p14="http://schemas.microsoft.com/office/powerpoint/2010/main" val="200617827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25</TotalTime>
  <Words>810</Words>
  <Application>Microsoft Office PowerPoint</Application>
  <PresentationFormat>Widescreen</PresentationFormat>
  <Paragraphs>71</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Calibri Light</vt:lpstr>
      <vt:lpstr>Wingdings</vt:lpstr>
      <vt:lpstr>Retrospect</vt:lpstr>
      <vt:lpstr>Presentation On</vt:lpstr>
      <vt:lpstr>Introduction</vt:lpstr>
      <vt:lpstr>Marketing mix</vt:lpstr>
      <vt:lpstr>Segmentation</vt:lpstr>
      <vt:lpstr>Targeting</vt:lpstr>
      <vt:lpstr>Positioning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dc:title>
  <dc:creator>hp</dc:creator>
  <cp:lastModifiedBy>hp</cp:lastModifiedBy>
  <cp:revision>4</cp:revision>
  <dcterms:created xsi:type="dcterms:W3CDTF">2023-02-24T19:12:18Z</dcterms:created>
  <dcterms:modified xsi:type="dcterms:W3CDTF">2023-03-01T22:35:44Z</dcterms:modified>
</cp:coreProperties>
</file>