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4"/>
  </p:notesMasterIdLst>
  <p:sldIdLst>
    <p:sldId id="256" r:id="rId2"/>
    <p:sldId id="285" r:id="rId3"/>
    <p:sldId id="268" r:id="rId4"/>
    <p:sldId id="278" r:id="rId5"/>
    <p:sldId id="288" r:id="rId6"/>
    <p:sldId id="289" r:id="rId7"/>
    <p:sldId id="290" r:id="rId8"/>
    <p:sldId id="293" r:id="rId9"/>
    <p:sldId id="286" r:id="rId10"/>
    <p:sldId id="271" r:id="rId11"/>
    <p:sldId id="294" r:id="rId12"/>
    <p:sldId id="29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8978" autoAdjust="0"/>
  </p:normalViewPr>
  <p:slideViewPr>
    <p:cSldViewPr snapToGrid="0">
      <p:cViewPr varScale="1">
        <p:scale>
          <a:sx n="68" d="100"/>
          <a:sy n="68" d="100"/>
        </p:scale>
        <p:origin x="1234" y="58"/>
      </p:cViewPr>
      <p:guideLst/>
    </p:cSldViewPr>
  </p:slideViewPr>
  <p:notesTextViewPr>
    <p:cViewPr>
      <p:scale>
        <a:sx n="1" d="1"/>
        <a:sy n="1" d="1"/>
      </p:scale>
      <p:origin x="0" y="-1147"/>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FFF9A1-79EC-47EF-A3C9-AFF6E3E6BFD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F0099CD-4F5E-4547-A7EE-09F77408FD19}">
      <dgm:prSet/>
      <dgm:spPr/>
      <dgm:t>
        <a:bodyPr/>
        <a:lstStyle/>
        <a:p>
          <a:pPr>
            <a:lnSpc>
              <a:spcPct val="100000"/>
            </a:lnSpc>
          </a:pPr>
          <a:r>
            <a:rPr lang="en-GB"/>
            <a:t>Reserve books</a:t>
          </a:r>
          <a:endParaRPr lang="en-US"/>
        </a:p>
      </dgm:t>
    </dgm:pt>
    <dgm:pt modelId="{026B6514-4D1A-478E-AFA4-73F5FA3E275B}" type="parTrans" cxnId="{0132A6B7-3DCB-475C-93B4-543FE09EACB0}">
      <dgm:prSet/>
      <dgm:spPr/>
      <dgm:t>
        <a:bodyPr/>
        <a:lstStyle/>
        <a:p>
          <a:endParaRPr lang="en-US"/>
        </a:p>
      </dgm:t>
    </dgm:pt>
    <dgm:pt modelId="{2408A5FC-1171-410A-9BE3-381C06DF6BA4}" type="sibTrans" cxnId="{0132A6B7-3DCB-475C-93B4-543FE09EACB0}">
      <dgm:prSet/>
      <dgm:spPr/>
      <dgm:t>
        <a:bodyPr/>
        <a:lstStyle/>
        <a:p>
          <a:endParaRPr lang="en-US"/>
        </a:p>
      </dgm:t>
    </dgm:pt>
    <dgm:pt modelId="{27004B25-6D05-4797-80E6-4B0A9623A9D7}">
      <dgm:prSet/>
      <dgm:spPr/>
      <dgm:t>
        <a:bodyPr/>
        <a:lstStyle/>
        <a:p>
          <a:pPr>
            <a:lnSpc>
              <a:spcPct val="100000"/>
            </a:lnSpc>
          </a:pPr>
          <a:r>
            <a:rPr lang="en-GB"/>
            <a:t>Appointments </a:t>
          </a:r>
          <a:endParaRPr lang="en-US"/>
        </a:p>
      </dgm:t>
    </dgm:pt>
    <dgm:pt modelId="{8F1977D3-541D-4EC9-8F9C-405EA7A8C0AF}" type="parTrans" cxnId="{BE2AC1EA-3C0A-41FF-968D-5007F5BB5E38}">
      <dgm:prSet/>
      <dgm:spPr/>
      <dgm:t>
        <a:bodyPr/>
        <a:lstStyle/>
        <a:p>
          <a:endParaRPr lang="en-US"/>
        </a:p>
      </dgm:t>
    </dgm:pt>
    <dgm:pt modelId="{71BCD8C7-7D96-481F-9CA7-B7526E2A0B2F}" type="sibTrans" cxnId="{BE2AC1EA-3C0A-41FF-968D-5007F5BB5E38}">
      <dgm:prSet/>
      <dgm:spPr/>
      <dgm:t>
        <a:bodyPr/>
        <a:lstStyle/>
        <a:p>
          <a:endParaRPr lang="en-US"/>
        </a:p>
      </dgm:t>
    </dgm:pt>
    <dgm:pt modelId="{32A13505-48E1-4C8A-9551-69595C853BCC}">
      <dgm:prSet/>
      <dgm:spPr/>
      <dgm:t>
        <a:bodyPr/>
        <a:lstStyle/>
        <a:p>
          <a:pPr>
            <a:lnSpc>
              <a:spcPct val="100000"/>
            </a:lnSpc>
          </a:pPr>
          <a:r>
            <a:rPr lang="en-GB"/>
            <a:t>Online services</a:t>
          </a:r>
          <a:endParaRPr lang="en-US"/>
        </a:p>
      </dgm:t>
    </dgm:pt>
    <dgm:pt modelId="{6DC35272-9923-46A6-88FD-88D2A201C595}" type="parTrans" cxnId="{AE76BAA7-7225-40D2-A4C1-E8907D70DB96}">
      <dgm:prSet/>
      <dgm:spPr/>
      <dgm:t>
        <a:bodyPr/>
        <a:lstStyle/>
        <a:p>
          <a:endParaRPr lang="en-US"/>
        </a:p>
      </dgm:t>
    </dgm:pt>
    <dgm:pt modelId="{1CACF20A-4CE3-483C-8298-8BCB91097CED}" type="sibTrans" cxnId="{AE76BAA7-7225-40D2-A4C1-E8907D70DB96}">
      <dgm:prSet/>
      <dgm:spPr/>
      <dgm:t>
        <a:bodyPr/>
        <a:lstStyle/>
        <a:p>
          <a:endParaRPr lang="en-US"/>
        </a:p>
      </dgm:t>
    </dgm:pt>
    <dgm:pt modelId="{F7079905-1C00-43ED-9C5D-D5E213B4F4BB}" type="pres">
      <dgm:prSet presAssocID="{8BFFF9A1-79EC-47EF-A3C9-AFF6E3E6BFD9}" presName="root" presStyleCnt="0">
        <dgm:presLayoutVars>
          <dgm:dir/>
          <dgm:resizeHandles val="exact"/>
        </dgm:presLayoutVars>
      </dgm:prSet>
      <dgm:spPr/>
    </dgm:pt>
    <dgm:pt modelId="{A01FC63A-8E37-4B7E-BA6D-4D41B43738F0}" type="pres">
      <dgm:prSet presAssocID="{AF0099CD-4F5E-4547-A7EE-09F77408FD19}" presName="compNode" presStyleCnt="0"/>
      <dgm:spPr/>
    </dgm:pt>
    <dgm:pt modelId="{3DF9C5A4-5CDD-46B1-96DE-6FBF29C12014}" type="pres">
      <dgm:prSet presAssocID="{AF0099CD-4F5E-4547-A7EE-09F77408FD1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BCEB87E6-6523-44EF-ADA4-A4A47F09661B}" type="pres">
      <dgm:prSet presAssocID="{AF0099CD-4F5E-4547-A7EE-09F77408FD19}" presName="spaceRect" presStyleCnt="0"/>
      <dgm:spPr/>
    </dgm:pt>
    <dgm:pt modelId="{846BA0D6-E784-4106-945B-B159BD3CA5DD}" type="pres">
      <dgm:prSet presAssocID="{AF0099CD-4F5E-4547-A7EE-09F77408FD19}" presName="textRect" presStyleLbl="revTx" presStyleIdx="0" presStyleCnt="3">
        <dgm:presLayoutVars>
          <dgm:chMax val="1"/>
          <dgm:chPref val="1"/>
        </dgm:presLayoutVars>
      </dgm:prSet>
      <dgm:spPr/>
    </dgm:pt>
    <dgm:pt modelId="{07042CBD-33D9-4CAC-965D-3FC0039C7EA8}" type="pres">
      <dgm:prSet presAssocID="{2408A5FC-1171-410A-9BE3-381C06DF6BA4}" presName="sibTrans" presStyleCnt="0"/>
      <dgm:spPr/>
    </dgm:pt>
    <dgm:pt modelId="{3D771016-3785-4651-955C-D185593BB9C4}" type="pres">
      <dgm:prSet presAssocID="{27004B25-6D05-4797-80E6-4B0A9623A9D7}" presName="compNode" presStyleCnt="0"/>
      <dgm:spPr/>
    </dgm:pt>
    <dgm:pt modelId="{36C33F87-A27B-49E4-B74F-8280F42BF7DA}" type="pres">
      <dgm:prSet presAssocID="{27004B25-6D05-4797-80E6-4B0A9623A9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aily Calendar"/>
        </a:ext>
      </dgm:extLst>
    </dgm:pt>
    <dgm:pt modelId="{DDAFB0AB-C611-4065-A512-AB971DA90E06}" type="pres">
      <dgm:prSet presAssocID="{27004B25-6D05-4797-80E6-4B0A9623A9D7}" presName="spaceRect" presStyleCnt="0"/>
      <dgm:spPr/>
    </dgm:pt>
    <dgm:pt modelId="{C0E9371C-4187-4606-ACE3-BCA3C0C9BA19}" type="pres">
      <dgm:prSet presAssocID="{27004B25-6D05-4797-80E6-4B0A9623A9D7}" presName="textRect" presStyleLbl="revTx" presStyleIdx="1" presStyleCnt="3">
        <dgm:presLayoutVars>
          <dgm:chMax val="1"/>
          <dgm:chPref val="1"/>
        </dgm:presLayoutVars>
      </dgm:prSet>
      <dgm:spPr/>
    </dgm:pt>
    <dgm:pt modelId="{12345773-3673-4A39-B8FF-1EC2EBBBD9C9}" type="pres">
      <dgm:prSet presAssocID="{71BCD8C7-7D96-481F-9CA7-B7526E2A0B2F}" presName="sibTrans" presStyleCnt="0"/>
      <dgm:spPr/>
    </dgm:pt>
    <dgm:pt modelId="{5050D97D-E206-4CFB-86C6-7A4D9AFBCD85}" type="pres">
      <dgm:prSet presAssocID="{32A13505-48E1-4C8A-9551-69595C853BCC}" presName="compNode" presStyleCnt="0"/>
      <dgm:spPr/>
    </dgm:pt>
    <dgm:pt modelId="{776D2B0A-2426-471A-82BE-7BB5FB9C4A79}" type="pres">
      <dgm:prSet presAssocID="{32A13505-48E1-4C8A-9551-69595C853BC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aptop"/>
        </a:ext>
      </dgm:extLst>
    </dgm:pt>
    <dgm:pt modelId="{E3AEE1E4-4BEA-4CA2-B779-2AA95E0403D4}" type="pres">
      <dgm:prSet presAssocID="{32A13505-48E1-4C8A-9551-69595C853BCC}" presName="spaceRect" presStyleCnt="0"/>
      <dgm:spPr/>
    </dgm:pt>
    <dgm:pt modelId="{49CCFE06-4E94-4A32-9C48-25B66E1E0D96}" type="pres">
      <dgm:prSet presAssocID="{32A13505-48E1-4C8A-9551-69595C853BCC}" presName="textRect" presStyleLbl="revTx" presStyleIdx="2" presStyleCnt="3">
        <dgm:presLayoutVars>
          <dgm:chMax val="1"/>
          <dgm:chPref val="1"/>
        </dgm:presLayoutVars>
      </dgm:prSet>
      <dgm:spPr/>
    </dgm:pt>
  </dgm:ptLst>
  <dgm:cxnLst>
    <dgm:cxn modelId="{AE76BAA7-7225-40D2-A4C1-E8907D70DB96}" srcId="{8BFFF9A1-79EC-47EF-A3C9-AFF6E3E6BFD9}" destId="{32A13505-48E1-4C8A-9551-69595C853BCC}" srcOrd="2" destOrd="0" parTransId="{6DC35272-9923-46A6-88FD-88D2A201C595}" sibTransId="{1CACF20A-4CE3-483C-8298-8BCB91097CED}"/>
    <dgm:cxn modelId="{33B235AD-F0CA-499B-A4B1-BEBC089D5ACF}" type="presOf" srcId="{32A13505-48E1-4C8A-9551-69595C853BCC}" destId="{49CCFE06-4E94-4A32-9C48-25B66E1E0D96}" srcOrd="0" destOrd="0" presId="urn:microsoft.com/office/officeart/2018/2/layout/IconLabelList"/>
    <dgm:cxn modelId="{0132A6B7-3DCB-475C-93B4-543FE09EACB0}" srcId="{8BFFF9A1-79EC-47EF-A3C9-AFF6E3E6BFD9}" destId="{AF0099CD-4F5E-4547-A7EE-09F77408FD19}" srcOrd="0" destOrd="0" parTransId="{026B6514-4D1A-478E-AFA4-73F5FA3E275B}" sibTransId="{2408A5FC-1171-410A-9BE3-381C06DF6BA4}"/>
    <dgm:cxn modelId="{E0FFE2C5-34DB-44A7-906A-F93C3FF7EFA2}" type="presOf" srcId="{27004B25-6D05-4797-80E6-4B0A9623A9D7}" destId="{C0E9371C-4187-4606-ACE3-BCA3C0C9BA19}" srcOrd="0" destOrd="0" presId="urn:microsoft.com/office/officeart/2018/2/layout/IconLabelList"/>
    <dgm:cxn modelId="{462F14E3-B376-45C6-AE2C-962EE5D7B935}" type="presOf" srcId="{8BFFF9A1-79EC-47EF-A3C9-AFF6E3E6BFD9}" destId="{F7079905-1C00-43ED-9C5D-D5E213B4F4BB}" srcOrd="0" destOrd="0" presId="urn:microsoft.com/office/officeart/2018/2/layout/IconLabelList"/>
    <dgm:cxn modelId="{BE2AC1EA-3C0A-41FF-968D-5007F5BB5E38}" srcId="{8BFFF9A1-79EC-47EF-A3C9-AFF6E3E6BFD9}" destId="{27004B25-6D05-4797-80E6-4B0A9623A9D7}" srcOrd="1" destOrd="0" parTransId="{8F1977D3-541D-4EC9-8F9C-405EA7A8C0AF}" sibTransId="{71BCD8C7-7D96-481F-9CA7-B7526E2A0B2F}"/>
    <dgm:cxn modelId="{FCD5F4EC-A430-4CA4-80FD-AA986782287B}" type="presOf" srcId="{AF0099CD-4F5E-4547-A7EE-09F77408FD19}" destId="{846BA0D6-E784-4106-945B-B159BD3CA5DD}" srcOrd="0" destOrd="0" presId="urn:microsoft.com/office/officeart/2018/2/layout/IconLabelList"/>
    <dgm:cxn modelId="{521BBA2A-2077-4E30-B160-BBACED839F11}" type="presParOf" srcId="{F7079905-1C00-43ED-9C5D-D5E213B4F4BB}" destId="{A01FC63A-8E37-4B7E-BA6D-4D41B43738F0}" srcOrd="0" destOrd="0" presId="urn:microsoft.com/office/officeart/2018/2/layout/IconLabelList"/>
    <dgm:cxn modelId="{C660380C-E881-4F37-9AB8-9BCB383B25E4}" type="presParOf" srcId="{A01FC63A-8E37-4B7E-BA6D-4D41B43738F0}" destId="{3DF9C5A4-5CDD-46B1-96DE-6FBF29C12014}" srcOrd="0" destOrd="0" presId="urn:microsoft.com/office/officeart/2018/2/layout/IconLabelList"/>
    <dgm:cxn modelId="{F4BBC99E-55BF-4446-BF0B-8E833A287276}" type="presParOf" srcId="{A01FC63A-8E37-4B7E-BA6D-4D41B43738F0}" destId="{BCEB87E6-6523-44EF-ADA4-A4A47F09661B}" srcOrd="1" destOrd="0" presId="urn:microsoft.com/office/officeart/2018/2/layout/IconLabelList"/>
    <dgm:cxn modelId="{8B21274D-E418-452B-9A6A-31C8E96F67BF}" type="presParOf" srcId="{A01FC63A-8E37-4B7E-BA6D-4D41B43738F0}" destId="{846BA0D6-E784-4106-945B-B159BD3CA5DD}" srcOrd="2" destOrd="0" presId="urn:microsoft.com/office/officeart/2018/2/layout/IconLabelList"/>
    <dgm:cxn modelId="{3FCD7D26-FFD6-4F0E-80FC-36A7F3A2245F}" type="presParOf" srcId="{F7079905-1C00-43ED-9C5D-D5E213B4F4BB}" destId="{07042CBD-33D9-4CAC-965D-3FC0039C7EA8}" srcOrd="1" destOrd="0" presId="urn:microsoft.com/office/officeart/2018/2/layout/IconLabelList"/>
    <dgm:cxn modelId="{5865BBA5-7E15-48DC-9134-78150C0CD016}" type="presParOf" srcId="{F7079905-1C00-43ED-9C5D-D5E213B4F4BB}" destId="{3D771016-3785-4651-955C-D185593BB9C4}" srcOrd="2" destOrd="0" presId="urn:microsoft.com/office/officeart/2018/2/layout/IconLabelList"/>
    <dgm:cxn modelId="{9BCAF877-F641-42B2-B56C-658295BB0340}" type="presParOf" srcId="{3D771016-3785-4651-955C-D185593BB9C4}" destId="{36C33F87-A27B-49E4-B74F-8280F42BF7DA}" srcOrd="0" destOrd="0" presId="urn:microsoft.com/office/officeart/2018/2/layout/IconLabelList"/>
    <dgm:cxn modelId="{612238E0-5FDF-4D8F-B951-2A94656E13F8}" type="presParOf" srcId="{3D771016-3785-4651-955C-D185593BB9C4}" destId="{DDAFB0AB-C611-4065-A512-AB971DA90E06}" srcOrd="1" destOrd="0" presId="urn:microsoft.com/office/officeart/2018/2/layout/IconLabelList"/>
    <dgm:cxn modelId="{E6C7C592-496A-4D7F-B5C5-A2A0D803B6FE}" type="presParOf" srcId="{3D771016-3785-4651-955C-D185593BB9C4}" destId="{C0E9371C-4187-4606-ACE3-BCA3C0C9BA19}" srcOrd="2" destOrd="0" presId="urn:microsoft.com/office/officeart/2018/2/layout/IconLabelList"/>
    <dgm:cxn modelId="{C29E4FC2-1E0B-45C6-A3BB-F967A6D18632}" type="presParOf" srcId="{F7079905-1C00-43ED-9C5D-D5E213B4F4BB}" destId="{12345773-3673-4A39-B8FF-1EC2EBBBD9C9}" srcOrd="3" destOrd="0" presId="urn:microsoft.com/office/officeart/2018/2/layout/IconLabelList"/>
    <dgm:cxn modelId="{8D8E74FF-D36F-4B7E-86A6-AA766BEC4AC7}" type="presParOf" srcId="{F7079905-1C00-43ED-9C5D-D5E213B4F4BB}" destId="{5050D97D-E206-4CFB-86C6-7A4D9AFBCD85}" srcOrd="4" destOrd="0" presId="urn:microsoft.com/office/officeart/2018/2/layout/IconLabelList"/>
    <dgm:cxn modelId="{8B9E6361-D604-41D5-A2BE-6119DA577A06}" type="presParOf" srcId="{5050D97D-E206-4CFB-86C6-7A4D9AFBCD85}" destId="{776D2B0A-2426-471A-82BE-7BB5FB9C4A79}" srcOrd="0" destOrd="0" presId="urn:microsoft.com/office/officeart/2018/2/layout/IconLabelList"/>
    <dgm:cxn modelId="{9C50F466-E2FA-46E6-8D63-FE17CD16B547}" type="presParOf" srcId="{5050D97D-E206-4CFB-86C6-7A4D9AFBCD85}" destId="{E3AEE1E4-4BEA-4CA2-B779-2AA95E0403D4}" srcOrd="1" destOrd="0" presId="urn:microsoft.com/office/officeart/2018/2/layout/IconLabelList"/>
    <dgm:cxn modelId="{F4520D78-F7F8-4876-8CAC-797A1AF00DAB}" type="presParOf" srcId="{5050D97D-E206-4CFB-86C6-7A4D9AFBCD85}" destId="{49CCFE06-4E94-4A32-9C48-25B66E1E0D96}"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F9C5A4-5CDD-46B1-96DE-6FBF29C12014}">
      <dsp:nvSpPr>
        <dsp:cNvPr id="0" name=""/>
        <dsp:cNvSpPr/>
      </dsp:nvSpPr>
      <dsp:spPr>
        <a:xfrm>
          <a:off x="761873" y="262934"/>
          <a:ext cx="996970" cy="996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6BA0D6-E784-4106-945B-B159BD3CA5DD}">
      <dsp:nvSpPr>
        <dsp:cNvPr id="0" name=""/>
        <dsp:cNvSpPr/>
      </dsp:nvSpPr>
      <dsp:spPr>
        <a:xfrm>
          <a:off x="152613" y="1567656"/>
          <a:ext cx="2215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pPr>
          <a:r>
            <a:rPr lang="en-GB" sz="2500" kern="1200"/>
            <a:t>Reserve books</a:t>
          </a:r>
          <a:endParaRPr lang="en-US" sz="2500" kern="1200"/>
        </a:p>
      </dsp:txBody>
      <dsp:txXfrm>
        <a:off x="152613" y="1567656"/>
        <a:ext cx="2215489" cy="720000"/>
      </dsp:txXfrm>
    </dsp:sp>
    <dsp:sp modelId="{36C33F87-A27B-49E4-B74F-8280F42BF7DA}">
      <dsp:nvSpPr>
        <dsp:cNvPr id="0" name=""/>
        <dsp:cNvSpPr/>
      </dsp:nvSpPr>
      <dsp:spPr>
        <a:xfrm>
          <a:off x="3365073" y="262934"/>
          <a:ext cx="996970" cy="996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E9371C-4187-4606-ACE3-BCA3C0C9BA19}">
      <dsp:nvSpPr>
        <dsp:cNvPr id="0" name=""/>
        <dsp:cNvSpPr/>
      </dsp:nvSpPr>
      <dsp:spPr>
        <a:xfrm>
          <a:off x="2755813" y="1567656"/>
          <a:ext cx="2215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pPr>
          <a:r>
            <a:rPr lang="en-GB" sz="2500" kern="1200"/>
            <a:t>Appointments </a:t>
          </a:r>
          <a:endParaRPr lang="en-US" sz="2500" kern="1200"/>
        </a:p>
      </dsp:txBody>
      <dsp:txXfrm>
        <a:off x="2755813" y="1567656"/>
        <a:ext cx="2215489" cy="720000"/>
      </dsp:txXfrm>
    </dsp:sp>
    <dsp:sp modelId="{776D2B0A-2426-471A-82BE-7BB5FB9C4A79}">
      <dsp:nvSpPr>
        <dsp:cNvPr id="0" name=""/>
        <dsp:cNvSpPr/>
      </dsp:nvSpPr>
      <dsp:spPr>
        <a:xfrm>
          <a:off x="2063473" y="2841528"/>
          <a:ext cx="996970" cy="9969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CCFE06-4E94-4A32-9C48-25B66E1E0D96}">
      <dsp:nvSpPr>
        <dsp:cNvPr id="0" name=""/>
        <dsp:cNvSpPr/>
      </dsp:nvSpPr>
      <dsp:spPr>
        <a:xfrm>
          <a:off x="1454213" y="4146250"/>
          <a:ext cx="2215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pPr>
          <a:r>
            <a:rPr lang="en-GB" sz="2500" kern="1200"/>
            <a:t>Online services</a:t>
          </a:r>
          <a:endParaRPr lang="en-US" sz="2500" kern="1200"/>
        </a:p>
      </dsp:txBody>
      <dsp:txXfrm>
        <a:off x="1454213" y="4146250"/>
        <a:ext cx="2215489"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E2868B-2E8A-4D29-A1E2-DEBA063F2C78}" type="datetimeFigureOut">
              <a:rPr lang="en-US"/>
              <a:t>1/18/2022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DC0705-AE78-4DF4-8B2D-3774F26B6590}" type="slidenum">
              <a:rPr lang="en-US"/>
              <a:t>‹#›</a:t>
            </a:fld>
            <a:endParaRPr lang="en-US"/>
          </a:p>
        </p:txBody>
      </p:sp>
    </p:spTree>
    <p:extLst>
      <p:ext uri="{BB962C8B-B14F-4D97-AF65-F5344CB8AC3E}">
        <p14:creationId xmlns:p14="http://schemas.microsoft.com/office/powerpoint/2010/main" val="39703985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link.springer.com/chapter/10.1007/978-3-030-49186-4_31"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cs typeface="Calibri"/>
            </a:endParaRPr>
          </a:p>
          <a:p>
            <a:r>
              <a:rPr lang="en-US" b="1" u="sng" dirty="0">
                <a:cs typeface="Calibri"/>
              </a:rPr>
              <a:t>How do chatbots work?</a:t>
            </a:r>
            <a:endParaRPr lang="en-US" dirty="0">
              <a:cs typeface="Calibri"/>
            </a:endParaRPr>
          </a:p>
          <a:p>
            <a:endParaRPr lang="en-US" dirty="0">
              <a:cs typeface="Calibri"/>
            </a:endParaRPr>
          </a:p>
          <a:p>
            <a:r>
              <a:rPr lang="en-US" dirty="0">
                <a:cs typeface="Calibri"/>
              </a:rPr>
              <a:t>Before the process displayed in the diagram. A developer would first train the chatbot with known phrases that will likely be asked, this develops the chatbots knowledge model. Understanding this key aspect I can now describe the process.</a:t>
            </a:r>
            <a:endParaRPr lang="en-US" dirty="0"/>
          </a:p>
          <a:p>
            <a:endParaRPr lang="en-US" dirty="0"/>
          </a:p>
          <a:p>
            <a:endParaRPr lang="en-US" dirty="0"/>
          </a:p>
          <a:p>
            <a:r>
              <a:rPr lang="en-US" dirty="0"/>
              <a:t>The process starts with a user’s request. For example for the library chatbot the user might ask "I would like to book an appointment with librarian on </a:t>
            </a:r>
            <a:r>
              <a:rPr lang="en-US" dirty="0" err="1"/>
              <a:t>friday</a:t>
            </a:r>
            <a:r>
              <a:rPr lang="en-US" dirty="0"/>
              <a:t>".</a:t>
            </a:r>
            <a:endParaRPr lang="en-US" dirty="0">
              <a:cs typeface="Calibri"/>
            </a:endParaRPr>
          </a:p>
          <a:p>
            <a:endParaRPr lang="en-US" dirty="0">
              <a:cs typeface="Calibri"/>
            </a:endParaRPr>
          </a:p>
          <a:p>
            <a:r>
              <a:rPr lang="en-US" dirty="0"/>
              <a:t>After the chatbot receives the user request, the Language Understanding Component parses it to infer the user’s intent. The intent being booking that librarian appointment. Within this intent are entities such as the word "</a:t>
            </a:r>
            <a:r>
              <a:rPr lang="en-US" dirty="0" err="1"/>
              <a:t>friday</a:t>
            </a:r>
            <a:r>
              <a:rPr lang="en-US" dirty="0"/>
              <a:t>". Entities can be seen as variables for fulfilling a users intent. </a:t>
            </a:r>
            <a:endParaRPr lang="en-US" dirty="0">
              <a:cs typeface="Calibri" panose="020F0502020204030204"/>
            </a:endParaRPr>
          </a:p>
          <a:p>
            <a:endParaRPr lang="en-US" dirty="0">
              <a:cs typeface="Calibri" panose="020F0502020204030204"/>
            </a:endParaRPr>
          </a:p>
          <a:p>
            <a:r>
              <a:rPr lang="en-US" dirty="0"/>
              <a:t>"The dialogue Management Component keeps and updates the context of a conversation which is the current intent, identified entities, or missing entities required to fulfill user requests."</a:t>
            </a:r>
            <a:endParaRPr lang="en-US" dirty="0">
              <a:cs typeface="Calibri"/>
            </a:endParaRPr>
          </a:p>
          <a:p>
            <a:endParaRPr lang="en-US" dirty="0">
              <a:cs typeface="Calibri"/>
            </a:endParaRPr>
          </a:p>
          <a:p>
            <a:r>
              <a:rPr lang="en-US" dirty="0"/>
              <a:t>"When the request is understood, action execution and information retrieval take place. The chatbot performs the requested actions or retrieves the data of interest from its data sources, which may be a database, known as the Knowledge Base of the chatbot" - This could be checking if </a:t>
            </a:r>
            <a:r>
              <a:rPr lang="en-US" dirty="0" err="1"/>
              <a:t>friday</a:t>
            </a:r>
            <a:r>
              <a:rPr lang="en-US" dirty="0"/>
              <a:t> is available. </a:t>
            </a:r>
            <a:endParaRPr lang="en-US" dirty="0">
              <a:cs typeface="Calibri"/>
            </a:endParaRPr>
          </a:p>
          <a:p>
            <a:endParaRPr lang="en-US" dirty="0">
              <a:cs typeface="Calibri"/>
            </a:endParaRPr>
          </a:p>
          <a:p>
            <a:r>
              <a:rPr lang="en-US" dirty="0"/>
              <a:t>Upon retrieval, a response will be sent back to the user with the data from retrieval. Responses can be retrieved from the knowledge base or can be generated, most likely they are retrieved for commercial applications. The final chatbot response could be something like "Ok, what time would you like to book on Friday?". As the time of the appointment is a missing entity for that particular intent.  </a:t>
            </a:r>
            <a:r>
              <a:rPr lang="en-US"/>
              <a:t>[1]</a:t>
            </a:r>
            <a:endParaRPr lang="en-US" dirty="0">
              <a:cs typeface="Calibri"/>
            </a:endParaRPr>
          </a:p>
          <a:p>
            <a:endParaRPr lang="en-US" dirty="0">
              <a:cs typeface="Calibri"/>
            </a:endParaRPr>
          </a:p>
          <a:p>
            <a:endParaRPr lang="en-US" b="1" dirty="0">
              <a:cs typeface="Calibri"/>
            </a:endParaRPr>
          </a:p>
          <a:p>
            <a:r>
              <a:rPr lang="en-US" dirty="0">
                <a:hlinkClick r:id="rId3"/>
              </a:rPr>
              <a:t>An Overview of Chatbot Technology | SpringerLink</a:t>
            </a:r>
            <a:endParaRPr lang="en-US" dirty="0"/>
          </a:p>
        </p:txBody>
      </p:sp>
      <p:sp>
        <p:nvSpPr>
          <p:cNvPr id="4" name="Slide Number Placeholder 3"/>
          <p:cNvSpPr>
            <a:spLocks noGrp="1"/>
          </p:cNvSpPr>
          <p:nvPr>
            <p:ph type="sldNum" sz="quarter" idx="5"/>
          </p:nvPr>
        </p:nvSpPr>
        <p:spPr/>
        <p:txBody>
          <a:bodyPr/>
          <a:lstStyle/>
          <a:p>
            <a:fld id="{DCDC0705-AE78-4DF4-8B2D-3774F26B6590}" type="slidenum">
              <a:rPr lang="en-US"/>
              <a:t>2</a:t>
            </a:fld>
            <a:endParaRPr lang="en-US"/>
          </a:p>
        </p:txBody>
      </p:sp>
    </p:spTree>
    <p:extLst>
      <p:ext uri="{BB962C8B-B14F-4D97-AF65-F5344CB8AC3E}">
        <p14:creationId xmlns:p14="http://schemas.microsoft.com/office/powerpoint/2010/main" val="17754315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are numerous options within the emerging field of chatbot platforms and tooling. Such as google platforms </a:t>
            </a:r>
            <a:r>
              <a:rPr lang="en-US" dirty="0" err="1">
                <a:cs typeface="Calibri"/>
              </a:rPr>
              <a:t>dialogflow</a:t>
            </a:r>
            <a:r>
              <a:rPr lang="en-US" dirty="0">
                <a:cs typeface="Calibri"/>
              </a:rPr>
              <a:t>, IBM's </a:t>
            </a:r>
            <a:r>
              <a:rPr lang="en-US" dirty="0" err="1">
                <a:cs typeface="Calibri"/>
              </a:rPr>
              <a:t>watson</a:t>
            </a:r>
            <a:r>
              <a:rPr lang="en-US" dirty="0">
                <a:cs typeface="Calibri"/>
              </a:rPr>
              <a:t> and oracles digital assistant. You also have platforms on other cloud providers (Azure) along with smaller development platforms such as </a:t>
            </a:r>
            <a:r>
              <a:rPr lang="en-US" dirty="0" err="1">
                <a:cs typeface="Calibri"/>
              </a:rPr>
              <a:t>botkit</a:t>
            </a:r>
            <a:r>
              <a:rPr lang="en-US" dirty="0">
                <a:cs typeface="Calibri"/>
              </a:rPr>
              <a:t>, </a:t>
            </a:r>
            <a:r>
              <a:rPr lang="en-US" dirty="0" err="1">
                <a:cs typeface="Calibri"/>
              </a:rPr>
              <a:t>botisfy</a:t>
            </a:r>
            <a:r>
              <a:rPr lang="en-US" dirty="0">
                <a:cs typeface="Calibri"/>
              </a:rPr>
              <a:t> and pandora. [1]</a:t>
            </a: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CDC0705-AE78-4DF4-8B2D-3774F26B6590}" type="slidenum">
              <a:rPr lang="en-US"/>
              <a:t>3</a:t>
            </a:fld>
            <a:endParaRPr lang="en-US"/>
          </a:p>
        </p:txBody>
      </p:sp>
    </p:spTree>
    <p:extLst>
      <p:ext uri="{BB962C8B-B14F-4D97-AF65-F5344CB8AC3E}">
        <p14:creationId xmlns:p14="http://schemas.microsoft.com/office/powerpoint/2010/main" val="1903230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r>
              <a:rPr lang="en-US" dirty="0" err="1">
                <a:cs typeface="Calibri"/>
              </a:rPr>
              <a:t>DialogFlow</a:t>
            </a:r>
            <a:r>
              <a:rPr lang="en-US" dirty="0">
                <a:cs typeface="Calibri"/>
              </a:rPr>
              <a:t> offers greater development features compared to the other tools available such as amazon lex and oracle </a:t>
            </a:r>
            <a:r>
              <a:rPr lang="en-US" dirty="0" err="1">
                <a:cs typeface="Calibri"/>
              </a:rPr>
              <a:t>watson</a:t>
            </a:r>
            <a:r>
              <a:rPr lang="en-US" dirty="0">
                <a:cs typeface="Calibri"/>
              </a:rPr>
              <a:t> as shown in a comparative study on chatbot features.</a:t>
            </a:r>
          </a:p>
          <a:p>
            <a:endParaRPr lang="en-US" dirty="0">
              <a:cs typeface="Calibri"/>
            </a:endParaRPr>
          </a:p>
          <a:p>
            <a:r>
              <a:rPr lang="en-US" dirty="0" err="1">
                <a:cs typeface="Calibri"/>
              </a:rPr>
              <a:t>DialogFlow</a:t>
            </a:r>
            <a:r>
              <a:rPr lang="en-US" dirty="0">
                <a:cs typeface="Calibri"/>
              </a:rPr>
              <a:t> also offers multiple production options – Built in website, messenger, twitter, slack, telephony, skype and more</a:t>
            </a:r>
          </a:p>
          <a:p>
            <a:endParaRPr lang="en-US" dirty="0">
              <a:cs typeface="Calibri"/>
            </a:endParaRPr>
          </a:p>
          <a:p>
            <a:r>
              <a:rPr lang="en-US" dirty="0" err="1">
                <a:cs typeface="Calibri"/>
              </a:rPr>
              <a:t>DialogFlow</a:t>
            </a:r>
            <a:r>
              <a:rPr lang="en-US" dirty="0">
                <a:cs typeface="Calibri"/>
              </a:rPr>
              <a:t> is free up to a point and this is based on google cloud pricing. </a:t>
            </a:r>
          </a:p>
          <a:p>
            <a:endParaRPr lang="en-US" dirty="0">
              <a:cs typeface="Calibri"/>
            </a:endParaRPr>
          </a:p>
          <a:p>
            <a:r>
              <a:rPr lang="en-US" dirty="0" err="1">
                <a:cs typeface="Calibri"/>
              </a:rPr>
              <a:t>DialogFlow</a:t>
            </a:r>
            <a:r>
              <a:rPr lang="en-US" dirty="0">
                <a:cs typeface="Calibri"/>
              </a:rPr>
              <a:t> has the best documentation from our experiences using 3 of the tools to build basic chatbots. </a:t>
            </a:r>
          </a:p>
          <a:p>
            <a:endParaRPr lang="en-US" dirty="0">
              <a:cs typeface="Calibri"/>
            </a:endParaRPr>
          </a:p>
          <a:p>
            <a:r>
              <a:rPr lang="en-US" dirty="0" err="1">
                <a:cs typeface="Calibri"/>
              </a:rPr>
              <a:t>DialogFlow</a:t>
            </a:r>
            <a:r>
              <a:rPr lang="en-US" dirty="0">
                <a:cs typeface="Calibri"/>
              </a:rPr>
              <a:t> has been used to develop services such as library chatbots as seen in a </a:t>
            </a:r>
            <a:r>
              <a:rPr lang="en-US" dirty="0" err="1">
                <a:cs typeface="Calibri"/>
              </a:rPr>
              <a:t>singapore</a:t>
            </a:r>
            <a:r>
              <a:rPr lang="en-US" dirty="0">
                <a:cs typeface="Calibri"/>
              </a:rPr>
              <a:t> based research [</a:t>
            </a:r>
            <a:r>
              <a:rPr lang="en-US" dirty="0"/>
              <a:t>Bots in libraries: They're coming for your jobs (or is it?) (smu.edu.sg)</a:t>
            </a:r>
            <a:r>
              <a:rPr lang="en-US" sz="1400" dirty="0"/>
              <a:t>]</a:t>
            </a:r>
            <a:endParaRPr lang="en-US" dirty="0">
              <a:cs typeface="Calibri"/>
            </a:endParaRPr>
          </a:p>
          <a:p>
            <a:endParaRPr lang="en-US" dirty="0">
              <a:cs typeface="Calibri"/>
            </a:endParaRPr>
          </a:p>
          <a:p>
            <a:r>
              <a:rPr lang="en-US" dirty="0">
                <a:cs typeface="Calibri"/>
              </a:rPr>
              <a:t>All platforms apart from topic specific ones could have been used to develop the system. However, to best evaluate an emerging trend selection of correct tooling is needed to give an accurate representation of the technology</a:t>
            </a:r>
          </a:p>
          <a:p>
            <a:endParaRPr lang="en-US" dirty="0">
              <a:cs typeface="Calibri"/>
            </a:endParaRPr>
          </a:p>
          <a:p>
            <a:r>
              <a:rPr lang="en-US" dirty="0">
                <a:cs typeface="Calibri"/>
              </a:rPr>
              <a:t>[5,6]</a:t>
            </a:r>
          </a:p>
          <a:p>
            <a:endParaRPr lang="en-US" dirty="0">
              <a:cs typeface="Calibri"/>
            </a:endParaRPr>
          </a:p>
        </p:txBody>
      </p:sp>
      <p:sp>
        <p:nvSpPr>
          <p:cNvPr id="4" name="Slide Number Placeholder 3"/>
          <p:cNvSpPr>
            <a:spLocks noGrp="1"/>
          </p:cNvSpPr>
          <p:nvPr>
            <p:ph type="sldNum" sz="quarter" idx="5"/>
          </p:nvPr>
        </p:nvSpPr>
        <p:spPr/>
        <p:txBody>
          <a:bodyPr/>
          <a:lstStyle/>
          <a:p>
            <a:fld id="{DCDC0705-AE78-4DF4-8B2D-3774F26B6590}" type="slidenum">
              <a:rPr lang="en-US"/>
              <a:t>4</a:t>
            </a:fld>
            <a:endParaRPr lang="en-US"/>
          </a:p>
        </p:txBody>
      </p:sp>
    </p:spTree>
    <p:extLst>
      <p:ext uri="{BB962C8B-B14F-4D97-AF65-F5344CB8AC3E}">
        <p14:creationId xmlns:p14="http://schemas.microsoft.com/office/powerpoint/2010/main" val="35197723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cs typeface="Calibri"/>
              </a:rPr>
              <a:t>Requirement 1 – Reserve a book</a:t>
            </a:r>
          </a:p>
          <a:p>
            <a:endParaRPr lang="en-US" dirty="0">
              <a:cs typeface="Calibri"/>
            </a:endParaRPr>
          </a:p>
          <a:p>
            <a:r>
              <a:rPr lang="en-US" dirty="0">
                <a:cs typeface="Calibri"/>
              </a:rPr>
              <a:t>Requirement 2 – Make appointments</a:t>
            </a:r>
          </a:p>
          <a:p>
            <a:endParaRPr lang="en-US" dirty="0">
              <a:cs typeface="Calibri"/>
            </a:endParaRPr>
          </a:p>
          <a:p>
            <a:r>
              <a:rPr lang="en-US" dirty="0">
                <a:cs typeface="Calibri"/>
              </a:rPr>
              <a:t>Requirement 3- Online services (journals/</a:t>
            </a:r>
            <a:r>
              <a:rPr lang="en-US" dirty="0" err="1">
                <a:cs typeface="Calibri"/>
              </a:rPr>
              <a:t>ebooks</a:t>
            </a:r>
            <a:r>
              <a:rPr lang="en-US" dirty="0">
                <a:cs typeface="Calibri"/>
              </a:rPr>
              <a:t>)</a:t>
            </a:r>
          </a:p>
        </p:txBody>
      </p:sp>
      <p:sp>
        <p:nvSpPr>
          <p:cNvPr id="4" name="Slide Number Placeholder 3"/>
          <p:cNvSpPr>
            <a:spLocks noGrp="1"/>
          </p:cNvSpPr>
          <p:nvPr>
            <p:ph type="sldNum" sz="quarter" idx="5"/>
          </p:nvPr>
        </p:nvSpPr>
        <p:spPr/>
        <p:txBody>
          <a:bodyPr/>
          <a:lstStyle/>
          <a:p>
            <a:fld id="{DCDC0705-AE78-4DF4-8B2D-3774F26B6590}" type="slidenum">
              <a:rPr lang="en-US"/>
              <a:t>5</a:t>
            </a:fld>
            <a:endParaRPr lang="en-US"/>
          </a:p>
        </p:txBody>
      </p:sp>
    </p:spTree>
    <p:extLst>
      <p:ext uri="{BB962C8B-B14F-4D97-AF65-F5344CB8AC3E}">
        <p14:creationId xmlns:p14="http://schemas.microsoft.com/office/powerpoint/2010/main" val="35598757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Intents – Appointment for room computer librarian, reserving a book, accessing online materials, fallback intent.</a:t>
            </a:r>
          </a:p>
          <a:p>
            <a:endParaRPr lang="en-US"/>
          </a:p>
          <a:p>
            <a:r>
              <a:rPr lang="en-US"/>
              <a:t>Entities – Book and System (Time, date (takeout and return), hours, email).</a:t>
            </a:r>
            <a:endParaRPr lang="en-US">
              <a:cs typeface="Calibri"/>
            </a:endParaRPr>
          </a:p>
        </p:txBody>
      </p:sp>
      <p:sp>
        <p:nvSpPr>
          <p:cNvPr id="4" name="Slide Number Placeholder 3"/>
          <p:cNvSpPr>
            <a:spLocks noGrp="1"/>
          </p:cNvSpPr>
          <p:nvPr>
            <p:ph type="sldNum" sz="quarter" idx="5"/>
          </p:nvPr>
        </p:nvSpPr>
        <p:spPr/>
        <p:txBody>
          <a:bodyPr/>
          <a:lstStyle/>
          <a:p>
            <a:fld id="{DCDC0705-AE78-4DF4-8B2D-3774F26B6590}" type="slidenum">
              <a:rPr lang="en-US"/>
              <a:t>6</a:t>
            </a:fld>
            <a:endParaRPr lang="en-US"/>
          </a:p>
        </p:txBody>
      </p:sp>
    </p:spTree>
    <p:extLst>
      <p:ext uri="{BB962C8B-B14F-4D97-AF65-F5344CB8AC3E}">
        <p14:creationId xmlns:p14="http://schemas.microsoft.com/office/powerpoint/2010/main" val="31944460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sz="1200" dirty="0"/>
              <a:t>Link to the college library database for books and resources.</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1200" dirty="0"/>
              <a:t>Authenticate the users. </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1200" dirty="0"/>
              <a:t>Google Calendar API for appointments.</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1200" dirty="0"/>
              <a:t>Integrated within the library web page of Moodle via iframe.</a:t>
            </a:r>
          </a:p>
          <a:p>
            <a:pPr marL="285750" indent="-285750">
              <a:buFont typeface="Arial" panose="020B0604020202020204" pitchFamily="34" charset="0"/>
              <a:buChar char="•"/>
            </a:pPr>
            <a:endParaRPr lang="en-GB" sz="1200" dirty="0"/>
          </a:p>
          <a:p>
            <a:pPr marL="0" indent="0">
              <a:buFont typeface="Arial" panose="020B0604020202020204" pitchFamily="34" charset="0"/>
              <a:buNone/>
            </a:pPr>
            <a:r>
              <a:rPr lang="en-GB" sz="1200" dirty="0"/>
              <a:t>[7]</a:t>
            </a:r>
          </a:p>
        </p:txBody>
      </p:sp>
      <p:sp>
        <p:nvSpPr>
          <p:cNvPr id="4" name="Slide Number Placeholder 3"/>
          <p:cNvSpPr>
            <a:spLocks noGrp="1"/>
          </p:cNvSpPr>
          <p:nvPr>
            <p:ph type="sldNum" sz="quarter" idx="5"/>
          </p:nvPr>
        </p:nvSpPr>
        <p:spPr/>
        <p:txBody>
          <a:bodyPr/>
          <a:lstStyle/>
          <a:p>
            <a:fld id="{DCDC0705-AE78-4DF4-8B2D-3774F26B6590}" type="slidenum">
              <a:rPr lang="en-US"/>
              <a:t>9</a:t>
            </a:fld>
            <a:endParaRPr lang="en-US"/>
          </a:p>
        </p:txBody>
      </p:sp>
    </p:spTree>
    <p:extLst>
      <p:ext uri="{BB962C8B-B14F-4D97-AF65-F5344CB8AC3E}">
        <p14:creationId xmlns:p14="http://schemas.microsoft.com/office/powerpoint/2010/main" val="23737864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CDC0705-AE78-4DF4-8B2D-3774F26B6590}" type="slidenum">
              <a:rPr lang="en-US" smtClean="0"/>
              <a:t>12</a:t>
            </a:fld>
            <a:endParaRPr lang="en-US"/>
          </a:p>
        </p:txBody>
      </p:sp>
    </p:spTree>
    <p:extLst>
      <p:ext uri="{BB962C8B-B14F-4D97-AF65-F5344CB8AC3E}">
        <p14:creationId xmlns:p14="http://schemas.microsoft.com/office/powerpoint/2010/main" val="35500103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1/18/2022</a:t>
            </a:fld>
            <a:endParaRPr lang="en-US"/>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321955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1/18/2022</a:t>
            </a:fld>
            <a:endParaRPr lang="en-US"/>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515652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1/18/2022</a:t>
            </a:fld>
            <a:endParaRPr lang="en-US"/>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834652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1/18/2022</a:t>
            </a:fld>
            <a:endParaRPr lang="en-US"/>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4498732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1/18/2022</a:t>
            </a:fld>
            <a:endParaRPr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2721068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1/18/2022</a:t>
            </a:fld>
            <a:endParaRPr lang="en-US"/>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730991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1/18/2022</a:t>
            </a:fld>
            <a:endParaRPr lang="en-US"/>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839027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1/18/2022</a:t>
            </a:fld>
            <a:endParaRPr lang="en-US"/>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38002009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1/18/2022</a:t>
            </a:fld>
            <a:endParaRPr lang="en-US"/>
          </a:p>
        </p:txBody>
      </p:sp>
      <p:sp>
        <p:nvSpPr>
          <p:cNvPr id="6" name="Footer Placeholder 5"/>
          <p:cNvSpPr>
            <a:spLocks noGrp="1"/>
          </p:cNvSpPr>
          <p:nvPr>
            <p:ph type="ftr" sz="quarter" idx="11"/>
          </p:nvPr>
        </p:nvSpPr>
        <p:spPr>
          <a:xfrm>
            <a:off x="1097279" y="6446838"/>
            <a:ext cx="6818262" cy="365125"/>
          </a:xfrm>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8294181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1/18/2022</a:t>
            </a:fld>
            <a:endParaRPr lang="en-US"/>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785428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1/18/2022</a:t>
            </a:fld>
            <a:endParaRPr lang="en-US"/>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602459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1/18/2022</a:t>
            </a:fld>
            <a:endParaRPr lang="en-US"/>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3666469"/>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90000"/>
        </a:lnSpc>
        <a:spcBef>
          <a:spcPct val="0"/>
        </a:spcBef>
        <a:buNone/>
        <a:defRPr sz="42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IlRTa1GR6_I?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9.sv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hyperlink" Target="https://link.springer.com/chapter/10.1007/978-3-030-72654-6_30#citeas" TargetMode="External"/><Relationship Id="rId3" Type="http://schemas.openxmlformats.org/officeDocument/2006/relationships/hyperlink" Target="https://www.ncbi.nlm.nih.gov/pmc/articles/PMC7256567/" TargetMode="External"/><Relationship Id="rId7" Type="http://schemas.openxmlformats.org/officeDocument/2006/relationships/hyperlink" Target="https://doi.org/10.1109/HCCAI49649.2020.00016"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twitter.com/oraclemobile/status/1174438184832253952?lang=bg" TargetMode="External"/><Relationship Id="rId5" Type="http://schemas.openxmlformats.org/officeDocument/2006/relationships/hyperlink" Target="https://mobile.twitter.com/ibmwatson" TargetMode="External"/><Relationship Id="rId4" Type="http://schemas.openxmlformats.org/officeDocument/2006/relationships/hyperlink" Target="https://www.csml.dev/studio/integrations/dialogflo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Financial graphs on a dark display">
            <a:extLst>
              <a:ext uri="{FF2B5EF4-FFF2-40B4-BE49-F238E27FC236}">
                <a16:creationId xmlns:a16="http://schemas.microsoft.com/office/drawing/2014/main" id="{06C38925-AA74-4CB4-8D9A-29D4A9399278}"/>
              </a:ext>
            </a:extLst>
          </p:cNvPr>
          <p:cNvPicPr>
            <a:picLocks noChangeAspect="1"/>
          </p:cNvPicPr>
          <p:nvPr/>
        </p:nvPicPr>
        <p:blipFill rotWithShape="1">
          <a:blip r:embed="rId2"/>
          <a:srcRect t="24892" r="-2" b="10605"/>
          <a:stretch/>
        </p:blipFill>
        <p:spPr>
          <a:xfrm>
            <a:off x="-32" y="10"/>
            <a:ext cx="12192031" cy="4915066"/>
          </a:xfrm>
          <a:prstGeom prst="rect">
            <a:avLst/>
          </a:prstGeom>
        </p:spPr>
      </p:pic>
      <p:sp>
        <p:nvSpPr>
          <p:cNvPr id="9" name="Rectangle 8">
            <a:extLst>
              <a:ext uri="{FF2B5EF4-FFF2-40B4-BE49-F238E27FC236}">
                <a16:creationId xmlns:a16="http://schemas.microsoft.com/office/drawing/2014/main" id="{0B4FB531-34DA-4777-9BD5-5B885DC38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15076"/>
            <a:ext cx="12188952" cy="194292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8675" y="5120639"/>
            <a:ext cx="7137263" cy="1280161"/>
          </a:xfrm>
        </p:spPr>
        <p:txBody>
          <a:bodyPr anchor="ctr">
            <a:normAutofit/>
          </a:bodyPr>
          <a:lstStyle/>
          <a:p>
            <a:pPr algn="r"/>
            <a:r>
              <a:rPr lang="en-US" sz="4100">
                <a:solidFill>
                  <a:srgbClr val="FFFFFF"/>
                </a:solidFill>
                <a:cs typeface="Calibri Light"/>
              </a:rPr>
              <a:t>Library Chatbot</a:t>
            </a:r>
          </a:p>
        </p:txBody>
      </p:sp>
      <p:sp>
        <p:nvSpPr>
          <p:cNvPr id="3" name="Subtitle 2"/>
          <p:cNvSpPr>
            <a:spLocks noGrp="1"/>
          </p:cNvSpPr>
          <p:nvPr>
            <p:ph type="subTitle" idx="1"/>
          </p:nvPr>
        </p:nvSpPr>
        <p:spPr>
          <a:xfrm>
            <a:off x="8289580" y="5120639"/>
            <a:ext cx="3073745" cy="1280160"/>
          </a:xfrm>
        </p:spPr>
        <p:txBody>
          <a:bodyPr anchor="ctr">
            <a:normAutofit/>
          </a:bodyPr>
          <a:lstStyle/>
          <a:p>
            <a:r>
              <a:rPr lang="en-US" sz="1500">
                <a:solidFill>
                  <a:srgbClr val="FFFFFF"/>
                </a:solidFill>
              </a:rPr>
              <a:t>Jake, Nathan and Morgan</a:t>
            </a:r>
          </a:p>
        </p:txBody>
      </p:sp>
      <p:cxnSp>
        <p:nvCxnSpPr>
          <p:cNvPr id="11" name="Straight Connector 10">
            <a:extLst>
              <a:ext uri="{FF2B5EF4-FFF2-40B4-BE49-F238E27FC236}">
                <a16:creationId xmlns:a16="http://schemas.microsoft.com/office/drawing/2014/main" id="{D5B557D3-D7B4-404B-84A1-9BD182BE5B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13" y="5760720"/>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9F014DC-9624-4869-A989-0773255A7C5B}"/>
              </a:ext>
            </a:extLst>
          </p:cNvPr>
          <p:cNvSpPr>
            <a:spLocks noGrp="1"/>
          </p:cNvSpPr>
          <p:nvPr>
            <p:ph type="title"/>
          </p:nvPr>
        </p:nvSpPr>
        <p:spPr>
          <a:xfrm>
            <a:off x="1097280" y="286603"/>
            <a:ext cx="10058400" cy="1450757"/>
          </a:xfrm>
        </p:spPr>
        <p:txBody>
          <a:bodyPr anchor="ctr">
            <a:normAutofit/>
          </a:bodyPr>
          <a:lstStyle/>
          <a:p>
            <a:r>
              <a:rPr lang="en-US">
                <a:solidFill>
                  <a:srgbClr val="FFFFFF"/>
                </a:solidFill>
              </a:rPr>
              <a:t>How do chatbots work?</a:t>
            </a:r>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01F22C20-3217-4A50-8E37-F77F1BFEAB3E}"/>
              </a:ext>
            </a:extLst>
          </p:cNvPr>
          <p:cNvSpPr txBox="1"/>
          <p:nvPr/>
        </p:nvSpPr>
        <p:spPr>
          <a:xfrm>
            <a:off x="3646449" y="4315523"/>
            <a:ext cx="2176347" cy="220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6" name="TextBox 5">
            <a:extLst>
              <a:ext uri="{FF2B5EF4-FFF2-40B4-BE49-F238E27FC236}">
                <a16:creationId xmlns:a16="http://schemas.microsoft.com/office/drawing/2014/main" id="{143313DB-D8F3-47B5-B63F-EB85DF0D1023}"/>
              </a:ext>
            </a:extLst>
          </p:cNvPr>
          <p:cNvSpPr txBox="1"/>
          <p:nvPr/>
        </p:nvSpPr>
        <p:spPr>
          <a:xfrm>
            <a:off x="3999569" y="4157547"/>
            <a:ext cx="2176347" cy="220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7" name="Picture 8" descr="Diagram&#10;&#10;Description automatically generated">
            <a:extLst>
              <a:ext uri="{FF2B5EF4-FFF2-40B4-BE49-F238E27FC236}">
                <a16:creationId xmlns:a16="http://schemas.microsoft.com/office/drawing/2014/main" id="{E76E06A7-165A-4F82-91AB-CFBE1A772A14}"/>
              </a:ext>
            </a:extLst>
          </p:cNvPr>
          <p:cNvPicPr>
            <a:picLocks noChangeAspect="1"/>
          </p:cNvPicPr>
          <p:nvPr/>
        </p:nvPicPr>
        <p:blipFill>
          <a:blip r:embed="rId3"/>
          <a:stretch>
            <a:fillRect/>
          </a:stretch>
        </p:blipFill>
        <p:spPr>
          <a:xfrm>
            <a:off x="385297" y="2134414"/>
            <a:ext cx="11467868" cy="3713589"/>
          </a:xfrm>
          <a:prstGeom prst="rect">
            <a:avLst/>
          </a:prstGeom>
        </p:spPr>
      </p:pic>
      <p:sp>
        <p:nvSpPr>
          <p:cNvPr id="9" name="TextBox 8">
            <a:extLst>
              <a:ext uri="{FF2B5EF4-FFF2-40B4-BE49-F238E27FC236}">
                <a16:creationId xmlns:a16="http://schemas.microsoft.com/office/drawing/2014/main" id="{5294CB74-74C0-4159-8F88-2B91ADB1CDA1}"/>
              </a:ext>
            </a:extLst>
          </p:cNvPr>
          <p:cNvSpPr txBox="1"/>
          <p:nvPr/>
        </p:nvSpPr>
        <p:spPr>
          <a:xfrm>
            <a:off x="2791521" y="4436328"/>
            <a:ext cx="1962615" cy="1741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3" name="TextBox 2">
            <a:extLst>
              <a:ext uri="{FF2B5EF4-FFF2-40B4-BE49-F238E27FC236}">
                <a16:creationId xmlns:a16="http://schemas.microsoft.com/office/drawing/2014/main" id="{0A4223C4-E996-4079-9BBD-A596912033BE}"/>
              </a:ext>
            </a:extLst>
          </p:cNvPr>
          <p:cNvSpPr txBox="1"/>
          <p:nvPr/>
        </p:nvSpPr>
        <p:spPr>
          <a:xfrm>
            <a:off x="2639683" y="1978324"/>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"I would like to book an appointment with a librarian on </a:t>
            </a:r>
            <a:r>
              <a:rPr lang="en-US" b="1">
                <a:solidFill>
                  <a:srgbClr val="FF0000"/>
                </a:solidFill>
                <a:ea typeface="+mn-lt"/>
                <a:cs typeface="+mn-lt"/>
              </a:rPr>
              <a:t>Friday</a:t>
            </a:r>
            <a:r>
              <a:rPr lang="en-US">
                <a:ea typeface="+mn-lt"/>
                <a:cs typeface="+mn-lt"/>
              </a:rPr>
              <a:t>."</a:t>
            </a:r>
            <a:endParaRPr lang="en-US"/>
          </a:p>
        </p:txBody>
      </p:sp>
      <p:sp>
        <p:nvSpPr>
          <p:cNvPr id="5" name="TextBox 4">
            <a:extLst>
              <a:ext uri="{FF2B5EF4-FFF2-40B4-BE49-F238E27FC236}">
                <a16:creationId xmlns:a16="http://schemas.microsoft.com/office/drawing/2014/main" id="{5526E1D5-9AB7-452E-B64E-9B43BBB56A60}"/>
              </a:ext>
            </a:extLst>
          </p:cNvPr>
          <p:cNvSpPr txBox="1"/>
          <p:nvPr/>
        </p:nvSpPr>
        <p:spPr>
          <a:xfrm>
            <a:off x="2467155" y="560141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rPr>
              <a:t>"Ok, what </a:t>
            </a:r>
            <a:r>
              <a:rPr lang="en-US">
                <a:solidFill>
                  <a:srgbClr val="FF0000"/>
                </a:solidFill>
                <a:latin typeface="Calibri"/>
              </a:rPr>
              <a:t>time</a:t>
            </a:r>
            <a:r>
              <a:rPr lang="en-US">
                <a:latin typeface="Calibri"/>
              </a:rPr>
              <a:t> would you like to book on Friday?"</a:t>
            </a:r>
            <a:endParaRPr lang="en-US"/>
          </a:p>
        </p:txBody>
      </p:sp>
      <p:sp>
        <p:nvSpPr>
          <p:cNvPr id="11" name="TextBox 10">
            <a:extLst>
              <a:ext uri="{FF2B5EF4-FFF2-40B4-BE49-F238E27FC236}">
                <a16:creationId xmlns:a16="http://schemas.microsoft.com/office/drawing/2014/main" id="{75CC5E46-E2A0-40BB-A109-318DB01F8CB5}"/>
              </a:ext>
            </a:extLst>
          </p:cNvPr>
          <p:cNvSpPr txBox="1"/>
          <p:nvPr/>
        </p:nvSpPr>
        <p:spPr>
          <a:xfrm>
            <a:off x="10871200" y="5848003"/>
            <a:ext cx="935503" cy="369332"/>
          </a:xfrm>
          <a:prstGeom prst="rect">
            <a:avLst/>
          </a:prstGeom>
          <a:noFill/>
        </p:spPr>
        <p:txBody>
          <a:bodyPr wrap="square" rtlCol="0">
            <a:spAutoFit/>
          </a:bodyPr>
          <a:lstStyle/>
          <a:p>
            <a:r>
              <a:rPr lang="en-GB" dirty="0"/>
              <a:t>[1]</a:t>
            </a:r>
          </a:p>
        </p:txBody>
      </p:sp>
    </p:spTree>
    <p:extLst>
      <p:ext uri="{BB962C8B-B14F-4D97-AF65-F5344CB8AC3E}">
        <p14:creationId xmlns:p14="http://schemas.microsoft.com/office/powerpoint/2010/main" val="3262549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5F1FF9F-E02E-48E2-B793-63DC4D9AAC06}"/>
              </a:ext>
            </a:extLst>
          </p:cNvPr>
          <p:cNvSpPr>
            <a:spLocks noGrp="1"/>
          </p:cNvSpPr>
          <p:nvPr>
            <p:ph type="title"/>
          </p:nvPr>
        </p:nvSpPr>
        <p:spPr>
          <a:xfrm>
            <a:off x="1097280" y="286603"/>
            <a:ext cx="10058400" cy="1450757"/>
          </a:xfrm>
        </p:spPr>
        <p:txBody>
          <a:bodyPr anchor="ctr">
            <a:normAutofit/>
          </a:bodyPr>
          <a:lstStyle/>
          <a:p>
            <a:r>
              <a:rPr lang="en-US">
                <a:solidFill>
                  <a:srgbClr val="FFFFFF"/>
                </a:solidFill>
              </a:rPr>
              <a:t>Chatbot Tools</a:t>
            </a:r>
          </a:p>
        </p:txBody>
      </p:sp>
      <p:sp>
        <p:nvSpPr>
          <p:cNvPr id="3" name="Content Placeholder 2">
            <a:extLst>
              <a:ext uri="{FF2B5EF4-FFF2-40B4-BE49-F238E27FC236}">
                <a16:creationId xmlns:a16="http://schemas.microsoft.com/office/drawing/2014/main" id="{DE5B617C-5A58-427C-96A6-DD5CAEFFF3A3}"/>
              </a:ext>
            </a:extLst>
          </p:cNvPr>
          <p:cNvSpPr>
            <a:spLocks noGrp="1"/>
          </p:cNvSpPr>
          <p:nvPr>
            <p:ph idx="1"/>
          </p:nvPr>
        </p:nvSpPr>
        <p:spPr>
          <a:xfrm>
            <a:off x="1096963" y="2675694"/>
            <a:ext cx="10058400" cy="3193294"/>
          </a:xfrm>
        </p:spPr>
        <p:txBody>
          <a:bodyPr vert="horz" lIns="0" tIns="45720" rIns="0" bIns="45720" rtlCol="0" anchor="t">
            <a:normAutofit/>
          </a:bodyPr>
          <a:lstStyle/>
          <a:p>
            <a:pPr>
              <a:buFont typeface="Arial" panose="020F0502020204030204" pitchFamily="34" charset="0"/>
              <a:buChar char="•"/>
            </a:pPr>
            <a:endParaRPr lang="en-US"/>
          </a:p>
          <a:p>
            <a:pPr>
              <a:buFont typeface="Arial" panose="020F0502020204030204" pitchFamily="34" charset="0"/>
              <a:buChar char="•"/>
            </a:pPr>
            <a:endParaRPr lang="en-US"/>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4" descr="A picture containing ottoman&#10;&#10;Description automatically generated">
            <a:extLst>
              <a:ext uri="{FF2B5EF4-FFF2-40B4-BE49-F238E27FC236}">
                <a16:creationId xmlns:a16="http://schemas.microsoft.com/office/drawing/2014/main" id="{CF85C326-B843-4738-8422-58787EA95E5E}"/>
              </a:ext>
            </a:extLst>
          </p:cNvPr>
          <p:cNvPicPr>
            <a:picLocks noChangeAspect="1"/>
          </p:cNvPicPr>
          <p:nvPr/>
        </p:nvPicPr>
        <p:blipFill>
          <a:blip r:embed="rId3"/>
          <a:stretch>
            <a:fillRect/>
          </a:stretch>
        </p:blipFill>
        <p:spPr>
          <a:xfrm>
            <a:off x="1145609" y="2946226"/>
            <a:ext cx="1905000" cy="1905000"/>
          </a:xfrm>
          <a:prstGeom prst="rect">
            <a:avLst/>
          </a:prstGeom>
        </p:spPr>
      </p:pic>
      <p:pic>
        <p:nvPicPr>
          <p:cNvPr id="5" name="Picture 5" descr="Icon&#10;&#10;Description automatically generated">
            <a:extLst>
              <a:ext uri="{FF2B5EF4-FFF2-40B4-BE49-F238E27FC236}">
                <a16:creationId xmlns:a16="http://schemas.microsoft.com/office/drawing/2014/main" id="{7FC65939-6F05-4AF7-BFFB-8A3C0420DF07}"/>
              </a:ext>
            </a:extLst>
          </p:cNvPr>
          <p:cNvPicPr>
            <a:picLocks noChangeAspect="1"/>
          </p:cNvPicPr>
          <p:nvPr/>
        </p:nvPicPr>
        <p:blipFill>
          <a:blip r:embed="rId4"/>
          <a:stretch>
            <a:fillRect/>
          </a:stretch>
        </p:blipFill>
        <p:spPr>
          <a:xfrm>
            <a:off x="4988229" y="3041476"/>
            <a:ext cx="1714500" cy="1714500"/>
          </a:xfrm>
          <a:prstGeom prst="rect">
            <a:avLst/>
          </a:prstGeom>
        </p:spPr>
      </p:pic>
      <p:pic>
        <p:nvPicPr>
          <p:cNvPr id="6" name="Picture 6" descr="A picture containing shape&#10;&#10;Description automatically generated">
            <a:extLst>
              <a:ext uri="{FF2B5EF4-FFF2-40B4-BE49-F238E27FC236}">
                <a16:creationId xmlns:a16="http://schemas.microsoft.com/office/drawing/2014/main" id="{362FE519-4FEC-4B00-B791-4831A9B28394}"/>
              </a:ext>
            </a:extLst>
          </p:cNvPr>
          <p:cNvPicPr>
            <a:picLocks noChangeAspect="1"/>
          </p:cNvPicPr>
          <p:nvPr/>
        </p:nvPicPr>
        <p:blipFill>
          <a:blip r:embed="rId5"/>
          <a:stretch>
            <a:fillRect/>
          </a:stretch>
        </p:blipFill>
        <p:spPr>
          <a:xfrm>
            <a:off x="8838482" y="2841451"/>
            <a:ext cx="2009775" cy="2114550"/>
          </a:xfrm>
          <a:prstGeom prst="rect">
            <a:avLst/>
          </a:prstGeom>
        </p:spPr>
      </p:pic>
      <p:sp>
        <p:nvSpPr>
          <p:cNvPr id="7" name="TextBox 6">
            <a:extLst>
              <a:ext uri="{FF2B5EF4-FFF2-40B4-BE49-F238E27FC236}">
                <a16:creationId xmlns:a16="http://schemas.microsoft.com/office/drawing/2014/main" id="{31199645-15CE-47DF-AE75-905E1A3A8AEB}"/>
              </a:ext>
            </a:extLst>
          </p:cNvPr>
          <p:cNvSpPr txBox="1"/>
          <p:nvPr/>
        </p:nvSpPr>
        <p:spPr>
          <a:xfrm>
            <a:off x="4983192" y="4781909"/>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IBM Watson</a:t>
            </a:r>
          </a:p>
        </p:txBody>
      </p:sp>
      <p:sp>
        <p:nvSpPr>
          <p:cNvPr id="11" name="TextBox 10">
            <a:extLst>
              <a:ext uri="{FF2B5EF4-FFF2-40B4-BE49-F238E27FC236}">
                <a16:creationId xmlns:a16="http://schemas.microsoft.com/office/drawing/2014/main" id="{D58CDF75-E7A8-48D9-BC38-9B7FD31BC59A}"/>
              </a:ext>
            </a:extLst>
          </p:cNvPr>
          <p:cNvSpPr txBox="1"/>
          <p:nvPr/>
        </p:nvSpPr>
        <p:spPr>
          <a:xfrm>
            <a:off x="1144437" y="2582173"/>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err="1"/>
              <a:t>Dialogflow</a:t>
            </a:r>
            <a:r>
              <a:rPr lang="en-US" sz="2400" b="1"/>
              <a:t> </a:t>
            </a:r>
          </a:p>
        </p:txBody>
      </p:sp>
      <p:sp>
        <p:nvSpPr>
          <p:cNvPr id="13" name="TextBox 12">
            <a:extLst>
              <a:ext uri="{FF2B5EF4-FFF2-40B4-BE49-F238E27FC236}">
                <a16:creationId xmlns:a16="http://schemas.microsoft.com/office/drawing/2014/main" id="{AE36BC98-28AC-4175-97A3-0373883C46EB}"/>
              </a:ext>
            </a:extLst>
          </p:cNvPr>
          <p:cNvSpPr txBox="1"/>
          <p:nvPr/>
        </p:nvSpPr>
        <p:spPr>
          <a:xfrm>
            <a:off x="8936965" y="2582172"/>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Oracle DA</a:t>
            </a:r>
          </a:p>
        </p:txBody>
      </p:sp>
      <p:sp>
        <p:nvSpPr>
          <p:cNvPr id="9" name="TextBox 8">
            <a:extLst>
              <a:ext uri="{FF2B5EF4-FFF2-40B4-BE49-F238E27FC236}">
                <a16:creationId xmlns:a16="http://schemas.microsoft.com/office/drawing/2014/main" id="{384187BA-18C7-43B4-BC1D-2664A59EE08B}"/>
              </a:ext>
            </a:extLst>
          </p:cNvPr>
          <p:cNvSpPr txBox="1"/>
          <p:nvPr/>
        </p:nvSpPr>
        <p:spPr>
          <a:xfrm>
            <a:off x="511835" y="5576711"/>
            <a:ext cx="1644343" cy="369332"/>
          </a:xfrm>
          <a:prstGeom prst="rect">
            <a:avLst/>
          </a:prstGeom>
          <a:noFill/>
        </p:spPr>
        <p:txBody>
          <a:bodyPr wrap="square" rtlCol="0">
            <a:spAutoFit/>
          </a:bodyPr>
          <a:lstStyle/>
          <a:p>
            <a:r>
              <a:rPr lang="en-GB" dirty="0"/>
              <a:t>[2,3,4]</a:t>
            </a:r>
          </a:p>
        </p:txBody>
      </p:sp>
    </p:spTree>
    <p:extLst>
      <p:ext uri="{BB962C8B-B14F-4D97-AF65-F5344CB8AC3E}">
        <p14:creationId xmlns:p14="http://schemas.microsoft.com/office/powerpoint/2010/main" val="1447493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5F1FF9F-E02E-48E2-B793-63DC4D9AAC06}"/>
              </a:ext>
            </a:extLst>
          </p:cNvPr>
          <p:cNvSpPr>
            <a:spLocks noGrp="1"/>
          </p:cNvSpPr>
          <p:nvPr>
            <p:ph type="title"/>
          </p:nvPr>
        </p:nvSpPr>
        <p:spPr>
          <a:xfrm>
            <a:off x="1097280" y="286603"/>
            <a:ext cx="10058400" cy="1450757"/>
          </a:xfrm>
        </p:spPr>
        <p:txBody>
          <a:bodyPr anchor="ctr">
            <a:normAutofit/>
          </a:bodyPr>
          <a:lstStyle/>
          <a:p>
            <a:r>
              <a:rPr lang="en-US" err="1">
                <a:solidFill>
                  <a:srgbClr val="FFFFFF"/>
                </a:solidFill>
              </a:rPr>
              <a:t>DialogFlow</a:t>
            </a:r>
            <a:r>
              <a:rPr lang="en-US">
                <a:solidFill>
                  <a:srgbClr val="FFFFFF"/>
                </a:solidFill>
              </a:rPr>
              <a:t> </a:t>
            </a:r>
          </a:p>
        </p:txBody>
      </p:sp>
      <p:sp>
        <p:nvSpPr>
          <p:cNvPr id="3" name="Content Placeholder 2">
            <a:extLst>
              <a:ext uri="{FF2B5EF4-FFF2-40B4-BE49-F238E27FC236}">
                <a16:creationId xmlns:a16="http://schemas.microsoft.com/office/drawing/2014/main" id="{DE5B617C-5A58-427C-96A6-DD5CAEFFF3A3}"/>
              </a:ext>
            </a:extLst>
          </p:cNvPr>
          <p:cNvSpPr>
            <a:spLocks noGrp="1"/>
          </p:cNvSpPr>
          <p:nvPr>
            <p:ph idx="1"/>
          </p:nvPr>
        </p:nvSpPr>
        <p:spPr>
          <a:xfrm>
            <a:off x="1172326" y="2583584"/>
            <a:ext cx="10058400" cy="3193294"/>
          </a:xfrm>
        </p:spPr>
        <p:txBody>
          <a:bodyPr vert="horz" lIns="0" tIns="45720" rIns="0" bIns="45720" rtlCol="0" anchor="t">
            <a:normAutofit/>
          </a:bodyPr>
          <a:lstStyle/>
          <a:p>
            <a:pPr>
              <a:buFont typeface="Arial" panose="020F0502020204030204" pitchFamily="34" charset="0"/>
              <a:buChar char="•"/>
            </a:pPr>
            <a:endParaRPr lang="en-US"/>
          </a:p>
          <a:p>
            <a:pPr>
              <a:buFont typeface="Arial" panose="020F0502020204030204" pitchFamily="34" charset="0"/>
              <a:buChar char="•"/>
            </a:pPr>
            <a:endParaRPr lang="en-US"/>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4" descr="A picture containing ottoman&#10;&#10;Description automatically generated">
            <a:extLst>
              <a:ext uri="{FF2B5EF4-FFF2-40B4-BE49-F238E27FC236}">
                <a16:creationId xmlns:a16="http://schemas.microsoft.com/office/drawing/2014/main" id="{CF85C326-B843-4738-8422-58787EA95E5E}"/>
              </a:ext>
            </a:extLst>
          </p:cNvPr>
          <p:cNvPicPr>
            <a:picLocks noChangeAspect="1"/>
          </p:cNvPicPr>
          <p:nvPr/>
        </p:nvPicPr>
        <p:blipFill>
          <a:blip r:embed="rId3"/>
          <a:stretch>
            <a:fillRect/>
          </a:stretch>
        </p:blipFill>
        <p:spPr>
          <a:xfrm>
            <a:off x="6730818" y="2050248"/>
            <a:ext cx="3830934" cy="3822560"/>
          </a:xfrm>
          <a:prstGeom prst="rect">
            <a:avLst/>
          </a:prstGeom>
        </p:spPr>
      </p:pic>
      <p:sp>
        <p:nvSpPr>
          <p:cNvPr id="7" name="TextBox 6">
            <a:extLst>
              <a:ext uri="{FF2B5EF4-FFF2-40B4-BE49-F238E27FC236}">
                <a16:creationId xmlns:a16="http://schemas.microsoft.com/office/drawing/2014/main" id="{7DF58355-4089-4FAF-A2BC-9312C989B52D}"/>
              </a:ext>
            </a:extLst>
          </p:cNvPr>
          <p:cNvSpPr txBox="1"/>
          <p:nvPr/>
        </p:nvSpPr>
        <p:spPr>
          <a:xfrm>
            <a:off x="1401493" y="1909282"/>
            <a:ext cx="5911747" cy="70788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u="sng"/>
              <a:t>Why</a:t>
            </a:r>
            <a:r>
              <a:rPr lang="en-GB" sz="2000" u="sng"/>
              <a:t>? </a:t>
            </a:r>
          </a:p>
          <a:p>
            <a:endParaRPr lang="en-GB" sz="1200" u="sng"/>
          </a:p>
          <a:p>
            <a:pPr marL="285750" indent="-285750">
              <a:buFont typeface="Arial"/>
              <a:buChar char="•"/>
            </a:pPr>
            <a:r>
              <a:rPr lang="en-GB" sz="2400"/>
              <a:t>Development Features </a:t>
            </a:r>
          </a:p>
          <a:p>
            <a:endParaRPr lang="en-GB" sz="2400"/>
          </a:p>
          <a:p>
            <a:pPr marL="285750" indent="-285750">
              <a:buFont typeface="Arial"/>
              <a:buChar char="•"/>
            </a:pPr>
            <a:r>
              <a:rPr lang="en-GB" sz="2400"/>
              <a:t>Production options</a:t>
            </a:r>
          </a:p>
          <a:p>
            <a:pPr marL="285750" indent="-285750">
              <a:buFont typeface="Arial"/>
              <a:buChar char="•"/>
            </a:pPr>
            <a:endParaRPr lang="en-GB" sz="2400"/>
          </a:p>
          <a:p>
            <a:pPr marL="285750" indent="-285750">
              <a:buFont typeface="Arial"/>
              <a:buChar char="•"/>
            </a:pPr>
            <a:r>
              <a:rPr lang="en-GB" sz="2400"/>
              <a:t>Cost</a:t>
            </a:r>
          </a:p>
          <a:p>
            <a:pPr marL="285750" indent="-285750">
              <a:buFont typeface="Arial"/>
              <a:buChar char="•"/>
            </a:pPr>
            <a:endParaRPr lang="en-GB" sz="2400"/>
          </a:p>
          <a:p>
            <a:pPr marL="285750" indent="-285750">
              <a:buFont typeface="Arial"/>
              <a:buChar char="•"/>
            </a:pPr>
            <a:r>
              <a:rPr lang="en-GB" sz="2400"/>
              <a:t>Documentation</a:t>
            </a:r>
          </a:p>
          <a:p>
            <a:pPr marL="285750" indent="-285750">
              <a:buFont typeface="Arial"/>
              <a:buChar char="•"/>
            </a:pPr>
            <a:endParaRPr lang="en-GB" sz="2400"/>
          </a:p>
          <a:p>
            <a:pPr marL="285750" indent="-285750">
              <a:buFont typeface="Arial"/>
              <a:buChar char="•"/>
            </a:pPr>
            <a:r>
              <a:rPr lang="en-GB" sz="2400"/>
              <a:t>Been used before </a:t>
            </a:r>
          </a:p>
          <a:p>
            <a:pPr marL="285750" indent="-285750">
              <a:buFont typeface="Arial"/>
              <a:buChar char="•"/>
            </a:pPr>
            <a:endParaRPr lang="en-GB" sz="3600"/>
          </a:p>
          <a:p>
            <a:pPr marL="285750" indent="-285750">
              <a:buFont typeface="Arial"/>
              <a:buChar char="•"/>
            </a:pPr>
            <a:endParaRPr lang="en-GB" sz="3600"/>
          </a:p>
          <a:p>
            <a:pPr marL="285750" indent="-285750">
              <a:buFont typeface="Arial"/>
              <a:buChar char="•"/>
            </a:pPr>
            <a:endParaRPr lang="en-GB" sz="3600"/>
          </a:p>
          <a:p>
            <a:endParaRPr lang="en-GB" u="sng"/>
          </a:p>
          <a:p>
            <a:endParaRPr lang="en-GB" u="sng"/>
          </a:p>
          <a:p>
            <a:endParaRPr lang="en-GB" u="sng"/>
          </a:p>
          <a:p>
            <a:endParaRPr lang="en-GB" u="sng"/>
          </a:p>
          <a:p>
            <a:endParaRPr lang="en-GB" u="sng"/>
          </a:p>
        </p:txBody>
      </p:sp>
      <p:sp>
        <p:nvSpPr>
          <p:cNvPr id="5" name="TextBox 4">
            <a:extLst>
              <a:ext uri="{FF2B5EF4-FFF2-40B4-BE49-F238E27FC236}">
                <a16:creationId xmlns:a16="http://schemas.microsoft.com/office/drawing/2014/main" id="{D4367C49-FEA9-405C-A474-4877FDF77985}"/>
              </a:ext>
            </a:extLst>
          </p:cNvPr>
          <p:cNvSpPr txBox="1"/>
          <p:nvPr/>
        </p:nvSpPr>
        <p:spPr>
          <a:xfrm>
            <a:off x="10984089" y="5776878"/>
            <a:ext cx="1004711" cy="369332"/>
          </a:xfrm>
          <a:prstGeom prst="rect">
            <a:avLst/>
          </a:prstGeom>
          <a:noFill/>
        </p:spPr>
        <p:txBody>
          <a:bodyPr wrap="square" rtlCol="0">
            <a:spAutoFit/>
          </a:bodyPr>
          <a:lstStyle/>
          <a:p>
            <a:r>
              <a:rPr lang="en-GB" dirty="0"/>
              <a:t>[5,6]</a:t>
            </a:r>
          </a:p>
        </p:txBody>
      </p:sp>
    </p:spTree>
    <p:extLst>
      <p:ext uri="{BB962C8B-B14F-4D97-AF65-F5344CB8AC3E}">
        <p14:creationId xmlns:p14="http://schemas.microsoft.com/office/powerpoint/2010/main" val="21776966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5F1FF9F-E02E-48E2-B793-63DC4D9AAC06}"/>
              </a:ext>
            </a:extLst>
          </p:cNvPr>
          <p:cNvSpPr>
            <a:spLocks noGrp="1"/>
          </p:cNvSpPr>
          <p:nvPr>
            <p:ph type="title"/>
          </p:nvPr>
        </p:nvSpPr>
        <p:spPr>
          <a:xfrm>
            <a:off x="1097280" y="286603"/>
            <a:ext cx="10058400" cy="1450757"/>
          </a:xfrm>
        </p:spPr>
        <p:txBody>
          <a:bodyPr anchor="ctr">
            <a:normAutofit/>
          </a:bodyPr>
          <a:lstStyle/>
          <a:p>
            <a:r>
              <a:rPr lang="en-US">
                <a:solidFill>
                  <a:srgbClr val="FFFFFF"/>
                </a:solidFill>
              </a:rPr>
              <a:t>Chatbot Design - Requirements</a:t>
            </a:r>
          </a:p>
        </p:txBody>
      </p:sp>
      <p:sp>
        <p:nvSpPr>
          <p:cNvPr id="3" name="Content Placeholder 2">
            <a:extLst>
              <a:ext uri="{FF2B5EF4-FFF2-40B4-BE49-F238E27FC236}">
                <a16:creationId xmlns:a16="http://schemas.microsoft.com/office/drawing/2014/main" id="{DE5B617C-5A58-427C-96A6-DD5CAEFFF3A3}"/>
              </a:ext>
            </a:extLst>
          </p:cNvPr>
          <p:cNvSpPr>
            <a:spLocks noGrp="1"/>
          </p:cNvSpPr>
          <p:nvPr>
            <p:ph idx="1"/>
          </p:nvPr>
        </p:nvSpPr>
        <p:spPr>
          <a:xfrm>
            <a:off x="1172326" y="2583584"/>
            <a:ext cx="10058400" cy="3193294"/>
          </a:xfrm>
        </p:spPr>
        <p:txBody>
          <a:bodyPr vert="horz" lIns="0" tIns="45720" rIns="0" bIns="45720" rtlCol="0" anchor="t">
            <a:normAutofit/>
          </a:bodyPr>
          <a:lstStyle/>
          <a:p>
            <a:pPr>
              <a:buFont typeface="Arial" panose="020F0502020204030204" pitchFamily="34" charset="0"/>
              <a:buChar char="•"/>
            </a:pPr>
            <a:endParaRPr lang="en-US"/>
          </a:p>
          <a:p>
            <a:pPr>
              <a:buFont typeface="Arial" panose="020F0502020204030204" pitchFamily="34" charset="0"/>
              <a:buChar char="•"/>
            </a:pPr>
            <a:endParaRPr lang="en-US"/>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4" descr="A picture containing ottoman&#10;&#10;Description automatically generated">
            <a:extLst>
              <a:ext uri="{FF2B5EF4-FFF2-40B4-BE49-F238E27FC236}">
                <a16:creationId xmlns:a16="http://schemas.microsoft.com/office/drawing/2014/main" id="{CF85C326-B843-4738-8422-58787EA95E5E}"/>
              </a:ext>
            </a:extLst>
          </p:cNvPr>
          <p:cNvPicPr>
            <a:picLocks noChangeAspect="1"/>
          </p:cNvPicPr>
          <p:nvPr/>
        </p:nvPicPr>
        <p:blipFill>
          <a:blip r:embed="rId3"/>
          <a:stretch>
            <a:fillRect/>
          </a:stretch>
        </p:blipFill>
        <p:spPr>
          <a:xfrm>
            <a:off x="8293564" y="1985672"/>
            <a:ext cx="3830934" cy="3822560"/>
          </a:xfrm>
          <a:prstGeom prst="rect">
            <a:avLst/>
          </a:prstGeom>
        </p:spPr>
      </p:pic>
      <p:graphicFrame>
        <p:nvGraphicFramePr>
          <p:cNvPr id="14" name="TextBox 6">
            <a:extLst>
              <a:ext uri="{FF2B5EF4-FFF2-40B4-BE49-F238E27FC236}">
                <a16:creationId xmlns:a16="http://schemas.microsoft.com/office/drawing/2014/main" id="{7CE14478-D4F5-47C8-8702-F7358FE114F6}"/>
              </a:ext>
            </a:extLst>
          </p:cNvPr>
          <p:cNvGraphicFramePr/>
          <p:nvPr>
            <p:extLst>
              <p:ext uri="{D42A27DB-BD31-4B8C-83A1-F6EECF244321}">
                <p14:modId xmlns:p14="http://schemas.microsoft.com/office/powerpoint/2010/main" val="723849182"/>
              </p:ext>
            </p:extLst>
          </p:nvPr>
        </p:nvGraphicFramePr>
        <p:xfrm>
          <a:off x="1956849" y="1715554"/>
          <a:ext cx="5123917" cy="51291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0178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824A9-CC5B-4E9F-A770-3C16474BEE07}"/>
              </a:ext>
            </a:extLst>
          </p:cNvPr>
          <p:cNvSpPr>
            <a:spLocks noGrp="1"/>
          </p:cNvSpPr>
          <p:nvPr>
            <p:ph type="title"/>
          </p:nvPr>
        </p:nvSpPr>
        <p:spPr>
          <a:xfrm>
            <a:off x="683992" y="273687"/>
            <a:ext cx="10058400" cy="714589"/>
          </a:xfrm>
        </p:spPr>
        <p:txBody>
          <a:bodyPr/>
          <a:lstStyle/>
          <a:p>
            <a:r>
              <a:rPr lang="en-US"/>
              <a:t>Chatbot Design - Data</a:t>
            </a:r>
          </a:p>
        </p:txBody>
      </p:sp>
      <p:sp>
        <p:nvSpPr>
          <p:cNvPr id="7" name="TextBox 6">
            <a:extLst>
              <a:ext uri="{FF2B5EF4-FFF2-40B4-BE49-F238E27FC236}">
                <a16:creationId xmlns:a16="http://schemas.microsoft.com/office/drawing/2014/main" id="{975E48BD-A7C5-4A5D-ACBA-A0FDC432AEF5}"/>
              </a:ext>
            </a:extLst>
          </p:cNvPr>
          <p:cNvSpPr txBox="1"/>
          <p:nvPr/>
        </p:nvSpPr>
        <p:spPr>
          <a:xfrm>
            <a:off x="1844296" y="2205924"/>
            <a:ext cx="2252422" cy="1756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9" name="TextBox 8">
            <a:extLst>
              <a:ext uri="{FF2B5EF4-FFF2-40B4-BE49-F238E27FC236}">
                <a16:creationId xmlns:a16="http://schemas.microsoft.com/office/drawing/2014/main" id="{973A4288-04A7-45FA-B077-5631D1BFF30B}"/>
              </a:ext>
            </a:extLst>
          </p:cNvPr>
          <p:cNvSpPr txBox="1"/>
          <p:nvPr/>
        </p:nvSpPr>
        <p:spPr>
          <a:xfrm>
            <a:off x="2838772" y="3394128"/>
            <a:ext cx="1890794" cy="2660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10" name="Picture 10" descr="Diagram&#10;&#10;Description automatically generated">
            <a:extLst>
              <a:ext uri="{FF2B5EF4-FFF2-40B4-BE49-F238E27FC236}">
                <a16:creationId xmlns:a16="http://schemas.microsoft.com/office/drawing/2014/main" id="{4FC3A97E-5009-44A6-9427-B5A9A51C5E15}"/>
              </a:ext>
            </a:extLst>
          </p:cNvPr>
          <p:cNvPicPr>
            <a:picLocks noChangeAspect="1"/>
          </p:cNvPicPr>
          <p:nvPr/>
        </p:nvPicPr>
        <p:blipFill>
          <a:blip r:embed="rId3"/>
          <a:stretch>
            <a:fillRect/>
          </a:stretch>
        </p:blipFill>
        <p:spPr>
          <a:xfrm>
            <a:off x="920938" y="1205638"/>
            <a:ext cx="10337208" cy="5014994"/>
          </a:xfrm>
          <a:prstGeom prst="rect">
            <a:avLst/>
          </a:prstGeom>
        </p:spPr>
      </p:pic>
      <p:sp>
        <p:nvSpPr>
          <p:cNvPr id="11" name="TextBox 10">
            <a:extLst>
              <a:ext uri="{FF2B5EF4-FFF2-40B4-BE49-F238E27FC236}">
                <a16:creationId xmlns:a16="http://schemas.microsoft.com/office/drawing/2014/main" id="{73DC1973-576B-4FC7-8FD5-846009CA9614}"/>
              </a:ext>
            </a:extLst>
          </p:cNvPr>
          <p:cNvSpPr txBox="1"/>
          <p:nvPr/>
        </p:nvSpPr>
        <p:spPr>
          <a:xfrm>
            <a:off x="2916263" y="2477145"/>
            <a:ext cx="2032862" cy="1885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3601055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824A9-CC5B-4E9F-A770-3C16474BEE07}"/>
              </a:ext>
            </a:extLst>
          </p:cNvPr>
          <p:cNvSpPr>
            <a:spLocks noGrp="1"/>
          </p:cNvSpPr>
          <p:nvPr>
            <p:ph type="title"/>
          </p:nvPr>
        </p:nvSpPr>
        <p:spPr>
          <a:xfrm>
            <a:off x="683992" y="273687"/>
            <a:ext cx="10058400" cy="714589"/>
          </a:xfrm>
        </p:spPr>
        <p:txBody>
          <a:bodyPr/>
          <a:lstStyle/>
          <a:p>
            <a:r>
              <a:rPr lang="en-US"/>
              <a:t>Chatbot Design - Data</a:t>
            </a:r>
          </a:p>
        </p:txBody>
      </p:sp>
      <p:sp>
        <p:nvSpPr>
          <p:cNvPr id="7" name="TextBox 6">
            <a:extLst>
              <a:ext uri="{FF2B5EF4-FFF2-40B4-BE49-F238E27FC236}">
                <a16:creationId xmlns:a16="http://schemas.microsoft.com/office/drawing/2014/main" id="{975E48BD-A7C5-4A5D-ACBA-A0FDC432AEF5}"/>
              </a:ext>
            </a:extLst>
          </p:cNvPr>
          <p:cNvSpPr txBox="1"/>
          <p:nvPr/>
        </p:nvSpPr>
        <p:spPr>
          <a:xfrm>
            <a:off x="1844296" y="2205924"/>
            <a:ext cx="2252422" cy="1756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9" name="TextBox 8">
            <a:extLst>
              <a:ext uri="{FF2B5EF4-FFF2-40B4-BE49-F238E27FC236}">
                <a16:creationId xmlns:a16="http://schemas.microsoft.com/office/drawing/2014/main" id="{973A4288-04A7-45FA-B077-5631D1BFF30B}"/>
              </a:ext>
            </a:extLst>
          </p:cNvPr>
          <p:cNvSpPr txBox="1"/>
          <p:nvPr/>
        </p:nvSpPr>
        <p:spPr>
          <a:xfrm>
            <a:off x="2838772" y="3394128"/>
            <a:ext cx="1890794" cy="2660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11" name="TextBox 10">
            <a:extLst>
              <a:ext uri="{FF2B5EF4-FFF2-40B4-BE49-F238E27FC236}">
                <a16:creationId xmlns:a16="http://schemas.microsoft.com/office/drawing/2014/main" id="{73DC1973-576B-4FC7-8FD5-846009CA9614}"/>
              </a:ext>
            </a:extLst>
          </p:cNvPr>
          <p:cNvSpPr txBox="1"/>
          <p:nvPr/>
        </p:nvSpPr>
        <p:spPr>
          <a:xfrm>
            <a:off x="2916263" y="2477145"/>
            <a:ext cx="2032862" cy="1885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3" name="Picture 3">
            <a:extLst>
              <a:ext uri="{FF2B5EF4-FFF2-40B4-BE49-F238E27FC236}">
                <a16:creationId xmlns:a16="http://schemas.microsoft.com/office/drawing/2014/main" id="{7D5B15A0-92F4-47A8-896E-5D94D7185A28}"/>
              </a:ext>
            </a:extLst>
          </p:cNvPr>
          <p:cNvPicPr>
            <a:picLocks noChangeAspect="1"/>
          </p:cNvPicPr>
          <p:nvPr/>
        </p:nvPicPr>
        <p:blipFill>
          <a:blip r:embed="rId2"/>
          <a:stretch>
            <a:fillRect/>
          </a:stretch>
        </p:blipFill>
        <p:spPr>
          <a:xfrm>
            <a:off x="1008923" y="1524484"/>
            <a:ext cx="7229475" cy="4248150"/>
          </a:xfrm>
          <a:prstGeom prst="rect">
            <a:avLst/>
          </a:prstGeom>
        </p:spPr>
      </p:pic>
      <p:sp>
        <p:nvSpPr>
          <p:cNvPr id="4" name="TextBox 3">
            <a:extLst>
              <a:ext uri="{FF2B5EF4-FFF2-40B4-BE49-F238E27FC236}">
                <a16:creationId xmlns:a16="http://schemas.microsoft.com/office/drawing/2014/main" id="{FE350D7F-A4FF-4636-B582-627DB5B04CD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5" name="Rectangle 4">
            <a:extLst>
              <a:ext uri="{FF2B5EF4-FFF2-40B4-BE49-F238E27FC236}">
                <a16:creationId xmlns:a16="http://schemas.microsoft.com/office/drawing/2014/main" id="{D9978E08-1321-4971-9F02-77F32B80FA1D}"/>
              </a:ext>
            </a:extLst>
          </p:cNvPr>
          <p:cNvSpPr/>
          <p:nvPr/>
        </p:nvSpPr>
        <p:spPr>
          <a:xfrm>
            <a:off x="8170189" y="1654443"/>
            <a:ext cx="3202982" cy="91698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47551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75E48BD-A7C5-4A5D-ACBA-A0FDC432AEF5}"/>
              </a:ext>
            </a:extLst>
          </p:cNvPr>
          <p:cNvSpPr txBox="1"/>
          <p:nvPr/>
        </p:nvSpPr>
        <p:spPr>
          <a:xfrm>
            <a:off x="1844296" y="2205924"/>
            <a:ext cx="2252422" cy="1756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9" name="TextBox 8">
            <a:extLst>
              <a:ext uri="{FF2B5EF4-FFF2-40B4-BE49-F238E27FC236}">
                <a16:creationId xmlns:a16="http://schemas.microsoft.com/office/drawing/2014/main" id="{973A4288-04A7-45FA-B077-5631D1BFF30B}"/>
              </a:ext>
            </a:extLst>
          </p:cNvPr>
          <p:cNvSpPr txBox="1"/>
          <p:nvPr/>
        </p:nvSpPr>
        <p:spPr>
          <a:xfrm>
            <a:off x="2838772" y="3394128"/>
            <a:ext cx="1890794" cy="2660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11" name="TextBox 10">
            <a:extLst>
              <a:ext uri="{FF2B5EF4-FFF2-40B4-BE49-F238E27FC236}">
                <a16:creationId xmlns:a16="http://schemas.microsoft.com/office/drawing/2014/main" id="{73DC1973-576B-4FC7-8FD5-846009CA9614}"/>
              </a:ext>
            </a:extLst>
          </p:cNvPr>
          <p:cNvSpPr txBox="1"/>
          <p:nvPr/>
        </p:nvSpPr>
        <p:spPr>
          <a:xfrm>
            <a:off x="2916263" y="2477145"/>
            <a:ext cx="2032862" cy="1885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5" name="Rectangle 4">
            <a:extLst>
              <a:ext uri="{FF2B5EF4-FFF2-40B4-BE49-F238E27FC236}">
                <a16:creationId xmlns:a16="http://schemas.microsoft.com/office/drawing/2014/main" id="{D9978E08-1321-4971-9F02-77F32B80FA1D}"/>
              </a:ext>
            </a:extLst>
          </p:cNvPr>
          <p:cNvSpPr/>
          <p:nvPr/>
        </p:nvSpPr>
        <p:spPr>
          <a:xfrm>
            <a:off x="8170189" y="1654443"/>
            <a:ext cx="3202982" cy="91698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Online Media 11" title="EmergingTrendsAS1">
            <a:hlinkClick r:id="" action="ppaction://media"/>
            <a:extLst>
              <a:ext uri="{FF2B5EF4-FFF2-40B4-BE49-F238E27FC236}">
                <a16:creationId xmlns:a16="http://schemas.microsoft.com/office/drawing/2014/main" id="{AA6698E0-CFE7-4EA9-8306-E73985675930}"/>
              </a:ext>
            </a:extLst>
          </p:cNvPr>
          <p:cNvPicPr>
            <a:picLocks noRot="1" noChangeAspect="1"/>
          </p:cNvPicPr>
          <p:nvPr>
            <a:videoFile r:link="rId1"/>
          </p:nvPr>
        </p:nvPicPr>
        <p:blipFill>
          <a:blip r:embed="rId3"/>
          <a:stretch>
            <a:fillRect/>
          </a:stretch>
        </p:blipFill>
        <p:spPr>
          <a:xfrm>
            <a:off x="79022" y="29407"/>
            <a:ext cx="12022667" cy="6792808"/>
          </a:xfrm>
          <a:prstGeom prst="rect">
            <a:avLst/>
          </a:prstGeom>
        </p:spPr>
      </p:pic>
    </p:spTree>
    <p:extLst>
      <p:ext uri="{BB962C8B-B14F-4D97-AF65-F5344CB8AC3E}">
        <p14:creationId xmlns:p14="http://schemas.microsoft.com/office/powerpoint/2010/main" val="2359737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5F1FF9F-E02E-48E2-B793-63DC4D9AAC06}"/>
              </a:ext>
            </a:extLst>
          </p:cNvPr>
          <p:cNvSpPr>
            <a:spLocks noGrp="1"/>
          </p:cNvSpPr>
          <p:nvPr>
            <p:ph type="title"/>
          </p:nvPr>
        </p:nvSpPr>
        <p:spPr>
          <a:xfrm>
            <a:off x="1097280" y="286603"/>
            <a:ext cx="10058400" cy="1450757"/>
          </a:xfrm>
        </p:spPr>
        <p:txBody>
          <a:bodyPr anchor="ctr">
            <a:normAutofit/>
          </a:bodyPr>
          <a:lstStyle/>
          <a:p>
            <a:r>
              <a:rPr lang="en-US">
                <a:solidFill>
                  <a:srgbClr val="FFFFFF"/>
                </a:solidFill>
              </a:rPr>
              <a:t>Chatbot - Production</a:t>
            </a:r>
          </a:p>
        </p:txBody>
      </p:sp>
      <p:sp>
        <p:nvSpPr>
          <p:cNvPr id="3" name="Content Placeholder 2">
            <a:extLst>
              <a:ext uri="{FF2B5EF4-FFF2-40B4-BE49-F238E27FC236}">
                <a16:creationId xmlns:a16="http://schemas.microsoft.com/office/drawing/2014/main" id="{DE5B617C-5A58-427C-96A6-DD5CAEFFF3A3}"/>
              </a:ext>
            </a:extLst>
          </p:cNvPr>
          <p:cNvSpPr>
            <a:spLocks noGrp="1"/>
          </p:cNvSpPr>
          <p:nvPr>
            <p:ph idx="1"/>
          </p:nvPr>
        </p:nvSpPr>
        <p:spPr>
          <a:xfrm>
            <a:off x="1172326" y="2583584"/>
            <a:ext cx="10058400" cy="3193294"/>
          </a:xfrm>
        </p:spPr>
        <p:txBody>
          <a:bodyPr vert="horz" lIns="0" tIns="45720" rIns="0" bIns="45720" rtlCol="0" anchor="t">
            <a:normAutofit/>
          </a:bodyPr>
          <a:lstStyle/>
          <a:p>
            <a:pPr>
              <a:buFont typeface="Arial" panose="020F0502020204030204" pitchFamily="34" charset="0"/>
              <a:buChar char="•"/>
            </a:pPr>
            <a:endParaRPr lang="en-US" dirty="0"/>
          </a:p>
          <a:p>
            <a:pPr>
              <a:buFont typeface="Arial" panose="020F0502020204030204" pitchFamily="34" charset="0"/>
              <a:buChar char="•"/>
            </a:pPr>
            <a:endParaRPr lang="en-US" dirty="0"/>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26" name="Picture 2">
            <a:extLst>
              <a:ext uri="{FF2B5EF4-FFF2-40B4-BE49-F238E27FC236}">
                <a16:creationId xmlns:a16="http://schemas.microsoft.com/office/drawing/2014/main" id="{5E30A4FB-8D2E-4AD3-957D-BF89C7E813E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41" y="1905000"/>
            <a:ext cx="12192000" cy="443388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D012C61-A15D-4F61-A448-68976D9C9101}"/>
              </a:ext>
            </a:extLst>
          </p:cNvPr>
          <p:cNvSpPr txBox="1"/>
          <p:nvPr/>
        </p:nvSpPr>
        <p:spPr>
          <a:xfrm>
            <a:off x="11717867" y="5776878"/>
            <a:ext cx="472592" cy="369332"/>
          </a:xfrm>
          <a:prstGeom prst="rect">
            <a:avLst/>
          </a:prstGeom>
          <a:noFill/>
        </p:spPr>
        <p:txBody>
          <a:bodyPr wrap="square" rtlCol="0">
            <a:spAutoFit/>
          </a:bodyPr>
          <a:lstStyle/>
          <a:p>
            <a:r>
              <a:rPr lang="en-GB" dirty="0"/>
              <a:t>[7]</a:t>
            </a:r>
          </a:p>
        </p:txBody>
      </p:sp>
    </p:spTree>
    <p:extLst>
      <p:ext uri="{BB962C8B-B14F-4D97-AF65-F5344CB8AC3E}">
        <p14:creationId xmlns:p14="http://schemas.microsoft.com/office/powerpoint/2010/main" val="21636895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B1B1873-AE6E-4A34-845F-9C43E9076CF3}"/>
              </a:ext>
            </a:extLst>
          </p:cNvPr>
          <p:cNvSpPr>
            <a:spLocks noGrp="1"/>
          </p:cNvSpPr>
          <p:nvPr>
            <p:ph type="title"/>
          </p:nvPr>
        </p:nvSpPr>
        <p:spPr>
          <a:xfrm>
            <a:off x="1097280" y="286603"/>
            <a:ext cx="10058400" cy="1450757"/>
          </a:xfrm>
        </p:spPr>
        <p:txBody>
          <a:bodyPr anchor="ctr">
            <a:normAutofit/>
          </a:bodyPr>
          <a:lstStyle/>
          <a:p>
            <a:r>
              <a:rPr lang="en-US" dirty="0">
                <a:solidFill>
                  <a:srgbClr val="FFFFFF"/>
                </a:solidFill>
              </a:rPr>
              <a:t>Impact of the system</a:t>
            </a:r>
          </a:p>
        </p:txBody>
      </p:sp>
      <p:pic>
        <p:nvPicPr>
          <p:cNvPr id="5" name="Content Placeholder 4" descr="Graduation cap with solid fill">
            <a:extLst>
              <a:ext uri="{FF2B5EF4-FFF2-40B4-BE49-F238E27FC236}">
                <a16:creationId xmlns:a16="http://schemas.microsoft.com/office/drawing/2014/main" id="{3CFFB69F-F9CF-4049-9B1C-462F8B782DA4}"/>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7443" y="2023963"/>
            <a:ext cx="914400" cy="914400"/>
          </a:xfrm>
        </p:spPr>
      </p:pic>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Graphic 6" descr="Books with solid fill">
            <a:extLst>
              <a:ext uri="{FF2B5EF4-FFF2-40B4-BE49-F238E27FC236}">
                <a16:creationId xmlns:a16="http://schemas.microsoft.com/office/drawing/2014/main" id="{7828F55C-6D49-416F-846A-A06BCEBACD5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599626" y="2156255"/>
            <a:ext cx="696097" cy="696097"/>
          </a:xfrm>
          <a:prstGeom prst="rect">
            <a:avLst/>
          </a:prstGeom>
        </p:spPr>
      </p:pic>
      <p:sp>
        <p:nvSpPr>
          <p:cNvPr id="9" name="TextBox 8">
            <a:extLst>
              <a:ext uri="{FF2B5EF4-FFF2-40B4-BE49-F238E27FC236}">
                <a16:creationId xmlns:a16="http://schemas.microsoft.com/office/drawing/2014/main" id="{9AADC886-3B4F-4EF6-A6A0-83BB7FEB6EB2}"/>
              </a:ext>
            </a:extLst>
          </p:cNvPr>
          <p:cNvSpPr txBox="1"/>
          <p:nvPr/>
        </p:nvSpPr>
        <p:spPr>
          <a:xfrm>
            <a:off x="1701842" y="2319637"/>
            <a:ext cx="2842054" cy="369332"/>
          </a:xfrm>
          <a:prstGeom prst="rect">
            <a:avLst/>
          </a:prstGeom>
          <a:noFill/>
        </p:spPr>
        <p:txBody>
          <a:bodyPr wrap="square" rtlCol="0">
            <a:spAutoFit/>
          </a:bodyPr>
          <a:lstStyle/>
          <a:p>
            <a:r>
              <a:rPr lang="en-GB" b="1" u="sng" dirty="0"/>
              <a:t>Students</a:t>
            </a:r>
          </a:p>
        </p:txBody>
      </p:sp>
      <p:sp>
        <p:nvSpPr>
          <p:cNvPr id="13" name="TextBox 12">
            <a:extLst>
              <a:ext uri="{FF2B5EF4-FFF2-40B4-BE49-F238E27FC236}">
                <a16:creationId xmlns:a16="http://schemas.microsoft.com/office/drawing/2014/main" id="{25E9B8EE-6B24-46CC-B839-931913A6D4DD}"/>
              </a:ext>
            </a:extLst>
          </p:cNvPr>
          <p:cNvSpPr txBox="1"/>
          <p:nvPr/>
        </p:nvSpPr>
        <p:spPr>
          <a:xfrm>
            <a:off x="7648104" y="2296497"/>
            <a:ext cx="2842054" cy="369332"/>
          </a:xfrm>
          <a:prstGeom prst="rect">
            <a:avLst/>
          </a:prstGeom>
          <a:noFill/>
        </p:spPr>
        <p:txBody>
          <a:bodyPr wrap="square" rtlCol="0">
            <a:spAutoFit/>
          </a:bodyPr>
          <a:lstStyle/>
          <a:p>
            <a:r>
              <a:rPr lang="en-GB" b="1" u="sng" dirty="0"/>
              <a:t>Staff</a:t>
            </a:r>
          </a:p>
        </p:txBody>
      </p:sp>
      <p:sp>
        <p:nvSpPr>
          <p:cNvPr id="11" name="Rectangle 10">
            <a:extLst>
              <a:ext uri="{FF2B5EF4-FFF2-40B4-BE49-F238E27FC236}">
                <a16:creationId xmlns:a16="http://schemas.microsoft.com/office/drawing/2014/main" id="{F31E485C-5741-421B-987D-9857122D1533}"/>
              </a:ext>
            </a:extLst>
          </p:cNvPr>
          <p:cNvSpPr/>
          <p:nvPr/>
        </p:nvSpPr>
        <p:spPr>
          <a:xfrm>
            <a:off x="432486" y="2023963"/>
            <a:ext cx="5053914" cy="4209197"/>
          </a:xfrm>
          <a:prstGeom prst="rect">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D8F8B53B-70F0-4F79-90C9-76C8A166A9C8}"/>
              </a:ext>
            </a:extLst>
          </p:cNvPr>
          <p:cNvSpPr/>
          <p:nvPr/>
        </p:nvSpPr>
        <p:spPr>
          <a:xfrm>
            <a:off x="6331531" y="2023962"/>
            <a:ext cx="5053914" cy="4209197"/>
          </a:xfrm>
          <a:prstGeom prst="rect">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EF3D6B1D-3D4A-44DF-9C98-364110BEAB67}"/>
              </a:ext>
            </a:extLst>
          </p:cNvPr>
          <p:cNvSpPr txBox="1"/>
          <p:nvPr/>
        </p:nvSpPr>
        <p:spPr>
          <a:xfrm>
            <a:off x="946986" y="2938363"/>
            <a:ext cx="4287795" cy="3139321"/>
          </a:xfrm>
          <a:prstGeom prst="rect">
            <a:avLst/>
          </a:prstGeom>
          <a:noFill/>
        </p:spPr>
        <p:txBody>
          <a:bodyPr wrap="square" rtlCol="0">
            <a:spAutoFit/>
          </a:bodyPr>
          <a:lstStyle/>
          <a:p>
            <a:pPr marL="285750" indent="-285750">
              <a:buFont typeface="Arial" panose="020B0604020202020204" pitchFamily="34" charset="0"/>
              <a:buChar char="•"/>
            </a:pPr>
            <a:r>
              <a:rPr lang="en-GB" dirty="0"/>
              <a:t>Greater control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Scheduling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Out of hours access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Efficiency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Answer basic questions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16" name="TextBox 15">
            <a:extLst>
              <a:ext uri="{FF2B5EF4-FFF2-40B4-BE49-F238E27FC236}">
                <a16:creationId xmlns:a16="http://schemas.microsoft.com/office/drawing/2014/main" id="{9CAAEA72-032A-4BC9-A7EE-DE391D56A203}"/>
              </a:ext>
            </a:extLst>
          </p:cNvPr>
          <p:cNvSpPr txBox="1"/>
          <p:nvPr/>
        </p:nvSpPr>
        <p:spPr>
          <a:xfrm>
            <a:off x="6867885" y="2784791"/>
            <a:ext cx="4287795" cy="3970318"/>
          </a:xfrm>
          <a:prstGeom prst="rect">
            <a:avLst/>
          </a:prstGeom>
          <a:noFill/>
        </p:spPr>
        <p:txBody>
          <a:bodyPr wrap="square" rtlCol="0">
            <a:spAutoFit/>
          </a:bodyPr>
          <a:lstStyle/>
          <a:p>
            <a:endParaRPr lang="en-GB" dirty="0"/>
          </a:p>
          <a:p>
            <a:pPr marL="285750" indent="-285750">
              <a:buFont typeface="Arial" panose="020B0604020202020204" pitchFamily="34" charset="0"/>
              <a:buChar char="•"/>
            </a:pPr>
            <a:r>
              <a:rPr lang="en-GB" dirty="0"/>
              <a:t>Less time redirecting students</a:t>
            </a:r>
          </a:p>
          <a:p>
            <a:endParaRPr lang="en-GB" dirty="0"/>
          </a:p>
          <a:p>
            <a:pPr marL="285750" indent="-285750">
              <a:buFont typeface="Arial" panose="020B0604020202020204" pitchFamily="34" charset="0"/>
              <a:buChar char="•"/>
            </a:pPr>
            <a:r>
              <a:rPr lang="en-GB" dirty="0"/>
              <a:t>More time spent dealing with users with specific questions.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Scheduling easier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Resource management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7644575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E576DE3-5350-41A5-BB38-92B9E3EC36D4}"/>
              </a:ext>
            </a:extLst>
          </p:cNvPr>
          <p:cNvSpPr>
            <a:spLocks noGrp="1"/>
          </p:cNvSpPr>
          <p:nvPr>
            <p:ph type="ctrTitle"/>
          </p:nvPr>
        </p:nvSpPr>
        <p:spPr>
          <a:xfrm>
            <a:off x="1097280" y="758952"/>
            <a:ext cx="10653996" cy="3566160"/>
          </a:xfrm>
        </p:spPr>
        <p:txBody>
          <a:bodyPr/>
          <a:lstStyle/>
          <a:p>
            <a:r>
              <a:rPr lang="en-GB" dirty="0"/>
              <a:t>Thank you for listening!</a:t>
            </a:r>
          </a:p>
        </p:txBody>
      </p:sp>
    </p:spTree>
    <p:extLst>
      <p:ext uri="{BB962C8B-B14F-4D97-AF65-F5344CB8AC3E}">
        <p14:creationId xmlns:p14="http://schemas.microsoft.com/office/powerpoint/2010/main" val="3410480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13D2E-8C6D-4B01-A276-2FEB60A21C8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8303552-5A69-4D4C-9099-8DAB1AB06F9B}"/>
              </a:ext>
            </a:extLst>
          </p:cNvPr>
          <p:cNvSpPr>
            <a:spLocks noGrp="1"/>
          </p:cNvSpPr>
          <p:nvPr>
            <p:ph idx="1"/>
          </p:nvPr>
        </p:nvSpPr>
        <p:spPr/>
        <p:txBody>
          <a:bodyPr>
            <a:normAutofit fontScale="62500" lnSpcReduction="20000"/>
          </a:bodyPr>
          <a:lstStyle/>
          <a:p>
            <a:r>
              <a:rPr lang="en-US" b="0" i="0" dirty="0">
                <a:solidFill>
                  <a:srgbClr val="000000"/>
                </a:solidFill>
                <a:effectLst/>
                <a:latin typeface="Open Sans" panose="020B0604020202020204" pitchFamily="34" charset="0"/>
              </a:rPr>
              <a:t>1. </a:t>
            </a:r>
            <a:r>
              <a:rPr lang="en-US" b="0" i="0" dirty="0" err="1">
                <a:solidFill>
                  <a:srgbClr val="000000"/>
                </a:solidFill>
                <a:effectLst/>
                <a:latin typeface="Open Sans" panose="020B0604020202020204" pitchFamily="34" charset="0"/>
              </a:rPr>
              <a:t>Adamopoulou</a:t>
            </a:r>
            <a:r>
              <a:rPr lang="en-US" b="0" i="0" dirty="0">
                <a:solidFill>
                  <a:srgbClr val="000000"/>
                </a:solidFill>
                <a:effectLst/>
                <a:latin typeface="Open Sans" panose="020B0604020202020204" pitchFamily="34" charset="0"/>
              </a:rPr>
              <a:t> E, </a:t>
            </a:r>
            <a:r>
              <a:rPr lang="en-US" b="0" i="0" dirty="0" err="1">
                <a:solidFill>
                  <a:srgbClr val="000000"/>
                </a:solidFill>
                <a:effectLst/>
                <a:latin typeface="Open Sans" panose="020B0604020202020204" pitchFamily="34" charset="0"/>
              </a:rPr>
              <a:t>Moussiades</a:t>
            </a:r>
            <a:r>
              <a:rPr lang="en-US" b="0" i="0" dirty="0">
                <a:solidFill>
                  <a:srgbClr val="000000"/>
                </a:solidFill>
                <a:effectLst/>
                <a:latin typeface="Open Sans" panose="020B0604020202020204" pitchFamily="34" charset="0"/>
              </a:rPr>
              <a:t> L. An Overview of Chatbot Technology. IFIP Advances in Information and Communication Technology. 2020;:373-383. [accessed 1 Jan 2022] Available from: </a:t>
            </a:r>
            <a:r>
              <a:rPr lang="en-US" b="0" i="0" dirty="0">
                <a:solidFill>
                  <a:srgbClr val="000000"/>
                </a:solidFill>
                <a:effectLst/>
                <a:latin typeface="Open Sans" panose="020B0604020202020204" pitchFamily="34" charset="0"/>
                <a:hlinkClick r:id="rId3"/>
              </a:rPr>
              <a:t>https://www.ncbi.nlm.nih.gov/pmc/articles/PMC7256567/</a:t>
            </a:r>
            <a:r>
              <a:rPr lang="en-US" b="0" i="0" dirty="0">
                <a:solidFill>
                  <a:srgbClr val="000000"/>
                </a:solidFill>
                <a:effectLst/>
                <a:latin typeface="Open Sans" panose="020B0604020202020204" pitchFamily="34" charset="0"/>
              </a:rPr>
              <a:t> </a:t>
            </a:r>
          </a:p>
          <a:p>
            <a:r>
              <a:rPr lang="en-US" b="0" i="0" dirty="0">
                <a:solidFill>
                  <a:srgbClr val="000000"/>
                </a:solidFill>
                <a:effectLst/>
                <a:latin typeface="Open Sans" panose="020B0606030504020204" pitchFamily="34" charset="0"/>
              </a:rPr>
              <a:t>2. CSML. </a:t>
            </a:r>
            <a:r>
              <a:rPr lang="en-US" b="0" i="0" dirty="0" err="1">
                <a:solidFill>
                  <a:srgbClr val="000000"/>
                </a:solidFill>
                <a:effectLst/>
                <a:latin typeface="Open Sans" panose="020B0606030504020204" pitchFamily="34" charset="0"/>
              </a:rPr>
              <a:t>Dialoglow</a:t>
            </a:r>
            <a:r>
              <a:rPr lang="en-US" b="0" i="0" dirty="0">
                <a:solidFill>
                  <a:srgbClr val="000000"/>
                </a:solidFill>
                <a:effectLst/>
                <a:latin typeface="Open Sans" panose="020B0606030504020204" pitchFamily="34" charset="0"/>
              </a:rPr>
              <a:t>. 2022. [accessed 1 Jan 2022] Available from: </a:t>
            </a:r>
            <a:r>
              <a:rPr lang="en-US" b="0" i="0" dirty="0">
                <a:solidFill>
                  <a:srgbClr val="000000"/>
                </a:solidFill>
                <a:effectLst/>
                <a:latin typeface="Open Sans" panose="020B0606030504020204" pitchFamily="34" charset="0"/>
                <a:hlinkClick r:id="rId4"/>
              </a:rPr>
              <a:t>https://www.csml.dev/studio/integrations/dialogflow/</a:t>
            </a:r>
            <a:endParaRPr lang="en-US" b="0" i="0" dirty="0">
              <a:solidFill>
                <a:srgbClr val="000000"/>
              </a:solidFill>
              <a:effectLst/>
              <a:latin typeface="Open Sans" panose="020B0606030504020204" pitchFamily="34" charset="0"/>
            </a:endParaRPr>
          </a:p>
          <a:p>
            <a:r>
              <a:rPr lang="en-US" b="0" i="0" dirty="0">
                <a:solidFill>
                  <a:srgbClr val="000000"/>
                </a:solidFill>
                <a:effectLst/>
                <a:latin typeface="Open Sans" panose="020B0606030504020204" pitchFamily="34" charset="0"/>
              </a:rPr>
              <a:t>3. IBM. IBM Watson. 2022. [accessed 2 Jan 2022] Available from: </a:t>
            </a:r>
            <a:r>
              <a:rPr lang="en-US" b="0" i="0" dirty="0">
                <a:solidFill>
                  <a:srgbClr val="000000"/>
                </a:solidFill>
                <a:effectLst/>
                <a:latin typeface="Open Sans" panose="020B0606030504020204" pitchFamily="34" charset="0"/>
                <a:hlinkClick r:id="rId5"/>
              </a:rPr>
              <a:t>https://mobile.twitter.com/ibmwatson</a:t>
            </a:r>
            <a:endParaRPr lang="en-US" b="0" i="0" dirty="0">
              <a:solidFill>
                <a:srgbClr val="000000"/>
              </a:solidFill>
              <a:effectLst/>
              <a:latin typeface="Open Sans" panose="020B0606030504020204" pitchFamily="34" charset="0"/>
            </a:endParaRPr>
          </a:p>
          <a:p>
            <a:r>
              <a:rPr lang="en-US" b="0" i="0" dirty="0">
                <a:solidFill>
                  <a:srgbClr val="000000"/>
                </a:solidFill>
                <a:effectLst/>
                <a:latin typeface="Open Sans" panose="020B0606030504020204" pitchFamily="34" charset="0"/>
              </a:rPr>
              <a:t>4. Oracle. Oracle Logo. 2022. [accessed 2 Jan 2022] Available from: </a:t>
            </a:r>
            <a:r>
              <a:rPr lang="en-US" b="0" i="0" dirty="0">
                <a:solidFill>
                  <a:srgbClr val="000000"/>
                </a:solidFill>
                <a:effectLst/>
                <a:latin typeface="Open Sans" panose="020B0606030504020204" pitchFamily="34" charset="0"/>
                <a:hlinkClick r:id="rId6"/>
              </a:rPr>
              <a:t>https://twitter.com/oraclemobile/status/1174438184832253952?lang=bg</a:t>
            </a:r>
            <a:r>
              <a:rPr lang="en-US" dirty="0">
                <a:solidFill>
                  <a:srgbClr val="000000"/>
                </a:solidFill>
                <a:latin typeface="Open Sans" panose="020B0606030504020204" pitchFamily="34" charset="0"/>
              </a:rPr>
              <a:t> </a:t>
            </a:r>
          </a:p>
          <a:p>
            <a:r>
              <a:rPr lang="en-US" b="0" i="0" dirty="0">
                <a:solidFill>
                  <a:srgbClr val="000000"/>
                </a:solidFill>
                <a:effectLst/>
                <a:latin typeface="Open Sans" panose="020B0606030504020204" pitchFamily="34" charset="0"/>
              </a:rPr>
              <a:t>5. Srivastava S. Desirable Features of a Chatbot-building Platform. In: 2020 IEEE International Conference on Humanized Computing and Communication with Artificial Intelligence (HCCAI). Irvine: IEEE; 2020. [accessed 3 Jan 2022] Available from: </a:t>
            </a:r>
            <a:r>
              <a:rPr lang="en-US" b="0" i="0" dirty="0">
                <a:solidFill>
                  <a:srgbClr val="000000"/>
                </a:solidFill>
                <a:effectLst/>
                <a:latin typeface="Open Sans" panose="020B0606030504020204" pitchFamily="34" charset="0"/>
                <a:hlinkClick r:id="rId7"/>
              </a:rPr>
              <a:t>https://doi.org/10.1109/HCCAI49649.2020.00016</a:t>
            </a:r>
            <a:endParaRPr lang="en-US" b="0" i="0" dirty="0">
              <a:solidFill>
                <a:srgbClr val="000000"/>
              </a:solidFill>
              <a:effectLst/>
              <a:latin typeface="Open Sans" panose="020B0606030504020204" pitchFamily="34" charset="0"/>
            </a:endParaRPr>
          </a:p>
          <a:p>
            <a:r>
              <a:rPr lang="en-US" dirty="0">
                <a:solidFill>
                  <a:srgbClr val="000000"/>
                </a:solidFill>
                <a:latin typeface="Open Sans" panose="020B0606030504020204" pitchFamily="34" charset="0"/>
              </a:rPr>
              <a:t>6. </a:t>
            </a:r>
            <a:r>
              <a:rPr lang="en-US" b="0" i="0" dirty="0" err="1">
                <a:solidFill>
                  <a:srgbClr val="000000"/>
                </a:solidFill>
                <a:effectLst/>
                <a:latin typeface="Open Sans" panose="020B0606030504020204" pitchFamily="34" charset="0"/>
              </a:rPr>
              <a:t>Salihin</a:t>
            </a:r>
            <a:r>
              <a:rPr lang="en-US" b="0" i="0" dirty="0">
                <a:solidFill>
                  <a:srgbClr val="000000"/>
                </a:solidFill>
                <a:effectLst/>
                <a:latin typeface="Open Sans" panose="020B0606030504020204" pitchFamily="34" charset="0"/>
              </a:rPr>
              <a:t> A. Bots in libraries: They're coming for your jobs (or is it?). 2019). </a:t>
            </a:r>
            <a:r>
              <a:rPr lang="en-US" b="0" i="1" dirty="0">
                <a:solidFill>
                  <a:srgbClr val="000000"/>
                </a:solidFill>
                <a:effectLst/>
                <a:latin typeface="Open Sans" panose="020B0606030504020204" pitchFamily="34" charset="0"/>
              </a:rPr>
              <a:t>ALIA Information Online 2019, Sydney, 12-14 February</a:t>
            </a:r>
            <a:r>
              <a:rPr lang="en-US" b="0" i="0" dirty="0">
                <a:solidFill>
                  <a:srgbClr val="000000"/>
                </a:solidFill>
                <a:effectLst/>
                <a:latin typeface="Open Sans" panose="020B0606030504020204" pitchFamily="34" charset="0"/>
              </a:rPr>
              <a:t>. 1-6. Research Collection Library. [accessed 3 Jan 2022] Available from</a:t>
            </a:r>
            <a:r>
              <a:rPr lang="en-US" b="1" i="0" dirty="0">
                <a:solidFill>
                  <a:srgbClr val="000000"/>
                </a:solidFill>
                <a:effectLst/>
                <a:latin typeface="Open Sans" panose="020B0606030504020204" pitchFamily="34" charset="0"/>
              </a:rPr>
              <a:t>:</a:t>
            </a:r>
            <a:r>
              <a:rPr lang="en-US" b="0" i="0" dirty="0">
                <a:solidFill>
                  <a:srgbClr val="000000"/>
                </a:solidFill>
                <a:effectLst/>
                <a:latin typeface="Open Sans" panose="020B0606030504020204" pitchFamily="34" charset="0"/>
              </a:rPr>
              <a:t> https://ink.library.smu.edu.sg/library_research/138</a:t>
            </a:r>
            <a:endParaRPr lang="en-US" dirty="0">
              <a:solidFill>
                <a:srgbClr val="000000"/>
              </a:solidFill>
              <a:latin typeface="Open Sans" panose="020B0606030504020204" pitchFamily="34" charset="0"/>
            </a:endParaRPr>
          </a:p>
          <a:p>
            <a:r>
              <a:rPr lang="en-US" b="0" i="0" dirty="0">
                <a:solidFill>
                  <a:schemeClr val="tx1"/>
                </a:solidFill>
                <a:effectLst/>
                <a:latin typeface="Open Sans" panose="020B0606030504020204" pitchFamily="34" charset="0"/>
                <a:ea typeface="Open Sans" panose="020B0606030504020204" pitchFamily="34" charset="0"/>
                <a:cs typeface="Open Sans" panose="020B0606030504020204" pitchFamily="34" charset="0"/>
              </a:rPr>
              <a:t>7. </a:t>
            </a:r>
            <a:r>
              <a:rPr lang="en-GB" b="0" i="0" dirty="0">
                <a:solidFill>
                  <a:schemeClr val="tx1"/>
                </a:solidFill>
                <a:effectLst/>
                <a:latin typeface="Source Sans Pro" panose="020B0503030403020204" pitchFamily="34" charset="0"/>
              </a:rPr>
              <a:t>Ferreira D, et al. </a:t>
            </a:r>
            <a:r>
              <a:rPr lang="en-GB" b="0" i="0" dirty="0">
                <a:solidFill>
                  <a:schemeClr val="tx1"/>
                </a:solidFill>
                <a:effectLst/>
                <a:latin typeface="Open Sans" panose="020B0606030504020204" pitchFamily="34" charset="0"/>
                <a:ea typeface="Open Sans" panose="020B0606030504020204" pitchFamily="34" charset="0"/>
                <a:cs typeface="Open Sans" panose="020B0606030504020204" pitchFamily="34" charset="0"/>
              </a:rPr>
              <a:t>A Step Towards the Use of Chatbots to Support the Enterprise Decision-Making Processes. </a:t>
            </a:r>
            <a:r>
              <a:rPr lang="en-US" b="0" i="0" dirty="0">
                <a:solidFill>
                  <a:schemeClr val="tx1"/>
                </a:solidFill>
                <a:effectLst/>
                <a:latin typeface="Open Sans" panose="020B0606030504020204" pitchFamily="34" charset="0"/>
                <a:ea typeface="Open Sans" panose="020B0606030504020204" pitchFamily="34" charset="0"/>
                <a:cs typeface="Open Sans" panose="020B0606030504020204" pitchFamily="34" charset="0"/>
              </a:rPr>
              <a:t>Trends and Applications in Information Systems and Technologies. </a:t>
            </a:r>
            <a:r>
              <a:rPr lang="en-US" b="0" i="0" dirty="0" err="1">
                <a:solidFill>
                  <a:schemeClr val="tx1"/>
                </a:solidFill>
                <a:effectLst/>
                <a:latin typeface="Open Sans" panose="020B0606030504020204" pitchFamily="34" charset="0"/>
                <a:ea typeface="Open Sans" panose="020B0606030504020204" pitchFamily="34" charset="0"/>
                <a:cs typeface="Open Sans" panose="020B0606030504020204" pitchFamily="34" charset="0"/>
              </a:rPr>
              <a:t>WorldCIST</a:t>
            </a:r>
            <a:r>
              <a:rPr lang="en-US" b="0" i="0" dirty="0">
                <a:solidFill>
                  <a:schemeClr val="tx1"/>
                </a:solidFill>
                <a:effectLst/>
                <a:latin typeface="Open Sans" panose="020B0606030504020204" pitchFamily="34" charset="0"/>
                <a:ea typeface="Open Sans" panose="020B0606030504020204" pitchFamily="34" charset="0"/>
                <a:cs typeface="Open Sans" panose="020B0606030504020204" pitchFamily="34" charset="0"/>
              </a:rPr>
              <a:t> 2021. Advances in Intelligent Systems and Computing, vol 1368. Springer, Cham. Available from</a:t>
            </a:r>
            <a:r>
              <a:rPr lang="en-US" b="0" i="0" dirty="0">
                <a:solidFill>
                  <a:srgbClr val="333333"/>
                </a:solidFill>
                <a:effectLst/>
                <a:latin typeface="Open Sans" panose="020B0606030504020204" pitchFamily="34" charset="0"/>
                <a:ea typeface="Open Sans" panose="020B0606030504020204" pitchFamily="34" charset="0"/>
                <a:cs typeface="Open Sans" panose="020B0606030504020204" pitchFamily="34" charset="0"/>
              </a:rPr>
              <a:t>: </a:t>
            </a:r>
            <a:r>
              <a:rPr lang="en-US" dirty="0">
                <a:hlinkClick r:id="rId8"/>
              </a:rPr>
              <a:t>A Step Towards the Use of Chatbots to Support the Enterprise Decision-Making Processes | SpringerLink</a:t>
            </a:r>
            <a:r>
              <a:rPr lang="en-US" dirty="0"/>
              <a:t> </a:t>
            </a:r>
            <a:endParaRPr lang="en-GB" b="0" i="0" dirty="0">
              <a:solidFill>
                <a:srgbClr val="333333"/>
              </a:solidFill>
              <a:effectLst/>
              <a:latin typeface="Open Sans" panose="020B0606030504020204" pitchFamily="34" charset="0"/>
              <a:ea typeface="Open Sans" panose="020B0606030504020204" pitchFamily="34" charset="0"/>
              <a:cs typeface="Open Sans" panose="020B0606030504020204" pitchFamily="34" charset="0"/>
            </a:endParaRPr>
          </a:p>
          <a:p>
            <a:endParaRPr lang="en-US" b="0" i="0" dirty="0">
              <a:solidFill>
                <a:srgbClr val="000000"/>
              </a:solidFill>
              <a:effectLst/>
              <a:latin typeface="Open Sans" panose="020B0606030504020204" pitchFamily="34" charset="0"/>
            </a:endParaRPr>
          </a:p>
          <a:p>
            <a:endParaRPr lang="en-US" dirty="0">
              <a:solidFill>
                <a:srgbClr val="000000"/>
              </a:solidFill>
              <a:latin typeface="Open Sans" panose="020B0604020202020204" pitchFamily="34" charset="0"/>
            </a:endParaRPr>
          </a:p>
          <a:p>
            <a:endParaRPr lang="en-GB" dirty="0"/>
          </a:p>
        </p:txBody>
      </p:sp>
    </p:spTree>
    <p:extLst>
      <p:ext uri="{BB962C8B-B14F-4D97-AF65-F5344CB8AC3E}">
        <p14:creationId xmlns:p14="http://schemas.microsoft.com/office/powerpoint/2010/main" val="2444702674"/>
      </p:ext>
    </p:extLst>
  </p:cSld>
  <p:clrMapOvr>
    <a:masterClrMapping/>
  </p:clrMapOvr>
</p:sld>
</file>

<file path=ppt/theme/theme1.xml><?xml version="1.0" encoding="utf-8"?>
<a:theme xmlns:a="http://schemas.openxmlformats.org/drawingml/2006/main" name="RetrospectVTI">
  <a:themeElements>
    <a:clrScheme name="AnalogousFromDarkSeedLeftStep">
      <a:dk1>
        <a:srgbClr val="000000"/>
      </a:dk1>
      <a:lt1>
        <a:srgbClr val="FFFFFF"/>
      </a:lt1>
      <a:dk2>
        <a:srgbClr val="1C2B31"/>
      </a:dk2>
      <a:lt2>
        <a:srgbClr val="F0F3F0"/>
      </a:lt2>
      <a:accent1>
        <a:srgbClr val="D630E0"/>
      </a:accent1>
      <a:accent2>
        <a:srgbClr val="7D22CF"/>
      </a:accent2>
      <a:accent3>
        <a:srgbClr val="4430E0"/>
      </a:accent3>
      <a:accent4>
        <a:srgbClr val="1E54CE"/>
      </a:accent4>
      <a:accent5>
        <a:srgbClr val="30AFE0"/>
      </a:accent5>
      <a:accent6>
        <a:srgbClr val="1DC3AC"/>
      </a:accent6>
      <a:hlink>
        <a:srgbClr val="3F86BF"/>
      </a:hlink>
      <a:folHlink>
        <a:srgbClr val="7F7F7F"/>
      </a:folHlink>
    </a:clrScheme>
    <a:fontScheme name="Retrospect">
      <a:majorFont>
        <a:latin typeface="Arial Nova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1079</Words>
  <Application>Microsoft Office PowerPoint</Application>
  <PresentationFormat>Widescreen</PresentationFormat>
  <Paragraphs>131</Paragraphs>
  <Slides>12</Slides>
  <Notes>7</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Arial Nova</vt:lpstr>
      <vt:lpstr>Arial Nova Light</vt:lpstr>
      <vt:lpstr>Calibri</vt:lpstr>
      <vt:lpstr>Open Sans</vt:lpstr>
      <vt:lpstr>Source Sans Pro</vt:lpstr>
      <vt:lpstr>RetrospectVTI</vt:lpstr>
      <vt:lpstr>Library Chatbot</vt:lpstr>
      <vt:lpstr>How do chatbots work?</vt:lpstr>
      <vt:lpstr>Chatbot Tools</vt:lpstr>
      <vt:lpstr>DialogFlow </vt:lpstr>
      <vt:lpstr>Chatbot Design - Requirements</vt:lpstr>
      <vt:lpstr>Chatbot Design - Data</vt:lpstr>
      <vt:lpstr>Chatbot Design - Data</vt:lpstr>
      <vt:lpstr>PowerPoint Presentation</vt:lpstr>
      <vt:lpstr>Chatbot - Production</vt:lpstr>
      <vt:lpstr>Impact of the system</vt:lpstr>
      <vt:lpstr>Thank you for listening!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morgan lloyd</dc:creator>
  <cp:lastModifiedBy>296463 (Morgan Lloyd)</cp:lastModifiedBy>
  <cp:revision>5</cp:revision>
  <dcterms:created xsi:type="dcterms:W3CDTF">2021-11-04T12:32:11Z</dcterms:created>
  <dcterms:modified xsi:type="dcterms:W3CDTF">2022-01-19T22:59:16Z</dcterms:modified>
</cp:coreProperties>
</file>