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533" autoAdjust="0"/>
  </p:normalViewPr>
  <p:slideViewPr>
    <p:cSldViewPr>
      <p:cViewPr varScale="1">
        <p:scale>
          <a:sx n="72" d="100"/>
          <a:sy n="72" d="100"/>
        </p:scale>
        <p:origin x="132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C1C20E-D03C-4AEE-8F5B-222FFC75618E}" type="datetimeFigureOut">
              <a:rPr lang="en-IN" smtClean="0"/>
              <a:t>30-03-2022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7D952C-3FC7-4718-9ACF-E11CF94F05F9}" type="slidenum">
              <a:rPr lang="en-IN" smtClean="0"/>
              <a:t>‹Nº›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502017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7D952C-3FC7-4718-9ACF-E11CF94F05F9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433113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7D952C-3FC7-4718-9ACF-E11CF94F05F9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0753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7D952C-3FC7-4718-9ACF-E11CF94F05F9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834715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7D952C-3FC7-4718-9ACF-E11CF94F05F9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642456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7D952C-3FC7-4718-9ACF-E11CF94F05F9}" type="slidenum">
              <a:rPr lang="en-IN" smtClean="0"/>
              <a:t>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019301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7D952C-3FC7-4718-9ACF-E11CF94F05F9}" type="slidenum">
              <a:rPr lang="en-IN" smtClean="0"/>
              <a:t>7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00611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7D952C-3FC7-4718-9ACF-E11CF94F05F9}" type="slidenum">
              <a:rPr lang="en-IN" smtClean="0"/>
              <a:t>8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041571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7D952C-3FC7-4718-9ACF-E11CF94F05F9}" type="slidenum">
              <a:rPr lang="en-IN" smtClean="0"/>
              <a:t>9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492596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B195F35-6790-4BD7-80CE-4AE35E1D91A1}" type="datetimeFigureOut">
              <a:rPr lang="en-IN" smtClean="0"/>
              <a:t>30-03-2022</a:t>
            </a:fld>
            <a:endParaRPr lang="en-IN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14852C7C-EA0B-4AEC-A644-05EA2439C7BF}" type="slidenum">
              <a:rPr lang="en-IN" smtClean="0"/>
              <a:t>‹Nº›</a:t>
            </a:fld>
            <a:endParaRPr lang="en-IN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95F35-6790-4BD7-80CE-4AE35E1D91A1}" type="datetimeFigureOut">
              <a:rPr lang="en-IN" smtClean="0"/>
              <a:t>30-03-2022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52C7C-EA0B-4AEC-A644-05EA2439C7BF}" type="slidenum">
              <a:rPr lang="en-IN" smtClean="0"/>
              <a:t>‹Nº›</a:t>
            </a:fld>
            <a:endParaRPr lang="en-I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95F35-6790-4BD7-80CE-4AE35E1D91A1}" type="datetimeFigureOut">
              <a:rPr lang="en-IN" smtClean="0"/>
              <a:t>30-03-2022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52C7C-EA0B-4AEC-A644-05EA2439C7BF}" type="slidenum">
              <a:rPr lang="en-IN" smtClean="0"/>
              <a:t>‹Nº›</a:t>
            </a:fld>
            <a:endParaRPr lang="en-I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95F35-6790-4BD7-80CE-4AE35E1D91A1}" type="datetimeFigureOut">
              <a:rPr lang="en-IN" smtClean="0"/>
              <a:t>30-03-2022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52C7C-EA0B-4AEC-A644-05EA2439C7BF}" type="slidenum">
              <a:rPr lang="en-IN" smtClean="0"/>
              <a:t>‹Nº›</a:t>
            </a:fld>
            <a:endParaRPr lang="en-IN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95F35-6790-4BD7-80CE-4AE35E1D91A1}" type="datetimeFigureOut">
              <a:rPr lang="en-IN" smtClean="0"/>
              <a:t>30-03-2022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52C7C-EA0B-4AEC-A644-05EA2439C7BF}" type="slidenum">
              <a:rPr lang="en-IN" smtClean="0"/>
              <a:t>‹Nº›</a:t>
            </a:fld>
            <a:endParaRPr lang="en-I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95F35-6790-4BD7-80CE-4AE35E1D91A1}" type="datetimeFigureOut">
              <a:rPr lang="en-IN" smtClean="0"/>
              <a:t>30-03-2022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52C7C-EA0B-4AEC-A644-05EA2439C7BF}" type="slidenum">
              <a:rPr lang="en-IN" smtClean="0"/>
              <a:t>‹Nº›</a:t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95F35-6790-4BD7-80CE-4AE35E1D91A1}" type="datetimeFigureOut">
              <a:rPr lang="en-IN" smtClean="0"/>
              <a:t>30-03-2022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52C7C-EA0B-4AEC-A644-05EA2439C7BF}" type="slidenum">
              <a:rPr lang="en-IN" smtClean="0"/>
              <a:t>‹Nº›</a:t>
            </a:fld>
            <a:endParaRPr lang="en-I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95F35-6790-4BD7-80CE-4AE35E1D91A1}" type="datetimeFigureOut">
              <a:rPr lang="en-IN" smtClean="0"/>
              <a:t>30-03-2022</a:t>
            </a:fld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52C7C-EA0B-4AEC-A644-05EA2439C7BF}" type="slidenum">
              <a:rPr lang="en-IN" smtClean="0"/>
              <a:t>‹Nº›</a:t>
            </a:fld>
            <a:endParaRPr lang="en-IN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IN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95F35-6790-4BD7-80CE-4AE35E1D91A1}" type="datetimeFigureOut">
              <a:rPr lang="en-IN" smtClean="0"/>
              <a:t>30-03-2022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52C7C-EA0B-4AEC-A644-05EA2439C7BF}" type="slidenum">
              <a:rPr lang="en-IN" smtClean="0"/>
              <a:t>‹Nº›</a:t>
            </a:fld>
            <a:endParaRPr lang="en-I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95F35-6790-4BD7-80CE-4AE35E1D91A1}" type="datetimeFigureOut">
              <a:rPr lang="en-IN" smtClean="0"/>
              <a:t>30-03-2022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52C7C-EA0B-4AEC-A644-05EA2439C7BF}" type="slidenum">
              <a:rPr lang="en-IN" smtClean="0"/>
              <a:t>‹Nº›</a:t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95F35-6790-4BD7-80CE-4AE35E1D91A1}" type="datetimeFigureOut">
              <a:rPr lang="en-IN" smtClean="0"/>
              <a:t>30-03-2022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52C7C-EA0B-4AEC-A644-05EA2439C7BF}" type="slidenum">
              <a:rPr lang="en-IN" smtClean="0"/>
              <a:t>‹Nº›</a:t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B195F35-6790-4BD7-80CE-4AE35E1D91A1}" type="datetimeFigureOut">
              <a:rPr lang="en-IN" smtClean="0"/>
              <a:t>30-03-2022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14852C7C-EA0B-4AEC-A644-05EA2439C7BF}" type="slidenum">
              <a:rPr lang="en-IN" smtClean="0"/>
              <a:t>‹Nº›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9888" y="620688"/>
            <a:ext cx="3423314" cy="936104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Part: Two  </a:t>
            </a:r>
            <a:r>
              <a:rPr lang="en-GB" sz="2800" b="1" dirty="0">
                <a:solidFill>
                  <a:schemeClr val="tx1"/>
                </a:solidFill>
              </a:rPr>
              <a:t>PRESENTATION </a:t>
            </a:r>
            <a:endParaRPr lang="en-IN" sz="2800" b="1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9888" y="2671301"/>
            <a:ext cx="3437687" cy="827569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US" sz="2000" b="1" dirty="0" smtClean="0"/>
              <a:t>Adolfo Heras</a:t>
            </a:r>
          </a:p>
          <a:p>
            <a:pPr algn="ctr"/>
            <a:r>
              <a:rPr lang="en-US" sz="2000" b="1" dirty="0" smtClean="0"/>
              <a:t>Student Number 1915415 </a:t>
            </a:r>
            <a:endParaRPr lang="en-IN" sz="2000" b="1" dirty="0"/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4672378" y="3877644"/>
            <a:ext cx="3309803" cy="187220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rgbClr val="42424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IN" sz="2400" b="1" dirty="0"/>
          </a:p>
        </p:txBody>
      </p:sp>
      <p:sp>
        <p:nvSpPr>
          <p:cNvPr id="8" name="Rectángulo 7"/>
          <p:cNvSpPr/>
          <p:nvPr/>
        </p:nvSpPr>
        <p:spPr>
          <a:xfrm>
            <a:off x="4669888" y="3912644"/>
            <a:ext cx="332256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Module code: </a:t>
            </a:r>
            <a:endParaRPr lang="en-GB" b="1" dirty="0" smtClean="0"/>
          </a:p>
          <a:p>
            <a:r>
              <a:rPr lang="en-GB" b="1" dirty="0" smtClean="0"/>
              <a:t>BMSW5104 _BIRM</a:t>
            </a:r>
            <a:endParaRPr lang="en-GB" b="1" dirty="0"/>
          </a:p>
          <a:p>
            <a:r>
              <a:rPr lang="en-GB" b="1" dirty="0"/>
              <a:t>Managing Projects in the </a:t>
            </a:r>
            <a:r>
              <a:rPr lang="en-GB" b="1" dirty="0" smtClean="0"/>
              <a:t>Organisation.  </a:t>
            </a:r>
            <a:endParaRPr lang="en-GB" b="1" dirty="0" smtClean="0"/>
          </a:p>
          <a:p>
            <a:r>
              <a:rPr lang="en-GB" b="1" dirty="0"/>
              <a:t>Lecture: </a:t>
            </a:r>
          </a:p>
          <a:p>
            <a:r>
              <a:rPr lang="en-GB" b="1" dirty="0" err="1"/>
              <a:t>Daminabo</a:t>
            </a:r>
            <a:r>
              <a:rPr lang="en-GB" b="1" dirty="0"/>
              <a:t> </a:t>
            </a:r>
            <a:r>
              <a:rPr lang="en-GB" b="1" dirty="0" err="1"/>
              <a:t>Pokubo</a:t>
            </a:r>
            <a:endParaRPr lang="en-GB" b="1" dirty="0"/>
          </a:p>
          <a:p>
            <a:endParaRPr lang="en-GB" dirty="0"/>
          </a:p>
        </p:txBody>
      </p:sp>
      <p:sp>
        <p:nvSpPr>
          <p:cNvPr id="10" name="Rectángulo 9"/>
          <p:cNvSpPr/>
          <p:nvPr/>
        </p:nvSpPr>
        <p:spPr>
          <a:xfrm>
            <a:off x="0" y="2023256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Project Management Plan </a:t>
            </a:r>
            <a:endParaRPr lang="en-IN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80445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836712"/>
            <a:ext cx="7704856" cy="601136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Project Outline 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00" y="1700808"/>
            <a:ext cx="5040559" cy="460851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endParaRPr lang="en-GB" sz="1800" b="1" i="1" dirty="0" smtClean="0"/>
          </a:p>
          <a:p>
            <a:pPr algn="just"/>
            <a:r>
              <a:rPr lang="en-GB" sz="1800" b="1" i="1" dirty="0" smtClean="0"/>
              <a:t>New </a:t>
            </a:r>
            <a:r>
              <a:rPr lang="en-GB" sz="1800" b="1" i="1" dirty="0"/>
              <a:t>product line (</a:t>
            </a:r>
            <a:r>
              <a:rPr lang="en-GB" sz="1800" b="1" i="1" dirty="0" smtClean="0"/>
              <a:t>multi-vitamin).</a:t>
            </a:r>
            <a:endParaRPr lang="en-GB" sz="1800" dirty="0" smtClean="0"/>
          </a:p>
          <a:p>
            <a:pPr algn="just"/>
            <a:r>
              <a:rPr lang="en-GB" sz="1800" dirty="0"/>
              <a:t>T</a:t>
            </a:r>
            <a:r>
              <a:rPr lang="en-GB" sz="1800" dirty="0" smtClean="0"/>
              <a:t>he </a:t>
            </a:r>
            <a:r>
              <a:rPr lang="en-GB" sz="1800" dirty="0"/>
              <a:t>company has failed to launch a new product </a:t>
            </a:r>
            <a:r>
              <a:rPr lang="en-GB" sz="1800" dirty="0" smtClean="0"/>
              <a:t>line due </a:t>
            </a:r>
            <a:r>
              <a:rPr lang="en-GB" sz="1800" dirty="0"/>
              <a:t>to the inadequate project management plan. </a:t>
            </a:r>
            <a:endParaRPr lang="en-GB" sz="1800" dirty="0" smtClean="0"/>
          </a:p>
          <a:p>
            <a:pPr algn="just"/>
            <a:r>
              <a:rPr lang="en-GB" sz="1800" dirty="0"/>
              <a:t>T</a:t>
            </a:r>
            <a:r>
              <a:rPr lang="en-GB" sz="1800" dirty="0" smtClean="0"/>
              <a:t>he </a:t>
            </a:r>
            <a:r>
              <a:rPr lang="en-GB" sz="1800" dirty="0"/>
              <a:t>demand of the </a:t>
            </a:r>
            <a:r>
              <a:rPr lang="en-GB" sz="1800" b="1" dirty="0"/>
              <a:t>multi-vitamin is high </a:t>
            </a:r>
            <a:r>
              <a:rPr lang="en-GB" sz="1800" dirty="0"/>
              <a:t>due to the rise in the health consciousness </a:t>
            </a:r>
            <a:r>
              <a:rPr lang="en-GB" sz="1800" dirty="0" smtClean="0"/>
              <a:t>people after the outbreak of the COVID-19 pandemic. </a:t>
            </a:r>
          </a:p>
          <a:p>
            <a:pPr algn="just"/>
            <a:r>
              <a:rPr lang="en-GB" sz="1800" dirty="0"/>
              <a:t>The </a:t>
            </a:r>
            <a:r>
              <a:rPr lang="en-GB" sz="1800" b="1" dirty="0"/>
              <a:t>application of the </a:t>
            </a:r>
            <a:r>
              <a:rPr lang="en-GB" sz="1800" b="1" dirty="0" smtClean="0"/>
              <a:t>Project </a:t>
            </a:r>
            <a:r>
              <a:rPr lang="en-GB" sz="1800" b="1" dirty="0"/>
              <a:t>Management tools </a:t>
            </a:r>
            <a:r>
              <a:rPr lang="en-GB" sz="1800" dirty="0"/>
              <a:t>is </a:t>
            </a:r>
            <a:r>
              <a:rPr lang="en-GB" sz="1800" dirty="0" smtClean="0"/>
              <a:t>implemented in the current project to </a:t>
            </a:r>
            <a:r>
              <a:rPr lang="en-GB" sz="1800" dirty="0"/>
              <a:t>drive the project success and also to achieve the project </a:t>
            </a:r>
            <a:r>
              <a:rPr lang="en-GB" sz="1800" dirty="0" smtClean="0"/>
              <a:t>deliverables.</a:t>
            </a:r>
            <a:endParaRPr lang="en-IN" sz="1800" dirty="0"/>
          </a:p>
          <a:p>
            <a:pPr algn="just"/>
            <a:endParaRPr lang="en-IN" sz="1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780928"/>
            <a:ext cx="2029473" cy="280831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320161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1027664"/>
            <a:ext cx="7992888" cy="673144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Project Scope 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5" y="1916831"/>
            <a:ext cx="5328593" cy="451299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endParaRPr lang="en-GB" sz="1800" dirty="0" smtClean="0"/>
          </a:p>
          <a:p>
            <a:pPr algn="just"/>
            <a:r>
              <a:rPr lang="en-GB" sz="1800" dirty="0" smtClean="0"/>
              <a:t>The </a:t>
            </a:r>
            <a:r>
              <a:rPr lang="en-GB" sz="1800" dirty="0"/>
              <a:t>project will introduce the new product line (multi-vitamin) to cater the demand of the new </a:t>
            </a:r>
            <a:r>
              <a:rPr lang="en-GB" sz="1800" dirty="0" smtClean="0"/>
              <a:t>customers. </a:t>
            </a:r>
          </a:p>
          <a:p>
            <a:pPr marL="68580" indent="0" algn="just">
              <a:buNone/>
            </a:pPr>
            <a:endParaRPr lang="en-GB" sz="1800" dirty="0" smtClean="0"/>
          </a:p>
          <a:p>
            <a:pPr algn="just"/>
            <a:r>
              <a:rPr lang="en-GB" sz="1800" dirty="0" smtClean="0"/>
              <a:t>Stakeholder </a:t>
            </a:r>
            <a:r>
              <a:rPr lang="en-GB" sz="1800" dirty="0"/>
              <a:t>analysis, Work-Break Down structure, Gantt chart, risk assessment and cost </a:t>
            </a:r>
            <a:r>
              <a:rPr lang="en-GB" sz="1800" dirty="0" smtClean="0"/>
              <a:t>structure. </a:t>
            </a:r>
          </a:p>
          <a:p>
            <a:pPr algn="just"/>
            <a:endParaRPr lang="en-GB" sz="1800" dirty="0" smtClean="0"/>
          </a:p>
          <a:p>
            <a:pPr algn="just"/>
            <a:r>
              <a:rPr lang="en-GB" sz="1800" dirty="0"/>
              <a:t>I</a:t>
            </a:r>
            <a:r>
              <a:rPr lang="en-GB" sz="1800" dirty="0" smtClean="0"/>
              <a:t>mpact </a:t>
            </a:r>
            <a:r>
              <a:rPr lang="en-GB" sz="1800" dirty="0"/>
              <a:t>of the stakeholders to the </a:t>
            </a:r>
            <a:r>
              <a:rPr lang="en-GB" sz="1800" dirty="0" smtClean="0"/>
              <a:t>decision </a:t>
            </a:r>
            <a:r>
              <a:rPr lang="en-GB" sz="1800" dirty="0"/>
              <a:t>making process of the organisation. </a:t>
            </a:r>
            <a:endParaRPr lang="en-GB" sz="1800" dirty="0" smtClean="0"/>
          </a:p>
          <a:p>
            <a:pPr marL="68580" indent="0" algn="just">
              <a:buNone/>
            </a:pPr>
            <a:endParaRPr lang="en-GB" sz="1800" dirty="0" smtClean="0"/>
          </a:p>
          <a:p>
            <a:pPr algn="just"/>
            <a:r>
              <a:rPr lang="en-GB" sz="1800" dirty="0"/>
              <a:t>Planning stages to achieve the </a:t>
            </a:r>
            <a:r>
              <a:rPr lang="en-GB" sz="1800"/>
              <a:t>project </a:t>
            </a:r>
            <a:r>
              <a:rPr lang="en-GB" sz="1800" smtClean="0"/>
              <a:t>results.</a:t>
            </a:r>
            <a:endParaRPr lang="en-GB" sz="18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2815" y="3068960"/>
            <a:ext cx="2404552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616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764704"/>
            <a:ext cx="7024744" cy="504056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Stakeholder Analysis </a:t>
            </a:r>
            <a:endParaRPr lang="en-IN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175133"/>
              </p:ext>
            </p:extLst>
          </p:nvPr>
        </p:nvGraphicFramePr>
        <p:xfrm>
          <a:off x="755576" y="1340769"/>
          <a:ext cx="7704857" cy="49077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4496"/>
                <a:gridCol w="3224056"/>
                <a:gridCol w="1584176"/>
                <a:gridCol w="1152129"/>
              </a:tblGrid>
              <a:tr h="53490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Stakeholders </a:t>
                      </a:r>
                      <a:endParaRPr lang="en-IN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Contribution </a:t>
                      </a:r>
                      <a:endParaRPr lang="en-IN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Influence </a:t>
                      </a:r>
                      <a:endParaRPr lang="en-IN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Impact </a:t>
                      </a:r>
                      <a:endParaRPr lang="en-IN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943211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 smtClean="0"/>
                        <a:t>Founder</a:t>
                      </a:r>
                      <a:r>
                        <a:rPr lang="en-US" sz="1100" b="1" baseline="0" dirty="0" smtClean="0"/>
                        <a:t> </a:t>
                      </a:r>
                      <a:endParaRPr lang="en-IN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Approval to the project in the context of funding, resources, deadline extension</a:t>
                      </a:r>
                      <a:r>
                        <a:rPr lang="en-GB" sz="1100" b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etc. </a:t>
                      </a:r>
                      <a:endParaRPr lang="en-IN" sz="11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High </a:t>
                      </a:r>
                      <a:endParaRPr lang="en-IN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High</a:t>
                      </a:r>
                      <a:r>
                        <a:rPr lang="en-US" sz="1100" baseline="0" dirty="0" smtClean="0"/>
                        <a:t> </a:t>
                      </a:r>
                      <a:endParaRPr lang="en-IN" sz="1100" dirty="0"/>
                    </a:p>
                  </a:txBody>
                  <a:tcPr/>
                </a:tc>
              </a:tr>
              <a:tr h="615505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 smtClean="0"/>
                        <a:t>CEO </a:t>
                      </a:r>
                      <a:endParaRPr lang="en-IN" sz="1100" b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Primary advisor of the project </a:t>
                      </a:r>
                      <a:endParaRPr lang="en-IN" sz="1100" b="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High </a:t>
                      </a:r>
                      <a:endParaRPr lang="en-IN" sz="11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High </a:t>
                      </a:r>
                      <a:endParaRPr lang="en-IN" sz="11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728234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 smtClean="0"/>
                        <a:t>Project Management</a:t>
                      </a:r>
                      <a:r>
                        <a:rPr lang="en-US" sz="1100" b="1" baseline="0" dirty="0" smtClean="0"/>
                        <a:t> team</a:t>
                      </a:r>
                      <a:endParaRPr lang="en-IN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Execution of the project tasks as per the direction and guidance of the Project manager</a:t>
                      </a:r>
                      <a:endParaRPr lang="en-IN" sz="11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Low</a:t>
                      </a:r>
                      <a:endParaRPr lang="en-IN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High </a:t>
                      </a:r>
                      <a:endParaRPr lang="en-IN" sz="1100" dirty="0"/>
                    </a:p>
                  </a:txBody>
                  <a:tcPr/>
                </a:tc>
              </a:tr>
              <a:tr h="682544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 smtClean="0"/>
                        <a:t>Project manager</a:t>
                      </a:r>
                      <a:endParaRPr lang="en-IN" sz="1100" b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Monitoring  and tracking the progress of the project with an aim to achieve the project deliverables </a:t>
                      </a:r>
                      <a:endParaRPr lang="en-IN" sz="1050" b="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High </a:t>
                      </a:r>
                      <a:endParaRPr lang="en-IN" sz="11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High </a:t>
                      </a:r>
                      <a:endParaRPr lang="en-IN" sz="11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831849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 smtClean="0"/>
                        <a:t>Marketing Team </a:t>
                      </a:r>
                      <a:endParaRPr lang="en-IN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Sharing</a:t>
                      </a:r>
                      <a:r>
                        <a:rPr lang="en-GB" sz="1050" b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the </a:t>
                      </a:r>
                      <a:r>
                        <a:rPr lang="en-GB" sz="105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valuable insight to the Project Manager regarding the product sales, shelf life of the product, target market demand etc. </a:t>
                      </a:r>
                      <a:endParaRPr lang="en-IN" sz="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Low</a:t>
                      </a:r>
                      <a:endParaRPr lang="en-IN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High</a:t>
                      </a:r>
                      <a:r>
                        <a:rPr lang="en-US" sz="1100" baseline="0" dirty="0" smtClean="0"/>
                        <a:t> </a:t>
                      </a:r>
                      <a:endParaRPr lang="en-IN" sz="1100" dirty="0"/>
                    </a:p>
                  </a:txBody>
                  <a:tcPr/>
                </a:tc>
              </a:tr>
              <a:tr h="560296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 smtClean="0"/>
                        <a:t>Customers</a:t>
                      </a:r>
                      <a:r>
                        <a:rPr lang="en-US" sz="1100" b="1" baseline="0" dirty="0" smtClean="0"/>
                        <a:t> </a:t>
                      </a:r>
                      <a:endParaRPr lang="en-IN" sz="1100" b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b="0" dirty="0" smtClean="0"/>
                        <a:t>Purchasing the new</a:t>
                      </a:r>
                      <a:r>
                        <a:rPr lang="en-US" sz="1050" b="0" baseline="0" dirty="0" smtClean="0"/>
                        <a:t> products and eventually increases the business turnover of the organisation </a:t>
                      </a:r>
                      <a:endParaRPr lang="en-IN" sz="1050" b="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High</a:t>
                      </a:r>
                      <a:endParaRPr lang="en-IN" sz="11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High</a:t>
                      </a:r>
                      <a:r>
                        <a:rPr lang="en-US" sz="1100" baseline="0" dirty="0" smtClean="0"/>
                        <a:t> </a:t>
                      </a:r>
                      <a:endParaRPr lang="en-IN" sz="11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8516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529128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Stakeholder’s Engagement </a:t>
            </a:r>
            <a:endParaRPr lang="en-IN" b="1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8949535"/>
              </p:ext>
            </p:extLst>
          </p:nvPr>
        </p:nvGraphicFramePr>
        <p:xfrm>
          <a:off x="683568" y="1700808"/>
          <a:ext cx="7848872" cy="42429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2248"/>
                <a:gridCol w="5616624"/>
              </a:tblGrid>
              <a:tr h="408341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Stakeholders</a:t>
                      </a:r>
                      <a:endParaRPr lang="en-IN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Engagement</a:t>
                      </a:r>
                      <a:r>
                        <a:rPr lang="en-US" b="1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strategy </a:t>
                      </a:r>
                      <a:endParaRPr lang="en-IN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570559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Owner </a:t>
                      </a:r>
                      <a:endParaRPr lang="en-IN" sz="1400" b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 smtClean="0"/>
                        <a:t>Formal communication in the form</a:t>
                      </a:r>
                      <a:r>
                        <a:rPr lang="en-US" sz="1400" baseline="0" dirty="0" smtClean="0"/>
                        <a:t> of reports, letter and presentation. </a:t>
                      </a:r>
                      <a:endParaRPr lang="en-IN" sz="14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70559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CEO</a:t>
                      </a:r>
                      <a:endParaRPr lang="en-IN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 smtClean="0"/>
                        <a:t>Accessibility is given to the CEO to track</a:t>
                      </a:r>
                      <a:r>
                        <a:rPr lang="en-US" sz="1400" baseline="0" dirty="0" smtClean="0"/>
                        <a:t> the progress of the project. </a:t>
                      </a:r>
                      <a:endParaRPr lang="en-IN" sz="1400" dirty="0"/>
                    </a:p>
                  </a:txBody>
                  <a:tcPr/>
                </a:tc>
              </a:tr>
              <a:tr h="805495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Project</a:t>
                      </a:r>
                      <a:r>
                        <a:rPr lang="en-US" sz="1400" b="1" baseline="0" dirty="0" smtClean="0"/>
                        <a:t> Manager </a:t>
                      </a:r>
                      <a:endParaRPr lang="en-IN" sz="1400" b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 smtClean="0"/>
                        <a:t>Direct face-to-face communication of the project manager with the</a:t>
                      </a:r>
                      <a:r>
                        <a:rPr lang="en-US" sz="1400" baseline="0" dirty="0" smtClean="0"/>
                        <a:t> team for the sake of guidance and monitoring. </a:t>
                      </a:r>
                      <a:endParaRPr lang="en-IN" sz="14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70559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Project Team</a:t>
                      </a:r>
                      <a:endParaRPr lang="en-IN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 smtClean="0"/>
                        <a:t>Integrated</a:t>
                      </a:r>
                      <a:r>
                        <a:rPr lang="en-US" sz="1400" baseline="0" dirty="0" smtClean="0"/>
                        <a:t> IT platform that can share 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real-time information. </a:t>
                      </a:r>
                      <a:endParaRPr lang="en-IN" sz="1400" dirty="0"/>
                    </a:p>
                  </a:txBody>
                  <a:tcPr/>
                </a:tc>
              </a:tr>
              <a:tr h="746895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Customers </a:t>
                      </a:r>
                      <a:endParaRPr lang="en-IN" sz="1400" b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Web-based questionnaire survey will be distributed in the social media platforms to fetch the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customer attitude towards the new product. </a:t>
                      </a:r>
                      <a:endParaRPr lang="en-IN" sz="14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70559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Marketing Team </a:t>
                      </a:r>
                      <a:endParaRPr lang="en-IN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 smtClean="0"/>
                        <a:t>Team meeting</a:t>
                      </a:r>
                      <a:r>
                        <a:rPr lang="en-US" sz="1400" baseline="0" dirty="0" smtClean="0"/>
                        <a:t> will be arranged to understand the market perspective. </a:t>
                      </a:r>
                      <a:endParaRPr lang="en-IN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93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601136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en-US" sz="2800" b="1" dirty="0" smtClean="0"/>
              <a:t>WORK BREAK DOWN STRUCTURE </a:t>
            </a:r>
            <a:endParaRPr lang="en-IN" sz="28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2433239"/>
              </p:ext>
            </p:extLst>
          </p:nvPr>
        </p:nvGraphicFramePr>
        <p:xfrm>
          <a:off x="683569" y="1916834"/>
          <a:ext cx="7848871" cy="4018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3"/>
                <a:gridCol w="576064"/>
                <a:gridCol w="1296144"/>
                <a:gridCol w="2160240"/>
                <a:gridCol w="1512168"/>
                <a:gridCol w="1368152"/>
              </a:tblGrid>
              <a:tr h="50405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WBS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ID</a:t>
                      </a:r>
                      <a:endParaRPr lang="en-IN" sz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Level</a:t>
                      </a:r>
                      <a:endParaRPr lang="en-IN" sz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Name of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the element</a:t>
                      </a:r>
                      <a:endParaRPr lang="en-IN" sz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Work Description </a:t>
                      </a:r>
                      <a:endParaRPr lang="en-IN" sz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Resources </a:t>
                      </a:r>
                      <a:endParaRPr lang="en-IN" sz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Deliverables </a:t>
                      </a:r>
                      <a:endParaRPr lang="en-IN" sz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679346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/>
                        <a:t>PA_1</a:t>
                      </a:r>
                      <a:endParaRPr lang="en-IN" sz="1200" b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1</a:t>
                      </a:r>
                      <a:endParaRPr lang="en-IN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Initiation </a:t>
                      </a:r>
                      <a:endParaRPr lang="en-IN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Background description, secondary data collection, project aim and 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scopes</a:t>
                      </a:r>
                      <a:endParaRPr lang="en-IN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IN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cap="small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RESEARCH JOURNALS and Books</a:t>
                      </a:r>
                      <a:endParaRPr lang="en-IN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IN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Background</a:t>
                      </a:r>
                      <a:r>
                        <a:rPr lang="en-US" sz="1200" baseline="0" dirty="0" smtClean="0"/>
                        <a:t> analysis </a:t>
                      </a:r>
                      <a:endParaRPr lang="en-IN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79346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/>
                        <a:t>PA_2</a:t>
                      </a:r>
                      <a:endParaRPr lang="en-IN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2</a:t>
                      </a:r>
                      <a:endParaRPr lang="en-IN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Planning </a:t>
                      </a:r>
                      <a:endParaRPr lang="en-IN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Project planning</a:t>
                      </a:r>
                      <a:r>
                        <a:rPr lang="en-US" sz="1200" baseline="0" dirty="0" smtClean="0"/>
                        <a:t> phases involves the determination of the project scope, project team formulation and budget preparation </a:t>
                      </a:r>
                      <a:endParaRPr lang="en-IN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PROJECT</a:t>
                      </a:r>
                      <a:r>
                        <a:rPr lang="en-US" sz="1200" baseline="0" dirty="0" smtClean="0"/>
                        <a:t> MANAGEMENT TOOLS </a:t>
                      </a:r>
                      <a:endParaRPr lang="en-IN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PROJECT MANAGEMENT TECHNIQUES </a:t>
                      </a:r>
                      <a:endParaRPr lang="en-IN" sz="1200" dirty="0"/>
                    </a:p>
                  </a:txBody>
                  <a:tcPr/>
                </a:tc>
              </a:tr>
              <a:tr h="679346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/>
                        <a:t>PA_3</a:t>
                      </a:r>
                      <a:endParaRPr lang="en-IN" sz="1200" b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3</a:t>
                      </a:r>
                      <a:endParaRPr lang="en-IN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Project</a:t>
                      </a:r>
                      <a:r>
                        <a:rPr lang="en-US" sz="1200" baseline="0" dirty="0" smtClean="0"/>
                        <a:t> Execution </a:t>
                      </a:r>
                      <a:endParaRPr lang="en-IN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Analysis</a:t>
                      </a:r>
                      <a:r>
                        <a:rPr lang="en-US" sz="1200" baseline="0" dirty="0" smtClean="0"/>
                        <a:t> of the collected data and moving as per the project planning phases</a:t>
                      </a:r>
                      <a:endParaRPr lang="en-IN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RESEARCH</a:t>
                      </a:r>
                      <a:r>
                        <a:rPr lang="en-US" sz="1200" baseline="0" dirty="0" smtClean="0"/>
                        <a:t> METHODOLOGY </a:t>
                      </a:r>
                      <a:endParaRPr lang="en-IN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PROJECT IMPLEMENTATION </a:t>
                      </a:r>
                      <a:endParaRPr lang="en-IN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79346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/>
                        <a:t>PA_4</a:t>
                      </a:r>
                      <a:endParaRPr lang="en-IN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4</a:t>
                      </a:r>
                      <a:endParaRPr lang="en-IN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Closure </a:t>
                      </a:r>
                      <a:endParaRPr lang="en-IN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Project outcomes are achieved </a:t>
                      </a:r>
                      <a:endParaRPr lang="en-IN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PROJECT</a:t>
                      </a:r>
                      <a:r>
                        <a:rPr lang="en-US" sz="1200" baseline="0" dirty="0" smtClean="0"/>
                        <a:t> PRESENTATION </a:t>
                      </a:r>
                      <a:endParaRPr lang="en-IN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VALID</a:t>
                      </a:r>
                      <a:r>
                        <a:rPr lang="en-US" sz="1200" baseline="0" dirty="0" smtClean="0"/>
                        <a:t> CONCLUSION </a:t>
                      </a:r>
                      <a:endParaRPr lang="en-IN" sz="1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4448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529128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en-US" sz="2800" b="1" dirty="0" smtClean="0"/>
              <a:t>Consideration of the Resources </a:t>
            </a:r>
            <a:endParaRPr lang="en-IN" sz="2800" b="1" dirty="0"/>
          </a:p>
        </p:txBody>
      </p:sp>
      <p:pic>
        <p:nvPicPr>
          <p:cNvPr id="5" name="Picture 4"/>
          <p:cNvPicPr/>
          <p:nvPr/>
        </p:nvPicPr>
        <p:blipFill>
          <a:blip r:embed="rId3"/>
          <a:stretch>
            <a:fillRect/>
          </a:stretch>
        </p:blipFill>
        <p:spPr>
          <a:xfrm>
            <a:off x="1222104" y="1700808"/>
            <a:ext cx="6480720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183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1027664"/>
            <a:ext cx="7704856" cy="673144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chemeClr val="bg1">
                    <a:lumMod val="95000"/>
                  </a:schemeClr>
                </a:solidFill>
              </a:rPr>
              <a:t>Project Schedule </a:t>
            </a:r>
            <a:endParaRPr lang="en-IN" b="1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4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683568" y="2636912"/>
            <a:ext cx="7848872" cy="266429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5" name="Rectangle 4"/>
          <p:cNvSpPr/>
          <p:nvPr/>
        </p:nvSpPr>
        <p:spPr>
          <a:xfrm>
            <a:off x="2771800" y="1988840"/>
            <a:ext cx="338437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Gantt chart</a:t>
            </a:r>
            <a:endParaRPr lang="en-IN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297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601136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Risk Assessment</a:t>
            </a:r>
            <a:endParaRPr lang="en-IN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1955007"/>
              </p:ext>
            </p:extLst>
          </p:nvPr>
        </p:nvGraphicFramePr>
        <p:xfrm>
          <a:off x="683569" y="1844824"/>
          <a:ext cx="7776864" cy="4151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7"/>
                <a:gridCol w="1224136"/>
                <a:gridCol w="4680521"/>
              </a:tblGrid>
              <a:tr h="655292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Key Risks </a:t>
                      </a:r>
                      <a:endParaRPr lang="en-IN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Impact </a:t>
                      </a:r>
                      <a:endParaRPr lang="en-IN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Measures to eliminate the risks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IN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109788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Improper</a:t>
                      </a:r>
                      <a:r>
                        <a:rPr lang="en-US" sz="1400" b="1" baseline="0" dirty="0" smtClean="0"/>
                        <a:t> market assessment </a:t>
                      </a:r>
                      <a:endParaRPr lang="en-IN" sz="1400" b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High </a:t>
                      </a:r>
                      <a:endParaRPr lang="en-IN" sz="14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Utilisation of the Marketing Intelligence information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to collect the relevant information about the project outcomes. </a:t>
                      </a:r>
                      <a:endParaRPr lang="en-IN" sz="14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1115240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Misleading</a:t>
                      </a:r>
                      <a:r>
                        <a:rPr lang="en-US" sz="1400" b="1" baseline="0" dirty="0" smtClean="0"/>
                        <a:t> data </a:t>
                      </a:r>
                      <a:endParaRPr lang="en-IN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High </a:t>
                      </a:r>
                      <a:endParaRPr lang="en-IN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In-depth analysis</a:t>
                      </a:r>
                      <a:r>
                        <a:rPr lang="en-US" sz="1400" baseline="0" dirty="0" smtClean="0"/>
                        <a:t> of the market by involving the sample respondents from the concerned target segment of the new product. </a:t>
                      </a:r>
                      <a:endParaRPr lang="en-IN" sz="1400" dirty="0"/>
                    </a:p>
                  </a:txBody>
                  <a:tcPr/>
                </a:tc>
              </a:tr>
              <a:tr h="539597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Miscommunication within the project team</a:t>
                      </a:r>
                      <a:r>
                        <a:rPr lang="en-US" sz="1400" b="1" baseline="0" dirty="0" smtClean="0"/>
                        <a:t> </a:t>
                      </a:r>
                      <a:endParaRPr lang="en-IN" sz="1400" b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Moderate </a:t>
                      </a:r>
                      <a:endParaRPr lang="en-IN" sz="14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Integrated</a:t>
                      </a:r>
                      <a:r>
                        <a:rPr lang="en-US" sz="1400" baseline="0" dirty="0" smtClean="0"/>
                        <a:t> communication plan can sort out the miscommunication issues. </a:t>
                      </a:r>
                      <a:endParaRPr lang="en-IN" sz="14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39597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Financial constraints </a:t>
                      </a:r>
                      <a:endParaRPr lang="en-IN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High </a:t>
                      </a:r>
                      <a:endParaRPr lang="en-IN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Determination</a:t>
                      </a:r>
                      <a:r>
                        <a:rPr lang="en-US" sz="1400" baseline="0" dirty="0" smtClean="0"/>
                        <a:t> of the cost structure and budget based on the project activities. </a:t>
                      </a:r>
                      <a:endParaRPr lang="en-IN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47472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745152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US" b="1" dirty="0" smtClean="0"/>
              <a:t>References 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1916832"/>
            <a:ext cx="6984892" cy="424847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just"/>
            <a:r>
              <a:rPr lang="en-GB" dirty="0"/>
              <a:t>Buysse, K. a. V. A., 2018. Proactive environmental strategies: A stakeholder management perspective. </a:t>
            </a:r>
            <a:r>
              <a:rPr lang="en-GB" i="1" dirty="0"/>
              <a:t>Strategic management journal, </a:t>
            </a:r>
            <a:r>
              <a:rPr lang="en-GB" dirty="0"/>
              <a:t>24(6), pp. 453-470.</a:t>
            </a:r>
            <a:endParaRPr lang="en-IN" dirty="0"/>
          </a:p>
          <a:p>
            <a:pPr algn="just"/>
            <a:r>
              <a:rPr lang="en-GB" dirty="0"/>
              <a:t>Crawford, L., 2017. Senior management perceptions of project management competence. </a:t>
            </a:r>
            <a:r>
              <a:rPr lang="en-GB" i="1" dirty="0"/>
              <a:t>International journal of project management, </a:t>
            </a:r>
            <a:r>
              <a:rPr lang="en-GB" dirty="0"/>
              <a:t>33(6), pp. 7-16.</a:t>
            </a:r>
            <a:endParaRPr lang="en-IN" dirty="0"/>
          </a:p>
          <a:p>
            <a:pPr algn="just"/>
            <a:r>
              <a:rPr lang="en-GB" dirty="0"/>
              <a:t>Ibbs, C. a. K. Y., 2016. Assessing project management maturity. </a:t>
            </a:r>
            <a:r>
              <a:rPr lang="en-GB" i="1" dirty="0"/>
              <a:t>Project management journal, </a:t>
            </a:r>
            <a:r>
              <a:rPr lang="en-GB" dirty="0"/>
              <a:t>34(5), pp. 32-43.</a:t>
            </a:r>
            <a:endParaRPr lang="en-IN" dirty="0"/>
          </a:p>
          <a:p>
            <a:pPr algn="just"/>
            <a:r>
              <a:rPr lang="en-GB" dirty="0"/>
              <a:t>Kerzner, H., 2018. </a:t>
            </a:r>
            <a:r>
              <a:rPr lang="en-GB" i="1" dirty="0"/>
              <a:t>Project management: a systems approach to planning, scheduling, and controlling. </a:t>
            </a:r>
            <a:r>
              <a:rPr lang="en-GB" dirty="0"/>
              <a:t>London: John Wiley &amp; Sons.</a:t>
            </a:r>
            <a:endParaRPr lang="en-IN" dirty="0"/>
          </a:p>
          <a:p>
            <a:pPr marL="68580" indent="0"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51404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438</TotalTime>
  <Words>685</Words>
  <Application>Microsoft Office PowerPoint</Application>
  <PresentationFormat>Presentación en pantalla (4:3)</PresentationFormat>
  <Paragraphs>131</Paragraphs>
  <Slides>10</Slides>
  <Notes>8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4" baseType="lpstr">
      <vt:lpstr>Calibri</vt:lpstr>
      <vt:lpstr>Century Gothic</vt:lpstr>
      <vt:lpstr>Wingdings 2</vt:lpstr>
      <vt:lpstr>Austin</vt:lpstr>
      <vt:lpstr>Part: Two  PRESENTATION </vt:lpstr>
      <vt:lpstr>Project Outline </vt:lpstr>
      <vt:lpstr>Project Scope </vt:lpstr>
      <vt:lpstr>Stakeholder Analysis </vt:lpstr>
      <vt:lpstr>Stakeholder’s Engagement </vt:lpstr>
      <vt:lpstr>WORK BREAK DOWN STRUCTURE </vt:lpstr>
      <vt:lpstr>Consideration of the Resources </vt:lpstr>
      <vt:lpstr>Project Schedule </vt:lpstr>
      <vt:lpstr>Risk Assessment</vt:lpstr>
      <vt:lpstr>References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Adolfo Heras</dc:creator>
  <cp:lastModifiedBy>Adolfo Heras</cp:lastModifiedBy>
  <cp:revision>56</cp:revision>
  <dcterms:created xsi:type="dcterms:W3CDTF">2022-03-21T05:24:44Z</dcterms:created>
  <dcterms:modified xsi:type="dcterms:W3CDTF">2022-03-30T16:28:02Z</dcterms:modified>
</cp:coreProperties>
</file>