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4_EC28819D.xml" ContentType="application/vnd.ms-powerpoint.comment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0" r:id="rId5"/>
    <p:sldId id="282" r:id="rId6"/>
    <p:sldId id="270" r:id="rId7"/>
    <p:sldId id="262" r:id="rId8"/>
    <p:sldId id="267" r:id="rId9"/>
    <p:sldId id="266" r:id="rId10"/>
    <p:sldId id="265" r:id="rId11"/>
    <p:sldId id="273" r:id="rId12"/>
    <p:sldId id="274" r:id="rId13"/>
    <p:sldId id="275" r:id="rId14"/>
    <p:sldId id="276" r:id="rId15"/>
    <p:sldId id="278" r:id="rId16"/>
    <p:sldId id="277" r:id="rId17"/>
    <p:sldId id="279" r:id="rId18"/>
    <p:sldId id="280" r:id="rId19"/>
    <p:sldId id="281" r:id="rId20"/>
    <p:sldId id="283" r:id="rId21"/>
    <p:sldId id="284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5" r:id="rId32"/>
    <p:sldId id="297" r:id="rId33"/>
    <p:sldId id="298" r:id="rId34"/>
    <p:sldId id="296" r:id="rId35"/>
    <p:sldId id="299" r:id="rId36"/>
    <p:sldId id="300" r:id="rId37"/>
    <p:sldId id="301" r:id="rId38"/>
    <p:sldId id="302" r:id="rId39"/>
    <p:sldId id="303" r:id="rId40"/>
    <p:sldId id="304" r:id="rId41"/>
    <p:sldId id="305" r:id="rId42"/>
    <p:sldId id="318" r:id="rId43"/>
    <p:sldId id="310" r:id="rId44"/>
    <p:sldId id="311" r:id="rId45"/>
    <p:sldId id="315" r:id="rId46"/>
    <p:sldId id="316" r:id="rId47"/>
    <p:sldId id="317" r:id="rId48"/>
    <p:sldId id="269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B1C6E10-D588-2BCA-1A56-6663128E14C8}" name="Ellis Rees (2312256)" initials="ER" userId="S::2312256@student.uwtsd.ac.uk::cb71551a-def4-4329-aa78-2b21e76785d4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6B1E1"/>
    <a:srgbClr val="104862"/>
    <a:srgbClr val="156082"/>
    <a:srgbClr val="084F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AE2029-4BB9-4FE6-AC95-ADE6DE7E8D0D}" v="343" dt="2024-11-10T18:44:54.9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03" autoAdjust="0"/>
    <p:restoredTop sz="94660"/>
  </p:normalViewPr>
  <p:slideViewPr>
    <p:cSldViewPr snapToGrid="0">
      <p:cViewPr varScale="1">
        <p:scale>
          <a:sx n="78" d="100"/>
          <a:sy n="78" d="100"/>
        </p:scale>
        <p:origin x="1032" y="6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55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comments/modernComment_104_EC28819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299E123-7C13-4306-9BEE-A0B5C97947C6}" authorId="{6B1C6E10-D588-2BCA-1A56-6663128E14C8}" created="2024-10-22T18:01:00.172">
    <pc:sldMkLst xmlns:pc="http://schemas.microsoft.com/office/powerpoint/2013/main/command">
      <pc:docMk/>
      <pc:sldMk cId="3962077597" sldId="260"/>
    </pc:sldMkLst>
    <p188:txBody>
      <a:bodyPr/>
      <a:lstStyle/>
      <a:p>
        <a:r>
          <a:rPr lang="en-GB"/>
          <a:t>ELLIS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0B550-22F3-C9C6-28E0-84E04D9944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0260BC-DB38-6FC2-FE7A-8A08C768ED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66F54-FD73-64A6-D501-1A92A26F5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12207-B930-7BC2-DD8E-B6882848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E0D7D-2BB6-6E80-E6AD-EC8658128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404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75CCF-3621-6C19-49C3-A29D9E10E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BFF8D-794D-5BBE-1B17-3EED5E1171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935F5-14F2-AE92-1160-9B7B474E3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65E8D-9B7A-9ECB-66A9-B4FD2C2AE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DC5CD4-61D0-80E1-FF2B-0F854BDBC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951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7703C-0F41-2D56-1798-F77574E0F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53F177-8105-347A-05B3-E032124E12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BEA52-63EA-2FC2-939B-2B05C19B8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80598C-1012-DE62-1326-C05D114B7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F47C5-DB28-C797-F2A1-741396F27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109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55577-2004-D09B-E213-8F99273F3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9B694-F81C-7739-2055-0F993B85CD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62EF33-74C5-0D4C-C04E-73D2F319C1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6B5F28-4B7B-5B8F-678F-7238DAE9A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0D1A2C-FF00-6107-98FC-6B40F19C7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952BAD-E606-9E9D-90D5-F5EA2BCF9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13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095E1-489D-BA57-03DE-14DA47A95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050B67-B06A-C8E5-FB71-BEC8E61F72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602878-3DDB-BC8B-EEA4-FD6909C084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8ABFF4-3550-41E4-47AA-0A95F15B2A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9BBD57-F00B-AB57-7FE8-E187F30DD8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14AD31-4B2D-58B3-5D38-CD8F45078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F5F35B-0121-20A5-E203-C57F48163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ADA8EE-BFFB-4BA9-D5B3-4529AA0D0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076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A08FB-3C60-EF91-2033-D0C8DDAF6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463A73-7FC5-7071-00C8-192F4329D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A3882F-1F7B-A382-89B0-E503925A4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12CE15-B2D7-FCF4-A34C-1A439922E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547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FE6EC6-D48A-3159-6F66-141E94D3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E0A8AC-D769-4C1A-6B18-DF9F0EF6E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F931D7-531C-D695-AD25-6C3AFC65B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457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48853-8804-BF0D-1E4D-B19E6A6E2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A025F-C32A-BC12-CF94-C11B0632B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291BF0-FF05-AAF1-B2F4-8233BC963F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36940B-DCDE-E4D8-440C-614B364D2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31DBDB-E113-123A-F7E3-59E94435D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5F0781-B09B-FDF8-2462-B4925A8D5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611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038DD-298E-E127-690B-74F3B3175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B87332-1638-2CEB-9354-F30DB0706A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1C7FC7-3A48-857B-5632-6B5F4BBA06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561AC-FC70-6A17-CE4D-481B6ED27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139C15-DC4F-0B25-7C18-A6A3F7255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B5AD7E-EF0F-C7B3-2F8E-A68C723B9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857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2D057-9F93-E181-F6F2-1DF51BC90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A4BA6D-1675-B803-682A-F0DB3DFAE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451C4-C97C-11E3-2B47-13F26FCA6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DCB25-7C77-4B86-C8E2-F4C77A245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14F04-A56E-ABCE-8C80-2CC41BCC5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991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B11928-B970-C1FA-6D0B-CE34D6DBF9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64797D-02D6-BDBF-F871-3CC1321FEF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BB4D7-2902-1531-3177-3E0E419C6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B1EBD-1C92-2629-C5B4-74979632E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4426E-E9D0-BA66-60B9-587A90B1F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752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38340D-FD9E-4955-3696-535BE6DC1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E7CF05-4888-6ABC-B81B-69C5E26005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DBBB46-58C6-E0BF-6382-7CF986A35C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070CC5-742D-475C-A301-55CF6E9C9C20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DEFC4-5B2C-4CBC-75E9-E5DE39CC8D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3A81B3-134B-FDF0-2DA1-DD2359270B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9B23B8-82C5-4EA6-8588-2A77B11188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637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microsoft.com/office/2018/10/relationships/comments" Target="../comments/modernComment_104_EC28819D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10.png"/><Relationship Id="rId7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outh-wales.police.uk/news/south-wales/news/2023/tac-nov/additional-high-visibility-patrol-team-for-swansea-city-centre/" TargetMode="External"/><Relationship Id="rId3" Type="http://schemas.openxmlformats.org/officeDocument/2006/relationships/hyperlink" Target="https://www.walesonline.co.uk/news/wales-news/notorious-city-street-residents-claim-28968797" TargetMode="External"/><Relationship Id="rId7" Type="http://schemas.openxmlformats.org/officeDocument/2006/relationships/hyperlink" Target="https://www.bbc.co.uk/news/uk-wales-47937099" TargetMode="External"/><Relationship Id="rId2" Type="http://schemas.openxmlformats.org/officeDocument/2006/relationships/hyperlink" Target="https://www.cps.gov.uk/legal-guidance/prostitution-and-exploitation-prostitu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pcc.police.uk/SysSiteAssets/media/downloads/publications/publications-log/national-crime-coordination-committee/2024/npcc-sex-work-guidance-v2---february-2024.pdf" TargetMode="External"/><Relationship Id="rId5" Type="http://schemas.openxmlformats.org/officeDocument/2006/relationships/hyperlink" Target="https://www.south-wales.police.uk/news/south-wales/news/2024/january/two-in-custody-following-assault-and-robbery-of-72-year-old-female-in-swansea-city-centre/" TargetMode="External"/><Relationship Id="rId10" Type="http://schemas.openxmlformats.org/officeDocument/2006/relationships/hyperlink" Target="https://www.police.uk/pu/your-area/south-wales-police/castle/?yourlocalpolicingteam=about-us&amp;tab=overview" TargetMode="External"/><Relationship Id="rId4" Type="http://schemas.openxmlformats.org/officeDocument/2006/relationships/hyperlink" Target="https://walesnewsonline.com/operation-jaeger-tackling-sex-work-in-swansea-city-centre/" TargetMode="External"/><Relationship Id="rId9" Type="http://schemas.openxmlformats.org/officeDocument/2006/relationships/hyperlink" Target="https://wimd.gov.wales/lsoa/w01001955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82E7A0E-6094-11B7-2DA1-8F95AD65C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843371B-2705-0FB5-2723-C534D3D2943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2853559 w 12192000"/>
              <a:gd name="connsiteY1" fmla="*/ 0 h 6858000"/>
              <a:gd name="connsiteX2" fmla="*/ 5105399 w 12192000"/>
              <a:gd name="connsiteY2" fmla="*/ 6235320 h 6858000"/>
              <a:gd name="connsiteX3" fmla="*/ 7357240 w 12192000"/>
              <a:gd name="connsiteY3" fmla="*/ 0 h 6858000"/>
              <a:gd name="connsiteX4" fmla="*/ 12192000 w 12192000"/>
              <a:gd name="connsiteY4" fmla="*/ 0 h 6858000"/>
              <a:gd name="connsiteX5" fmla="*/ 12192000 w 12192000"/>
              <a:gd name="connsiteY5" fmla="*/ 6858000 h 6858000"/>
              <a:gd name="connsiteX6" fmla="*/ 7357240 w 12192000"/>
              <a:gd name="connsiteY6" fmla="*/ 6858000 h 6858000"/>
              <a:gd name="connsiteX7" fmla="*/ 6613633 w 12192000"/>
              <a:gd name="connsiteY7" fmla="*/ 4498428 h 6858000"/>
              <a:gd name="connsiteX8" fmla="*/ 5870026 w 12192000"/>
              <a:gd name="connsiteY8" fmla="*/ 6858000 h 6858000"/>
              <a:gd name="connsiteX9" fmla="*/ 4340772 w 12192000"/>
              <a:gd name="connsiteY9" fmla="*/ 6858000 h 6858000"/>
              <a:gd name="connsiteX10" fmla="*/ 2680138 w 12192000"/>
              <a:gd name="connsiteY10" fmla="*/ 2259724 h 6858000"/>
              <a:gd name="connsiteX11" fmla="*/ 1019504 w 12192000"/>
              <a:gd name="connsiteY11" fmla="*/ 6858000 h 6858000"/>
              <a:gd name="connsiteX12" fmla="*/ 0 w 12192000"/>
              <a:gd name="connsiteY12" fmla="*/ 6858000 h 6858000"/>
              <a:gd name="connsiteX13" fmla="*/ 0 w 12192000"/>
              <a:gd name="connsiteY1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2853559" y="0"/>
                </a:lnTo>
                <a:lnTo>
                  <a:pt x="5105399" y="6235320"/>
                </a:lnTo>
                <a:lnTo>
                  <a:pt x="7357240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7357240" y="6858000"/>
                </a:lnTo>
                <a:lnTo>
                  <a:pt x="6613633" y="4498428"/>
                </a:lnTo>
                <a:lnTo>
                  <a:pt x="5870026" y="6858000"/>
                </a:lnTo>
                <a:lnTo>
                  <a:pt x="4340772" y="6858000"/>
                </a:lnTo>
                <a:lnTo>
                  <a:pt x="2680138" y="2259724"/>
                </a:lnTo>
                <a:lnTo>
                  <a:pt x="1019504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4D69F1-8DB6-2C36-AC6A-8C7A2FFAB0DC}"/>
              </a:ext>
            </a:extLst>
          </p:cNvPr>
          <p:cNvSpPr txBox="1"/>
          <p:nvPr/>
        </p:nvSpPr>
        <p:spPr>
          <a:xfrm>
            <a:off x="6424248" y="0"/>
            <a:ext cx="555673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8000" b="1" dirty="0">
                <a:solidFill>
                  <a:schemeClr val="bg1"/>
                </a:solidFill>
              </a:rPr>
              <a:t>PRESENT DAY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0D93FAF-1805-C1F7-5E6A-BCDB97FB31CF}"/>
              </a:ext>
            </a:extLst>
          </p:cNvPr>
          <p:cNvSpPr txBox="1"/>
          <p:nvPr/>
        </p:nvSpPr>
        <p:spPr>
          <a:xfrm>
            <a:off x="6424247" y="5950299"/>
            <a:ext cx="55567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4400" b="1" dirty="0">
                <a:solidFill>
                  <a:schemeClr val="bg1"/>
                </a:solidFill>
              </a:rPr>
              <a:t>Ellis R</a:t>
            </a:r>
          </a:p>
        </p:txBody>
      </p:sp>
    </p:spTree>
    <p:extLst>
      <p:ext uri="{BB962C8B-B14F-4D97-AF65-F5344CB8AC3E}">
        <p14:creationId xmlns:p14="http://schemas.microsoft.com/office/powerpoint/2010/main" val="3962077597"/>
      </p:ext>
    </p:extLst>
  </p:cSld>
  <p:clrMapOvr>
    <a:masterClrMapping/>
  </p:clrMapOvr>
  <p:transition spd="slow">
    <p:push dir="u"/>
  </p:transition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DC39DF-39FB-F2B1-8707-108CF01946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6CBC7E4-BD48-6943-9BA2-46E55026B3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2853559 w 12192000"/>
              <a:gd name="connsiteY1" fmla="*/ 0 h 6858000"/>
              <a:gd name="connsiteX2" fmla="*/ 5105399 w 12192000"/>
              <a:gd name="connsiteY2" fmla="*/ 6235320 h 6858000"/>
              <a:gd name="connsiteX3" fmla="*/ 7357240 w 12192000"/>
              <a:gd name="connsiteY3" fmla="*/ 0 h 6858000"/>
              <a:gd name="connsiteX4" fmla="*/ 12192000 w 12192000"/>
              <a:gd name="connsiteY4" fmla="*/ 0 h 6858000"/>
              <a:gd name="connsiteX5" fmla="*/ 12192000 w 12192000"/>
              <a:gd name="connsiteY5" fmla="*/ 6858000 h 6858000"/>
              <a:gd name="connsiteX6" fmla="*/ 7357240 w 12192000"/>
              <a:gd name="connsiteY6" fmla="*/ 6858000 h 6858000"/>
              <a:gd name="connsiteX7" fmla="*/ 6613633 w 12192000"/>
              <a:gd name="connsiteY7" fmla="*/ 4498428 h 6858000"/>
              <a:gd name="connsiteX8" fmla="*/ 5870026 w 12192000"/>
              <a:gd name="connsiteY8" fmla="*/ 6858000 h 6858000"/>
              <a:gd name="connsiteX9" fmla="*/ 4340772 w 12192000"/>
              <a:gd name="connsiteY9" fmla="*/ 6858000 h 6858000"/>
              <a:gd name="connsiteX10" fmla="*/ 2680138 w 12192000"/>
              <a:gd name="connsiteY10" fmla="*/ 2259724 h 6858000"/>
              <a:gd name="connsiteX11" fmla="*/ 1019504 w 12192000"/>
              <a:gd name="connsiteY11" fmla="*/ 6858000 h 6858000"/>
              <a:gd name="connsiteX12" fmla="*/ 0 w 12192000"/>
              <a:gd name="connsiteY12" fmla="*/ 6858000 h 6858000"/>
              <a:gd name="connsiteX13" fmla="*/ 0 w 12192000"/>
              <a:gd name="connsiteY1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2853559" y="0"/>
                </a:lnTo>
                <a:lnTo>
                  <a:pt x="5105399" y="6235320"/>
                </a:lnTo>
                <a:lnTo>
                  <a:pt x="7357240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7357240" y="6858000"/>
                </a:lnTo>
                <a:lnTo>
                  <a:pt x="6613633" y="4498428"/>
                </a:lnTo>
                <a:lnTo>
                  <a:pt x="5870026" y="6858000"/>
                </a:lnTo>
                <a:lnTo>
                  <a:pt x="4340772" y="6858000"/>
                </a:lnTo>
                <a:lnTo>
                  <a:pt x="2680138" y="2259724"/>
                </a:lnTo>
                <a:lnTo>
                  <a:pt x="1019504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21ECBCF-409D-0CC4-21BD-79927BFE241F}"/>
              </a:ext>
            </a:extLst>
          </p:cNvPr>
          <p:cNvSpPr txBox="1"/>
          <p:nvPr/>
        </p:nvSpPr>
        <p:spPr>
          <a:xfrm>
            <a:off x="6424247" y="5950299"/>
            <a:ext cx="55567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4400" b="1" dirty="0">
                <a:solidFill>
                  <a:schemeClr val="bg1"/>
                </a:solidFill>
              </a:rPr>
              <a:t>Ellis R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5ABCC9C-CAFC-0641-5FEF-06CDE17C9DE7}"/>
              </a:ext>
            </a:extLst>
          </p:cNvPr>
          <p:cNvSpPr/>
          <p:nvPr/>
        </p:nvSpPr>
        <p:spPr>
          <a:xfrm>
            <a:off x="865239" y="0"/>
            <a:ext cx="6567948" cy="6858000"/>
          </a:xfrm>
          <a:prstGeom prst="rect">
            <a:avLst/>
          </a:prstGeom>
          <a:solidFill>
            <a:srgbClr val="084F6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A30926-CAD9-CCD9-DB2B-0054A63E40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73573C8C-1E49-70B9-8991-26780DF53E55}"/>
              </a:ext>
            </a:extLst>
          </p:cNvPr>
          <p:cNvSpPr txBox="1"/>
          <p:nvPr/>
        </p:nvSpPr>
        <p:spPr>
          <a:xfrm>
            <a:off x="-668594" y="5673299"/>
            <a:ext cx="72418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8000" b="1" dirty="0">
                <a:solidFill>
                  <a:schemeClr val="bg1"/>
                </a:solidFill>
              </a:rPr>
              <a:t>PRESENT DAY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6D6A24-62E4-BCF8-20F8-13D006CF2DC4}"/>
              </a:ext>
            </a:extLst>
          </p:cNvPr>
          <p:cNvSpPr txBox="1"/>
          <p:nvPr/>
        </p:nvSpPr>
        <p:spPr>
          <a:xfrm>
            <a:off x="1" y="2378744"/>
            <a:ext cx="12191999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solidFill>
                  <a:srgbClr val="C00000"/>
                </a:solidFill>
              </a:rPr>
              <a:t>ANTI SOCIAL BEHAVIOUR</a:t>
            </a:r>
          </a:p>
        </p:txBody>
      </p:sp>
    </p:spTree>
    <p:extLst>
      <p:ext uri="{BB962C8B-B14F-4D97-AF65-F5344CB8AC3E}">
        <p14:creationId xmlns:p14="http://schemas.microsoft.com/office/powerpoint/2010/main" val="826924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E8711D6-8B54-68C4-4614-0729A83D24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7799295"/>
            <a:ext cx="12192000" cy="6858000"/>
          </a:xfrm>
          <a:prstGeom prst="rect">
            <a:avLst/>
          </a:prstGeom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E04D3205-BB0D-6C8E-4B10-E7EAE5001915}"/>
              </a:ext>
            </a:extLst>
          </p:cNvPr>
          <p:cNvSpPr/>
          <p:nvPr/>
        </p:nvSpPr>
        <p:spPr>
          <a:xfrm>
            <a:off x="0" y="-7799295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2853559 w 12192000"/>
              <a:gd name="connsiteY1" fmla="*/ 0 h 6858000"/>
              <a:gd name="connsiteX2" fmla="*/ 5105399 w 12192000"/>
              <a:gd name="connsiteY2" fmla="*/ 6235320 h 6858000"/>
              <a:gd name="connsiteX3" fmla="*/ 7357240 w 12192000"/>
              <a:gd name="connsiteY3" fmla="*/ 0 h 6858000"/>
              <a:gd name="connsiteX4" fmla="*/ 12192000 w 12192000"/>
              <a:gd name="connsiteY4" fmla="*/ 0 h 6858000"/>
              <a:gd name="connsiteX5" fmla="*/ 12192000 w 12192000"/>
              <a:gd name="connsiteY5" fmla="*/ 6858000 h 6858000"/>
              <a:gd name="connsiteX6" fmla="*/ 7357240 w 12192000"/>
              <a:gd name="connsiteY6" fmla="*/ 6858000 h 6858000"/>
              <a:gd name="connsiteX7" fmla="*/ 6613633 w 12192000"/>
              <a:gd name="connsiteY7" fmla="*/ 4498428 h 6858000"/>
              <a:gd name="connsiteX8" fmla="*/ 5870026 w 12192000"/>
              <a:gd name="connsiteY8" fmla="*/ 6858000 h 6858000"/>
              <a:gd name="connsiteX9" fmla="*/ 4340772 w 12192000"/>
              <a:gd name="connsiteY9" fmla="*/ 6858000 h 6858000"/>
              <a:gd name="connsiteX10" fmla="*/ 2680138 w 12192000"/>
              <a:gd name="connsiteY10" fmla="*/ 2259724 h 6858000"/>
              <a:gd name="connsiteX11" fmla="*/ 1019504 w 12192000"/>
              <a:gd name="connsiteY11" fmla="*/ 6858000 h 6858000"/>
              <a:gd name="connsiteX12" fmla="*/ 0 w 12192000"/>
              <a:gd name="connsiteY12" fmla="*/ 6858000 h 6858000"/>
              <a:gd name="connsiteX13" fmla="*/ 0 w 12192000"/>
              <a:gd name="connsiteY1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2853559" y="0"/>
                </a:lnTo>
                <a:lnTo>
                  <a:pt x="5105399" y="6235320"/>
                </a:lnTo>
                <a:lnTo>
                  <a:pt x="7357240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7357240" y="6858000"/>
                </a:lnTo>
                <a:lnTo>
                  <a:pt x="6613633" y="4498428"/>
                </a:lnTo>
                <a:lnTo>
                  <a:pt x="5870026" y="6858000"/>
                </a:lnTo>
                <a:lnTo>
                  <a:pt x="4340772" y="6858000"/>
                </a:lnTo>
                <a:lnTo>
                  <a:pt x="2680138" y="2259724"/>
                </a:lnTo>
                <a:lnTo>
                  <a:pt x="1019504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498FDB-237C-8E1B-4D17-478670E26B5E}"/>
              </a:ext>
            </a:extLst>
          </p:cNvPr>
          <p:cNvSpPr txBox="1"/>
          <p:nvPr/>
        </p:nvSpPr>
        <p:spPr>
          <a:xfrm>
            <a:off x="6424248" y="-7799295"/>
            <a:ext cx="555673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8000" b="1" dirty="0">
                <a:solidFill>
                  <a:schemeClr val="bg1"/>
                </a:solidFill>
              </a:rPr>
              <a:t>PRESENT DAY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633DD-460D-814B-4A3D-559E205737C0}"/>
              </a:ext>
            </a:extLst>
          </p:cNvPr>
          <p:cNvSpPr txBox="1"/>
          <p:nvPr/>
        </p:nvSpPr>
        <p:spPr>
          <a:xfrm>
            <a:off x="6424247" y="-1848996"/>
            <a:ext cx="55567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4400" b="1" dirty="0">
                <a:solidFill>
                  <a:schemeClr val="bg1"/>
                </a:solidFill>
              </a:rPr>
              <a:t>Ellis R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F1DC114-4E6B-19C7-D497-3571E21D3A54}"/>
              </a:ext>
            </a:extLst>
          </p:cNvPr>
          <p:cNvGrpSpPr/>
          <p:nvPr/>
        </p:nvGrpSpPr>
        <p:grpSpPr>
          <a:xfrm>
            <a:off x="-7664665" y="0"/>
            <a:ext cx="4335517" cy="6858000"/>
            <a:chOff x="3809999" y="0"/>
            <a:chExt cx="4335517" cy="685800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6C84677D-FFC1-5F96-CFE1-6FBC926BB67B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502378A4-AA03-6A63-5614-4C678A68ABF0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4B45329-FFC0-24D7-6B70-34098B48675A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CD2A8588-A0E2-65B9-4702-55C90FBFE4D7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00F267E8-83A9-286A-187B-C4A29022A770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SUMMARY</a:t>
                </a:r>
              </a:p>
            </p:txBody>
          </p:sp>
        </p:grpSp>
        <p:sp>
          <p:nvSpPr>
            <p:cNvPr id="8" name="Arrow: Pentagon 7">
              <a:extLst>
                <a:ext uri="{FF2B5EF4-FFF2-40B4-BE49-F238E27FC236}">
                  <a16:creationId xmlns:a16="http://schemas.microsoft.com/office/drawing/2014/main" id="{3BB6A3FC-CE2F-BD44-A926-C45474A4726B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1CE23EC-F040-78DF-8EBB-96D744774E71}"/>
              </a:ext>
            </a:extLst>
          </p:cNvPr>
          <p:cNvGrpSpPr/>
          <p:nvPr/>
        </p:nvGrpSpPr>
        <p:grpSpPr>
          <a:xfrm>
            <a:off x="-6511315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8D56CA2-B0DF-7794-18FF-1AE69583E028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639D747-AA5F-67BC-6423-156062FEDD85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2B22B34-824D-A0B9-4C41-E5192ADD88A3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Arrow: Pentagon 16">
              <a:extLst>
                <a:ext uri="{FF2B5EF4-FFF2-40B4-BE49-F238E27FC236}">
                  <a16:creationId xmlns:a16="http://schemas.microsoft.com/office/drawing/2014/main" id="{2ABDBD08-F848-8553-C61B-B779D70C90B2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978DE8CD-3EED-E041-418A-90263DE5B832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1619B87-8636-C3BB-2F3B-08535FF73D67}"/>
              </a:ext>
            </a:extLst>
          </p:cNvPr>
          <p:cNvGrpSpPr/>
          <p:nvPr/>
        </p:nvGrpSpPr>
        <p:grpSpPr>
          <a:xfrm>
            <a:off x="-4692136" y="0"/>
            <a:ext cx="3189890" cy="6858000"/>
            <a:chOff x="3090041" y="0"/>
            <a:chExt cx="318989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DF5CE60-57F8-EB67-1345-ADA45F0BA282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C4A7A316-49CB-A657-4126-65F2B76AA77D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82CB4FF-CD0B-B00E-719E-C41FD45C4407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A966C463-B007-3D0D-FD17-6B81AA6D2DED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4" name="Arrow: Pentagon 23">
              <a:extLst>
                <a:ext uri="{FF2B5EF4-FFF2-40B4-BE49-F238E27FC236}">
                  <a16:creationId xmlns:a16="http://schemas.microsoft.com/office/drawing/2014/main" id="{4F29BCD3-EE55-E8A5-D8C2-DA0808C8853F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68BB100-5668-E11B-D3E4-9B64F797F34B}"/>
              </a:ext>
            </a:extLst>
          </p:cNvPr>
          <p:cNvGrpSpPr/>
          <p:nvPr/>
        </p:nvGrpSpPr>
        <p:grpSpPr>
          <a:xfrm>
            <a:off x="-3513044" y="0"/>
            <a:ext cx="3273973" cy="6858000"/>
            <a:chOff x="0" y="0"/>
            <a:chExt cx="3273973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5B25A14A-D787-2AF5-47A8-FA175FAB1864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3090041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E5019F3-0B6C-CB17-699C-B9F4C1842A88}"/>
                </a:ext>
              </a:extLst>
            </p:cNvPr>
            <p:cNvSpPr txBox="1"/>
            <p:nvPr/>
          </p:nvSpPr>
          <p:spPr>
            <a:xfrm>
              <a:off x="90388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200D6095-EE8D-37AB-FE2B-8B388602DCFA}"/>
                </a:ext>
              </a:extLst>
            </p:cNvPr>
            <p:cNvSpPr/>
            <p:nvPr/>
          </p:nvSpPr>
          <p:spPr>
            <a:xfrm>
              <a:off x="0" y="2068846"/>
              <a:ext cx="3090041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471A589B-FD10-309B-5430-658E3E384E7F}"/>
                </a:ext>
              </a:extLst>
            </p:cNvPr>
            <p:cNvSpPr txBox="1"/>
            <p:nvPr/>
          </p:nvSpPr>
          <p:spPr>
            <a:xfrm>
              <a:off x="304799" y="2514370"/>
              <a:ext cx="248044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  <p:sp>
          <p:nvSpPr>
            <p:cNvPr id="30" name="Arrow: Pentagon 29">
              <a:extLst>
                <a:ext uri="{FF2B5EF4-FFF2-40B4-BE49-F238E27FC236}">
                  <a16:creationId xmlns:a16="http://schemas.microsoft.com/office/drawing/2014/main" id="{B51BC2FB-FEB8-B280-990D-816083F65528}"/>
                </a:ext>
              </a:extLst>
            </p:cNvPr>
            <p:cNvSpPr/>
            <p:nvPr/>
          </p:nvSpPr>
          <p:spPr>
            <a:xfrm>
              <a:off x="2906110" y="797940"/>
              <a:ext cx="367863" cy="620110"/>
            </a:xfrm>
            <a:prstGeom prst="homePlat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35208171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4D27C13-A563-9C1A-455B-8A31106DDA5C}"/>
              </a:ext>
            </a:extLst>
          </p:cNvPr>
          <p:cNvGrpSpPr/>
          <p:nvPr/>
        </p:nvGrpSpPr>
        <p:grpSpPr>
          <a:xfrm>
            <a:off x="-212835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8577901-C5DD-3F2F-2D7A-F05ED26EFF3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999736D-C531-3614-5EA2-5F18DF3B1B2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5499736-E063-FDC2-A7EE-4BA054889C8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71C2D89-EBAD-0337-AEA7-8C6A1C92F84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1C5686C-D4A9-AD86-9D34-80E138BF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45A639-51EE-5154-BC0E-425AD3E532C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753EFB4-B6FD-1DCA-6E4B-F8D4E56168DE}"/>
              </a:ext>
            </a:extLst>
          </p:cNvPr>
          <p:cNvGrpSpPr/>
          <p:nvPr/>
        </p:nvGrpSpPr>
        <p:grpSpPr>
          <a:xfrm>
            <a:off x="-338171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401C23-403D-410B-F5C9-5554757FAEFD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36D45A4-5E00-4EBE-8FF4-05EDBAC7EB0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A8FED4-A7D2-D320-DCB2-E7C888BDF1B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2F7D46F-EBE2-CFDB-67E7-00C3871D7E55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621E217-7515-86CA-7235-961C032AE54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7CD970B-40BE-C656-490F-9A59CE3BFF2D}"/>
              </a:ext>
            </a:extLst>
          </p:cNvPr>
          <p:cNvGrpSpPr/>
          <p:nvPr/>
        </p:nvGrpSpPr>
        <p:grpSpPr>
          <a:xfrm>
            <a:off x="225970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F6158-8EEB-6851-0114-21F64F8ECBB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1A320C-12D5-D016-0A42-9F106D1A3190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9365A80-D3DD-0155-997D-C49042DE826F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EBA4CBA-449B-E07F-021A-8A2C40017A05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FF3BC754-E303-3D54-681E-9150A3A3A064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4A6B033-2D7D-AB38-FD24-10B4F0C1AD5D}"/>
              </a:ext>
            </a:extLst>
          </p:cNvPr>
          <p:cNvGrpSpPr/>
          <p:nvPr/>
        </p:nvGrpSpPr>
        <p:grpSpPr>
          <a:xfrm>
            <a:off x="0" y="0"/>
            <a:ext cx="3273973" cy="6858000"/>
            <a:chOff x="0" y="0"/>
            <a:chExt cx="3273973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C978831-E36D-FEF1-94FA-437F6E642410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3090041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9522DD8-9284-E6CD-0765-3531A0405E7E}"/>
                </a:ext>
              </a:extLst>
            </p:cNvPr>
            <p:cNvSpPr txBox="1"/>
            <p:nvPr/>
          </p:nvSpPr>
          <p:spPr>
            <a:xfrm>
              <a:off x="90388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8CD3FC-B233-7316-3EA3-B9D888374D57}"/>
                </a:ext>
              </a:extLst>
            </p:cNvPr>
            <p:cNvSpPr/>
            <p:nvPr/>
          </p:nvSpPr>
          <p:spPr>
            <a:xfrm>
              <a:off x="0" y="2068846"/>
              <a:ext cx="3090041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6069A1C-825C-F4D8-50E6-8B29EA67BA17}"/>
                </a:ext>
              </a:extLst>
            </p:cNvPr>
            <p:cNvSpPr txBox="1"/>
            <p:nvPr/>
          </p:nvSpPr>
          <p:spPr>
            <a:xfrm>
              <a:off x="304799" y="2514370"/>
              <a:ext cx="248044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  <p:sp>
          <p:nvSpPr>
            <p:cNvPr id="27" name="Arrow: Pentagon 26">
              <a:extLst>
                <a:ext uri="{FF2B5EF4-FFF2-40B4-BE49-F238E27FC236}">
                  <a16:creationId xmlns:a16="http://schemas.microsoft.com/office/drawing/2014/main" id="{40D37B8C-0511-7C13-716C-D1CAA2913E33}"/>
                </a:ext>
              </a:extLst>
            </p:cNvPr>
            <p:cNvSpPr/>
            <p:nvPr/>
          </p:nvSpPr>
          <p:spPr>
            <a:xfrm>
              <a:off x="2906110" y="797940"/>
              <a:ext cx="367863" cy="620110"/>
            </a:xfrm>
            <a:prstGeom prst="homePlat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9516904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4D27C13-A563-9C1A-455B-8A31106DDA5C}"/>
              </a:ext>
            </a:extLst>
          </p:cNvPr>
          <p:cNvGrpSpPr/>
          <p:nvPr/>
        </p:nvGrpSpPr>
        <p:grpSpPr>
          <a:xfrm>
            <a:off x="2656489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8577901-C5DD-3F2F-2D7A-F05ED26EFF3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999736D-C531-3614-5EA2-5F18DF3B1B2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5499736-E063-FDC2-A7EE-4BA054889C8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71C2D89-EBAD-0337-AEA7-8C6A1C92F84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1C5686C-D4A9-AD86-9D34-80E138BF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45A639-51EE-5154-BC0E-425AD3E532C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753EFB4-B6FD-1DCA-6E4B-F8D4E56168DE}"/>
              </a:ext>
            </a:extLst>
          </p:cNvPr>
          <p:cNvGrpSpPr/>
          <p:nvPr/>
        </p:nvGrpSpPr>
        <p:grpSpPr>
          <a:xfrm>
            <a:off x="2523629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401C23-403D-410B-F5C9-5554757FAEFD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36D45A4-5E00-4EBE-8FF4-05EDBAC7EB0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A8FED4-A7D2-D320-DCB2-E7C888BDF1B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2F7D46F-EBE2-CFDB-67E7-00C3871D7E55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621E217-7515-86CA-7235-961C032AE54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7CD970B-40BE-C656-490F-9A59CE3BFF2D}"/>
              </a:ext>
            </a:extLst>
          </p:cNvPr>
          <p:cNvGrpSpPr/>
          <p:nvPr/>
        </p:nvGrpSpPr>
        <p:grpSpPr>
          <a:xfrm>
            <a:off x="3090040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F6158-8EEB-6851-0114-21F64F8ECBB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1A320C-12D5-D016-0A42-9F106D1A3190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9365A80-D3DD-0155-997D-C49042DE826F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EBA4CBA-449B-E07F-021A-8A2C40017A05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FF3BC754-E303-3D54-681E-9150A3A3A064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4A6B033-2D7D-AB38-FD24-10B4F0C1AD5D}"/>
              </a:ext>
            </a:extLst>
          </p:cNvPr>
          <p:cNvGrpSpPr/>
          <p:nvPr/>
        </p:nvGrpSpPr>
        <p:grpSpPr>
          <a:xfrm>
            <a:off x="0" y="0"/>
            <a:ext cx="3273973" cy="6858000"/>
            <a:chOff x="0" y="0"/>
            <a:chExt cx="3273973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C978831-E36D-FEF1-94FA-437F6E642410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3090041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9522DD8-9284-E6CD-0765-3531A0405E7E}"/>
                </a:ext>
              </a:extLst>
            </p:cNvPr>
            <p:cNvSpPr txBox="1"/>
            <p:nvPr/>
          </p:nvSpPr>
          <p:spPr>
            <a:xfrm>
              <a:off x="90388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8CD3FC-B233-7316-3EA3-B9D888374D57}"/>
                </a:ext>
              </a:extLst>
            </p:cNvPr>
            <p:cNvSpPr/>
            <p:nvPr/>
          </p:nvSpPr>
          <p:spPr>
            <a:xfrm>
              <a:off x="0" y="2068846"/>
              <a:ext cx="3090041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6069A1C-825C-F4D8-50E6-8B29EA67BA17}"/>
                </a:ext>
              </a:extLst>
            </p:cNvPr>
            <p:cNvSpPr txBox="1"/>
            <p:nvPr/>
          </p:nvSpPr>
          <p:spPr>
            <a:xfrm>
              <a:off x="304799" y="2514370"/>
              <a:ext cx="248044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  <p:sp>
          <p:nvSpPr>
            <p:cNvPr id="27" name="Arrow: Pentagon 26">
              <a:extLst>
                <a:ext uri="{FF2B5EF4-FFF2-40B4-BE49-F238E27FC236}">
                  <a16:creationId xmlns:a16="http://schemas.microsoft.com/office/drawing/2014/main" id="{40D37B8C-0511-7C13-716C-D1CAA2913E33}"/>
                </a:ext>
              </a:extLst>
            </p:cNvPr>
            <p:cNvSpPr/>
            <p:nvPr/>
          </p:nvSpPr>
          <p:spPr>
            <a:xfrm>
              <a:off x="2906110" y="797940"/>
              <a:ext cx="367863" cy="620110"/>
            </a:xfrm>
            <a:prstGeom prst="homePlat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618219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4D27C13-A563-9C1A-455B-8A31106DDA5C}"/>
              </a:ext>
            </a:extLst>
          </p:cNvPr>
          <p:cNvGrpSpPr/>
          <p:nvPr/>
        </p:nvGrpSpPr>
        <p:grpSpPr>
          <a:xfrm>
            <a:off x="55783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8577901-C5DD-3F2F-2D7A-F05ED26EFF3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999736D-C531-3614-5EA2-5F18DF3B1B2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5499736-E063-FDC2-A7EE-4BA054889C8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71C2D89-EBAD-0337-AEA7-8C6A1C92F84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1C5686C-D4A9-AD86-9D34-80E138BF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45A639-51EE-5154-BC0E-425AD3E532C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753EFB4-B6FD-1DCA-6E4B-F8D4E56168DE}"/>
              </a:ext>
            </a:extLst>
          </p:cNvPr>
          <p:cNvGrpSpPr/>
          <p:nvPr/>
        </p:nvGrpSpPr>
        <p:grpSpPr>
          <a:xfrm>
            <a:off x="5401001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401C23-403D-410B-F5C9-5554757FAEFD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36D45A4-5E00-4EBE-8FF4-05EDBAC7EB0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A8FED4-A7D2-D320-DCB2-E7C888BDF1B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2F7D46F-EBE2-CFDB-67E7-00C3871D7E55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621E217-7515-86CA-7235-961C032AE54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7CD970B-40BE-C656-490F-9A59CE3BFF2D}"/>
              </a:ext>
            </a:extLst>
          </p:cNvPr>
          <p:cNvGrpSpPr/>
          <p:nvPr/>
        </p:nvGrpSpPr>
        <p:grpSpPr>
          <a:xfrm>
            <a:off x="3091354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F6158-8EEB-6851-0114-21F64F8ECBB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1A320C-12D5-D016-0A42-9F106D1A3190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9365A80-D3DD-0155-997D-C49042DE826F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EBA4CBA-449B-E07F-021A-8A2C40017A05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FF3BC754-E303-3D54-681E-9150A3A3A064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4A6B033-2D7D-AB38-FD24-10B4F0C1AD5D}"/>
              </a:ext>
            </a:extLst>
          </p:cNvPr>
          <p:cNvGrpSpPr/>
          <p:nvPr/>
        </p:nvGrpSpPr>
        <p:grpSpPr>
          <a:xfrm>
            <a:off x="0" y="0"/>
            <a:ext cx="3273973" cy="6858000"/>
            <a:chOff x="0" y="0"/>
            <a:chExt cx="3273973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C978831-E36D-FEF1-94FA-437F6E642410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3090041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9522DD8-9284-E6CD-0765-3531A0405E7E}"/>
                </a:ext>
              </a:extLst>
            </p:cNvPr>
            <p:cNvSpPr txBox="1"/>
            <p:nvPr/>
          </p:nvSpPr>
          <p:spPr>
            <a:xfrm>
              <a:off x="90388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8CD3FC-B233-7316-3EA3-B9D888374D57}"/>
                </a:ext>
              </a:extLst>
            </p:cNvPr>
            <p:cNvSpPr/>
            <p:nvPr/>
          </p:nvSpPr>
          <p:spPr>
            <a:xfrm>
              <a:off x="0" y="2068846"/>
              <a:ext cx="3090041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6069A1C-825C-F4D8-50E6-8B29EA67BA17}"/>
                </a:ext>
              </a:extLst>
            </p:cNvPr>
            <p:cNvSpPr txBox="1"/>
            <p:nvPr/>
          </p:nvSpPr>
          <p:spPr>
            <a:xfrm>
              <a:off x="304799" y="2514370"/>
              <a:ext cx="248044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  <p:sp>
          <p:nvSpPr>
            <p:cNvPr id="27" name="Arrow: Pentagon 26">
              <a:extLst>
                <a:ext uri="{FF2B5EF4-FFF2-40B4-BE49-F238E27FC236}">
                  <a16:creationId xmlns:a16="http://schemas.microsoft.com/office/drawing/2014/main" id="{40D37B8C-0511-7C13-716C-D1CAA2913E33}"/>
                </a:ext>
              </a:extLst>
            </p:cNvPr>
            <p:cNvSpPr/>
            <p:nvPr/>
          </p:nvSpPr>
          <p:spPr>
            <a:xfrm>
              <a:off x="2906110" y="797940"/>
              <a:ext cx="367863" cy="620110"/>
            </a:xfrm>
            <a:prstGeom prst="homePlat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975319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4D27C13-A563-9C1A-455B-8A31106DDA5C}"/>
              </a:ext>
            </a:extLst>
          </p:cNvPr>
          <p:cNvGrpSpPr/>
          <p:nvPr/>
        </p:nvGrpSpPr>
        <p:grpSpPr>
          <a:xfrm>
            <a:off x="8474622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8577901-C5DD-3F2F-2D7A-F05ED26EFF3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999736D-C531-3614-5EA2-5F18DF3B1B2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5499736-E063-FDC2-A7EE-4BA054889C8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71C2D89-EBAD-0337-AEA7-8C6A1C92F84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1C5686C-D4A9-AD86-9D34-80E138BF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45A639-51EE-5154-BC0E-425AD3E532C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753EFB4-B6FD-1DCA-6E4B-F8D4E56168DE}"/>
              </a:ext>
            </a:extLst>
          </p:cNvPr>
          <p:cNvGrpSpPr/>
          <p:nvPr/>
        </p:nvGrpSpPr>
        <p:grpSpPr>
          <a:xfrm>
            <a:off x="5468663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401C23-403D-410B-F5C9-5554757FAEFD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36D45A4-5E00-4EBE-8FF4-05EDBAC7EB0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A8FED4-A7D2-D320-DCB2-E7C888BDF1B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2F7D46F-EBE2-CFDB-67E7-00C3871D7E55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621E217-7515-86CA-7235-961C032AE54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7CD970B-40BE-C656-490F-9A59CE3BFF2D}"/>
              </a:ext>
            </a:extLst>
          </p:cNvPr>
          <p:cNvGrpSpPr/>
          <p:nvPr/>
        </p:nvGrpSpPr>
        <p:grpSpPr>
          <a:xfrm>
            <a:off x="3091354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F6158-8EEB-6851-0114-21F64F8ECBB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1A320C-12D5-D016-0A42-9F106D1A3190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9365A80-D3DD-0155-997D-C49042DE826F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EBA4CBA-449B-E07F-021A-8A2C40017A05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FF3BC754-E303-3D54-681E-9150A3A3A064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4A6B033-2D7D-AB38-FD24-10B4F0C1AD5D}"/>
              </a:ext>
            </a:extLst>
          </p:cNvPr>
          <p:cNvGrpSpPr/>
          <p:nvPr/>
        </p:nvGrpSpPr>
        <p:grpSpPr>
          <a:xfrm>
            <a:off x="0" y="0"/>
            <a:ext cx="3273973" cy="6858000"/>
            <a:chOff x="0" y="0"/>
            <a:chExt cx="3273973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C978831-E36D-FEF1-94FA-437F6E642410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3090041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9522DD8-9284-E6CD-0765-3531A0405E7E}"/>
                </a:ext>
              </a:extLst>
            </p:cNvPr>
            <p:cNvSpPr txBox="1"/>
            <p:nvPr/>
          </p:nvSpPr>
          <p:spPr>
            <a:xfrm>
              <a:off x="90388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8CD3FC-B233-7316-3EA3-B9D888374D57}"/>
                </a:ext>
              </a:extLst>
            </p:cNvPr>
            <p:cNvSpPr/>
            <p:nvPr/>
          </p:nvSpPr>
          <p:spPr>
            <a:xfrm>
              <a:off x="0" y="2068846"/>
              <a:ext cx="3090041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6069A1C-825C-F4D8-50E6-8B29EA67BA17}"/>
                </a:ext>
              </a:extLst>
            </p:cNvPr>
            <p:cNvSpPr txBox="1"/>
            <p:nvPr/>
          </p:nvSpPr>
          <p:spPr>
            <a:xfrm>
              <a:off x="304799" y="2514370"/>
              <a:ext cx="248044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  <p:sp>
          <p:nvSpPr>
            <p:cNvPr id="27" name="Arrow: Pentagon 26">
              <a:extLst>
                <a:ext uri="{FF2B5EF4-FFF2-40B4-BE49-F238E27FC236}">
                  <a16:creationId xmlns:a16="http://schemas.microsoft.com/office/drawing/2014/main" id="{40D37B8C-0511-7C13-716C-D1CAA2913E33}"/>
                </a:ext>
              </a:extLst>
            </p:cNvPr>
            <p:cNvSpPr/>
            <p:nvPr/>
          </p:nvSpPr>
          <p:spPr>
            <a:xfrm>
              <a:off x="2906110" y="797940"/>
              <a:ext cx="367863" cy="620110"/>
            </a:xfrm>
            <a:prstGeom prst="homePlat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91055EBE-183B-76C5-C3C8-FC7BCD67722A}"/>
              </a:ext>
            </a:extLst>
          </p:cNvPr>
          <p:cNvGrpSpPr/>
          <p:nvPr/>
        </p:nvGrpSpPr>
        <p:grpSpPr>
          <a:xfrm>
            <a:off x="-11192657" y="0"/>
            <a:ext cx="3276600" cy="6858000"/>
            <a:chOff x="-361949" y="0"/>
            <a:chExt cx="3276600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9FE0BBB6-B8FB-C969-7FB5-63A5BF701B2B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97D40C39-6099-B020-F8A3-DA72B086AB20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903879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4D27C13-A563-9C1A-455B-8A31106DDA5C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8577901-C5DD-3F2F-2D7A-F05ED26EFF3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999736D-C531-3614-5EA2-5F18DF3B1B2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5499736-E063-FDC2-A7EE-4BA054889C8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71C2D89-EBAD-0337-AEA7-8C6A1C92F84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1C5686C-D4A9-AD86-9D34-80E138BF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45A639-51EE-5154-BC0E-425AD3E532C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753EFB4-B6FD-1DCA-6E4B-F8D4E56168DE}"/>
              </a:ext>
            </a:extLst>
          </p:cNvPr>
          <p:cNvGrpSpPr/>
          <p:nvPr/>
        </p:nvGrpSpPr>
        <p:grpSpPr>
          <a:xfrm>
            <a:off x="-5626390" y="-2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401C23-403D-410B-F5C9-5554757FAEFD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36D45A4-5E00-4EBE-8FF4-05EDBAC7EB0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A8FED4-A7D2-D320-DCB2-E7C888BDF1B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2F7D46F-EBE2-CFDB-67E7-00C3871D7E55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621E217-7515-86CA-7235-961C032AE54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7CD970B-40BE-C656-490F-9A59CE3BFF2D}"/>
              </a:ext>
            </a:extLst>
          </p:cNvPr>
          <p:cNvGrpSpPr/>
          <p:nvPr/>
        </p:nvGrpSpPr>
        <p:grpSpPr>
          <a:xfrm>
            <a:off x="-6678246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F6158-8EEB-6851-0114-21F64F8ECBB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1A320C-12D5-D016-0A42-9F106D1A3190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9365A80-D3DD-0155-997D-C49042DE826F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EBA4CBA-449B-E07F-021A-8A2C40017A05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FF3BC754-E303-3D54-681E-9150A3A3A064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4A6B033-2D7D-AB38-FD24-10B4F0C1AD5D}"/>
              </a:ext>
            </a:extLst>
          </p:cNvPr>
          <p:cNvGrpSpPr/>
          <p:nvPr/>
        </p:nvGrpSpPr>
        <p:grpSpPr>
          <a:xfrm>
            <a:off x="-8356286" y="-1"/>
            <a:ext cx="3273973" cy="6858000"/>
            <a:chOff x="0" y="0"/>
            <a:chExt cx="3273973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C978831-E36D-FEF1-94FA-437F6E642410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3090041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9522DD8-9284-E6CD-0765-3531A0405E7E}"/>
                </a:ext>
              </a:extLst>
            </p:cNvPr>
            <p:cNvSpPr txBox="1"/>
            <p:nvPr/>
          </p:nvSpPr>
          <p:spPr>
            <a:xfrm>
              <a:off x="90388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8CD3FC-B233-7316-3EA3-B9D888374D57}"/>
                </a:ext>
              </a:extLst>
            </p:cNvPr>
            <p:cNvSpPr/>
            <p:nvPr/>
          </p:nvSpPr>
          <p:spPr>
            <a:xfrm>
              <a:off x="0" y="2068846"/>
              <a:ext cx="3090041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6069A1C-825C-F4D8-50E6-8B29EA67BA17}"/>
                </a:ext>
              </a:extLst>
            </p:cNvPr>
            <p:cNvSpPr txBox="1"/>
            <p:nvPr/>
          </p:nvSpPr>
          <p:spPr>
            <a:xfrm>
              <a:off x="304799" y="2514370"/>
              <a:ext cx="248044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  <p:sp>
          <p:nvSpPr>
            <p:cNvPr id="27" name="Arrow: Pentagon 26">
              <a:extLst>
                <a:ext uri="{FF2B5EF4-FFF2-40B4-BE49-F238E27FC236}">
                  <a16:creationId xmlns:a16="http://schemas.microsoft.com/office/drawing/2014/main" id="{40D37B8C-0511-7C13-716C-D1CAA2913E33}"/>
                </a:ext>
              </a:extLst>
            </p:cNvPr>
            <p:cNvSpPr/>
            <p:nvPr/>
          </p:nvSpPr>
          <p:spPr>
            <a:xfrm>
              <a:off x="2906110" y="797940"/>
              <a:ext cx="367863" cy="620110"/>
            </a:xfrm>
            <a:prstGeom prst="homePlat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BDE8FC1-95C3-7348-7017-26427CC0B74E}"/>
              </a:ext>
            </a:extLst>
          </p:cNvPr>
          <p:cNvGrpSpPr/>
          <p:nvPr/>
        </p:nvGrpSpPr>
        <p:grpSpPr>
          <a:xfrm>
            <a:off x="12192000" y="0"/>
            <a:ext cx="12192000" cy="1295114"/>
            <a:chOff x="12521784" y="2263573"/>
            <a:chExt cx="12192000" cy="1295114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39CEE73-FF29-E2D0-024D-7693637ECC43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854FEF16-3497-C6A8-ECCC-5C73C653E80B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0644F1D6-6A66-FE3C-67B6-F11473B480E0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A7FDAFE1-121C-C4E6-1F4E-8EF77C1744A7}"/>
              </a:ext>
            </a:extLst>
          </p:cNvPr>
          <p:cNvSpPr/>
          <p:nvPr/>
        </p:nvSpPr>
        <p:spPr>
          <a:xfrm>
            <a:off x="12192000" y="632690"/>
            <a:ext cx="12192000" cy="6624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F7A6FFB-1DF8-6AD3-166A-08C7E3000242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4E78BD2-9AEC-0C7A-22AB-3EF932C3C95F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9486486-DE9D-7DF7-70CC-EED9A2CB3912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17903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4D27C13-A563-9C1A-455B-8A31106DDA5C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8577901-C5DD-3F2F-2D7A-F05ED26EFF3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999736D-C531-3614-5EA2-5F18DF3B1B2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5499736-E063-FDC2-A7EE-4BA054889C8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71C2D89-EBAD-0337-AEA7-8C6A1C92F84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1C5686C-D4A9-AD86-9D34-80E138BF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45A639-51EE-5154-BC0E-425AD3E532C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753EFB4-B6FD-1DCA-6E4B-F8D4E56168DE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401C23-403D-410B-F5C9-5554757FAEFD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36D45A4-5E00-4EBE-8FF4-05EDBAC7EB0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A8FED4-A7D2-D320-DCB2-E7C888BDF1B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2F7D46F-EBE2-CFDB-67E7-00C3871D7E55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621E217-7515-86CA-7235-961C032AE54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7CD970B-40BE-C656-490F-9A59CE3BFF2D}"/>
              </a:ext>
            </a:extLst>
          </p:cNvPr>
          <p:cNvGrpSpPr/>
          <p:nvPr/>
        </p:nvGrpSpPr>
        <p:grpSpPr>
          <a:xfrm>
            <a:off x="-3576709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F6158-8EEB-6851-0114-21F64F8ECBB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1A320C-12D5-D016-0A42-9F106D1A3190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9365A80-D3DD-0155-997D-C49042DE826F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EBA4CBA-449B-E07F-021A-8A2C40017A05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FF3BC754-E303-3D54-681E-9150A3A3A064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4A6B033-2D7D-AB38-FD24-10B4F0C1AD5D}"/>
              </a:ext>
            </a:extLst>
          </p:cNvPr>
          <p:cNvGrpSpPr/>
          <p:nvPr/>
        </p:nvGrpSpPr>
        <p:grpSpPr>
          <a:xfrm>
            <a:off x="-3788229" y="0"/>
            <a:ext cx="3273973" cy="6858000"/>
            <a:chOff x="0" y="0"/>
            <a:chExt cx="3273973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C978831-E36D-FEF1-94FA-437F6E642410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3090041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9522DD8-9284-E6CD-0765-3531A0405E7E}"/>
                </a:ext>
              </a:extLst>
            </p:cNvPr>
            <p:cNvSpPr txBox="1"/>
            <p:nvPr/>
          </p:nvSpPr>
          <p:spPr>
            <a:xfrm>
              <a:off x="90388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8CD3FC-B233-7316-3EA3-B9D888374D57}"/>
                </a:ext>
              </a:extLst>
            </p:cNvPr>
            <p:cNvSpPr/>
            <p:nvPr/>
          </p:nvSpPr>
          <p:spPr>
            <a:xfrm>
              <a:off x="0" y="2068846"/>
              <a:ext cx="3090041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6069A1C-825C-F4D8-50E6-8B29EA67BA17}"/>
                </a:ext>
              </a:extLst>
            </p:cNvPr>
            <p:cNvSpPr txBox="1"/>
            <p:nvPr/>
          </p:nvSpPr>
          <p:spPr>
            <a:xfrm>
              <a:off x="304799" y="2514370"/>
              <a:ext cx="248044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  <p:sp>
          <p:nvSpPr>
            <p:cNvPr id="27" name="Arrow: Pentagon 26">
              <a:extLst>
                <a:ext uri="{FF2B5EF4-FFF2-40B4-BE49-F238E27FC236}">
                  <a16:creationId xmlns:a16="http://schemas.microsoft.com/office/drawing/2014/main" id="{40D37B8C-0511-7C13-716C-D1CAA2913E33}"/>
                </a:ext>
              </a:extLst>
            </p:cNvPr>
            <p:cNvSpPr/>
            <p:nvPr/>
          </p:nvSpPr>
          <p:spPr>
            <a:xfrm>
              <a:off x="2906110" y="797940"/>
              <a:ext cx="367863" cy="620110"/>
            </a:xfrm>
            <a:prstGeom prst="homePlat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BDE8FC1-95C3-7348-7017-26427CC0B74E}"/>
              </a:ext>
            </a:extLst>
          </p:cNvPr>
          <p:cNvGrpSpPr/>
          <p:nvPr/>
        </p:nvGrpSpPr>
        <p:grpSpPr>
          <a:xfrm>
            <a:off x="2537684" y="0"/>
            <a:ext cx="12192000" cy="1295114"/>
            <a:chOff x="12521784" y="2263573"/>
            <a:chExt cx="12192000" cy="1295114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39CEE73-FF29-E2D0-024D-7693637ECC43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854FEF16-3497-C6A8-ECCC-5C73C653E80B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0644F1D6-6A66-FE3C-67B6-F11473B480E0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A7FDAFE1-121C-C4E6-1F4E-8EF77C1744A7}"/>
              </a:ext>
            </a:extLst>
          </p:cNvPr>
          <p:cNvSpPr/>
          <p:nvPr/>
        </p:nvSpPr>
        <p:spPr>
          <a:xfrm>
            <a:off x="2244436" y="632690"/>
            <a:ext cx="12485248" cy="6624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F7A6FFB-1DF8-6AD3-166A-08C7E3000242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4E78BD2-9AEC-0C7A-22AB-3EF932C3C95F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9486486-DE9D-7DF7-70CC-EED9A2CB3912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952317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4D27C13-A563-9C1A-455B-8A31106DDA5C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8577901-C5DD-3F2F-2D7A-F05ED26EFF3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999736D-C531-3614-5EA2-5F18DF3B1B2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5499736-E063-FDC2-A7EE-4BA054889C8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71C2D89-EBAD-0337-AEA7-8C6A1C92F84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1C5686C-D4A9-AD86-9D34-80E138BF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45A639-51EE-5154-BC0E-425AD3E532C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753EFB4-B6FD-1DCA-6E4B-F8D4E56168DE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401C23-403D-410B-F5C9-5554757FAEFD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36D45A4-5E00-4EBE-8FF4-05EDBAC7EB0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A8FED4-A7D2-D320-DCB2-E7C888BDF1B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2F7D46F-EBE2-CFDB-67E7-00C3871D7E55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621E217-7515-86CA-7235-961C032AE54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7CD970B-40BE-C656-490F-9A59CE3BFF2D}"/>
              </a:ext>
            </a:extLst>
          </p:cNvPr>
          <p:cNvGrpSpPr/>
          <p:nvPr/>
        </p:nvGrpSpPr>
        <p:grpSpPr>
          <a:xfrm>
            <a:off x="-3576709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F6158-8EEB-6851-0114-21F64F8ECBB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1A320C-12D5-D016-0A42-9F106D1A3190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9365A80-D3DD-0155-997D-C49042DE826F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EBA4CBA-449B-E07F-021A-8A2C40017A05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FF3BC754-E303-3D54-681E-9150A3A3A064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4A6B033-2D7D-AB38-FD24-10B4F0C1AD5D}"/>
              </a:ext>
            </a:extLst>
          </p:cNvPr>
          <p:cNvGrpSpPr/>
          <p:nvPr/>
        </p:nvGrpSpPr>
        <p:grpSpPr>
          <a:xfrm>
            <a:off x="-3788229" y="0"/>
            <a:ext cx="3273973" cy="6858000"/>
            <a:chOff x="0" y="0"/>
            <a:chExt cx="3273973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C978831-E36D-FEF1-94FA-437F6E642410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3090041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9522DD8-9284-E6CD-0765-3531A0405E7E}"/>
                </a:ext>
              </a:extLst>
            </p:cNvPr>
            <p:cNvSpPr txBox="1"/>
            <p:nvPr/>
          </p:nvSpPr>
          <p:spPr>
            <a:xfrm>
              <a:off x="90388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8CD3FC-B233-7316-3EA3-B9D888374D57}"/>
                </a:ext>
              </a:extLst>
            </p:cNvPr>
            <p:cNvSpPr/>
            <p:nvPr/>
          </p:nvSpPr>
          <p:spPr>
            <a:xfrm>
              <a:off x="0" y="2068846"/>
              <a:ext cx="3090041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6069A1C-825C-F4D8-50E6-8B29EA67BA17}"/>
                </a:ext>
              </a:extLst>
            </p:cNvPr>
            <p:cNvSpPr txBox="1"/>
            <p:nvPr/>
          </p:nvSpPr>
          <p:spPr>
            <a:xfrm>
              <a:off x="304799" y="2514370"/>
              <a:ext cx="248044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  <p:sp>
          <p:nvSpPr>
            <p:cNvPr id="27" name="Arrow: Pentagon 26">
              <a:extLst>
                <a:ext uri="{FF2B5EF4-FFF2-40B4-BE49-F238E27FC236}">
                  <a16:creationId xmlns:a16="http://schemas.microsoft.com/office/drawing/2014/main" id="{40D37B8C-0511-7C13-716C-D1CAA2913E33}"/>
                </a:ext>
              </a:extLst>
            </p:cNvPr>
            <p:cNvSpPr/>
            <p:nvPr/>
          </p:nvSpPr>
          <p:spPr>
            <a:xfrm>
              <a:off x="2906110" y="797940"/>
              <a:ext cx="367863" cy="620110"/>
            </a:xfrm>
            <a:prstGeom prst="homePlat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BDE8FC1-95C3-7348-7017-26427CC0B74E}"/>
              </a:ext>
            </a:extLst>
          </p:cNvPr>
          <p:cNvGrpSpPr/>
          <p:nvPr/>
        </p:nvGrpSpPr>
        <p:grpSpPr>
          <a:xfrm>
            <a:off x="2537684" y="0"/>
            <a:ext cx="12192000" cy="1295114"/>
            <a:chOff x="12521784" y="2263573"/>
            <a:chExt cx="12192000" cy="1295114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39CEE73-FF29-E2D0-024D-7693637ECC43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854FEF16-3497-C6A8-ECCC-5C73C653E80B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0644F1D6-6A66-FE3C-67B6-F11473B480E0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A7FDAFE1-121C-C4E6-1F4E-8EF77C1744A7}"/>
              </a:ext>
            </a:extLst>
          </p:cNvPr>
          <p:cNvSpPr/>
          <p:nvPr/>
        </p:nvSpPr>
        <p:spPr>
          <a:xfrm>
            <a:off x="12192000" y="632690"/>
            <a:ext cx="12192000" cy="6624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F7A6FFB-1DF8-6AD3-166A-08C7E3000242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4E78BD2-9AEC-0C7A-22AB-3EF932C3C95F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9486486-DE9D-7DF7-70CC-EED9A2CB3912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pic>
        <p:nvPicPr>
          <p:cNvPr id="1026" name="Picture 2" descr="Prostitution Archives - brazzil">
            <a:extLst>
              <a:ext uri="{FF2B5EF4-FFF2-40B4-BE49-F238E27FC236}">
                <a16:creationId xmlns:a16="http://schemas.microsoft.com/office/drawing/2014/main" id="{4C1325DC-7BDC-AFB4-AD6B-A2D7649512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16" r="34145"/>
          <a:stretch/>
        </p:blipFill>
        <p:spPr bwMode="auto">
          <a:xfrm flipH="1">
            <a:off x="12709463" y="1488911"/>
            <a:ext cx="4025677" cy="500431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15D9C7-28B0-8F66-640E-D8B2823EDB3A}"/>
              </a:ext>
            </a:extLst>
          </p:cNvPr>
          <p:cNvSpPr txBox="1"/>
          <p:nvPr/>
        </p:nvSpPr>
        <p:spPr>
          <a:xfrm>
            <a:off x="12402701" y="1383640"/>
            <a:ext cx="4332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PROSTITUTION</a:t>
            </a:r>
            <a:endParaRPr lang="en-GB" sz="4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15B4EE-28BB-23D6-6D05-4CC8CEF9F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9463" y="2477156"/>
            <a:ext cx="8979161" cy="2751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6430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4D27C13-A563-9C1A-455B-8A31106DDA5C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8577901-C5DD-3F2F-2D7A-F05ED26EFF3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999736D-C531-3614-5EA2-5F18DF3B1B2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5499736-E063-FDC2-A7EE-4BA054889C8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71C2D89-EBAD-0337-AEA7-8C6A1C92F84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1C5686C-D4A9-AD86-9D34-80E138BF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45A639-51EE-5154-BC0E-425AD3E532C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753EFB4-B6FD-1DCA-6E4B-F8D4E56168DE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401C23-403D-410B-F5C9-5554757FAEFD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36D45A4-5E00-4EBE-8FF4-05EDBAC7EB0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A8FED4-A7D2-D320-DCB2-E7C888BDF1B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2F7D46F-EBE2-CFDB-67E7-00C3871D7E55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621E217-7515-86CA-7235-961C032AE54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7CD970B-40BE-C656-490F-9A59CE3BFF2D}"/>
              </a:ext>
            </a:extLst>
          </p:cNvPr>
          <p:cNvGrpSpPr/>
          <p:nvPr/>
        </p:nvGrpSpPr>
        <p:grpSpPr>
          <a:xfrm>
            <a:off x="-3576709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F6158-8EEB-6851-0114-21F64F8ECBB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1A320C-12D5-D016-0A42-9F106D1A3190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9365A80-D3DD-0155-997D-C49042DE826F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EBA4CBA-449B-E07F-021A-8A2C40017A05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FF3BC754-E303-3D54-681E-9150A3A3A064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4A6B033-2D7D-AB38-FD24-10B4F0C1AD5D}"/>
              </a:ext>
            </a:extLst>
          </p:cNvPr>
          <p:cNvGrpSpPr/>
          <p:nvPr/>
        </p:nvGrpSpPr>
        <p:grpSpPr>
          <a:xfrm>
            <a:off x="-3788229" y="0"/>
            <a:ext cx="3273973" cy="6858000"/>
            <a:chOff x="0" y="0"/>
            <a:chExt cx="3273973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C978831-E36D-FEF1-94FA-437F6E642410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3090041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9522DD8-9284-E6CD-0765-3531A0405E7E}"/>
                </a:ext>
              </a:extLst>
            </p:cNvPr>
            <p:cNvSpPr txBox="1"/>
            <p:nvPr/>
          </p:nvSpPr>
          <p:spPr>
            <a:xfrm>
              <a:off x="90388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8CD3FC-B233-7316-3EA3-B9D888374D57}"/>
                </a:ext>
              </a:extLst>
            </p:cNvPr>
            <p:cNvSpPr/>
            <p:nvPr/>
          </p:nvSpPr>
          <p:spPr>
            <a:xfrm>
              <a:off x="0" y="2068846"/>
              <a:ext cx="3090041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6069A1C-825C-F4D8-50E6-8B29EA67BA17}"/>
                </a:ext>
              </a:extLst>
            </p:cNvPr>
            <p:cNvSpPr txBox="1"/>
            <p:nvPr/>
          </p:nvSpPr>
          <p:spPr>
            <a:xfrm>
              <a:off x="304799" y="2514370"/>
              <a:ext cx="248044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  <p:sp>
          <p:nvSpPr>
            <p:cNvPr id="27" name="Arrow: Pentagon 26">
              <a:extLst>
                <a:ext uri="{FF2B5EF4-FFF2-40B4-BE49-F238E27FC236}">
                  <a16:creationId xmlns:a16="http://schemas.microsoft.com/office/drawing/2014/main" id="{40D37B8C-0511-7C13-716C-D1CAA2913E33}"/>
                </a:ext>
              </a:extLst>
            </p:cNvPr>
            <p:cNvSpPr/>
            <p:nvPr/>
          </p:nvSpPr>
          <p:spPr>
            <a:xfrm>
              <a:off x="2906110" y="797940"/>
              <a:ext cx="367863" cy="620110"/>
            </a:xfrm>
            <a:prstGeom prst="homePlat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BDE8FC1-95C3-7348-7017-26427CC0B74E}"/>
              </a:ext>
            </a:extLst>
          </p:cNvPr>
          <p:cNvGrpSpPr/>
          <p:nvPr/>
        </p:nvGrpSpPr>
        <p:grpSpPr>
          <a:xfrm>
            <a:off x="2537684" y="0"/>
            <a:ext cx="12192000" cy="1295114"/>
            <a:chOff x="12521784" y="2263573"/>
            <a:chExt cx="12192000" cy="1295114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39CEE73-FF29-E2D0-024D-7693637ECC43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854FEF16-3497-C6A8-ECCC-5C73C653E80B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0644F1D6-6A66-FE3C-67B6-F11473B480E0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A7FDAFE1-121C-C4E6-1F4E-8EF77C1744A7}"/>
              </a:ext>
            </a:extLst>
          </p:cNvPr>
          <p:cNvSpPr/>
          <p:nvPr/>
        </p:nvSpPr>
        <p:spPr>
          <a:xfrm>
            <a:off x="12192000" y="632690"/>
            <a:ext cx="12192000" cy="6624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F7A6FFB-1DF8-6AD3-166A-08C7E3000242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4E78BD2-9AEC-0C7A-22AB-3EF932C3C95F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9486486-DE9D-7DF7-70CC-EED9A2CB3912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pic>
        <p:nvPicPr>
          <p:cNvPr id="1026" name="Picture 2" descr="Prostitution Archives - brazzil">
            <a:extLst>
              <a:ext uri="{FF2B5EF4-FFF2-40B4-BE49-F238E27FC236}">
                <a16:creationId xmlns:a16="http://schemas.microsoft.com/office/drawing/2014/main" id="{4C1325DC-7BDC-AFB4-AD6B-A2D7649512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16" r="34145"/>
          <a:stretch/>
        </p:blipFill>
        <p:spPr bwMode="auto">
          <a:xfrm flipH="1">
            <a:off x="6984984" y="1488911"/>
            <a:ext cx="4025677" cy="500431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15D9C7-28B0-8F66-640E-D8B2823EDB3A}"/>
              </a:ext>
            </a:extLst>
          </p:cNvPr>
          <p:cNvSpPr txBox="1"/>
          <p:nvPr/>
        </p:nvSpPr>
        <p:spPr>
          <a:xfrm>
            <a:off x="2241931" y="1383640"/>
            <a:ext cx="4332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PROSTITUTION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059C52-8485-18FE-22C0-BFB9DB7F4310}"/>
              </a:ext>
            </a:extLst>
          </p:cNvPr>
          <p:cNvSpPr txBox="1"/>
          <p:nvPr/>
        </p:nvSpPr>
        <p:spPr>
          <a:xfrm>
            <a:off x="2757743" y="6858000"/>
            <a:ext cx="372074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Crown Prosecution Service (2019)</a:t>
            </a:r>
          </a:p>
          <a:p>
            <a:endParaRPr lang="en-GB" sz="3200" dirty="0"/>
          </a:p>
          <a:p>
            <a:r>
              <a:rPr lang="en-GB" sz="3200" dirty="0"/>
              <a:t>“</a:t>
            </a:r>
            <a:r>
              <a:rPr lang="en-GB" sz="3200" i="1" dirty="0"/>
              <a:t>Legal term used for a sex worker</a:t>
            </a:r>
            <a:r>
              <a:rPr lang="en-GB" sz="3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609353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4D27C13-A563-9C1A-455B-8A31106DDA5C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8577901-C5DD-3F2F-2D7A-F05ED26EFF3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999736D-C531-3614-5EA2-5F18DF3B1B2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5499736-E063-FDC2-A7EE-4BA054889C8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71C2D89-EBAD-0337-AEA7-8C6A1C92F84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1C5686C-D4A9-AD86-9D34-80E138BF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45A639-51EE-5154-BC0E-425AD3E532C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753EFB4-B6FD-1DCA-6E4B-F8D4E56168DE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401C23-403D-410B-F5C9-5554757FAEFD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36D45A4-5E00-4EBE-8FF4-05EDBAC7EB0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A8FED4-A7D2-D320-DCB2-E7C888BDF1B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2F7D46F-EBE2-CFDB-67E7-00C3871D7E55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621E217-7515-86CA-7235-961C032AE54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7CD970B-40BE-C656-490F-9A59CE3BFF2D}"/>
              </a:ext>
            </a:extLst>
          </p:cNvPr>
          <p:cNvGrpSpPr/>
          <p:nvPr/>
        </p:nvGrpSpPr>
        <p:grpSpPr>
          <a:xfrm>
            <a:off x="-3576709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F6158-8EEB-6851-0114-21F64F8ECBB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1A320C-12D5-D016-0A42-9F106D1A3190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9365A80-D3DD-0155-997D-C49042DE826F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EBA4CBA-449B-E07F-021A-8A2C40017A05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FF3BC754-E303-3D54-681E-9150A3A3A064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4A6B033-2D7D-AB38-FD24-10B4F0C1AD5D}"/>
              </a:ext>
            </a:extLst>
          </p:cNvPr>
          <p:cNvGrpSpPr/>
          <p:nvPr/>
        </p:nvGrpSpPr>
        <p:grpSpPr>
          <a:xfrm>
            <a:off x="-3788229" y="0"/>
            <a:ext cx="3273973" cy="6858000"/>
            <a:chOff x="0" y="0"/>
            <a:chExt cx="3273973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C978831-E36D-FEF1-94FA-437F6E642410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3090041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9522DD8-9284-E6CD-0765-3531A0405E7E}"/>
                </a:ext>
              </a:extLst>
            </p:cNvPr>
            <p:cNvSpPr txBox="1"/>
            <p:nvPr/>
          </p:nvSpPr>
          <p:spPr>
            <a:xfrm>
              <a:off x="90388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8CD3FC-B233-7316-3EA3-B9D888374D57}"/>
                </a:ext>
              </a:extLst>
            </p:cNvPr>
            <p:cNvSpPr/>
            <p:nvPr/>
          </p:nvSpPr>
          <p:spPr>
            <a:xfrm>
              <a:off x="0" y="2068846"/>
              <a:ext cx="3090041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6069A1C-825C-F4D8-50E6-8B29EA67BA17}"/>
                </a:ext>
              </a:extLst>
            </p:cNvPr>
            <p:cNvSpPr txBox="1"/>
            <p:nvPr/>
          </p:nvSpPr>
          <p:spPr>
            <a:xfrm>
              <a:off x="304799" y="2514370"/>
              <a:ext cx="248044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  <p:sp>
          <p:nvSpPr>
            <p:cNvPr id="27" name="Arrow: Pentagon 26">
              <a:extLst>
                <a:ext uri="{FF2B5EF4-FFF2-40B4-BE49-F238E27FC236}">
                  <a16:creationId xmlns:a16="http://schemas.microsoft.com/office/drawing/2014/main" id="{40D37B8C-0511-7C13-716C-D1CAA2913E33}"/>
                </a:ext>
              </a:extLst>
            </p:cNvPr>
            <p:cNvSpPr/>
            <p:nvPr/>
          </p:nvSpPr>
          <p:spPr>
            <a:xfrm>
              <a:off x="2906110" y="797940"/>
              <a:ext cx="367863" cy="620110"/>
            </a:xfrm>
            <a:prstGeom prst="homePlat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BDE8FC1-95C3-7348-7017-26427CC0B74E}"/>
              </a:ext>
            </a:extLst>
          </p:cNvPr>
          <p:cNvGrpSpPr/>
          <p:nvPr/>
        </p:nvGrpSpPr>
        <p:grpSpPr>
          <a:xfrm>
            <a:off x="2537684" y="0"/>
            <a:ext cx="12192000" cy="1295114"/>
            <a:chOff x="12521784" y="2263573"/>
            <a:chExt cx="12192000" cy="1295114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39CEE73-FF29-E2D0-024D-7693637ECC43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854FEF16-3497-C6A8-ECCC-5C73C653E80B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0644F1D6-6A66-FE3C-67B6-F11473B480E0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A7FDAFE1-121C-C4E6-1F4E-8EF77C1744A7}"/>
              </a:ext>
            </a:extLst>
          </p:cNvPr>
          <p:cNvSpPr/>
          <p:nvPr/>
        </p:nvSpPr>
        <p:spPr>
          <a:xfrm>
            <a:off x="12192000" y="632690"/>
            <a:ext cx="12192000" cy="6624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F7A6FFB-1DF8-6AD3-166A-08C7E3000242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4E78BD2-9AEC-0C7A-22AB-3EF932C3C95F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9486486-DE9D-7DF7-70CC-EED9A2CB3912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pic>
        <p:nvPicPr>
          <p:cNvPr id="1026" name="Picture 2" descr="Prostitution Archives - brazzil">
            <a:extLst>
              <a:ext uri="{FF2B5EF4-FFF2-40B4-BE49-F238E27FC236}">
                <a16:creationId xmlns:a16="http://schemas.microsoft.com/office/drawing/2014/main" id="{4C1325DC-7BDC-AFB4-AD6B-A2D7649512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16" r="34145"/>
          <a:stretch/>
        </p:blipFill>
        <p:spPr bwMode="auto">
          <a:xfrm flipH="1">
            <a:off x="6984984" y="1488911"/>
            <a:ext cx="4025677" cy="500431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15D9C7-28B0-8F66-640E-D8B2823EDB3A}"/>
              </a:ext>
            </a:extLst>
          </p:cNvPr>
          <p:cNvSpPr txBox="1"/>
          <p:nvPr/>
        </p:nvSpPr>
        <p:spPr>
          <a:xfrm>
            <a:off x="2241931" y="1383640"/>
            <a:ext cx="4332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PROSTITUTION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059C52-8485-18FE-22C0-BFB9DB7F4310}"/>
              </a:ext>
            </a:extLst>
          </p:cNvPr>
          <p:cNvSpPr txBox="1"/>
          <p:nvPr/>
        </p:nvSpPr>
        <p:spPr>
          <a:xfrm>
            <a:off x="2757743" y="2713794"/>
            <a:ext cx="372074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Crown Prosecution Service (2019)</a:t>
            </a:r>
          </a:p>
          <a:p>
            <a:endParaRPr lang="en-GB" sz="3200" dirty="0"/>
          </a:p>
          <a:p>
            <a:r>
              <a:rPr lang="en-GB" sz="3200" dirty="0"/>
              <a:t>“</a:t>
            </a:r>
            <a:r>
              <a:rPr lang="en-GB" sz="3200" i="1" dirty="0"/>
              <a:t>Legal term used for a sex worker</a:t>
            </a:r>
            <a:r>
              <a:rPr lang="en-GB" sz="3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36079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4D27C13-A563-9C1A-455B-8A31106DDA5C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8577901-C5DD-3F2F-2D7A-F05ED26EFF3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999736D-C531-3614-5EA2-5F18DF3B1B2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5499736-E063-FDC2-A7EE-4BA054889C8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71C2D89-EBAD-0337-AEA7-8C6A1C92F84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1C5686C-D4A9-AD86-9D34-80E138BF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45A639-51EE-5154-BC0E-425AD3E532C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753EFB4-B6FD-1DCA-6E4B-F8D4E56168DE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401C23-403D-410B-F5C9-5554757FAEFD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36D45A4-5E00-4EBE-8FF4-05EDBAC7EB0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9A8FED4-A7D2-D320-DCB2-E7C888BDF1B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2F7D46F-EBE2-CFDB-67E7-00C3871D7E55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621E217-7515-86CA-7235-961C032AE54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7CD970B-40BE-C656-490F-9A59CE3BFF2D}"/>
              </a:ext>
            </a:extLst>
          </p:cNvPr>
          <p:cNvGrpSpPr/>
          <p:nvPr/>
        </p:nvGrpSpPr>
        <p:grpSpPr>
          <a:xfrm>
            <a:off x="-3576709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65F6158-8EEB-6851-0114-21F64F8ECBB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C1A320C-12D5-D016-0A42-9F106D1A3190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9365A80-D3DD-0155-997D-C49042DE826F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EBA4CBA-449B-E07F-021A-8A2C40017A05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FF3BC754-E303-3D54-681E-9150A3A3A064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BDE8FC1-95C3-7348-7017-26427CC0B74E}"/>
              </a:ext>
            </a:extLst>
          </p:cNvPr>
          <p:cNvGrpSpPr/>
          <p:nvPr/>
        </p:nvGrpSpPr>
        <p:grpSpPr>
          <a:xfrm>
            <a:off x="2537684" y="0"/>
            <a:ext cx="12192000" cy="1295114"/>
            <a:chOff x="12521784" y="2263573"/>
            <a:chExt cx="12192000" cy="1295114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39CEE73-FF29-E2D0-024D-7693637ECC43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854FEF16-3497-C6A8-ECCC-5C73C653E80B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0644F1D6-6A66-FE3C-67B6-F11473B480E0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A7FDAFE1-121C-C4E6-1F4E-8EF77C1744A7}"/>
              </a:ext>
            </a:extLst>
          </p:cNvPr>
          <p:cNvSpPr/>
          <p:nvPr/>
        </p:nvSpPr>
        <p:spPr>
          <a:xfrm>
            <a:off x="12192000" y="632690"/>
            <a:ext cx="12192000" cy="6624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F7A6FFB-1DF8-6AD3-166A-08C7E3000242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4E78BD2-9AEC-0C7A-22AB-3EF932C3C95F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9486486-DE9D-7DF7-70CC-EED9A2CB3912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715D9C7-28B0-8F66-640E-D8B2823EDB3A}"/>
              </a:ext>
            </a:extLst>
          </p:cNvPr>
          <p:cNvSpPr txBox="1"/>
          <p:nvPr/>
        </p:nvSpPr>
        <p:spPr>
          <a:xfrm>
            <a:off x="2241931" y="1383640"/>
            <a:ext cx="4332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PROSTITUTION</a:t>
            </a:r>
            <a:endParaRPr lang="en-GB" sz="4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15B4EE-28BB-23D6-6D05-4CC8CEF9FF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9634" y="2477156"/>
            <a:ext cx="8979161" cy="27518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2556BC7-6E5B-EE54-2DB6-9C68AE7531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42359" y="2519898"/>
            <a:ext cx="8324156" cy="306094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4F8C4B-D495-7DF6-FEB6-38CC6A039615}"/>
              </a:ext>
            </a:extLst>
          </p:cNvPr>
          <p:cNvSpPr txBox="1"/>
          <p:nvPr/>
        </p:nvSpPr>
        <p:spPr>
          <a:xfrm>
            <a:off x="3119693" y="5680232"/>
            <a:ext cx="300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 News Online (2024)</a:t>
            </a:r>
          </a:p>
        </p:txBody>
      </p:sp>
    </p:spTree>
    <p:extLst>
      <p:ext uri="{BB962C8B-B14F-4D97-AF65-F5344CB8AC3E}">
        <p14:creationId xmlns:p14="http://schemas.microsoft.com/office/powerpoint/2010/main" val="1741573009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1B0CDB-0554-7CB9-54BB-157732C26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0CE714C-11A4-9B37-72C4-F4D0F545E60F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C9F0BF7-3387-C973-2CDA-E2B7FD457E68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BDF6A266-C742-DD08-3899-EFC106559E42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1EFB9999-4CBB-9B2C-DD3E-51C828CB509E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B24784D7-7A2B-A344-C6BE-482CA699BA08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B30ED24A-B98B-08D2-1A62-925E40A4C121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5D301960-21B9-D5FE-1C3D-C4E1E687487C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B6EB42A-BB30-30FC-F1C1-1DF9F9A17CA1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43410F5-19CA-01C2-8021-B46C1551E74B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DAA5FC53-F266-BEBC-2C43-CE45B63A671A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6FC7142-0140-B5AE-957B-59AC24958729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FD0B00AF-BE00-BD83-C883-349E172E8BDF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21056223-E778-5C92-916B-370FE030F838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D96185B9-FDD2-05F9-1E29-01963F7F31EF}"/>
              </a:ext>
            </a:extLst>
          </p:cNvPr>
          <p:cNvGrpSpPr/>
          <p:nvPr/>
        </p:nvGrpSpPr>
        <p:grpSpPr>
          <a:xfrm>
            <a:off x="-3576709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D8B4AD0-828B-E9C5-F8CB-8DEBB637436D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89D24C23-4B07-E8BB-4495-DF3D7051364D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FA68A87-13CA-49D0-CC06-7FCCB92201CB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142A5C6B-6D8B-9B67-3E7E-8A5691BC733E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A75D5350-05A4-9C38-3856-8E189CDD45D2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170D21C1-CD0C-1634-F9F1-CA884266D858}"/>
              </a:ext>
            </a:extLst>
          </p:cNvPr>
          <p:cNvGrpSpPr/>
          <p:nvPr/>
        </p:nvGrpSpPr>
        <p:grpSpPr>
          <a:xfrm>
            <a:off x="2537684" y="0"/>
            <a:ext cx="12192000" cy="1295114"/>
            <a:chOff x="12521784" y="2263573"/>
            <a:chExt cx="12192000" cy="1295114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0BB70CD4-6FCF-F7CF-B9C7-0208038E8E72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ADB07660-1A71-ABFF-0CC8-4EA2F3372392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4537811A-4662-828F-70C1-E4B7AFDE2A32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A61A5DE-959E-920D-B11F-192E67477E23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3BBE732-4C0F-B57C-7E5A-AC14259E9CBC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AB5EC8D-A2D7-3131-8188-90254E0FBB48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71122C8-8BE1-E9F3-3B61-E304D2DC6D5D}"/>
              </a:ext>
            </a:extLst>
          </p:cNvPr>
          <p:cNvSpPr txBox="1"/>
          <p:nvPr/>
        </p:nvSpPr>
        <p:spPr>
          <a:xfrm>
            <a:off x="2241931" y="1383640"/>
            <a:ext cx="4332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PROSTITUTION</a:t>
            </a:r>
            <a:endParaRPr lang="en-GB" sz="4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7BE81D-9D34-8096-640E-441B8BE7CB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9634" y="7433204"/>
            <a:ext cx="8979161" cy="27518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EE722D-E7D8-6E1B-588F-FA55942A9E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9693" y="2519898"/>
            <a:ext cx="8324156" cy="306094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43AB3D5-760D-A0A7-F845-F330B4A39D1F}"/>
              </a:ext>
            </a:extLst>
          </p:cNvPr>
          <p:cNvSpPr txBox="1"/>
          <p:nvPr/>
        </p:nvSpPr>
        <p:spPr>
          <a:xfrm>
            <a:off x="3119693" y="5680232"/>
            <a:ext cx="300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 News Online (2019)</a:t>
            </a:r>
          </a:p>
        </p:txBody>
      </p:sp>
    </p:spTree>
    <p:extLst>
      <p:ext uri="{BB962C8B-B14F-4D97-AF65-F5344CB8AC3E}">
        <p14:creationId xmlns:p14="http://schemas.microsoft.com/office/powerpoint/2010/main" val="4452328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E89DA8-632D-942D-E40D-6341CB0F4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784DA4B-1805-5D49-8DDF-D5EA7A9BBB46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54DAAA0E-7C2D-9ED9-90AF-AEDA0B7D8248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1022BF51-E09D-525C-9144-3603896CB2E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323E3C05-BC48-98E5-8BE2-ADD63ACE5D4E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A6C70D34-BD0F-AE23-D8EC-7C180D67C807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7AE210FA-CDF0-B48A-469A-C5797E0189F8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D280EDAD-7D81-F494-DC39-451213E1710B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D6A6988-4FAB-B774-18E7-4CE09AFE43D9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61360CB-0BBD-ECE1-9F07-2D2286A91A89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9F19D40-0297-81B7-804D-F2186BE57D60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3932A91-A326-A18C-32C0-FB200FFEAB81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99E21041-1F7D-985F-DF97-43EE705D2289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5F4DB348-DFDB-3A62-7E80-C049E44C080D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824E6340-3DCF-853F-12E5-7650246053B8}"/>
              </a:ext>
            </a:extLst>
          </p:cNvPr>
          <p:cNvGrpSpPr/>
          <p:nvPr/>
        </p:nvGrpSpPr>
        <p:grpSpPr>
          <a:xfrm>
            <a:off x="-3576709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9433CF9-42FD-282F-B13D-CE55077B863A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0C0FCC2-59DF-2F59-60F1-1CCE62936D79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86C9CF9-F634-11E5-530D-87668F2B4573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9FA43B4A-4CD4-8F80-BA6C-E35F4A3463D4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2A1CCBAA-53B1-7FC1-CE76-6520DD2F297F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0E5A0DA0-18F4-0041-6890-43DDC7AB5915}"/>
              </a:ext>
            </a:extLst>
          </p:cNvPr>
          <p:cNvGrpSpPr/>
          <p:nvPr/>
        </p:nvGrpSpPr>
        <p:grpSpPr>
          <a:xfrm>
            <a:off x="2537684" y="0"/>
            <a:ext cx="12192000" cy="1295114"/>
            <a:chOff x="12521784" y="2263573"/>
            <a:chExt cx="12192000" cy="1295114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C97748E2-8404-6ACF-9F55-63C7C348B4F6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13115233-0D8D-65B7-3FDC-494F89F30B62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6725A4BC-E150-AB5D-BAC7-8362DD7DFD38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D409C07B-B9D7-D442-6D8B-64A7C6077088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FFAC3C5-77FC-DEB9-9C64-206A4FA41B57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F73F9C24-DCD9-BBD9-A452-40B970ED36C9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BE962B65-14DE-AAEA-C822-CFF6408C56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693" y="8043624"/>
            <a:ext cx="8324156" cy="306094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A25725-E303-E580-421F-3A76AA3C2D2F}"/>
              </a:ext>
            </a:extLst>
          </p:cNvPr>
          <p:cNvSpPr txBox="1"/>
          <p:nvPr/>
        </p:nvSpPr>
        <p:spPr>
          <a:xfrm>
            <a:off x="2241931" y="7335738"/>
            <a:ext cx="4332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PROSTITUTION</a:t>
            </a:r>
            <a:endParaRPr lang="en-GB" sz="44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E298D53-7F82-A399-249D-C45647A5C286}"/>
              </a:ext>
            </a:extLst>
          </p:cNvPr>
          <p:cNvSpPr txBox="1"/>
          <p:nvPr/>
        </p:nvSpPr>
        <p:spPr>
          <a:xfrm>
            <a:off x="1244978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3415250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3C8800-54DB-6795-9BD1-FC5B930DF4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AD28B16-F32D-DF46-B26E-3107A8B79D7F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8D5988A-E736-E71F-4F66-082EE080D045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92716814-C2B9-B4E6-3C83-A1041407C0AF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81E923FB-7DC6-B83A-7B42-D2FA3CA6AB84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27886F6D-5F06-6716-0B3A-216E17BA222E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61E3CDD6-4166-D19B-9A00-65E81F6BDE95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56BC7B78-FFC2-7068-ED39-7E577101C29F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E60067E6-E6F5-7ABD-05B9-E8BD46D97F6B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FE5B7C4-3311-C009-7A2E-05F6E6EF30AA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EE515B7-9D4F-C430-E2FF-0D273C465D2C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846C229-2054-50AB-E842-021865784A64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E65D01E2-C241-A3D1-8EF7-1CA0486BA542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E2D7499-5A43-FD18-5DEB-8F6E35F0C48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D14115D3-4B77-F3EF-C51B-2AD2230573FD}"/>
              </a:ext>
            </a:extLst>
          </p:cNvPr>
          <p:cNvGrpSpPr/>
          <p:nvPr/>
        </p:nvGrpSpPr>
        <p:grpSpPr>
          <a:xfrm>
            <a:off x="-3576709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94CF6F5-9048-C34F-8F7D-E98A6622DA79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228ADBE-5F7A-5C68-8D72-DCE5DDC11E5B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5A1B249-6399-6195-6B2F-BA179AB94D00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1265C465-4DC8-E3A7-4C18-3EBE55C6F1DF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2D3091CC-25EC-F02B-5F94-E9833885453D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5F76095E-E266-89E6-95A3-27E357032FF5}"/>
              </a:ext>
            </a:extLst>
          </p:cNvPr>
          <p:cNvGrpSpPr/>
          <p:nvPr/>
        </p:nvGrpSpPr>
        <p:grpSpPr>
          <a:xfrm>
            <a:off x="2537684" y="0"/>
            <a:ext cx="12192000" cy="1295114"/>
            <a:chOff x="12521784" y="2263573"/>
            <a:chExt cx="12192000" cy="1295114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2A847148-A5D4-2BD6-63D8-916CEF7029B2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2B1ACB38-33C9-3597-5323-CBAFFA8C3CE6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E04BF64F-F0C3-6903-0AD2-97C2D6695B44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69262BE8-455F-58E7-319A-366351D8B9DB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EA37DA6-7AD5-2B5A-BB68-5234242C126A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281C907-9DB2-2FE3-3EB9-947068B92666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87EFFB2-735C-A393-0ABE-9722593188DE}"/>
              </a:ext>
            </a:extLst>
          </p:cNvPr>
          <p:cNvSpPr txBox="1"/>
          <p:nvPr/>
        </p:nvSpPr>
        <p:spPr>
          <a:xfrm>
            <a:off x="22847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8BB221-FB31-2D4F-E8E1-47D01E9A8D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0" y="2682348"/>
            <a:ext cx="7123712" cy="20841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4DDC0D6-72F2-8A75-6DEB-32B7197320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0952" y="6858000"/>
            <a:ext cx="2173486" cy="1257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4670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3E375B-30B6-9D17-1F21-2AAC4514A8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3B5D994-06DA-58E6-4479-FC1B0D19EC92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5496B783-2A5C-1BB4-B3B6-0A36EC861DD0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62AFA096-9CA2-40C9-5DA6-08F44EFBE3F2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A5D3E25C-93FF-149F-BDA8-A544189A03D8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F96AFAD3-1B88-833A-64CE-B3A1C9117878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E382643-B5EA-8A47-B2DA-1A80D7CE630D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C476BCBC-F7B9-0C19-E4B2-339A127CD3C5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03F83B7-9E33-47A1-C936-A488192B1CDA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FDE81BC-6927-3A01-C742-300D96F7FDD6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E9E9B0B-5B60-22EC-A6A0-3EE428BD1F60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13D9532-354C-2E46-6FFB-2DB5931EC796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8E8E0CF1-9F9F-96A5-354B-F18D8587D17A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DC5FF02C-3C4D-BA35-35FB-78490763036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F6C53E0-9A7C-579C-7148-BBB4D85507B4}"/>
              </a:ext>
            </a:extLst>
          </p:cNvPr>
          <p:cNvGrpSpPr/>
          <p:nvPr/>
        </p:nvGrpSpPr>
        <p:grpSpPr>
          <a:xfrm>
            <a:off x="-3576709" y="0"/>
            <a:ext cx="3189890" cy="6858000"/>
            <a:chOff x="3090041" y="0"/>
            <a:chExt cx="318989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091328F-CB31-12CD-6924-B785C8083935}"/>
                </a:ext>
              </a:extLst>
            </p:cNvPr>
            <p:cNvSpPr>
              <a:spLocks/>
            </p:cNvSpPr>
            <p:nvPr/>
          </p:nvSpPr>
          <p:spPr>
            <a:xfrm>
              <a:off x="3090041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2B1E283D-FA9D-3D90-D8B7-EDA7950DFA13}"/>
                </a:ext>
              </a:extLst>
            </p:cNvPr>
            <p:cNvSpPr txBox="1"/>
            <p:nvPr/>
          </p:nvSpPr>
          <p:spPr>
            <a:xfrm>
              <a:off x="3909849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3189F5F-BAB5-DE69-5EE8-C36034843E5A}"/>
                </a:ext>
              </a:extLst>
            </p:cNvPr>
            <p:cNvSpPr/>
            <p:nvPr/>
          </p:nvSpPr>
          <p:spPr>
            <a:xfrm>
              <a:off x="3090041" y="2068846"/>
              <a:ext cx="3005959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2AB60462-0D95-9496-9848-50BC987F1E0C}"/>
                </a:ext>
              </a:extLst>
            </p:cNvPr>
            <p:cNvSpPr txBox="1"/>
            <p:nvPr/>
          </p:nvSpPr>
          <p:spPr>
            <a:xfrm>
              <a:off x="3266091" y="2533214"/>
              <a:ext cx="256977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  <p:sp>
          <p:nvSpPr>
            <p:cNvPr id="28" name="Arrow: Pentagon 27">
              <a:extLst>
                <a:ext uri="{FF2B5EF4-FFF2-40B4-BE49-F238E27FC236}">
                  <a16:creationId xmlns:a16="http://schemas.microsoft.com/office/drawing/2014/main" id="{0C94BEFD-921C-624D-CC65-E17F346AF97A}"/>
                </a:ext>
              </a:extLst>
            </p:cNvPr>
            <p:cNvSpPr/>
            <p:nvPr/>
          </p:nvSpPr>
          <p:spPr>
            <a:xfrm>
              <a:off x="5912068" y="813283"/>
              <a:ext cx="367863" cy="62011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8E5FBBFF-A664-BD80-57C8-C27F9CB97ECB}"/>
              </a:ext>
            </a:extLst>
          </p:cNvPr>
          <p:cNvGrpSpPr/>
          <p:nvPr/>
        </p:nvGrpSpPr>
        <p:grpSpPr>
          <a:xfrm>
            <a:off x="2537684" y="0"/>
            <a:ext cx="12192000" cy="1295114"/>
            <a:chOff x="12521784" y="2263573"/>
            <a:chExt cx="12192000" cy="1295114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EE7B7CE2-9816-59F8-AEA8-799E8CE2428F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148BC8ED-28C0-6966-82F1-D5BC85DB1575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B981B94E-5B2A-C6F8-01CA-D016E9924310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D0DE505-AF5B-51B4-08D5-4BEBAB773AF3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2D1DCB7-1462-9F0C-D3ED-4EEA1FBE5EDA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59D25D6-FCAF-C73A-EA60-3A0DDD1722A7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0E3148F-91CA-AC6E-FFF4-4C73F3B37FAB}"/>
              </a:ext>
            </a:extLst>
          </p:cNvPr>
          <p:cNvSpPr txBox="1"/>
          <p:nvPr/>
        </p:nvSpPr>
        <p:spPr>
          <a:xfrm>
            <a:off x="22847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E0FEA1-73E5-B6D0-5E6F-9916B766E6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0952" y="2462112"/>
            <a:ext cx="7123712" cy="20841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8D65D94-05BA-8C13-EE36-CE421D40B3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0952" y="4858806"/>
            <a:ext cx="2173486" cy="125721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26C64AD-C072-4E75-9019-2527E0847831}"/>
              </a:ext>
            </a:extLst>
          </p:cNvPr>
          <p:cNvSpPr txBox="1"/>
          <p:nvPr/>
        </p:nvSpPr>
        <p:spPr>
          <a:xfrm>
            <a:off x="2757743" y="6299427"/>
            <a:ext cx="3835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South Wales Police (2024)</a:t>
            </a:r>
          </a:p>
        </p:txBody>
      </p:sp>
    </p:spTree>
    <p:extLst>
      <p:ext uri="{BB962C8B-B14F-4D97-AF65-F5344CB8AC3E}">
        <p14:creationId xmlns:p14="http://schemas.microsoft.com/office/powerpoint/2010/main" val="33869639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7BE6F8-1C06-844C-D348-778B8F18F7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1F1E11B3-02B0-6F4F-5350-BB465A9B50E9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259994C-F16D-4DB3-F5A8-D23F04F800C0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DEA34A7-BAF4-C55E-D446-406CA05029BD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CE26492C-333D-CB93-6485-2855B47CB7C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8D2A2551-1764-455F-A4FB-E3DAF9416A8C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4FEDC6EC-AC69-1FCD-3579-40A1B4EB58E4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51E07E24-DF94-4708-EB56-12510C38749F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CF5D8C8D-7432-AD8C-24C4-144B71790B51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74EAEA4-3868-B4C0-5387-001D535BAC55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F1C18E6-6AAB-DD96-9874-D17509E14F55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0B123614-2909-782C-1E76-990AB717D9A0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9DEFAD9-1F2C-3C5C-84BD-D853072886EC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D316E351-B11D-4E3E-91EA-E36B4CC55DB0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2A2606D2-3F8B-7683-4DF8-72EA71CF92C9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3219EA8-3BC2-ECE4-C62A-0094A3FA98A2}"/>
              </a:ext>
            </a:extLst>
          </p:cNvPr>
          <p:cNvGrpSpPr/>
          <p:nvPr/>
        </p:nvGrpSpPr>
        <p:grpSpPr>
          <a:xfrm>
            <a:off x="-376966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6481738-B290-955A-6869-A3D473E92DFC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B21C4ED5-2947-8B8A-B731-9E1F2BB4DF33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0EE425A-3216-1B4E-7685-B37AF8E0C2A6}"/>
              </a:ext>
            </a:extLst>
          </p:cNvPr>
          <p:cNvSpPr txBox="1"/>
          <p:nvPr/>
        </p:nvSpPr>
        <p:spPr>
          <a:xfrm>
            <a:off x="22847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8F1299-9C6C-FDB8-1B59-F229D29921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24852" y="2462112"/>
            <a:ext cx="7123712" cy="20841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38F7FF0-1CD7-195C-577D-3FAF93A077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0952" y="7094006"/>
            <a:ext cx="2173486" cy="125721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559243-B7DF-8052-66A7-67D55A120045}"/>
              </a:ext>
            </a:extLst>
          </p:cNvPr>
          <p:cNvSpPr txBox="1"/>
          <p:nvPr/>
        </p:nvSpPr>
        <p:spPr>
          <a:xfrm>
            <a:off x="2757742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021B45-F851-D558-AF2A-DBF093AB20E7}"/>
              </a:ext>
            </a:extLst>
          </p:cNvPr>
          <p:cNvSpPr txBox="1"/>
          <p:nvPr/>
        </p:nvSpPr>
        <p:spPr>
          <a:xfrm>
            <a:off x="2876170" y="2640693"/>
            <a:ext cx="8630030" cy="286232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600" b="1" i="1" dirty="0"/>
              <a:t>“Incidents like this will not be tolerated in our community. We have acted quickly to bring two suspects into custody, and the victim is being supported by family”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76FC62E-6827-9749-834D-C374D2D8B4F2}"/>
              </a:ext>
            </a:extLst>
          </p:cNvPr>
          <p:cNvGrpSpPr/>
          <p:nvPr/>
        </p:nvGrpSpPr>
        <p:grpSpPr>
          <a:xfrm>
            <a:off x="-501564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BD267639-92CB-9ABF-37DE-F9C809DBE827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6EEB21B-1E7A-6C01-FE75-5CD95ED20325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1C170A9A-8559-2B8F-0567-D614FF705510}"/>
              </a:ext>
            </a:extLst>
          </p:cNvPr>
          <p:cNvGrpSpPr/>
          <p:nvPr/>
        </p:nvGrpSpPr>
        <p:grpSpPr>
          <a:xfrm>
            <a:off x="2537684" y="-1"/>
            <a:ext cx="12192000" cy="1295114"/>
            <a:chOff x="12521784" y="2263573"/>
            <a:chExt cx="12192000" cy="1295114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B2BA14D-FC29-4110-AE0B-216484567D6F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C8C2459B-216B-2BA1-9897-09F96BA84114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9E18E720-130B-1838-DAAD-631F6219FED2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411108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1F2EF-81D7-AC2E-8191-5291FCB8E5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D8FDFB4D-D24C-E44B-98EB-6B99066AF669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9A0EAFB-E13F-4730-BFC0-657BF227367C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A754D6ED-9EC6-E387-6C5A-84155FA41461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9DA4F4C8-DD50-EABC-7C69-DBF46BFE12E8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36D8B7D2-ECD2-A872-E2BC-8BAAFA0C785B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111112EF-6CAF-5154-9ECB-8C4D7CCD6828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C0D51A69-845D-B5FE-A65A-CC649548505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6AB33F3B-7CD6-ED56-5028-21B016F8E959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1779F257-0D83-C09A-6B37-F7CC6D4C001A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27F1A12-4C61-A9C1-87F4-A7B7B6BD0062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6921BDEB-0663-0642-D916-9EAD502595A4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81F6DBE-287F-C53C-DFEC-55273EAC8C95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32081F66-FA88-639A-DFF5-22C7A6F189E1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C94DD11-0A20-5352-8C97-195CB1885933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325DA98E-B83E-3EE4-F514-7B0CBF176530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69FB7F8-A34C-C452-D251-B04812F8BDFD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07F24A10-4F75-7884-50F5-8580CA3E8BB4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F22BD2F-63B9-96D1-EF62-5226594E9375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06672A-4287-B092-91BC-30F7C8FB7F3C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7B55B7-550D-8009-E673-294AC42EE5CD}"/>
              </a:ext>
            </a:extLst>
          </p:cNvPr>
          <p:cNvSpPr txBox="1"/>
          <p:nvPr/>
        </p:nvSpPr>
        <p:spPr>
          <a:xfrm>
            <a:off x="12192000" y="2640693"/>
            <a:ext cx="8630030" cy="286232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600" b="1" i="1" dirty="0"/>
              <a:t>“Incidents like this will not be tolerated in our community. We have acted quickly to bring two suspects into custody, and the victim is being supported by family”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413EB67-7494-279F-53B9-B3B098C57D08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22070B6-EA87-F487-A5F6-0E10EFE0FCCD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CEE638E2-C39C-C38B-75ED-BD2B821425F1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88B903CF-22C3-9225-6DF5-BF4447A489BF}"/>
              </a:ext>
            </a:extLst>
          </p:cNvPr>
          <p:cNvGrpSpPr/>
          <p:nvPr/>
        </p:nvGrpSpPr>
        <p:grpSpPr>
          <a:xfrm>
            <a:off x="12192000" y="0"/>
            <a:ext cx="12192000" cy="1295114"/>
            <a:chOff x="12521784" y="2263573"/>
            <a:chExt cx="12192000" cy="1295114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F43B5415-8BA2-C969-8DEF-2A7C8F081AF0}"/>
                </a:ext>
              </a:extLst>
            </p:cNvPr>
            <p:cNvSpPr/>
            <p:nvPr/>
          </p:nvSpPr>
          <p:spPr>
            <a:xfrm>
              <a:off x="12521784" y="2263573"/>
              <a:ext cx="12192000" cy="129511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3DC3E610-8D86-4847-98F2-46783371BEB8}"/>
                </a:ext>
              </a:extLst>
            </p:cNvPr>
            <p:cNvSpPr txBox="1"/>
            <p:nvPr/>
          </p:nvSpPr>
          <p:spPr>
            <a:xfrm>
              <a:off x="12521784" y="2263573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TYPES OF ASB 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94216DEF-67EB-7404-03A1-BC9778E89C29}"/>
                </a:ext>
              </a:extLst>
            </p:cNvPr>
            <p:cNvSpPr txBox="1"/>
            <p:nvPr/>
          </p:nvSpPr>
          <p:spPr>
            <a:xfrm>
              <a:off x="12521784" y="2822146"/>
              <a:ext cx="91992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Reported on High Street</a:t>
              </a:r>
              <a:endParaRPr lang="en-GB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30948B2-9CF8-2720-A12E-EEE4882E9B96}"/>
              </a:ext>
            </a:extLst>
          </p:cNvPr>
          <p:cNvSpPr txBox="1"/>
          <p:nvPr/>
        </p:nvSpPr>
        <p:spPr>
          <a:xfrm>
            <a:off x="12189935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92DFEF-28A8-2B2B-7F3E-121E4C151B92}"/>
              </a:ext>
            </a:extLst>
          </p:cNvPr>
          <p:cNvSpPr txBox="1"/>
          <p:nvPr/>
        </p:nvSpPr>
        <p:spPr>
          <a:xfrm>
            <a:off x="1219200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B1378FB-AED7-BE40-2711-9F7F98D102B7}"/>
              </a:ext>
            </a:extLst>
          </p:cNvPr>
          <p:cNvSpPr/>
          <p:nvPr/>
        </p:nvSpPr>
        <p:spPr>
          <a:xfrm>
            <a:off x="12192000" y="572900"/>
            <a:ext cx="12192000" cy="70788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5590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BAE70-0E2A-C751-30A0-FC1398FF5A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BAAB4580-B06C-B4FB-2ADE-8363F8E20605}"/>
              </a:ext>
            </a:extLst>
          </p:cNvPr>
          <p:cNvSpPr/>
          <p:nvPr/>
        </p:nvSpPr>
        <p:spPr>
          <a:xfrm>
            <a:off x="0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4707927-45F9-3B24-88D8-23E6FFCAD04E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8E24010-A877-7B8B-E854-8BA74141B8E1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5F5D6F20-AA8E-8A14-FA68-20403CC011AF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268C1E4D-6193-1F39-9594-D5DE43B65D02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C3D60D12-BE01-8212-7CFC-F03CED832C32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A4A183EF-B793-D673-A2FF-CCFE197FD483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9184A9F7-4A69-94F7-CB51-A8917141D3A9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58852C24-4E76-7E6C-D672-C5215274E161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BFC8B27-D75E-E2EF-1D90-BF097745B400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695F7905-DC8B-A5D2-BF3A-52CAFB0440B5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E1A23ED-044D-29E2-70A1-91FFEA56B62F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E77C47C-B78E-0A18-0949-787B0641818A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0E9BC26-E6C4-C532-74FA-C6A38D176142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B0F8D751-1085-BBC9-3CDD-02D152166DF8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613A11B-EC8C-8FC8-BDEE-62B39853FF06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45DA6F3-5514-3AE3-5DD2-1D76CCA4E225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7C9CA5A-A766-C272-CEED-76C53732998C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FD2415-DBDE-1196-72AB-E852CEBB0A5A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DA58AE4-F8B5-A825-EB2D-64C270619433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8AA9E237-F3AA-EB2D-717C-BEDD57270D00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1397C984-D5C9-CA57-D65F-83321B3578FF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5B3EED68-42AD-3A96-7384-DED16BE31DF4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16CF03C-275A-56DA-768E-DE3155E298F5}"/>
              </a:ext>
            </a:extLst>
          </p:cNvPr>
          <p:cNvSpPr/>
          <p:nvPr/>
        </p:nvSpPr>
        <p:spPr>
          <a:xfrm>
            <a:off x="2553029" y="572900"/>
            <a:ext cx="12192000" cy="70788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F7E053-84C2-E2DD-EFCB-4CE85622237B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5583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E979F-D4D2-36ED-5CA1-28F828DEB1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FEC6F936-B23E-24D6-0EF9-80E1642556C1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E47D222-DB53-5E55-AEE1-7031AF64F8E9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52D81470-1B35-41EC-7B23-CA69ACF3432D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9D5BA074-B22F-EFE4-64E1-87AA1D8B87B0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F7137444-D5F6-C352-A217-00D4903A4738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13FC0344-5BD6-6143-B679-2D14009BF6D2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493D5CF9-A23E-4B97-4C48-CED4A4EA2A8B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2ED32718-690C-CDFE-48CB-C2C72E2C5D6A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11CE81D2-B0A5-C618-4548-F9528BA83B0C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A8FCC72-B51D-3CE5-4A6A-87BE5CE7FF81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484FC8F-5B65-5140-A321-25B844134729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1D83AA6-AD1C-FDA7-EA0D-3F2DF96B0446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329B50DC-2B86-64C0-7E1B-A3BCA70B41E2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F25082D0-D79B-1BD0-603A-9CA3C5A9315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56ABF68D-871A-3EC3-ADE7-D21472406E67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4E79C27-C796-5398-5497-4B4CFA6A0565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88DF383-4B5D-A965-AB64-E6A781D3A8ED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F3E65AA-37CC-53D5-48F2-11B193908186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873B80-6A97-80A4-D25C-2709CF9B8BC7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1CD2BD0-1252-EB3C-2025-6D0094EAA5A7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972D024-C517-38CE-9921-74414E0E22AD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6E6A760-2930-D331-2C2A-B53CC3CCDF15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5F653558-8AC3-9DA3-F629-F6FC80E4D7F6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99FB306-7E7D-16B1-CC52-04E1B04EB7B7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5E94EFB-9397-E3F7-6505-4FF2AABC7063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4796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D95EF8-6590-781E-95FF-532B123C7F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16D7BE12-DFEF-CB8D-767A-019CFFBD308E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8C9D008-1F79-AF11-9164-C5D365FE18FE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B0AB9C9-E7CD-76DC-2EF9-9CC75BF7E8E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BA7AB7C2-76DD-E850-9CF9-DB840B88B1FD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24A9A949-578B-8F68-10C1-0A83CF2CBFBE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9AB5C12B-9714-1C38-3F79-1F6DC7432874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9A421614-DE1B-2B4E-B3D6-D27241666DEB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7535A33-5631-06AE-B838-B53166BA899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7AED014-CBD2-AE5C-BBFE-DD45963256FA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1741BE9-40D2-AAE1-2ABA-CCD414B0AE3F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793ED47-58E2-AD93-43F3-93083BD59E46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E9E011D-32FD-D665-AC83-B9F69ED3EF2A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FED7F9D9-442C-0FC4-A1B2-2EF844D4DA8F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EE78E70-9EC3-7CD8-B1FA-59F0C1BC2360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901E4BA0-6EBC-C683-6E5E-E8F07663D5BF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E1391CC-D34B-CD9B-92AD-0ECE648A15DD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790DD69-AD45-4448-144C-627D7500978A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EB0693A-74B8-BA77-C553-F782A2334DD9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BC4531-6573-6C5A-5740-931E3DBDDF4C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6C044CD-7059-A0C3-935C-2859D79A854D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F786E22-AAE9-3C5E-ED46-1CAF233807DE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626DD6F-1BAC-A147-C1A9-8CADC0BB12C2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59CF620A-93B8-031C-7ECB-294403F03A5B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E551611-4D22-F005-24BE-5EC5255606F5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1567FBA-F81C-D658-67A2-15F27A226B5A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32EA5C-5064-6C39-8E4C-1F28A5465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693" y="2519898"/>
            <a:ext cx="8324156" cy="306094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BD7309-5F0A-EB2A-F533-58C957714402}"/>
              </a:ext>
            </a:extLst>
          </p:cNvPr>
          <p:cNvSpPr txBox="1"/>
          <p:nvPr/>
        </p:nvSpPr>
        <p:spPr>
          <a:xfrm>
            <a:off x="3119693" y="5680232"/>
            <a:ext cx="300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 News Online (2019)</a:t>
            </a:r>
          </a:p>
        </p:txBody>
      </p:sp>
    </p:spTree>
    <p:extLst>
      <p:ext uri="{BB962C8B-B14F-4D97-AF65-F5344CB8AC3E}">
        <p14:creationId xmlns:p14="http://schemas.microsoft.com/office/powerpoint/2010/main" val="14378694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D3C5E1-E3E0-992E-BCCA-7F146FAB7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59C15899-2180-6894-CF4F-6220E7DD9393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833FCBF-065A-8CA5-0804-4CD62B6A732F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522517A-1487-B2BF-298E-1A60062FCCD7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3C387005-A8D1-589E-409C-2EDE8F670C56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C7EA4492-B5D8-24A5-E3F6-7A3F44BCAC91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B00040C9-B709-4ADA-1C7C-CAA8368EBF5E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931EA8A8-931F-074F-A79A-98EB91D3F8D3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4743024E-C92A-2231-F8ED-54A20AE2F893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955C412-0432-284F-7B9F-61678F1F6953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300118C-BA51-3C38-F348-23500784D2BA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9DE1660-48BC-4F7A-1989-C8126589B674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2F27604-162E-E140-2C29-8FC3411A1BF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1996C9E5-E1CD-E27E-886E-C5BE9C69A88B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A1D01619-B859-1EB9-7BA0-1ECEDA4755FA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EB0E82B-38E0-EF21-F575-FE6F83D10C77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A40EEA8-D89B-701A-31E3-2BC28EFA53A4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9731ACA2-D097-1167-DD36-3FEA5132996E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3AE7DE3-9D2F-9ED1-87D1-06E5164A67D2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1B38C1-9952-BC22-9726-B4CDDBC138EA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54BBACD-E38E-42D0-32AB-466CFD4AA57B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45F2490-BB79-52C1-B5F5-E39D7FA58183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36CD138-D1D2-64BE-1191-3707665CEC8A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25CB0D34-5D59-D86D-D084-3AC402250B02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90B2545-F132-219D-E1C3-CE1DF3C400D3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2ABD429-CDC9-DC62-6BA9-102E8F80085D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F05C91-1DF9-6C8D-5944-41F3B6770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1793" y="2519898"/>
            <a:ext cx="8324156" cy="306094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C96142-90D2-CDCC-DA7A-AD10418CC0BC}"/>
              </a:ext>
            </a:extLst>
          </p:cNvPr>
          <p:cNvSpPr txBox="1"/>
          <p:nvPr/>
        </p:nvSpPr>
        <p:spPr>
          <a:xfrm>
            <a:off x="12192000" y="5680232"/>
            <a:ext cx="300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 News Online (2019)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FD716C-75CA-52CF-DE3B-108A1FFACB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9527" y="1530608"/>
            <a:ext cx="2124371" cy="1076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1253ABF-9CB0-332A-33FE-E726DA2C5C65}"/>
              </a:ext>
            </a:extLst>
          </p:cNvPr>
          <p:cNvSpPr txBox="1"/>
          <p:nvPr/>
        </p:nvSpPr>
        <p:spPr>
          <a:xfrm>
            <a:off x="2618339" y="64073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NPCC (2024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202095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4E6D68-F1A0-563D-38B4-10635D26F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ADD7F43D-EE1C-4C73-0664-D40E5B7FEA2F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8E0050D-95EE-8233-9C9D-5A7417BEB0F0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11FCB1F3-267A-3E5F-3244-7F7E020B587C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AAC5075E-9665-810D-6F39-8D29D8D1B21F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B61FAAF4-8FED-5831-CE3C-47B4B0A90D44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C11FBDB2-8060-E03C-AD98-52BB1298CAA8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1F08486F-999E-5A9D-24C8-8C43896D2165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846174D4-3EAF-7540-05C0-31645A2F158C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2794B70-09BB-41BB-889A-B419FDC7C557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FC47C03-2F27-0D9F-1C03-8ED093C83447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49AB02A3-16BD-7C5E-CCFD-A2A9762E7400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8483B02-77CE-DDA8-27E7-748D992CBE0C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F6FB18E-6F5C-73D4-AB68-23BB6198CC74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365A8BA-236E-45B5-16EF-5DF55192CEAF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EB4D2CFA-9566-2134-F8F1-08E68A969CED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8F06626-F6A6-DEF1-4936-0D6A093A4F54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FA2C7C5-99B9-4629-DF41-ED6FE439FCF8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F0E0DBBF-A752-AC47-F53D-C30A80DD75A0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ECC30F-3197-9D1A-B431-7C4436BCB40D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DAFE632-4506-BC4C-716D-E882C5F265DA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CA435D5A-BB22-D1C0-F708-79B9E1B24742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9EA565E-C371-5B2D-093C-56003C5B52B4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D9B3A897-D778-5B70-B40B-E5C57AC90EB4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FCAF3AF-B4D3-FA7F-EC04-D586B7844404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00EDE41-A317-01A1-2117-DDD195D54488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974B80-9483-32F1-9681-EA9AB21A31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1793" y="2519898"/>
            <a:ext cx="8324156" cy="306094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3EB076-00DB-C905-3596-0C73BFC3856B}"/>
              </a:ext>
            </a:extLst>
          </p:cNvPr>
          <p:cNvSpPr txBox="1"/>
          <p:nvPr/>
        </p:nvSpPr>
        <p:spPr>
          <a:xfrm>
            <a:off x="12192000" y="5680232"/>
            <a:ext cx="300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 News Online (2019)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194CADB-B48F-6DD9-8329-093E5B74BA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9527" y="1530608"/>
            <a:ext cx="2124371" cy="1076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AFCFFE1-3F58-45FD-69B7-B143D993FAE0}"/>
              </a:ext>
            </a:extLst>
          </p:cNvPr>
          <p:cNvSpPr txBox="1"/>
          <p:nvPr/>
        </p:nvSpPr>
        <p:spPr>
          <a:xfrm>
            <a:off x="2618339" y="64073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NPCC (2024</a:t>
            </a:r>
            <a:r>
              <a:rPr lang="en-GB" dirty="0"/>
              <a:t>)</a:t>
            </a:r>
          </a:p>
        </p:txBody>
      </p:sp>
      <p:pic>
        <p:nvPicPr>
          <p:cNvPr id="17" name="Graphic 16" descr="Badge 1 with solid fill">
            <a:extLst>
              <a:ext uri="{FF2B5EF4-FFF2-40B4-BE49-F238E27FC236}">
                <a16:creationId xmlns:a16="http://schemas.microsoft.com/office/drawing/2014/main" id="{34437507-10B9-53E9-AC4A-372CB1DA1E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36040" y="2737732"/>
            <a:ext cx="914400" cy="914400"/>
          </a:xfrm>
          <a:prstGeom prst="rect">
            <a:avLst/>
          </a:prstGeom>
        </p:spPr>
      </p:pic>
      <p:pic>
        <p:nvPicPr>
          <p:cNvPr id="26" name="Graphic 25" descr="Badge with solid fill">
            <a:extLst>
              <a:ext uri="{FF2B5EF4-FFF2-40B4-BE49-F238E27FC236}">
                <a16:creationId xmlns:a16="http://schemas.microsoft.com/office/drawing/2014/main" id="{52901F1E-8D30-BE3D-9BE3-0C1C334E91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436040" y="3898143"/>
            <a:ext cx="914400" cy="914400"/>
          </a:xfrm>
          <a:prstGeom prst="rect">
            <a:avLst/>
          </a:prstGeom>
        </p:spPr>
      </p:pic>
      <p:pic>
        <p:nvPicPr>
          <p:cNvPr id="28" name="Graphic 27" descr="Badge 3 with solid fill">
            <a:extLst>
              <a:ext uri="{FF2B5EF4-FFF2-40B4-BE49-F238E27FC236}">
                <a16:creationId xmlns:a16="http://schemas.microsoft.com/office/drawing/2014/main" id="{0636D73C-EEF4-983C-67B1-9CF6EEA24BF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436040" y="502354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3687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7AA4EE-B14B-17F9-EBFB-1F154D315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1972B35E-0774-7792-D643-64F6A958E342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F21ED13-4E21-AB20-5FC1-10EDE91B2DEC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5F07FAD-DEC7-019A-9F0A-9A49C636303C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06C28B9E-6C05-D1A7-2180-F19992F945A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25A8363B-B09F-6BAA-DF2F-C5E41A02BDA3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D08E7A93-6638-6F58-262C-5C2AA5C67D66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DC9F1F72-4F50-C203-E0A4-22474F971E4F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8534BC77-96FC-6658-FB67-0D5C53CD573E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67AAF58-7F43-A252-4FF5-CA9DCC8B45F1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3DBC711-8DBD-F70A-5A7B-B66990E7C3B3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41FB917-B220-27F7-F568-CD4352AE259C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B35F7E9-A631-FEBC-FB22-34F9162D8468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3E166CD9-1642-DF5E-E79D-5CF5143AAB2B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5A58B5D-EDCF-FA35-B99E-101B342F6945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103AB850-E7B0-F043-2C0E-76F8D5FB0F83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478EEBC-C062-8958-10D7-7C046D863A70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0CA3DA8-45C7-E889-A428-91D935E5488F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5D8C286-1D82-22C7-548A-D3E995B6E44A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F06393-CE35-B70C-699C-AC621310804E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6AE4FC0-4511-15EA-DABA-58E4B28FEDAF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F7F968F-4590-99C3-891F-C56DB01E4B7C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3CD13959-D6DF-90A8-959A-7809D1447991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B5409CDE-C9BD-5B64-59A3-F43CD5A85C79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5E01107-7223-ECCA-2659-9808E4156092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7EF09FD-77E6-CF4F-0D6D-CA624E8D42C4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F123D3-5B26-DC94-4B73-C708882F22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1793" y="2519898"/>
            <a:ext cx="8324156" cy="306094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72C166-CD67-9BDC-2EED-1A99F82A4E70}"/>
              </a:ext>
            </a:extLst>
          </p:cNvPr>
          <p:cNvSpPr txBox="1"/>
          <p:nvPr/>
        </p:nvSpPr>
        <p:spPr>
          <a:xfrm>
            <a:off x="12192000" y="5680232"/>
            <a:ext cx="300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 News Online (2019)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82FC53F-9993-4206-BC44-2C140D5610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9527" y="1530608"/>
            <a:ext cx="2124371" cy="1076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ADE1DC4-CAB1-B331-7AF9-C6D24069E22C}"/>
              </a:ext>
            </a:extLst>
          </p:cNvPr>
          <p:cNvSpPr txBox="1"/>
          <p:nvPr/>
        </p:nvSpPr>
        <p:spPr>
          <a:xfrm>
            <a:off x="2618339" y="64073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NPCC (2024</a:t>
            </a:r>
            <a:r>
              <a:rPr lang="en-GB" dirty="0"/>
              <a:t>)</a:t>
            </a:r>
          </a:p>
        </p:txBody>
      </p:sp>
      <p:pic>
        <p:nvPicPr>
          <p:cNvPr id="17" name="Graphic 16" descr="Badge 1 with solid fill">
            <a:extLst>
              <a:ext uri="{FF2B5EF4-FFF2-40B4-BE49-F238E27FC236}">
                <a16:creationId xmlns:a16="http://schemas.microsoft.com/office/drawing/2014/main" id="{1C4964D7-431C-D0A0-E02F-3ED73DF027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36040" y="2737732"/>
            <a:ext cx="914400" cy="914400"/>
          </a:xfrm>
          <a:prstGeom prst="rect">
            <a:avLst/>
          </a:prstGeom>
        </p:spPr>
      </p:pic>
      <p:pic>
        <p:nvPicPr>
          <p:cNvPr id="26" name="Graphic 25" descr="Badge with solid fill">
            <a:extLst>
              <a:ext uri="{FF2B5EF4-FFF2-40B4-BE49-F238E27FC236}">
                <a16:creationId xmlns:a16="http://schemas.microsoft.com/office/drawing/2014/main" id="{F12B7B54-5FEF-1366-BC3B-4148A5A970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436040" y="3898143"/>
            <a:ext cx="914400" cy="914400"/>
          </a:xfrm>
          <a:prstGeom prst="rect">
            <a:avLst/>
          </a:prstGeom>
        </p:spPr>
      </p:pic>
      <p:pic>
        <p:nvPicPr>
          <p:cNvPr id="28" name="Graphic 27" descr="Badge 3 with solid fill">
            <a:extLst>
              <a:ext uri="{FF2B5EF4-FFF2-40B4-BE49-F238E27FC236}">
                <a16:creationId xmlns:a16="http://schemas.microsoft.com/office/drawing/2014/main" id="{1707DC8E-46E9-6F5D-EDDD-33D5625CF9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436040" y="5023540"/>
            <a:ext cx="914400" cy="914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155ABC-FA65-8754-EC25-5DB3E12666AB}"/>
              </a:ext>
            </a:extLst>
          </p:cNvPr>
          <p:cNvSpPr txBox="1"/>
          <p:nvPr/>
        </p:nvSpPr>
        <p:spPr>
          <a:xfrm>
            <a:off x="4771311" y="2908719"/>
            <a:ext cx="61405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Building Trust &amp; Confidence</a:t>
            </a:r>
          </a:p>
        </p:txBody>
      </p:sp>
    </p:spTree>
    <p:extLst>
      <p:ext uri="{BB962C8B-B14F-4D97-AF65-F5344CB8AC3E}">
        <p14:creationId xmlns:p14="http://schemas.microsoft.com/office/powerpoint/2010/main" val="3753961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7B0E66-1BCC-B579-CCDC-F0DEC7AF5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BE4807F4-0F37-46A7-9970-247A4EF7E523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B3EDAD00-8C58-DEE2-8E31-9C68937BB553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A04171A6-D741-D289-C830-AD1BC2718AD1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EC144767-6B56-3A0B-5A65-D9D09C3B4FE3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ED8CBFF7-E609-17B8-DD5A-01FF436D36F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4AC8AFBE-D49D-D23D-DEB1-835AE82EDAB9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661BEBF-C1D2-9463-5362-F6E1B40967D6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DD30673-4EBF-6415-0CE9-345B4868F47E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5BC1361-FB68-D1D2-FF36-2FC255490DEF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F503CC8-6134-1806-ABE5-5278C4C74266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C1570E9-D83F-ACD2-080D-473EFC1EE5C3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5837425-489D-1AF9-13CB-E3145209A43E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E6DFB407-D8E0-C1AE-64F2-FD1959F1A1F2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6DA1A0CF-C66A-6D8E-896C-BB2DF2A2EE49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9845D30A-1379-6B87-0851-E56012FB23B5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0E54A75-F9D1-D092-F8F4-B1B0D9B3AB46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98D1D49-F433-1EEB-0861-83A3D4FE86B1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73E140F-6288-2B41-86BA-D8576DC7B54A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B2DF5E-5E1A-DF08-1AF8-C985C5250457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FBC981F-6073-BA46-598A-81D2F8A869F3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35C6AB6-F691-2C56-A5BA-68A3C3E57A47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6649657A-E1CA-FA9E-C0B6-0D26FD9D2FD9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7F028638-E5BB-80A5-1CA1-DC20C82B074C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B6D7B54-EEF4-B5BB-A993-8EB82057B4BC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3D51B95-382B-230C-A4F6-DB8057222674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E0EA50-9F18-C1F5-1F64-9B75C41AAF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1793" y="2519898"/>
            <a:ext cx="8324156" cy="306094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96F2BE-8DCA-685B-2590-01CDE6F8E2A7}"/>
              </a:ext>
            </a:extLst>
          </p:cNvPr>
          <p:cNvSpPr txBox="1"/>
          <p:nvPr/>
        </p:nvSpPr>
        <p:spPr>
          <a:xfrm>
            <a:off x="12192000" y="5680232"/>
            <a:ext cx="300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 News Online (2019)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B012A64-A480-9AFA-741B-76195D90FF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9527" y="1530608"/>
            <a:ext cx="2124371" cy="1076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06FD51D-A795-52B3-9166-9D2ECEDDA386}"/>
              </a:ext>
            </a:extLst>
          </p:cNvPr>
          <p:cNvSpPr txBox="1"/>
          <p:nvPr/>
        </p:nvSpPr>
        <p:spPr>
          <a:xfrm>
            <a:off x="2618339" y="64073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NPCC (2024</a:t>
            </a:r>
            <a:r>
              <a:rPr lang="en-GB" dirty="0"/>
              <a:t>)</a:t>
            </a:r>
          </a:p>
        </p:txBody>
      </p:sp>
      <p:pic>
        <p:nvPicPr>
          <p:cNvPr id="17" name="Graphic 16" descr="Badge 1 with solid fill">
            <a:extLst>
              <a:ext uri="{FF2B5EF4-FFF2-40B4-BE49-F238E27FC236}">
                <a16:creationId xmlns:a16="http://schemas.microsoft.com/office/drawing/2014/main" id="{1E01798D-FC4F-B2E4-7A85-3FF517DE9E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36040" y="2737732"/>
            <a:ext cx="914400" cy="914400"/>
          </a:xfrm>
          <a:prstGeom prst="rect">
            <a:avLst/>
          </a:prstGeom>
        </p:spPr>
      </p:pic>
      <p:pic>
        <p:nvPicPr>
          <p:cNvPr id="26" name="Graphic 25" descr="Badge with solid fill">
            <a:extLst>
              <a:ext uri="{FF2B5EF4-FFF2-40B4-BE49-F238E27FC236}">
                <a16:creationId xmlns:a16="http://schemas.microsoft.com/office/drawing/2014/main" id="{ADD3A1D7-8BE5-3D63-8371-F1045A01A7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436040" y="3898143"/>
            <a:ext cx="914400" cy="914400"/>
          </a:xfrm>
          <a:prstGeom prst="rect">
            <a:avLst/>
          </a:prstGeom>
        </p:spPr>
      </p:pic>
      <p:pic>
        <p:nvPicPr>
          <p:cNvPr id="28" name="Graphic 27" descr="Badge 3 with solid fill">
            <a:extLst>
              <a:ext uri="{FF2B5EF4-FFF2-40B4-BE49-F238E27FC236}">
                <a16:creationId xmlns:a16="http://schemas.microsoft.com/office/drawing/2014/main" id="{5CBBAA54-9C26-1388-8868-8EC128D6D72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436040" y="5023540"/>
            <a:ext cx="914400" cy="914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5E3BE1-960A-2B48-AF39-7603295B32DC}"/>
              </a:ext>
            </a:extLst>
          </p:cNvPr>
          <p:cNvSpPr txBox="1"/>
          <p:nvPr/>
        </p:nvSpPr>
        <p:spPr>
          <a:xfrm>
            <a:off x="4771311" y="2908719"/>
            <a:ext cx="61405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Building Trust &amp; Confidence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56C653-BED4-9A88-F998-32235833709F}"/>
              </a:ext>
            </a:extLst>
          </p:cNvPr>
          <p:cNvSpPr txBox="1"/>
          <p:nvPr/>
        </p:nvSpPr>
        <p:spPr>
          <a:xfrm>
            <a:off x="4771311" y="4062955"/>
            <a:ext cx="6980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Relentlessly Pursuing Perpetrators</a:t>
            </a:r>
          </a:p>
        </p:txBody>
      </p:sp>
    </p:spTree>
    <p:extLst>
      <p:ext uri="{BB962C8B-B14F-4D97-AF65-F5344CB8AC3E}">
        <p14:creationId xmlns:p14="http://schemas.microsoft.com/office/powerpoint/2010/main" val="673352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C0BFC4-D18D-93CA-49D5-D6011D91B9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A11386A-CBCA-A5EE-C700-135A3C135520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1567DED-B476-00DD-2289-F53E2D4A421C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D98E38C-5044-985C-89F4-E945DBE0017D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23E95F39-9E36-1AF9-B68A-E0E3A9840E58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829AF981-1FB0-AB28-9B4E-50EF8FD40F14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4A3FCC65-C468-16FD-4D29-623857DD40B4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01ABBD55-0DCA-D688-1169-C3CFD991B0BA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9E177D13-B07D-573F-C847-0B0538337F76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3F7D9301-056A-07B7-4E3E-64004121E35E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4F3DF3B-9F65-C24D-41DC-287FA4406F33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1ED5828-F106-321A-E149-239E016EF8BF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ACF5DA6-50EF-17DA-B975-42A69DC4FAE6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5A5AD334-3144-BCD4-19BE-B156934488C8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1A03016F-4FB9-94F6-617A-E7671A353079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F0019508-DE22-BD91-50E2-86AA0E01F768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F311291-42AD-AA5D-37A9-A7D08A9BBA6A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AE2E4A7-1CF9-F3BB-982F-74DC5E6409D5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4280FDB2-870E-DF53-AA8D-E10E121AC78A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82A80A-5776-109D-E5C9-86E1C523BC49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C1845DE-4500-BF5C-747C-E4B17F7004B7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98F9A8D-37A8-2B72-B828-27DEA188C9D4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343C1ADF-B828-B75B-67EA-4BBC4911E300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2FBC84FA-FD33-0055-543A-849C2AC774D6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2CB3A83-4D02-FB05-B4CC-67EE6C5E691C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8596B7D-5486-9E05-5894-70DDE17E24E5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D37DE7E-A99D-8B45-C71E-4B9B4F99E3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27" y="1530608"/>
            <a:ext cx="2124371" cy="1076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7F06BDB-A799-366F-8CCB-D0BFE0353E2D}"/>
              </a:ext>
            </a:extLst>
          </p:cNvPr>
          <p:cNvSpPr txBox="1"/>
          <p:nvPr/>
        </p:nvSpPr>
        <p:spPr>
          <a:xfrm>
            <a:off x="2618339" y="64073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NPCC (2024</a:t>
            </a:r>
            <a:r>
              <a:rPr lang="en-GB" dirty="0"/>
              <a:t>)</a:t>
            </a:r>
          </a:p>
        </p:txBody>
      </p:sp>
      <p:pic>
        <p:nvPicPr>
          <p:cNvPr id="26" name="Graphic 25" descr="Badge with solid fill">
            <a:extLst>
              <a:ext uri="{FF2B5EF4-FFF2-40B4-BE49-F238E27FC236}">
                <a16:creationId xmlns:a16="http://schemas.microsoft.com/office/drawing/2014/main" id="{37D9F79F-BB6C-2172-113E-0969187609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36040" y="3898143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040C3FC-31B5-C5FD-0DA4-8F70DAC22461}"/>
              </a:ext>
            </a:extLst>
          </p:cNvPr>
          <p:cNvSpPr txBox="1"/>
          <p:nvPr/>
        </p:nvSpPr>
        <p:spPr>
          <a:xfrm>
            <a:off x="4771311" y="4062955"/>
            <a:ext cx="6980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Relentlessly Pursuing Perpetrators</a:t>
            </a:r>
          </a:p>
        </p:txBody>
      </p:sp>
      <p:pic>
        <p:nvPicPr>
          <p:cNvPr id="28" name="Graphic 27" descr="Badge 3 with solid fill">
            <a:extLst>
              <a:ext uri="{FF2B5EF4-FFF2-40B4-BE49-F238E27FC236}">
                <a16:creationId xmlns:a16="http://schemas.microsoft.com/office/drawing/2014/main" id="{AFBF4A57-8652-E1C3-E2E6-8BE18E3FE65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36040" y="5023540"/>
            <a:ext cx="914400" cy="9144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B157809-80CB-F590-B19D-E71D729AFFD2}"/>
              </a:ext>
            </a:extLst>
          </p:cNvPr>
          <p:cNvSpPr txBox="1"/>
          <p:nvPr/>
        </p:nvSpPr>
        <p:spPr>
          <a:xfrm>
            <a:off x="4781080" y="5188352"/>
            <a:ext cx="6980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Creating Safer Spaces</a:t>
            </a:r>
          </a:p>
        </p:txBody>
      </p:sp>
      <p:pic>
        <p:nvPicPr>
          <p:cNvPr id="17" name="Graphic 16" descr="Badge 1 with solid fill">
            <a:extLst>
              <a:ext uri="{FF2B5EF4-FFF2-40B4-BE49-F238E27FC236}">
                <a16:creationId xmlns:a16="http://schemas.microsoft.com/office/drawing/2014/main" id="{139AE7F6-73A3-21DD-0A4D-2BA5CA1B9D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436040" y="2737732"/>
            <a:ext cx="914400" cy="914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723EAD5-ADA3-8A5C-9876-FF860DF83F65}"/>
              </a:ext>
            </a:extLst>
          </p:cNvPr>
          <p:cNvSpPr txBox="1"/>
          <p:nvPr/>
        </p:nvSpPr>
        <p:spPr>
          <a:xfrm>
            <a:off x="4771311" y="2908719"/>
            <a:ext cx="61405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Building Trust &amp; Confidence</a:t>
            </a:r>
          </a:p>
        </p:txBody>
      </p:sp>
    </p:spTree>
    <p:extLst>
      <p:ext uri="{BB962C8B-B14F-4D97-AF65-F5344CB8AC3E}">
        <p14:creationId xmlns:p14="http://schemas.microsoft.com/office/powerpoint/2010/main" val="30123888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3190E6-1095-2062-7E96-11E68554A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F77B751D-B484-2A4A-1D93-D1C7286C6CAC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74CD166-8053-844F-0B23-287EF356B833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5D73C723-A30E-5A05-9DF5-41B91257DF1B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01BBE9C3-4287-C8D9-3A52-28C2A8E253B8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40D8FE1E-2AB5-2CC7-A089-57AD57B28EC9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E946E714-A3BB-3029-F53C-493B2910E8F3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A35D7AC-D289-4B96-82E5-BBE471832F36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3D177E81-6B92-C834-0153-A025084B1B2C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028B86B-3C9D-5658-839E-04F9E1A95915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C6ECE8F-D4E9-DEA4-387C-76774426BBA1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65798BC4-9CD4-C6FD-F675-2F0FC5DE9C80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494B37B-1A99-612B-5758-E2369DC15ABB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ADC17682-16EC-29AE-6FD9-777ED0F5F46D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F2A26C70-F354-A957-3854-D5881E9E0EE9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F3EBC724-54AC-C38F-E485-923B3AAE4219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03BCFCE-D10D-2F78-EF68-7D5BB4FBEEB8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E82BF58B-E44F-7CDD-EF38-5918409F4A66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C9750E9-DB40-E5B6-81F2-395E009614FF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9781D1-2763-892E-9946-F97A65D18218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625EE6F-8226-0E30-4593-AED98CD1EF84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8E7BF25-7CE2-7A70-C527-0EDC6819679D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9A09E42-7F9A-0FFA-2F32-97EFD38E4704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B4E049B6-5EC2-7066-44D8-6DE746C9273D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E7B732F-BE68-6EEB-B37A-6EC052DEC906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7D51FE3-2728-3662-8879-64574BFCD0D4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ED7AF73-73A1-23A9-762D-7A35D1E135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27" y="1530608"/>
            <a:ext cx="2124371" cy="1076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E27DDCC-E676-C335-6CE7-DCF00F2F6B89}"/>
              </a:ext>
            </a:extLst>
          </p:cNvPr>
          <p:cNvSpPr txBox="1"/>
          <p:nvPr/>
        </p:nvSpPr>
        <p:spPr>
          <a:xfrm>
            <a:off x="2618339" y="64073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NPCC (2024</a:t>
            </a:r>
            <a:r>
              <a:rPr lang="en-GB" dirty="0"/>
              <a:t>)</a:t>
            </a:r>
          </a:p>
        </p:txBody>
      </p:sp>
      <p:pic>
        <p:nvPicPr>
          <p:cNvPr id="17" name="Graphic 16" descr="Badge 1 with solid fill">
            <a:extLst>
              <a:ext uri="{FF2B5EF4-FFF2-40B4-BE49-F238E27FC236}">
                <a16:creationId xmlns:a16="http://schemas.microsoft.com/office/drawing/2014/main" id="{E427A94C-9C72-710C-9A08-BA14261636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36040" y="3592799"/>
            <a:ext cx="914400" cy="914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700643-46C1-8D12-401E-DC2D960E06E5}"/>
              </a:ext>
            </a:extLst>
          </p:cNvPr>
          <p:cNvSpPr txBox="1"/>
          <p:nvPr/>
        </p:nvSpPr>
        <p:spPr>
          <a:xfrm>
            <a:off x="4771311" y="3763786"/>
            <a:ext cx="61405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Building Trust &amp; Confidence</a:t>
            </a:r>
          </a:p>
        </p:txBody>
      </p:sp>
      <p:pic>
        <p:nvPicPr>
          <p:cNvPr id="26" name="Graphic 25" descr="Badge with solid fill">
            <a:extLst>
              <a:ext uri="{FF2B5EF4-FFF2-40B4-BE49-F238E27FC236}">
                <a16:creationId xmlns:a16="http://schemas.microsoft.com/office/drawing/2014/main" id="{C35428E8-2D81-E9B2-1AFF-6878939672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189935" y="3898143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66F7379-D34E-4632-3CCA-EF7063CBD61F}"/>
              </a:ext>
            </a:extLst>
          </p:cNvPr>
          <p:cNvSpPr txBox="1"/>
          <p:nvPr/>
        </p:nvSpPr>
        <p:spPr>
          <a:xfrm>
            <a:off x="13525206" y="4062955"/>
            <a:ext cx="6980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Relentlessly Pursuing Perpetrators</a:t>
            </a:r>
          </a:p>
        </p:txBody>
      </p:sp>
      <p:pic>
        <p:nvPicPr>
          <p:cNvPr id="28" name="Graphic 27" descr="Badge 3 with solid fill">
            <a:extLst>
              <a:ext uri="{FF2B5EF4-FFF2-40B4-BE49-F238E27FC236}">
                <a16:creationId xmlns:a16="http://schemas.microsoft.com/office/drawing/2014/main" id="{71687902-A5E2-B944-FDDE-01A0632202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192000" y="5023540"/>
            <a:ext cx="914400" cy="9144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9ED0847-BA20-D787-FCA8-93D2C30FD9EE}"/>
              </a:ext>
            </a:extLst>
          </p:cNvPr>
          <p:cNvSpPr txBox="1"/>
          <p:nvPr/>
        </p:nvSpPr>
        <p:spPr>
          <a:xfrm>
            <a:off x="13537040" y="5188352"/>
            <a:ext cx="6980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Creating Safer Spaces</a:t>
            </a:r>
          </a:p>
        </p:txBody>
      </p:sp>
    </p:spTree>
    <p:extLst>
      <p:ext uri="{BB962C8B-B14F-4D97-AF65-F5344CB8AC3E}">
        <p14:creationId xmlns:p14="http://schemas.microsoft.com/office/powerpoint/2010/main" val="29527778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7F97DB-0436-E8B3-8E63-DD885998B1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9D6CCF8C-107E-3305-75A9-DBA473728A63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37BDFCE-79C4-465E-FC56-FED86536FE89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3DD9D994-0217-340E-BE25-3FD28D26C3B7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55D3D417-2CB7-12A8-532A-D61A03C3DE7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23DEFF6E-CDA9-4430-B054-4B33B6B5B539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DB36F700-2813-16E4-74AF-A66B21F53863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8EB9989A-81C9-40D8-70A1-A8601B479B61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1C0CDD69-23BF-D272-A07B-A42438D9995B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D00A42C-F902-03F8-68E7-EAAEE5188A30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F45F6C0-CC58-6E9A-708F-3AD9CC2BDDF3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549F073-160F-BF19-70E1-BD32DC68F312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0A8C22C0-AD13-7C9C-C66B-17487DDCDE42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8C546609-2E3C-A15B-F383-50618C34E22A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F2AA3B2-6C6B-F37E-375A-65D7BC095106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144BB738-984E-8ED8-8195-D52DED47DC96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EAC7201-63C8-E581-48A7-F219DDFC456B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CEB53DE-E9CE-4C9A-00C1-057B30AFC383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5750569-0258-F9DD-098B-B0880D83A419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27BFA1-16D9-421F-90F3-FB767CCA8796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AE98C44-BE17-FC68-3928-C914195AB9D0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1ED8EC9-6BA7-00CA-ED41-E5EF2239F886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A3DF721-6AE8-3049-3368-A14B5A31860C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293E11B7-73B8-FEDA-149D-C19A8E9032D6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EA57F37-684E-4143-D626-369A149D5EDD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9078E3D-DA65-29B7-B0D4-757EF007CE59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14E2691-2D0F-2AFA-EE2B-806F1B664E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27" y="1530608"/>
            <a:ext cx="2124371" cy="1076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BFA4F28-F0F2-1AA1-03EE-91B0CC649B43}"/>
              </a:ext>
            </a:extLst>
          </p:cNvPr>
          <p:cNvSpPr txBox="1"/>
          <p:nvPr/>
        </p:nvSpPr>
        <p:spPr>
          <a:xfrm>
            <a:off x="2618339" y="64073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NPCC (2024</a:t>
            </a:r>
            <a:r>
              <a:rPr lang="en-GB" dirty="0"/>
              <a:t>)</a:t>
            </a:r>
          </a:p>
        </p:txBody>
      </p:sp>
      <p:pic>
        <p:nvPicPr>
          <p:cNvPr id="17" name="Graphic 16" descr="Badge 1 with solid fill">
            <a:extLst>
              <a:ext uri="{FF2B5EF4-FFF2-40B4-BE49-F238E27FC236}">
                <a16:creationId xmlns:a16="http://schemas.microsoft.com/office/drawing/2014/main" id="{6455DED5-2B94-9E47-4409-C285CC67BA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313340" y="3592799"/>
            <a:ext cx="914400" cy="914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F2967A3-4E9D-C484-BF7E-8F37D43F6327}"/>
              </a:ext>
            </a:extLst>
          </p:cNvPr>
          <p:cNvSpPr txBox="1"/>
          <p:nvPr/>
        </p:nvSpPr>
        <p:spPr>
          <a:xfrm>
            <a:off x="13648611" y="3763786"/>
            <a:ext cx="61405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Building Trust &amp; Confidence</a:t>
            </a:r>
          </a:p>
        </p:txBody>
      </p:sp>
      <p:pic>
        <p:nvPicPr>
          <p:cNvPr id="26" name="Graphic 25" descr="Badge with solid fill">
            <a:extLst>
              <a:ext uri="{FF2B5EF4-FFF2-40B4-BE49-F238E27FC236}">
                <a16:creationId xmlns:a16="http://schemas.microsoft.com/office/drawing/2014/main" id="{51B8DB95-BFEF-F696-0A68-FF512118095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36040" y="3633519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B1AB024-878C-A43D-645B-7A5F7336B8C5}"/>
              </a:ext>
            </a:extLst>
          </p:cNvPr>
          <p:cNvSpPr txBox="1"/>
          <p:nvPr/>
        </p:nvSpPr>
        <p:spPr>
          <a:xfrm>
            <a:off x="4771311" y="3798331"/>
            <a:ext cx="6980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Relentlessly Pursuing Perpetrators</a:t>
            </a:r>
          </a:p>
        </p:txBody>
      </p:sp>
      <p:pic>
        <p:nvPicPr>
          <p:cNvPr id="28" name="Graphic 27" descr="Badge 3 with solid fill">
            <a:extLst>
              <a:ext uri="{FF2B5EF4-FFF2-40B4-BE49-F238E27FC236}">
                <a16:creationId xmlns:a16="http://schemas.microsoft.com/office/drawing/2014/main" id="{E9E8D758-61F6-D7A3-8CAF-7A4CEEEEEB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192000" y="3633519"/>
            <a:ext cx="914400" cy="9144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68A5FBB-F33F-40E6-B4E6-39CC09DEBD56}"/>
              </a:ext>
            </a:extLst>
          </p:cNvPr>
          <p:cNvSpPr txBox="1"/>
          <p:nvPr/>
        </p:nvSpPr>
        <p:spPr>
          <a:xfrm>
            <a:off x="13537040" y="3798331"/>
            <a:ext cx="6980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Creating Safer Spaces</a:t>
            </a:r>
          </a:p>
        </p:txBody>
      </p:sp>
    </p:spTree>
    <p:extLst>
      <p:ext uri="{BB962C8B-B14F-4D97-AF65-F5344CB8AC3E}">
        <p14:creationId xmlns:p14="http://schemas.microsoft.com/office/powerpoint/2010/main" val="38020027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43930-2CC0-B5B3-4268-9271FAA71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66ADAB31-E179-32A2-1FA9-69DEE8EB2525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E1015A3-4F20-1E58-35A8-1EE7162D4A3F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303846D-7DB2-61B0-7AAE-4C9471BB1032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D5467596-52A9-82A9-E864-1818CA1B802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1377DB41-644B-EA58-F0A2-E601D1EE99F9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3E54DD8F-15ED-7967-74F4-36E166527BA6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70B94D2-F9EC-74E5-315C-3DE1EE8B3542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B2EDD6C5-7775-D2B6-4E33-0B2A1CDCF852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52118342-25DC-FB45-8175-B5EE547B2248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6608E72-1112-1051-43D8-15F8EC5F5C72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B1BBD36-29C0-6520-AE76-486B591B767B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F1AFDDB-6B05-1E66-A5DD-E7740D83F578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60B06A4B-AF05-8FF6-A3C5-906F01CD33CE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A65D12B-1107-8409-C0D0-0413D74D8538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E84695D8-3494-2C46-E41B-34D3486023C0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FD3D04D-04D2-9A15-61AD-A9010C37E609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7B2B6F2-182F-A7A5-B654-074917278353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E41947B-DE55-901A-9FC1-AC831CA8121D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4994EF-9D8B-0336-8B96-9B4902BC18F7}"/>
              </a:ext>
            </a:extLst>
          </p:cNvPr>
          <p:cNvSpPr txBox="1"/>
          <p:nvPr/>
        </p:nvSpPr>
        <p:spPr>
          <a:xfrm>
            <a:off x="12192000" y="5852318"/>
            <a:ext cx="7008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Detective Chief Inspector Michael Owens</a:t>
            </a:r>
          </a:p>
          <a:p>
            <a:r>
              <a:rPr lang="en-GB" sz="2400" b="1" dirty="0"/>
              <a:t>South Wales Police (2024)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A80312A-AA60-2330-BB7F-274F5603C517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E87556C-5175-BA82-D2CC-0C2381BA05F6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BA2F305F-0A65-325E-2F21-841EB8EEDF6D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458C288E-6F97-0B48-4EA3-3148CED792AD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98A9456-94E4-AAEB-2455-53A138E78DE1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16EB43-6FAA-ACE1-6EBE-041065292270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40E88B2-703A-6FBD-FBB6-221024F030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27" y="1530608"/>
            <a:ext cx="2124371" cy="1076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66065C2-83BC-88E3-DE17-EC168933C54A}"/>
              </a:ext>
            </a:extLst>
          </p:cNvPr>
          <p:cNvSpPr txBox="1"/>
          <p:nvPr/>
        </p:nvSpPr>
        <p:spPr>
          <a:xfrm>
            <a:off x="2618339" y="64073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NPCC (2024</a:t>
            </a:r>
            <a:r>
              <a:rPr lang="en-GB" dirty="0"/>
              <a:t>)</a:t>
            </a:r>
          </a:p>
        </p:txBody>
      </p:sp>
      <p:pic>
        <p:nvPicPr>
          <p:cNvPr id="17" name="Graphic 16" descr="Badge 1 with solid fill">
            <a:extLst>
              <a:ext uri="{FF2B5EF4-FFF2-40B4-BE49-F238E27FC236}">
                <a16:creationId xmlns:a16="http://schemas.microsoft.com/office/drawing/2014/main" id="{DFEE5F6C-9E41-1B02-7881-56448B7D09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516540" y="2414650"/>
            <a:ext cx="914400" cy="914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1F5BFC-6712-77A7-6657-2A897B5BA9F0}"/>
              </a:ext>
            </a:extLst>
          </p:cNvPr>
          <p:cNvSpPr txBox="1"/>
          <p:nvPr/>
        </p:nvSpPr>
        <p:spPr>
          <a:xfrm>
            <a:off x="13851811" y="2585637"/>
            <a:ext cx="61405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Building Trust &amp; Confidence</a:t>
            </a:r>
          </a:p>
        </p:txBody>
      </p:sp>
      <p:pic>
        <p:nvPicPr>
          <p:cNvPr id="26" name="Graphic 25" descr="Badge with solid fill">
            <a:extLst>
              <a:ext uri="{FF2B5EF4-FFF2-40B4-BE49-F238E27FC236}">
                <a16:creationId xmlns:a16="http://schemas.microsoft.com/office/drawing/2014/main" id="{0E8AE513-4113-F258-D09B-8DBB0678EE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3710340" y="3633519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0E9EC52-15A6-64EC-DC4D-A99289B2D530}"/>
              </a:ext>
            </a:extLst>
          </p:cNvPr>
          <p:cNvSpPr txBox="1"/>
          <p:nvPr/>
        </p:nvSpPr>
        <p:spPr>
          <a:xfrm>
            <a:off x="15045611" y="3798331"/>
            <a:ext cx="6980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Relentlessly Pursuing Perpetrators</a:t>
            </a:r>
          </a:p>
        </p:txBody>
      </p:sp>
      <p:pic>
        <p:nvPicPr>
          <p:cNvPr id="28" name="Graphic 27" descr="Badge 3 with solid fill">
            <a:extLst>
              <a:ext uri="{FF2B5EF4-FFF2-40B4-BE49-F238E27FC236}">
                <a16:creationId xmlns:a16="http://schemas.microsoft.com/office/drawing/2014/main" id="{9E834362-49E5-12A6-9B4C-8C14E8DFF1A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426271" y="3619356"/>
            <a:ext cx="914400" cy="9144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A1EF05F-5A5E-9814-AB0B-F03980CB4BA0}"/>
              </a:ext>
            </a:extLst>
          </p:cNvPr>
          <p:cNvSpPr txBox="1"/>
          <p:nvPr/>
        </p:nvSpPr>
        <p:spPr>
          <a:xfrm>
            <a:off x="4771311" y="3784168"/>
            <a:ext cx="6980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Creating Safer Spaces</a:t>
            </a:r>
          </a:p>
        </p:txBody>
      </p:sp>
    </p:spTree>
    <p:extLst>
      <p:ext uri="{BB962C8B-B14F-4D97-AF65-F5344CB8AC3E}">
        <p14:creationId xmlns:p14="http://schemas.microsoft.com/office/powerpoint/2010/main" val="40655542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10C1BE-8C77-087F-FD35-180BBC1F68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31E053A-1FD0-A149-2450-A126EEC44934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0790CF9-151F-1804-3693-F31BAFA65C97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2F5FF4E-2BCB-1BB3-D8F3-E730E47A9554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784CF537-58A2-D428-CE72-32D2691C7C30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0D8FE0FC-7A74-93CF-FAC1-A188A1C21096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457A03D5-FF42-7B22-F517-9BF70B0E7B26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1AEFF941-6337-8897-59EF-25B4BFB62007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8EC49273-0B4A-387C-6ABE-F937D9571F3A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4A403122-F433-88CB-276F-9769FF2D7791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10481B5-880D-BB23-9AEF-BD9672824131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ABC6947B-0F37-B7D0-8635-B8D793E1BEBC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5C2ED58-40B6-55D8-038C-AB7353233443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69BE3DF2-6972-E52D-8C12-2D95ABD6F7BA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75BB3EF-FF83-D2FA-88D0-53A0829A2792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D9C97015-8520-56E7-F023-6C4008DA861E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1F09F94-8698-EC12-B25B-D92024B45E16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6BF2E9E-25BA-0794-3819-711390317E33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7BA7BFA-E9A4-5A94-7F29-8CBD0FABCA3B}"/>
              </a:ext>
            </a:extLst>
          </p:cNvPr>
          <p:cNvSpPr txBox="1"/>
          <p:nvPr/>
        </p:nvSpPr>
        <p:spPr>
          <a:xfrm>
            <a:off x="11911302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DC2E55C-83C2-3B2B-5EA2-BCC33BDDBDB4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8AEE105-A0F7-4E85-AD5A-82923F913711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7D5F74F-5F11-CE00-2996-B070AFB0FBBA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C32E71A0-9588-6022-C280-F11FCE440093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67DCF1B-BF6C-BC1E-B5A9-AC2AD21DDFE4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8DF6097-70CC-3C53-EA7B-698A029BC69A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269CD7-F2CC-A2A1-E84D-AF791451967C}"/>
              </a:ext>
            </a:extLst>
          </p:cNvPr>
          <p:cNvSpPr txBox="1"/>
          <p:nvPr/>
        </p:nvSpPr>
        <p:spPr>
          <a:xfrm>
            <a:off x="2618339" y="64073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EC6663-097E-AC23-9B70-4EBA74E47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9050" y="2828617"/>
            <a:ext cx="8946599" cy="206850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44DC009C-B551-F480-07F4-3732523F0810}"/>
              </a:ext>
            </a:extLst>
          </p:cNvPr>
          <p:cNvGrpSpPr/>
          <p:nvPr/>
        </p:nvGrpSpPr>
        <p:grpSpPr>
          <a:xfrm>
            <a:off x="12192000" y="3619356"/>
            <a:ext cx="8325319" cy="914400"/>
            <a:chOff x="3436040" y="5023540"/>
            <a:chExt cx="8325319" cy="914400"/>
          </a:xfrm>
        </p:grpSpPr>
        <p:pic>
          <p:nvPicPr>
            <p:cNvPr id="41" name="Graphic 40" descr="Badge 3 with solid fill">
              <a:extLst>
                <a:ext uri="{FF2B5EF4-FFF2-40B4-BE49-F238E27FC236}">
                  <a16:creationId xmlns:a16="http://schemas.microsoft.com/office/drawing/2014/main" id="{8E586CC5-39D1-C971-AA12-590AD7B84D1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436040" y="5023540"/>
              <a:ext cx="914400" cy="914400"/>
            </a:xfrm>
            <a:prstGeom prst="rect">
              <a:avLst/>
            </a:prstGeom>
          </p:spPr>
        </p:pic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1C211798-2204-2D8F-8902-221DFBFECB65}"/>
                </a:ext>
              </a:extLst>
            </p:cNvPr>
            <p:cNvSpPr txBox="1"/>
            <p:nvPr/>
          </p:nvSpPr>
          <p:spPr>
            <a:xfrm>
              <a:off x="4781080" y="5188352"/>
              <a:ext cx="698027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/>
                <a:t>Creating Safer Spaces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766705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1AD8A7-73AC-5643-447D-A6DCC994F5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F7C81C19-DA02-4B56-65AA-4C0012AE0F29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D5CBA27-C0E1-3B1A-E0F6-BEFF915ECBAA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9EA3684-A47E-C072-36A0-9D35B818F5DA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D035AC37-5C69-5EB4-E165-CA8F5848ED50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713449A7-85BF-44CF-12D9-3FD6AB1A4F05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4C671B57-5E70-727A-E472-76A6F97D7BA5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4117A07E-C1DE-D1D4-759E-B8784DFAF07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ABB30443-AD63-1148-3207-62C6D3DE5EB9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14F465C5-4D20-CA4A-7AA9-840A3ED7CFDF}"/>
              </a:ext>
            </a:extLst>
          </p:cNvPr>
          <p:cNvGrpSpPr/>
          <p:nvPr/>
        </p:nvGrpSpPr>
        <p:grpSpPr>
          <a:xfrm>
            <a:off x="-4131786" y="0"/>
            <a:ext cx="4335517" cy="6858000"/>
            <a:chOff x="5473262" y="0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8068105-913B-5F78-F115-FC4FB8913B73}"/>
                </a:ext>
              </a:extLst>
            </p:cNvPr>
            <p:cNvSpPr>
              <a:spLocks/>
            </p:cNvSpPr>
            <p:nvPr/>
          </p:nvSpPr>
          <p:spPr>
            <a:xfrm>
              <a:off x="6096001" y="0"/>
              <a:ext cx="3090041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477AF822-4CC7-47D6-EF2B-A30CCEE8EBFA}"/>
                </a:ext>
              </a:extLst>
            </p:cNvPr>
            <p:cNvSpPr txBox="1"/>
            <p:nvPr/>
          </p:nvSpPr>
          <p:spPr>
            <a:xfrm>
              <a:off x="6999890" y="0"/>
              <a:ext cx="128226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3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0EF3F68D-C4B5-E483-EF8E-2502878239B4}"/>
                </a:ext>
              </a:extLst>
            </p:cNvPr>
            <p:cNvSpPr/>
            <p:nvPr/>
          </p:nvSpPr>
          <p:spPr>
            <a:xfrm>
              <a:off x="6096001" y="2068846"/>
              <a:ext cx="3090040" cy="1471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Arrow: Pentagon 28">
              <a:extLst>
                <a:ext uri="{FF2B5EF4-FFF2-40B4-BE49-F238E27FC236}">
                  <a16:creationId xmlns:a16="http://schemas.microsoft.com/office/drawing/2014/main" id="{CA37D523-178C-A9E2-F637-6E4EA32FA082}"/>
                </a:ext>
              </a:extLst>
            </p:cNvPr>
            <p:cNvSpPr/>
            <p:nvPr/>
          </p:nvSpPr>
          <p:spPr>
            <a:xfrm>
              <a:off x="9002110" y="813283"/>
              <a:ext cx="367863" cy="620110"/>
            </a:xfrm>
            <a:prstGeom prst="homePlat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D791A29-F7CC-D2E3-CDAF-00F4F397FB79}"/>
                </a:ext>
              </a:extLst>
            </p:cNvPr>
            <p:cNvSpPr txBox="1"/>
            <p:nvPr/>
          </p:nvSpPr>
          <p:spPr>
            <a:xfrm>
              <a:off x="5473262" y="2520305"/>
              <a:ext cx="433551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STATISTICS</a:t>
              </a:r>
              <a:endParaRPr lang="en-GB" sz="4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60095BF8-E41F-DB6D-9285-391A653F7CCE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07EE3B1-6D60-7FA7-944C-171BA74BEE58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BD37AFEA-FF9F-A51B-42D8-8C9ABD4F7AB0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2B2D2D6-6C22-18A9-5DB8-78D665E6C29F}"/>
              </a:ext>
            </a:extLst>
          </p:cNvPr>
          <p:cNvSpPr txBox="1"/>
          <p:nvPr/>
        </p:nvSpPr>
        <p:spPr>
          <a:xfrm>
            <a:off x="2374247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0126291-83E0-5CA3-C71B-6E0842E88EE6}"/>
              </a:ext>
            </a:extLst>
          </p:cNvPr>
          <p:cNvGrpSpPr/>
          <p:nvPr/>
        </p:nvGrpSpPr>
        <p:grpSpPr>
          <a:xfrm>
            <a:off x="0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F16A413-B603-DAA8-6A56-B91E1D454CF7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AFACF40B-B349-B7AC-BB36-FD8B8465F902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019260CA-E804-5CCF-9D75-98607149D689}"/>
              </a:ext>
            </a:extLst>
          </p:cNvPr>
          <p:cNvSpPr txBox="1"/>
          <p:nvPr/>
        </p:nvSpPr>
        <p:spPr>
          <a:xfrm>
            <a:off x="255269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7C598EA-E9BA-052C-E846-E2F9947B4326}"/>
              </a:ext>
            </a:extLst>
          </p:cNvPr>
          <p:cNvSpPr txBox="1"/>
          <p:nvPr/>
        </p:nvSpPr>
        <p:spPr>
          <a:xfrm>
            <a:off x="2552370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0748285-B5A6-3EE0-97B4-56CDDAD74DE8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308248-80EC-FC36-5A03-44FDCAAB58ED}"/>
              </a:ext>
            </a:extLst>
          </p:cNvPr>
          <p:cNvSpPr txBox="1"/>
          <p:nvPr/>
        </p:nvSpPr>
        <p:spPr>
          <a:xfrm>
            <a:off x="2618339" y="70169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A74DF1-05EE-F653-8BDC-530503FAD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5071" y="2828617"/>
            <a:ext cx="8946599" cy="206850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87D826E-C6F5-0DDE-588A-1BDC805904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984" y="2142418"/>
            <a:ext cx="6154009" cy="40582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33ECAD6-4512-85C9-8928-A5B23783AB6A}"/>
              </a:ext>
            </a:extLst>
          </p:cNvPr>
          <p:cNvSpPr txBox="1"/>
          <p:nvPr/>
        </p:nvSpPr>
        <p:spPr>
          <a:xfrm>
            <a:off x="2789839" y="6333963"/>
            <a:ext cx="3090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South Wales Police (2023)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4B7D00E-2240-C5B5-81AC-49381CDFD1C5}"/>
              </a:ext>
            </a:extLst>
          </p:cNvPr>
          <p:cNvGrpSpPr/>
          <p:nvPr/>
        </p:nvGrpSpPr>
        <p:grpSpPr>
          <a:xfrm>
            <a:off x="-3816672" y="-1"/>
            <a:ext cx="4335517" cy="6858000"/>
            <a:chOff x="-892442" y="-1"/>
            <a:chExt cx="4335517" cy="685800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177B4ACC-1CB4-173D-9458-3B1D61F3A0D6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ED483A9-B35C-4412-6453-047AC1462842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414503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64EFEA-1EB7-F32A-FCAE-12BD078DC5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3D557D51-B235-F152-7CB7-DE4BD8143CFE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AB519E2-F655-8DAB-B863-5C71425CBA53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A784F81-B6C7-2BEF-D475-03511BE094B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7D56F6A3-D85F-EDA4-40FE-E83F6A7F1E24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F023CE9A-B8C3-095D-AC46-CB8BC70E15B9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350606A7-24A3-DE43-2051-F6D00560339D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FD0DE248-BF15-BDAB-FFD6-BFEF6A958100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3B5DC368-4BD3-F375-1104-338540CB0CE5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B281F911-A1B5-1019-AA27-D21F339B6F19}"/>
              </a:ext>
            </a:extLst>
          </p:cNvPr>
          <p:cNvGrpSpPr/>
          <p:nvPr/>
        </p:nvGrpSpPr>
        <p:grpSpPr>
          <a:xfrm>
            <a:off x="-892442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25BED2B-405E-6587-F198-B7FA8979324E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8676369A-5214-9061-7F5B-0921241B17AC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0FD5E78-13C5-42D0-BFEC-4767599B41D0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1E75D1B-2BBB-687C-C6D0-E9F5573403EC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6BDD7F1-6789-F60F-8738-7296100B0E4D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F029E7D-F4D3-E0E7-EADA-76546607BFDA}"/>
              </a:ext>
            </a:extLst>
          </p:cNvPr>
          <p:cNvSpPr txBox="1"/>
          <p:nvPr/>
        </p:nvSpPr>
        <p:spPr>
          <a:xfrm>
            <a:off x="12040761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0888B5A-CE8D-B2B8-90B3-7C39B069D55A}"/>
              </a:ext>
            </a:extLst>
          </p:cNvPr>
          <p:cNvGrpSpPr/>
          <p:nvPr/>
        </p:nvGrpSpPr>
        <p:grpSpPr>
          <a:xfrm>
            <a:off x="-11456558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6ABB667-BE8F-AD16-4C9D-177F4E80116A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7A0FC90-5750-0181-8A47-470177578775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1B1E0D92-EB60-AFD0-EC01-AEA804D2736D}"/>
              </a:ext>
            </a:extLst>
          </p:cNvPr>
          <p:cNvSpPr txBox="1"/>
          <p:nvPr/>
        </p:nvSpPr>
        <p:spPr>
          <a:xfrm>
            <a:off x="12186723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Police Response To ASB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24843BD-6ADE-7CE4-BCA2-63521F8385CC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5775127-013E-7F85-3589-0567080E7F3C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5DBF02-768D-CF5F-9AF8-D81BFBFA3241}"/>
              </a:ext>
            </a:extLst>
          </p:cNvPr>
          <p:cNvSpPr txBox="1"/>
          <p:nvPr/>
        </p:nvSpPr>
        <p:spPr>
          <a:xfrm>
            <a:off x="2618339" y="70169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7233C0-E7F6-532B-1815-AE997AF8C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1298" y="2142418"/>
            <a:ext cx="6154009" cy="40582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9E316E-993C-4140-48DA-3925E75F91D0}"/>
              </a:ext>
            </a:extLst>
          </p:cNvPr>
          <p:cNvSpPr txBox="1"/>
          <p:nvPr/>
        </p:nvSpPr>
        <p:spPr>
          <a:xfrm>
            <a:off x="12314839" y="6333963"/>
            <a:ext cx="3090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South Wales Police (2023)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CC659B-20C1-6CCF-0DAB-3C030EF7D47F}"/>
              </a:ext>
            </a:extLst>
          </p:cNvPr>
          <p:cNvSpPr txBox="1"/>
          <p:nvPr/>
        </p:nvSpPr>
        <p:spPr>
          <a:xfrm>
            <a:off x="12121669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Current Crime Statistics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8080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47AFF0-44F4-7C6A-2017-6C36CC355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53A84D79-B1A0-254D-CEC3-C66D36D46E3C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6677BCF-598B-7BB2-2D81-6FE4DF65467E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258BFD9-1BA5-7CA7-6069-3355526A4A56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9344A350-B1BE-60F8-7086-6BAB331F2C5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5DC91507-E891-9E0C-9A80-4962A586B546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126F90B7-8F9C-9431-CE90-D5A05F4DC67A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53D7D0C6-9AA5-7EB3-E01D-8E06423E3ED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E4C4CC49-72DB-09E8-91E4-FC0721A910D9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011C466-0034-E322-7315-85E8F42BC0A7}"/>
              </a:ext>
            </a:extLst>
          </p:cNvPr>
          <p:cNvGrpSpPr/>
          <p:nvPr/>
        </p:nvGrpSpPr>
        <p:grpSpPr>
          <a:xfrm>
            <a:off x="-892442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2528002-1EC1-1B3A-A1A2-36FC397E0BEF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85255121-6839-3DB2-626D-DC299AA5F892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3058FA0D-FA85-1741-8DB3-8F2E90AD50A5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04492A0-6AA1-EC1F-79F0-53A89F01174A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DAD55ED-F73E-B42A-32BA-5E8D30BE019F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1F9DB0B-5AFC-DE14-1D6D-2D15CE1F59F5}"/>
              </a:ext>
            </a:extLst>
          </p:cNvPr>
          <p:cNvSpPr txBox="1"/>
          <p:nvPr/>
        </p:nvSpPr>
        <p:spPr>
          <a:xfrm>
            <a:off x="12040761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93808A4-E11E-81B4-FCEB-BC58CB312593}"/>
              </a:ext>
            </a:extLst>
          </p:cNvPr>
          <p:cNvGrpSpPr/>
          <p:nvPr/>
        </p:nvGrpSpPr>
        <p:grpSpPr>
          <a:xfrm>
            <a:off x="-11456558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7618798-EA2F-96EB-77D4-F8B2EFAEDB4E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A957C892-8FD6-70C2-69BB-7FCA629D1120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94ECF82B-F28A-96D0-F751-086F1406A2E7}"/>
              </a:ext>
            </a:extLst>
          </p:cNvPr>
          <p:cNvSpPr txBox="1"/>
          <p:nvPr/>
        </p:nvSpPr>
        <p:spPr>
          <a:xfrm>
            <a:off x="2550635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Current Crime Statistics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FF1A582-5489-96AE-6B28-D18ABF7ACE73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4BEFA2F-D136-D278-42B7-C8B84D574F64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6421B1-8EB0-87F6-E52C-B37C482B5B83}"/>
              </a:ext>
            </a:extLst>
          </p:cNvPr>
          <p:cNvSpPr txBox="1"/>
          <p:nvPr/>
        </p:nvSpPr>
        <p:spPr>
          <a:xfrm>
            <a:off x="2618339" y="70169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28DB8D-8770-02AE-04CB-42FBE3EDF8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1298" y="2142418"/>
            <a:ext cx="6154009" cy="40582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7A63A7-E56A-705D-503F-3B22A46486C4}"/>
              </a:ext>
            </a:extLst>
          </p:cNvPr>
          <p:cNvSpPr txBox="1"/>
          <p:nvPr/>
        </p:nvSpPr>
        <p:spPr>
          <a:xfrm>
            <a:off x="12314839" y="6333963"/>
            <a:ext cx="3090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South Wales Police (2023)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E659660-DD91-9C67-8117-8CE937CF9A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2292" y="1433393"/>
            <a:ext cx="4624019" cy="476724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2C5DD14-EA4B-E369-FDB5-232F3FEDAA61}"/>
              </a:ext>
            </a:extLst>
          </p:cNvPr>
          <p:cNvSpPr txBox="1"/>
          <p:nvPr/>
        </p:nvSpPr>
        <p:spPr>
          <a:xfrm>
            <a:off x="5119167" y="6333963"/>
            <a:ext cx="4997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Welsh Index of Multiple Deprivation (2019</a:t>
            </a:r>
          </a:p>
        </p:txBody>
      </p:sp>
    </p:spTree>
    <p:extLst>
      <p:ext uri="{BB962C8B-B14F-4D97-AF65-F5344CB8AC3E}">
        <p14:creationId xmlns:p14="http://schemas.microsoft.com/office/powerpoint/2010/main" val="561674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041A56-405F-F651-39FC-04E253C829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3479C260-52A4-AE54-D0A5-B56EC5BE3286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100BDDA-1EED-15CC-6033-97700B6DA720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7D88F3C-FD29-BD97-5F59-BC796AC26CAF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8145AD0D-6E36-FF6F-7B3F-797053E9F457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B61597D3-3464-1CB1-26F7-05FD949A81B8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B624814C-85C2-D731-CDEA-F9A0C7204CE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AC88C7AC-B33F-A5DE-E0EE-11E29C0015C8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ACD26EA2-2A15-88D4-D8C3-8E80B9BC651F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31F71AE4-E263-954D-52E7-D62D20348C4B}"/>
              </a:ext>
            </a:extLst>
          </p:cNvPr>
          <p:cNvGrpSpPr/>
          <p:nvPr/>
        </p:nvGrpSpPr>
        <p:grpSpPr>
          <a:xfrm>
            <a:off x="-892442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53FECAA-BED4-7B33-0B38-333F13D5D249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0BE7C549-F8EC-B726-F8B0-CE984BB2CF47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9970C239-3EBD-3B88-EA57-572AD57C8091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77420C6-18A6-EDEB-8558-A2D98657F5BE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B1775B00-A0CE-324E-53F2-316DE4BFA04A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7AE5732-3394-854C-95F6-431BAF9475B2}"/>
              </a:ext>
            </a:extLst>
          </p:cNvPr>
          <p:cNvSpPr txBox="1"/>
          <p:nvPr/>
        </p:nvSpPr>
        <p:spPr>
          <a:xfrm>
            <a:off x="12040761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3E23BBE-A776-A63C-260E-9A90234788B0}"/>
              </a:ext>
            </a:extLst>
          </p:cNvPr>
          <p:cNvGrpSpPr/>
          <p:nvPr/>
        </p:nvGrpSpPr>
        <p:grpSpPr>
          <a:xfrm>
            <a:off x="-11456558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E020FD5-FDB8-9D1C-73AD-7B92639D72F8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846641D-8885-E241-2A23-6A6505E5F302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50DC726A-524C-B7FA-EF83-D96B9E774AD6}"/>
              </a:ext>
            </a:extLst>
          </p:cNvPr>
          <p:cNvSpPr txBox="1"/>
          <p:nvPr/>
        </p:nvSpPr>
        <p:spPr>
          <a:xfrm>
            <a:off x="2550635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Current Crime Statistics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D9FFC8C-AEB0-8BB4-A84A-917EB3D6E0A4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BB37E13-85F3-5C54-8BF5-9FD08E0FFFD9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D68966-F060-5010-FC17-02EB396B2373}"/>
              </a:ext>
            </a:extLst>
          </p:cNvPr>
          <p:cNvSpPr txBox="1"/>
          <p:nvPr/>
        </p:nvSpPr>
        <p:spPr>
          <a:xfrm>
            <a:off x="2618339" y="70169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390E8D-C9BF-9E15-E9D8-2FE1459349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1298" y="2142418"/>
            <a:ext cx="6154009" cy="40582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7598D3-BC6A-A973-158E-799B46DF54AF}"/>
              </a:ext>
            </a:extLst>
          </p:cNvPr>
          <p:cNvSpPr txBox="1"/>
          <p:nvPr/>
        </p:nvSpPr>
        <p:spPr>
          <a:xfrm>
            <a:off x="12314839" y="6333963"/>
            <a:ext cx="3090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South Wales Police (2023)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74A2EF-5437-B6EF-12F2-9D0F9EC7F533}"/>
              </a:ext>
            </a:extLst>
          </p:cNvPr>
          <p:cNvSpPr txBox="1"/>
          <p:nvPr/>
        </p:nvSpPr>
        <p:spPr>
          <a:xfrm>
            <a:off x="5119167" y="6333963"/>
            <a:ext cx="4997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Welsh Index of Multiple Deprivation (2019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6EC7EAF-6748-72A2-0BEE-9E80320561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6199" y="2602162"/>
            <a:ext cx="9288171" cy="242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3422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9C2A6C-A759-0794-2755-45645D2C34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6670494F-06F6-1054-482D-161C6CA82186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6A8C509-07A1-B72E-CCAE-3E538BC1CC3A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7AAA2298-F0CB-272F-B510-C7104831AEDB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56040A90-2E99-29A2-A6EB-F038673CE85B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8F3ADD6E-0018-5826-21DC-2CE3ECA0A077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0397DC7D-0AEB-1C82-35E6-E263D5A42C42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1CC66B48-6BAE-0778-C481-CE5593FDED76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45291317-586A-EFA8-1997-1D27F6DF88D8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7F9F3A5D-0EB5-6198-783B-74D50FE17BB0}"/>
              </a:ext>
            </a:extLst>
          </p:cNvPr>
          <p:cNvGrpSpPr/>
          <p:nvPr/>
        </p:nvGrpSpPr>
        <p:grpSpPr>
          <a:xfrm>
            <a:off x="-892442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6FC9B85-CD4C-4845-A981-DF994A995219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89C0203D-868D-B288-B556-8C5FD8A10331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39F2D1BF-7C36-46BD-15C7-E9063D41B61F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AD18554-3406-CD1B-9FF2-80D69ED24D10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9E126F79-2B47-6A74-67CF-2EFB656300F8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886A86B-F44D-45DC-C795-66B1B88426B7}"/>
              </a:ext>
            </a:extLst>
          </p:cNvPr>
          <p:cNvSpPr txBox="1"/>
          <p:nvPr/>
        </p:nvSpPr>
        <p:spPr>
          <a:xfrm>
            <a:off x="12040761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6211D5B-2F5F-EA65-F484-B59AC6728C41}"/>
              </a:ext>
            </a:extLst>
          </p:cNvPr>
          <p:cNvGrpSpPr/>
          <p:nvPr/>
        </p:nvGrpSpPr>
        <p:grpSpPr>
          <a:xfrm>
            <a:off x="-11456558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1016826-F9DD-26EA-AAF4-94E21035EF9D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74E6F1E4-1070-BD83-AD4F-EA91FF3A6092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13FE0B31-FA29-7649-6402-1C1E3BCB42F9}"/>
              </a:ext>
            </a:extLst>
          </p:cNvPr>
          <p:cNvSpPr txBox="1"/>
          <p:nvPr/>
        </p:nvSpPr>
        <p:spPr>
          <a:xfrm>
            <a:off x="2550635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Current Crime Statistics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A6F6899-A264-E2B2-BF7C-55E3C5114F75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81EB546-2991-16C4-E36C-A6E24E3BC5CB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7259C0-6861-997B-A9B4-381AEFF2AC69}"/>
              </a:ext>
            </a:extLst>
          </p:cNvPr>
          <p:cNvSpPr txBox="1"/>
          <p:nvPr/>
        </p:nvSpPr>
        <p:spPr>
          <a:xfrm>
            <a:off x="2618339" y="70169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8DB7EF-B030-2648-5D82-9171D6999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1298" y="2142418"/>
            <a:ext cx="6154009" cy="40582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44EA9C-53AB-11BF-B3EB-1580E83766BE}"/>
              </a:ext>
            </a:extLst>
          </p:cNvPr>
          <p:cNvSpPr txBox="1"/>
          <p:nvPr/>
        </p:nvSpPr>
        <p:spPr>
          <a:xfrm>
            <a:off x="12314839" y="6333963"/>
            <a:ext cx="3090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South Wales Police (2023)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6144F03-088C-4233-FEE0-E37B37EA0082}"/>
              </a:ext>
            </a:extLst>
          </p:cNvPr>
          <p:cNvSpPr txBox="1"/>
          <p:nvPr/>
        </p:nvSpPr>
        <p:spPr>
          <a:xfrm>
            <a:off x="5119167" y="6333963"/>
            <a:ext cx="4997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Welsh Index of Multiple Deprivation (2019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095F46F-8152-50A0-FE9B-F1107EDA0F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962" y="2767280"/>
            <a:ext cx="9278645" cy="241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7515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876708-104E-5CE4-C639-C8AC74E89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C41EEA68-6DBE-6364-140E-96EB00EFCA7C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44B6EA1-7785-4167-61EF-28E8C0FAD72A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A6DB08EA-9680-C31D-DE76-D52492938959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BF3ABB9D-9DA9-B474-5A68-40C3C6FEC06A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A9A6CFB5-DCFA-B0A6-A5FE-9FB30EED4EFD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43724931-6F2C-706E-F198-2493267585AB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0CFEAD0-9E49-E9DE-1C44-C174A2620E24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0E26E93D-3E12-51AE-88A5-9F4D4C4FFC45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4AEB7D4F-4C89-5F07-6254-BC7A42D0DC14}"/>
              </a:ext>
            </a:extLst>
          </p:cNvPr>
          <p:cNvGrpSpPr/>
          <p:nvPr/>
        </p:nvGrpSpPr>
        <p:grpSpPr>
          <a:xfrm>
            <a:off x="-892442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D7CB55C-0F6E-D5A4-FBC5-C4AA26306C68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032C718-9F08-8E49-59FF-FDEEC5FF19E0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998B2D1-4548-9A7C-115F-6530FB89BB4D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5CB988F-10C2-3046-6001-5AA1F0DAA007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5AA3E2B-C94D-CB53-3A0B-E3711799821D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E2C2079-AA5C-166A-4D6A-86C9918FF202}"/>
              </a:ext>
            </a:extLst>
          </p:cNvPr>
          <p:cNvSpPr txBox="1"/>
          <p:nvPr/>
        </p:nvSpPr>
        <p:spPr>
          <a:xfrm>
            <a:off x="12040761" y="1383640"/>
            <a:ext cx="499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THEFT &amp; ROBBERY</a:t>
            </a:r>
            <a:endParaRPr lang="en-GB" sz="4400" b="1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1A44631-2939-1D3A-8ED9-41736F074D2E}"/>
              </a:ext>
            </a:extLst>
          </p:cNvPr>
          <p:cNvGrpSpPr/>
          <p:nvPr/>
        </p:nvGrpSpPr>
        <p:grpSpPr>
          <a:xfrm>
            <a:off x="-11456558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5505089-F35D-BFAE-E58E-FCE3D5D8E534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69D930BE-1703-FF0F-5D18-702E0AE72FEC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F227E194-FD5C-6C91-3273-70D05A12BC99}"/>
              </a:ext>
            </a:extLst>
          </p:cNvPr>
          <p:cNvSpPr txBox="1"/>
          <p:nvPr/>
        </p:nvSpPr>
        <p:spPr>
          <a:xfrm>
            <a:off x="2550635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Current Crime Statistics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84FAD23-334E-41D0-DFC5-F78510628B8B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44E92AF-7092-392E-5E04-21CC54966AEC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A91619A-2960-D222-68BE-F08E9E7C6FF6}"/>
              </a:ext>
            </a:extLst>
          </p:cNvPr>
          <p:cNvSpPr txBox="1"/>
          <p:nvPr/>
        </p:nvSpPr>
        <p:spPr>
          <a:xfrm>
            <a:off x="2618339" y="70169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B3B99B-B044-FD00-6DAC-0FD8E93E4B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1298" y="2142418"/>
            <a:ext cx="6154009" cy="40582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FCCD28D-9DDB-BE5A-C927-898F8DC07E0D}"/>
              </a:ext>
            </a:extLst>
          </p:cNvPr>
          <p:cNvSpPr txBox="1"/>
          <p:nvPr/>
        </p:nvSpPr>
        <p:spPr>
          <a:xfrm>
            <a:off x="12314839" y="6333963"/>
            <a:ext cx="3090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South Wales Police (2023)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D1667A0-AEDD-8BE1-B93F-20ACADB3A692}"/>
              </a:ext>
            </a:extLst>
          </p:cNvPr>
          <p:cNvSpPr txBox="1"/>
          <p:nvPr/>
        </p:nvSpPr>
        <p:spPr>
          <a:xfrm>
            <a:off x="5119167" y="6333963"/>
            <a:ext cx="4997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Welsh Index of Multiple Deprivation (2019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1B0A71-F1BD-61E2-9362-E1A102F7CE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8787" y="1433393"/>
            <a:ext cx="8962996" cy="493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4025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A28A73-E3AC-67C5-076D-026C33BC6B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AD7F47D6-94EB-D58D-A29F-286237665214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99B96FF-8888-D2B5-418E-C311A1FA0B0C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52897B05-5230-C316-658B-A1BE8B38DD8D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3FD14BF1-3951-AC29-538B-9D0969FE2F4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725AFC5E-98CE-FB6B-62F5-A876C8760686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9E0CE616-64A4-3D1F-4F40-BD7E24710230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DE153072-D420-7A0D-852C-CAE53295B56F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DCAF0703-66CC-69E2-0364-C8ACCAA5E966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D02AF21-E216-8758-1A94-29A39D3FCA8F}"/>
              </a:ext>
            </a:extLst>
          </p:cNvPr>
          <p:cNvGrpSpPr/>
          <p:nvPr/>
        </p:nvGrpSpPr>
        <p:grpSpPr>
          <a:xfrm>
            <a:off x="-892442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8918F12-3BF2-A315-AEB6-AC991646F21F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6055392-E0A5-77A3-70EB-72E51ED6BDCC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6834F1A8-284B-DD78-B84D-5F09C03590A7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1C50A8C-6224-5EB4-E633-C9A95F56DF37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F08D9889-CD6A-95C8-1079-D3B1062E73E7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411A517-CD69-BDC7-2F6A-A0805512E745}"/>
              </a:ext>
            </a:extLst>
          </p:cNvPr>
          <p:cNvGrpSpPr/>
          <p:nvPr/>
        </p:nvGrpSpPr>
        <p:grpSpPr>
          <a:xfrm>
            <a:off x="-11456558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F37F8AD-9F7A-16CC-37DE-DD068D4964C1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486A930-BD58-4737-1618-49EEE37E84E8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DA044F05-B406-6AD9-3D82-258A1AF777D3}"/>
              </a:ext>
            </a:extLst>
          </p:cNvPr>
          <p:cNvSpPr txBox="1"/>
          <p:nvPr/>
        </p:nvSpPr>
        <p:spPr>
          <a:xfrm>
            <a:off x="2550635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Current Crime Statistics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5981769-6DC1-EBBD-6C60-230FFC6B2303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10BB9B1-382C-9F93-E018-7BBAFC466CB5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F9EEF2-C41C-2BE2-DA67-DFED565D4561}"/>
              </a:ext>
            </a:extLst>
          </p:cNvPr>
          <p:cNvSpPr txBox="1"/>
          <p:nvPr/>
        </p:nvSpPr>
        <p:spPr>
          <a:xfrm>
            <a:off x="2618339" y="70169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FF1E4A1-7829-9423-4679-BD4F2A7842D8}"/>
              </a:ext>
            </a:extLst>
          </p:cNvPr>
          <p:cNvSpPr txBox="1"/>
          <p:nvPr/>
        </p:nvSpPr>
        <p:spPr>
          <a:xfrm>
            <a:off x="5119167" y="6333963"/>
            <a:ext cx="4997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Welsh Index of Multiple Deprivation (2019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DA1173-C448-C26E-FC49-A3669641E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7317" y="2633268"/>
            <a:ext cx="9250066" cy="243874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15BCD31-259E-1C18-2417-822CD76523ED}"/>
              </a:ext>
            </a:extLst>
          </p:cNvPr>
          <p:cNvSpPr/>
          <p:nvPr/>
        </p:nvSpPr>
        <p:spPr>
          <a:xfrm>
            <a:off x="-24260" y="-6901754"/>
            <a:ext cx="12216260" cy="6858002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D46CF0F-B63C-CAB2-6322-7CCBE8F10017}"/>
              </a:ext>
            </a:extLst>
          </p:cNvPr>
          <p:cNvSpPr txBox="1"/>
          <p:nvPr/>
        </p:nvSpPr>
        <p:spPr>
          <a:xfrm>
            <a:off x="-2393" y="-6901755"/>
            <a:ext cx="355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Crime Map (2024)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02733D1-0E46-260F-BE7C-4F4772CA58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6432" y="-6074370"/>
            <a:ext cx="4214624" cy="563949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5159D60-2402-AC09-8218-36AC87AD61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9344" y="-5239798"/>
            <a:ext cx="4316224" cy="3534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5118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B8CAC1-7A8B-8132-21E0-87A323DBB9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60A27B99-CB47-E52A-EB18-775687B54501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5355016-6983-DB21-CBEB-C1899B4992DA}"/>
              </a:ext>
            </a:extLst>
          </p:cNvPr>
          <p:cNvGrpSpPr/>
          <p:nvPr/>
        </p:nvGrpSpPr>
        <p:grpSpPr>
          <a:xfrm>
            <a:off x="-4001064" y="0"/>
            <a:ext cx="4335517" cy="6858000"/>
            <a:chOff x="3809999" y="0"/>
            <a:chExt cx="4335517" cy="685800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1D05EA19-FBC2-F4B8-2F8C-504EFF257E94}"/>
                </a:ext>
              </a:extLst>
            </p:cNvPr>
            <p:cNvGrpSpPr/>
            <p:nvPr/>
          </p:nvGrpSpPr>
          <p:grpSpPr>
            <a:xfrm>
              <a:off x="3809999" y="0"/>
              <a:ext cx="4335517" cy="6858000"/>
              <a:chOff x="8563303" y="0"/>
              <a:chExt cx="4335517" cy="6858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B884BD48-1131-E3B4-E29D-6C1A4C24768E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186042" y="0"/>
                <a:ext cx="3090041" cy="685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CE6CBDAD-C870-1533-4FE2-56C74CEA2B83}"/>
                  </a:ext>
                </a:extLst>
              </p:cNvPr>
              <p:cNvSpPr txBox="1"/>
              <p:nvPr/>
            </p:nvSpPr>
            <p:spPr>
              <a:xfrm>
                <a:off x="10089931" y="0"/>
                <a:ext cx="128226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3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3AADF6E5-5160-7627-F466-A83143ADE991}"/>
                  </a:ext>
                </a:extLst>
              </p:cNvPr>
              <p:cNvSpPr/>
              <p:nvPr/>
            </p:nvSpPr>
            <p:spPr>
              <a:xfrm>
                <a:off x="9186040" y="2068846"/>
                <a:ext cx="3090041" cy="14714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9D1BB52B-2441-4F36-78BC-B8ED34B4CFD9}"/>
                  </a:ext>
                </a:extLst>
              </p:cNvPr>
              <p:cNvSpPr txBox="1"/>
              <p:nvPr/>
            </p:nvSpPr>
            <p:spPr>
              <a:xfrm>
                <a:off x="8563303" y="2517907"/>
                <a:ext cx="433551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000" b="1" dirty="0">
                    <a:solidFill>
                      <a:schemeClr val="bg1"/>
                    </a:solidFill>
                  </a:rPr>
                  <a:t>SUMMARRY</a:t>
                </a:r>
              </a:p>
            </p:txBody>
          </p:sp>
        </p:grpSp>
        <p:sp>
          <p:nvSpPr>
            <p:cNvPr id="11" name="Arrow: Pentagon 10">
              <a:extLst>
                <a:ext uri="{FF2B5EF4-FFF2-40B4-BE49-F238E27FC236}">
                  <a16:creationId xmlns:a16="http://schemas.microsoft.com/office/drawing/2014/main" id="{6D47ED6C-9B06-25BF-7C20-952870391D37}"/>
                </a:ext>
              </a:extLst>
            </p:cNvPr>
            <p:cNvSpPr/>
            <p:nvPr/>
          </p:nvSpPr>
          <p:spPr>
            <a:xfrm>
              <a:off x="7338848" y="813283"/>
              <a:ext cx="367863" cy="620110"/>
            </a:xfrm>
            <a:prstGeom prst="homePlat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5CA1D521-E041-3CF3-0A06-4696521D541B}"/>
              </a:ext>
            </a:extLst>
          </p:cNvPr>
          <p:cNvGrpSpPr/>
          <p:nvPr/>
        </p:nvGrpSpPr>
        <p:grpSpPr>
          <a:xfrm>
            <a:off x="-892442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CFE750D-AB4A-BBCE-D362-4488C7FEB511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C426AB3-8761-10CB-16AD-B4C402FBBFB8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1F4B314-1812-0BE6-D813-3799CE6A86C3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24FF12D-F490-7687-7B40-10D6B48DC2E9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ADA5CED-1671-0CCE-D91E-D8EF0334F6A6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D2A7DE9-C7AE-2BF0-514D-B080C9441FF1}"/>
              </a:ext>
            </a:extLst>
          </p:cNvPr>
          <p:cNvGrpSpPr/>
          <p:nvPr/>
        </p:nvGrpSpPr>
        <p:grpSpPr>
          <a:xfrm>
            <a:off x="-11456558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C5A0D4E-6F64-FB49-EFF4-1563F97E6EEE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C44670A5-B0C0-522F-29D6-2AC582CBA4BA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F54C7A80-7E7D-0BDB-6C63-145A1CF9EBDD}"/>
              </a:ext>
            </a:extLst>
          </p:cNvPr>
          <p:cNvSpPr txBox="1"/>
          <p:nvPr/>
        </p:nvSpPr>
        <p:spPr>
          <a:xfrm>
            <a:off x="2550635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Current Crime Statistics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DC59FE8-CC50-3638-2D98-6B94AE4DFBE8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F5C734E-AE06-82B7-6F38-862683A6710E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3556C4-8879-BDD4-0DDE-5C43DBE8F398}"/>
              </a:ext>
            </a:extLst>
          </p:cNvPr>
          <p:cNvSpPr txBox="1"/>
          <p:nvPr/>
        </p:nvSpPr>
        <p:spPr>
          <a:xfrm>
            <a:off x="2618339" y="70169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CDCB42-210D-DF2A-3698-3168A0EE645B}"/>
              </a:ext>
            </a:extLst>
          </p:cNvPr>
          <p:cNvSpPr/>
          <p:nvPr/>
        </p:nvSpPr>
        <p:spPr>
          <a:xfrm>
            <a:off x="-24260" y="-6901754"/>
            <a:ext cx="12216260" cy="6858002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2A17C4A-3033-DEC6-D162-22C43161FDF7}"/>
              </a:ext>
            </a:extLst>
          </p:cNvPr>
          <p:cNvSpPr txBox="1"/>
          <p:nvPr/>
        </p:nvSpPr>
        <p:spPr>
          <a:xfrm>
            <a:off x="-2393" y="-6901755"/>
            <a:ext cx="355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Crime Map (2024)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C672565-F831-70D1-A2BB-FA17A10DEB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432" y="-6074370"/>
            <a:ext cx="4214624" cy="563949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C39FFEF-324A-2126-2E19-98860FC5F2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9344" y="-5239798"/>
            <a:ext cx="4316224" cy="353408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D287DB0-4799-565E-6560-7B8F71151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919" y="1433393"/>
            <a:ext cx="3921152" cy="524680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54AFDE4-0BFA-C139-DE90-16929BCB64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3222" y="1482450"/>
            <a:ext cx="4316224" cy="35340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A4F989-DD5C-BAD8-198E-D82479FE3067}"/>
              </a:ext>
            </a:extLst>
          </p:cNvPr>
          <p:cNvSpPr txBox="1"/>
          <p:nvPr/>
        </p:nvSpPr>
        <p:spPr>
          <a:xfrm>
            <a:off x="9780070" y="6270774"/>
            <a:ext cx="355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Police.uk (2024)</a:t>
            </a:r>
          </a:p>
        </p:txBody>
      </p:sp>
    </p:spTree>
    <p:extLst>
      <p:ext uri="{BB962C8B-B14F-4D97-AF65-F5344CB8AC3E}">
        <p14:creationId xmlns:p14="http://schemas.microsoft.com/office/powerpoint/2010/main" val="36625467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B4508-0E8F-1E1B-753F-017856440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C5CEF0A9-B809-80D5-9E6E-76AB89C0ED74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D1D72BA-5F08-CBCA-580F-553C6B8DFB87}"/>
              </a:ext>
            </a:extLst>
          </p:cNvPr>
          <p:cNvGrpSpPr/>
          <p:nvPr/>
        </p:nvGrpSpPr>
        <p:grpSpPr>
          <a:xfrm>
            <a:off x="-892442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76D1FAD-AF7C-791E-7FCA-01CE1E5B011F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8454DE6-1625-0F8F-B4AA-39055141924F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22D8E8B7-0919-0612-59A7-31F64F0B5994}"/>
              </a:ext>
            </a:extLst>
          </p:cNvPr>
          <p:cNvGrpSpPr/>
          <p:nvPr/>
        </p:nvGrpSpPr>
        <p:grpSpPr>
          <a:xfrm>
            <a:off x="-8872909" y="0"/>
            <a:ext cx="3276600" cy="6858000"/>
            <a:chOff x="-361949" y="0"/>
            <a:chExt cx="32766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2F8BCFF-7077-628C-6559-433119B013AD}"/>
                </a:ext>
              </a:extLst>
            </p:cNvPr>
            <p:cNvSpPr>
              <a:spLocks/>
            </p:cNvSpPr>
            <p:nvPr/>
          </p:nvSpPr>
          <p:spPr>
            <a:xfrm>
              <a:off x="1" y="0"/>
              <a:ext cx="255270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DE189F5-FC82-58CB-793E-F284D7E75738}"/>
                </a:ext>
              </a:extLst>
            </p:cNvPr>
            <p:cNvSpPr txBox="1"/>
            <p:nvPr/>
          </p:nvSpPr>
          <p:spPr>
            <a:xfrm>
              <a:off x="-361949" y="2767280"/>
              <a:ext cx="327660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CURRENT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ISSUES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036CCA2-433C-488A-E3C4-0C63C3150EA5}"/>
              </a:ext>
            </a:extLst>
          </p:cNvPr>
          <p:cNvGrpSpPr/>
          <p:nvPr/>
        </p:nvGrpSpPr>
        <p:grpSpPr>
          <a:xfrm>
            <a:off x="-11456558" y="-1"/>
            <a:ext cx="2552700" cy="6858000"/>
            <a:chOff x="-3579143" y="0"/>
            <a:chExt cx="3008395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CD0F0D2-A085-2EBA-53F6-D05417A0A8BB}"/>
                </a:ext>
              </a:extLst>
            </p:cNvPr>
            <p:cNvSpPr>
              <a:spLocks/>
            </p:cNvSpPr>
            <p:nvPr/>
          </p:nvSpPr>
          <p:spPr>
            <a:xfrm>
              <a:off x="-3576709" y="0"/>
              <a:ext cx="300596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AC74A32F-F689-A01F-166E-18017E8932D8}"/>
                </a:ext>
              </a:extLst>
            </p:cNvPr>
            <p:cNvSpPr txBox="1"/>
            <p:nvPr/>
          </p:nvSpPr>
          <p:spPr>
            <a:xfrm>
              <a:off x="-3579143" y="2533214"/>
              <a:ext cx="3008395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POLICING</a:t>
              </a:r>
            </a:p>
            <a:p>
              <a:pPr algn="ctr"/>
              <a:r>
                <a:rPr lang="en-GB" sz="4000" b="1" dirty="0">
                  <a:solidFill>
                    <a:schemeClr val="bg1"/>
                  </a:solidFill>
                </a:rPr>
                <a:t>TACTICS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E991CC63-7153-95F4-9579-80097F9D2AFC}"/>
              </a:ext>
            </a:extLst>
          </p:cNvPr>
          <p:cNvSpPr txBox="1"/>
          <p:nvPr/>
        </p:nvSpPr>
        <p:spPr>
          <a:xfrm>
            <a:off x="2550635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Current Crime Statistics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0C53CAB-186D-9BD3-CC4C-1AA2090920C3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0136343-4292-B283-6F14-543F65AFB586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5D6696-F499-442C-92D6-96D60F82682B}"/>
              </a:ext>
            </a:extLst>
          </p:cNvPr>
          <p:cNvSpPr txBox="1"/>
          <p:nvPr/>
        </p:nvSpPr>
        <p:spPr>
          <a:xfrm>
            <a:off x="2618339" y="70169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0DADCD3-EFCC-D93E-7878-A3E018747F3E}"/>
              </a:ext>
            </a:extLst>
          </p:cNvPr>
          <p:cNvSpPr txBox="1"/>
          <p:nvPr/>
        </p:nvSpPr>
        <p:spPr>
          <a:xfrm>
            <a:off x="3915207" y="6333963"/>
            <a:ext cx="4997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Police.uk (2024)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A144F8-3DDB-D7DB-B92B-282EC5F482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550" y="1486513"/>
            <a:ext cx="7966975" cy="4842996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F4EFEF9C-8E04-DBE7-77D2-EDDE3B32677E}"/>
              </a:ext>
            </a:extLst>
          </p:cNvPr>
          <p:cNvGrpSpPr/>
          <p:nvPr/>
        </p:nvGrpSpPr>
        <p:grpSpPr>
          <a:xfrm>
            <a:off x="-5372101" y="0"/>
            <a:ext cx="4335517" cy="6858000"/>
            <a:chOff x="-894675" y="0"/>
            <a:chExt cx="4335517" cy="6858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C629E8D8-E858-BE15-4CB9-272E4A8488F7}"/>
                </a:ext>
              </a:extLst>
            </p:cNvPr>
            <p:cNvSpPr>
              <a:spLocks/>
            </p:cNvSpPr>
            <p:nvPr/>
          </p:nvSpPr>
          <p:spPr>
            <a:xfrm>
              <a:off x="2393" y="0"/>
              <a:ext cx="2550635" cy="6858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931960B9-74F3-8A07-9752-A071ADC53E62}"/>
                </a:ext>
              </a:extLst>
            </p:cNvPr>
            <p:cNvSpPr txBox="1"/>
            <p:nvPr/>
          </p:nvSpPr>
          <p:spPr>
            <a:xfrm>
              <a:off x="-894675" y="2782669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SUMMARY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38452302"/>
      </p:ext>
    </p:extLst>
  </p:cSld>
  <p:clrMapOvr>
    <a:masterClrMapping/>
  </p:clrMapOvr>
  <p:transition spd="slow">
    <p:push dir="u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3BCC9-3054-67E6-D8B3-4F76A85BD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CA2C02C2-B556-293C-9EDB-7B77540DF1EE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0FFBDF7-7D9E-3B4A-496F-4F39D6D79237}"/>
              </a:ext>
            </a:extLst>
          </p:cNvPr>
          <p:cNvGrpSpPr/>
          <p:nvPr/>
        </p:nvGrpSpPr>
        <p:grpSpPr>
          <a:xfrm>
            <a:off x="-894675" y="0"/>
            <a:ext cx="4335517" cy="6858000"/>
            <a:chOff x="-894675" y="0"/>
            <a:chExt cx="4335517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B96AD67-0AC2-9460-4935-E38CBE52548D}"/>
                </a:ext>
              </a:extLst>
            </p:cNvPr>
            <p:cNvSpPr>
              <a:spLocks/>
            </p:cNvSpPr>
            <p:nvPr/>
          </p:nvSpPr>
          <p:spPr>
            <a:xfrm>
              <a:off x="2393" y="0"/>
              <a:ext cx="2550635" cy="6858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36262AD4-A316-517E-D3E6-321CD540647C}"/>
                </a:ext>
              </a:extLst>
            </p:cNvPr>
            <p:cNvSpPr txBox="1"/>
            <p:nvPr/>
          </p:nvSpPr>
          <p:spPr>
            <a:xfrm>
              <a:off x="-894675" y="2782669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SUMMARY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37D96510-8D21-EB4C-1C43-9EF3FE782F57}"/>
              </a:ext>
            </a:extLst>
          </p:cNvPr>
          <p:cNvGrpSpPr/>
          <p:nvPr/>
        </p:nvGrpSpPr>
        <p:grpSpPr>
          <a:xfrm>
            <a:off x="-6685875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593C35E-8AC4-D68A-98E7-5F54EABFB61A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DC9EEEB-BBB3-FC75-213C-80228D5F182C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B71C9B98-B0BD-F69B-B201-7D7438B36DF8}"/>
              </a:ext>
            </a:extLst>
          </p:cNvPr>
          <p:cNvSpPr txBox="1"/>
          <p:nvPr/>
        </p:nvSpPr>
        <p:spPr>
          <a:xfrm>
            <a:off x="12119155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All 3 Key Points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870D38F-ADC6-ECF8-B264-77BAAFE9A2EB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A117235-05FB-782A-04A1-EE373C86A16C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7207D18-EB50-6E3D-FF1A-9F9222E39E7F}"/>
              </a:ext>
            </a:extLst>
          </p:cNvPr>
          <p:cNvSpPr txBox="1"/>
          <p:nvPr/>
        </p:nvSpPr>
        <p:spPr>
          <a:xfrm>
            <a:off x="2618339" y="70169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BBC (2019</a:t>
            </a:r>
            <a:r>
              <a:rPr lang="en-GB" dirty="0"/>
              <a:t>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C9FE310-70FE-83A2-6598-4CEAD9910016}"/>
              </a:ext>
            </a:extLst>
          </p:cNvPr>
          <p:cNvSpPr txBox="1"/>
          <p:nvPr/>
        </p:nvSpPr>
        <p:spPr>
          <a:xfrm>
            <a:off x="12346934" y="6333963"/>
            <a:ext cx="4997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Police.uk (2024)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B843D9-07B6-8FAA-020D-7E0429E7FB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6934" y="1486513"/>
            <a:ext cx="7966975" cy="4842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6424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829671-050F-DF17-BA23-E4A3773B8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1CB2B351-A822-F5D3-28EF-6B683F68FC2C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75F184E-8A8F-05A3-6BAB-1C0A5BD7531C}"/>
              </a:ext>
            </a:extLst>
          </p:cNvPr>
          <p:cNvGrpSpPr/>
          <p:nvPr/>
        </p:nvGrpSpPr>
        <p:grpSpPr>
          <a:xfrm>
            <a:off x="-894675" y="0"/>
            <a:ext cx="4335517" cy="6858000"/>
            <a:chOff x="-894675" y="0"/>
            <a:chExt cx="4335517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189DAC1-4741-F5EE-356F-4092401AB0F4}"/>
                </a:ext>
              </a:extLst>
            </p:cNvPr>
            <p:cNvSpPr>
              <a:spLocks/>
            </p:cNvSpPr>
            <p:nvPr/>
          </p:nvSpPr>
          <p:spPr>
            <a:xfrm>
              <a:off x="2393" y="0"/>
              <a:ext cx="2550635" cy="6858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AA4BEA72-8A54-CBE1-664D-3534CA773C47}"/>
                </a:ext>
              </a:extLst>
            </p:cNvPr>
            <p:cNvSpPr txBox="1"/>
            <p:nvPr/>
          </p:nvSpPr>
          <p:spPr>
            <a:xfrm>
              <a:off x="-894675" y="2782669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SUMMARY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E4F6E65-A5B0-C5D0-905D-098276DBA139}"/>
              </a:ext>
            </a:extLst>
          </p:cNvPr>
          <p:cNvGrpSpPr/>
          <p:nvPr/>
        </p:nvGrpSpPr>
        <p:grpSpPr>
          <a:xfrm>
            <a:off x="-6685875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22F60C5-82FA-B808-D246-BF799BD770DF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127B57F-7A8D-9C1D-159C-7BBAB2A2BA8A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C5A6A53B-FC58-60D9-A934-38C50C61DAFF}"/>
              </a:ext>
            </a:extLst>
          </p:cNvPr>
          <p:cNvSpPr txBox="1"/>
          <p:nvPr/>
        </p:nvSpPr>
        <p:spPr>
          <a:xfrm>
            <a:off x="2553028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All 3 Key Points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557DE10-66FB-B1DB-60D1-FC61AB67DF6A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7D1361F-C0B1-92A7-4D71-6C8828833C62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" name="Graphic 1" descr="Badge Tick1 with solid fill">
            <a:extLst>
              <a:ext uri="{FF2B5EF4-FFF2-40B4-BE49-F238E27FC236}">
                <a16:creationId xmlns:a16="http://schemas.microsoft.com/office/drawing/2014/main" id="{18835DB8-2648-12C9-2471-DE7A1B9A00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40639" y="2147669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382835-A242-56CD-AAC8-B06D5212909E}"/>
              </a:ext>
            </a:extLst>
          </p:cNvPr>
          <p:cNvSpPr txBox="1"/>
          <p:nvPr/>
        </p:nvSpPr>
        <p:spPr>
          <a:xfrm>
            <a:off x="4387850" y="2287081"/>
            <a:ext cx="3930650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CURRENT ISSUES</a:t>
            </a:r>
          </a:p>
        </p:txBody>
      </p:sp>
    </p:spTree>
    <p:extLst>
      <p:ext uri="{BB962C8B-B14F-4D97-AF65-F5344CB8AC3E}">
        <p14:creationId xmlns:p14="http://schemas.microsoft.com/office/powerpoint/2010/main" val="23812797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F77C6C-B3C1-CB73-740C-F3ACC7FF1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497E0DD8-0369-3916-2231-A22624627D7A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218FC4A-04F7-352C-C0B1-3A4B31E42BD6}"/>
              </a:ext>
            </a:extLst>
          </p:cNvPr>
          <p:cNvGrpSpPr/>
          <p:nvPr/>
        </p:nvGrpSpPr>
        <p:grpSpPr>
          <a:xfrm>
            <a:off x="-894675" y="0"/>
            <a:ext cx="4335517" cy="6858000"/>
            <a:chOff x="-894675" y="0"/>
            <a:chExt cx="4335517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CC0CABD1-D2AA-B95A-95D3-9AE7F54803D0}"/>
                </a:ext>
              </a:extLst>
            </p:cNvPr>
            <p:cNvSpPr>
              <a:spLocks/>
            </p:cNvSpPr>
            <p:nvPr/>
          </p:nvSpPr>
          <p:spPr>
            <a:xfrm>
              <a:off x="2393" y="0"/>
              <a:ext cx="2550635" cy="6858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EF1B0147-9876-52DD-12DB-7323C93A303B}"/>
                </a:ext>
              </a:extLst>
            </p:cNvPr>
            <p:cNvSpPr txBox="1"/>
            <p:nvPr/>
          </p:nvSpPr>
          <p:spPr>
            <a:xfrm>
              <a:off x="-894675" y="2782669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SUMMARY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2CE7B500-B565-E985-50F7-380867A927DE}"/>
              </a:ext>
            </a:extLst>
          </p:cNvPr>
          <p:cNvGrpSpPr/>
          <p:nvPr/>
        </p:nvGrpSpPr>
        <p:grpSpPr>
          <a:xfrm>
            <a:off x="-6685875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02FA026-D78F-42D0-440C-D2DB9412899C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029A3B9-02F2-EA69-9BC1-C0D268A1E993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D7678AE4-50C2-DCC3-BCBC-DB4F82B54C3C}"/>
              </a:ext>
            </a:extLst>
          </p:cNvPr>
          <p:cNvSpPr txBox="1"/>
          <p:nvPr/>
        </p:nvSpPr>
        <p:spPr>
          <a:xfrm>
            <a:off x="2553028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All 3 Key Points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C27881D-512D-D732-1A0B-6DD2B42B9F2C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A5F36B0-8161-892A-7CEE-6DE19A9A9C5C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" name="Graphic 1" descr="Badge Tick1 with solid fill">
            <a:extLst>
              <a:ext uri="{FF2B5EF4-FFF2-40B4-BE49-F238E27FC236}">
                <a16:creationId xmlns:a16="http://schemas.microsoft.com/office/drawing/2014/main" id="{4A8CDC13-E17D-D446-CD3E-D82104CD27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40639" y="2147669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7A14E8-4A8B-0B81-A82E-0FC048B5DA1D}"/>
              </a:ext>
            </a:extLst>
          </p:cNvPr>
          <p:cNvSpPr txBox="1"/>
          <p:nvPr/>
        </p:nvSpPr>
        <p:spPr>
          <a:xfrm>
            <a:off x="4387850" y="2287081"/>
            <a:ext cx="3930650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CURRENT ISSUES</a:t>
            </a:r>
          </a:p>
        </p:txBody>
      </p:sp>
      <p:pic>
        <p:nvPicPr>
          <p:cNvPr id="5" name="Graphic 4" descr="Badge Tick1 with solid fill">
            <a:extLst>
              <a:ext uri="{FF2B5EF4-FFF2-40B4-BE49-F238E27FC236}">
                <a16:creationId xmlns:a16="http://schemas.microsoft.com/office/drawing/2014/main" id="{C06FF1F9-A536-8747-D955-59CFE01536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40639" y="3495812"/>
            <a:ext cx="914400" cy="914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55C128-F3BD-9045-CA46-D0DA020368AB}"/>
              </a:ext>
            </a:extLst>
          </p:cNvPr>
          <p:cNvSpPr txBox="1"/>
          <p:nvPr/>
        </p:nvSpPr>
        <p:spPr>
          <a:xfrm>
            <a:off x="4387850" y="3635224"/>
            <a:ext cx="4197350" cy="646331"/>
          </a:xfrm>
          <a:prstGeom prst="rect">
            <a:avLst/>
          </a:prstGeom>
          <a:solidFill>
            <a:srgbClr val="104862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POLICING TACTICS</a:t>
            </a:r>
          </a:p>
        </p:txBody>
      </p:sp>
    </p:spTree>
    <p:extLst>
      <p:ext uri="{BB962C8B-B14F-4D97-AF65-F5344CB8AC3E}">
        <p14:creationId xmlns:p14="http://schemas.microsoft.com/office/powerpoint/2010/main" val="19350596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044AC-CBD8-2F80-B532-96A8C82ED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143F7C53-8165-1D8A-6EF4-308AC3122D7D}"/>
              </a:ext>
            </a:extLst>
          </p:cNvPr>
          <p:cNvSpPr/>
          <p:nvPr/>
        </p:nvSpPr>
        <p:spPr>
          <a:xfrm>
            <a:off x="-328" y="0"/>
            <a:ext cx="14745356" cy="12951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E4FE85E-5500-227A-33E9-90E74702ACF7}"/>
              </a:ext>
            </a:extLst>
          </p:cNvPr>
          <p:cNvGrpSpPr/>
          <p:nvPr/>
        </p:nvGrpSpPr>
        <p:grpSpPr>
          <a:xfrm>
            <a:off x="-894675" y="0"/>
            <a:ext cx="4335517" cy="6858000"/>
            <a:chOff x="-894675" y="0"/>
            <a:chExt cx="4335517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03DB00FE-7A0A-2901-62C1-40C2FDEF85C4}"/>
                </a:ext>
              </a:extLst>
            </p:cNvPr>
            <p:cNvSpPr>
              <a:spLocks/>
            </p:cNvSpPr>
            <p:nvPr/>
          </p:nvSpPr>
          <p:spPr>
            <a:xfrm>
              <a:off x="2393" y="0"/>
              <a:ext cx="2550635" cy="6858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06827362-24BA-F8E7-AD65-FA8C618577B7}"/>
                </a:ext>
              </a:extLst>
            </p:cNvPr>
            <p:cNvSpPr txBox="1"/>
            <p:nvPr/>
          </p:nvSpPr>
          <p:spPr>
            <a:xfrm>
              <a:off x="-894675" y="2782669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SUMMARY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5E0A2D16-1D63-CF21-AC13-80B64751BB34}"/>
              </a:ext>
            </a:extLst>
          </p:cNvPr>
          <p:cNvGrpSpPr/>
          <p:nvPr/>
        </p:nvGrpSpPr>
        <p:grpSpPr>
          <a:xfrm>
            <a:off x="-6685875" y="-1"/>
            <a:ext cx="4335517" cy="6858000"/>
            <a:chOff x="-892442" y="-1"/>
            <a:chExt cx="4335517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AF8C88C-746E-E496-0735-206428703FCF}"/>
                </a:ext>
              </a:extLst>
            </p:cNvPr>
            <p:cNvSpPr>
              <a:spLocks/>
            </p:cNvSpPr>
            <p:nvPr/>
          </p:nvSpPr>
          <p:spPr>
            <a:xfrm>
              <a:off x="0" y="-1"/>
              <a:ext cx="2550635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52B897A8-988C-1D5B-2F83-FA9959726A73}"/>
                </a:ext>
              </a:extLst>
            </p:cNvPr>
            <p:cNvSpPr txBox="1"/>
            <p:nvPr/>
          </p:nvSpPr>
          <p:spPr>
            <a:xfrm>
              <a:off x="-892442" y="2926330"/>
              <a:ext cx="433551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</a:rPr>
                <a:t>STATISTICS</a:t>
              </a:r>
              <a:endParaRPr lang="en-GB" sz="4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13A7E87A-A6AD-7397-8B1C-BAA1F9D3F2FC}"/>
              </a:ext>
            </a:extLst>
          </p:cNvPr>
          <p:cNvSpPr txBox="1"/>
          <p:nvPr/>
        </p:nvSpPr>
        <p:spPr>
          <a:xfrm>
            <a:off x="2553028" y="0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All 3 Key Points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3EAFEBE-7E7C-8A1A-DB69-687F0B15C8DC}"/>
              </a:ext>
            </a:extLst>
          </p:cNvPr>
          <p:cNvSpPr txBox="1"/>
          <p:nvPr/>
        </p:nvSpPr>
        <p:spPr>
          <a:xfrm>
            <a:off x="12251777" y="558573"/>
            <a:ext cx="919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Reported on High Street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C8F521D-2D33-D108-8DFD-C0D00EA64BBB}"/>
              </a:ext>
            </a:extLst>
          </p:cNvPr>
          <p:cNvSpPr/>
          <p:nvPr/>
        </p:nvSpPr>
        <p:spPr>
          <a:xfrm>
            <a:off x="12189935" y="587226"/>
            <a:ext cx="12192000" cy="7078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" name="Graphic 1" descr="Badge Tick1 with solid fill">
            <a:extLst>
              <a:ext uri="{FF2B5EF4-FFF2-40B4-BE49-F238E27FC236}">
                <a16:creationId xmlns:a16="http://schemas.microsoft.com/office/drawing/2014/main" id="{2D520459-2780-F75F-6806-0D7D0E978C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40639" y="2147669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1B48BB-741C-CC15-FEA9-F2587C9F6ADF}"/>
              </a:ext>
            </a:extLst>
          </p:cNvPr>
          <p:cNvSpPr txBox="1"/>
          <p:nvPr/>
        </p:nvSpPr>
        <p:spPr>
          <a:xfrm>
            <a:off x="4387850" y="2287081"/>
            <a:ext cx="3930650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CURRENT ISSUES</a:t>
            </a:r>
          </a:p>
        </p:txBody>
      </p:sp>
      <p:pic>
        <p:nvPicPr>
          <p:cNvPr id="5" name="Graphic 4" descr="Badge Tick1 with solid fill">
            <a:extLst>
              <a:ext uri="{FF2B5EF4-FFF2-40B4-BE49-F238E27FC236}">
                <a16:creationId xmlns:a16="http://schemas.microsoft.com/office/drawing/2014/main" id="{7804D910-F8D8-5E2F-7B26-6A439512F5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40639" y="3495812"/>
            <a:ext cx="914400" cy="914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B56121-8BEF-E19C-7490-6E1BAE3272FE}"/>
              </a:ext>
            </a:extLst>
          </p:cNvPr>
          <p:cNvSpPr txBox="1"/>
          <p:nvPr/>
        </p:nvSpPr>
        <p:spPr>
          <a:xfrm>
            <a:off x="4387850" y="3635224"/>
            <a:ext cx="4197350" cy="646331"/>
          </a:xfrm>
          <a:prstGeom prst="rect">
            <a:avLst/>
          </a:prstGeom>
          <a:solidFill>
            <a:srgbClr val="104862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POLICING TACTICS</a:t>
            </a:r>
          </a:p>
        </p:txBody>
      </p:sp>
      <p:pic>
        <p:nvPicPr>
          <p:cNvPr id="7" name="Graphic 6" descr="Badge Tick1 with solid fill">
            <a:extLst>
              <a:ext uri="{FF2B5EF4-FFF2-40B4-BE49-F238E27FC236}">
                <a16:creationId xmlns:a16="http://schemas.microsoft.com/office/drawing/2014/main" id="{DEDCFBAC-B87A-7C9A-6167-92ABDF53AE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40639" y="4804993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F88055F-8C08-22F6-DAD6-98653ACE2FBA}"/>
              </a:ext>
            </a:extLst>
          </p:cNvPr>
          <p:cNvSpPr txBox="1"/>
          <p:nvPr/>
        </p:nvSpPr>
        <p:spPr>
          <a:xfrm>
            <a:off x="4387850" y="4944405"/>
            <a:ext cx="2533650" cy="646331"/>
          </a:xfrm>
          <a:prstGeom prst="rect">
            <a:avLst/>
          </a:prstGeom>
          <a:solidFill>
            <a:srgbClr val="46B1E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STATISTICS</a:t>
            </a:r>
          </a:p>
        </p:txBody>
      </p:sp>
    </p:spTree>
    <p:extLst>
      <p:ext uri="{BB962C8B-B14F-4D97-AF65-F5344CB8AC3E}">
        <p14:creationId xmlns:p14="http://schemas.microsoft.com/office/powerpoint/2010/main" val="14262620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59B26-D6FE-D716-0EA1-E3E15D829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852" y="365125"/>
            <a:ext cx="10377947" cy="1325563"/>
          </a:xfrm>
        </p:spPr>
        <p:txBody>
          <a:bodyPr/>
          <a:lstStyle/>
          <a:p>
            <a:r>
              <a:rPr lang="en-GB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97FDA-3A10-DC52-B8B3-9F0C79D2E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852" y="1690688"/>
            <a:ext cx="10515600" cy="4351338"/>
          </a:xfrm>
        </p:spPr>
        <p:txBody>
          <a:bodyPr>
            <a:normAutofit fontScale="55000" lnSpcReduction="20000"/>
          </a:bodyPr>
          <a:lstStyle/>
          <a:p>
            <a:pPr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Crown Prosecution Service (2019).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Prostitution and Exploitation of Prostitution | The Crown Prosecution Service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Cps.gov.uk. Available at: 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2"/>
              </a:rPr>
              <a:t>https://www.cps.gov.uk/legal-guidance/prostitution-and-exploitation-prostitution</a:t>
            </a:r>
            <a:endParaRPr lang="en-GB" dirty="0"/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Dowrick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M. (2024).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City street where people claim ‘pimp’ gangs fight over best spot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Wales Online. Available at: 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3"/>
              </a:rPr>
              <a:t>https://www.walesonline.co.uk/news/wales-news/notorious-city-street-residents-claim-28968797</a:t>
            </a:r>
            <a:endParaRPr lang="en-GB" dirty="0"/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Wales News Online. (2019).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Operation Jaeger: Tackling sex work in Swansea city centre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4"/>
              </a:rPr>
              <a:t>https://walesnewsonline.com/operation-jaeger-tackling-sex-work-in-swansea-city-centre/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South Wales Police. (2024). </a:t>
            </a:r>
            <a:r>
              <a:rPr lang="en-GB" i="1" dirty="0"/>
              <a:t>Two in custody following assault and robbery of 72 – year-old female in Swansea city centre.</a:t>
            </a:r>
            <a:r>
              <a:rPr lang="en-GB" dirty="0"/>
              <a:t> Available at </a:t>
            </a:r>
            <a:r>
              <a:rPr lang="en-GB" dirty="0">
                <a:hlinkClick r:id="rId5"/>
              </a:rPr>
              <a:t>https://www.south-wales.police.uk/news/south-wales/news/2024/january/two-in-custody-following-assault-and-robbery-of-72-year-old-female-in-swansea-city-centre/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National Police Chiefs Council. (2024). </a:t>
            </a:r>
            <a:r>
              <a:rPr lang="en-GB" i="1" dirty="0"/>
              <a:t>National Police Chief’s Council Sex Work Guidance. Sex Work National Police Guidance</a:t>
            </a:r>
            <a:r>
              <a:rPr lang="en-GB" dirty="0"/>
              <a:t>. Available at:  </a:t>
            </a:r>
            <a:r>
              <a:rPr lang="en-GB" dirty="0">
                <a:hlinkClick r:id="rId6"/>
              </a:rPr>
              <a:t>https://www.npcc.police.uk/SysSiteAssets/media/downloads/publications/publications-log/national-crime-coordination-committee/2024/npcc-sex-work-guidance-v2---february-2024.pdf</a:t>
            </a:r>
            <a:endParaRPr lang="en-GB" dirty="0"/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Police crackdown on Swansea prostitution prompts criticism. (2019).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BBC News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15 Apr. Available at: 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7"/>
              </a:rPr>
              <a:t>https://www.bbc.co.uk/news/uk-wales-47937099</a:t>
            </a: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South Wales Police. (2023). 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Additional High-Visibility Patrol Teams for Swansea City Centre</a:t>
            </a:r>
            <a:r>
              <a:rPr lang="en-GB" b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dirty="0">
                <a:hlinkClick r:id="rId8"/>
              </a:rPr>
              <a:t>https://www.south-wales.police.uk/news/south-wales/news/2023/tac-nov/additional-high-visibility-patrol-team-for-swansea-city-centre/</a:t>
            </a:r>
            <a:endParaRPr lang="en-GB" dirty="0"/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Welsh, T. (2019).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WIMD - Castle 2 North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Gov.wales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9"/>
              </a:rPr>
              <a:t>https://wimd.gov.wales/lsoa/w01001955?lang=en</a:t>
            </a: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Police.uk. (2024). 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</a:rPr>
              <a:t>Castle.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Available at: </a:t>
            </a:r>
            <a:r>
              <a:rPr lang="en-GB" dirty="0">
                <a:hlinkClick r:id="rId10"/>
              </a:rPr>
              <a:t>https://www.police.uk/pu/your-area/south-wales-police/castle/?yourlocalpolicingteam=about-us&amp;tab=overview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014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3" ma:contentTypeDescription="Create a new document." ma:contentTypeScope="" ma:versionID="9476a5f841044dee4c5ca1d24116846b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446c0e368440699b06325a817fb11a0b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Props1.xml><?xml version="1.0" encoding="utf-8"?>
<ds:datastoreItem xmlns:ds="http://schemas.openxmlformats.org/officeDocument/2006/customXml" ds:itemID="{504996A8-12FC-4513-BB70-FD92603122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2D44E0F-B2F0-4923-84B9-76023AB500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C64598-F051-4CA0-9479-43E8498DFFB1}">
  <ds:schemaRefs>
    <ds:schemaRef ds:uri="http://schemas.microsoft.com/office/2006/documentManagement/types"/>
    <ds:schemaRef ds:uri="http://schemas.microsoft.com/office/2006/metadata/properties"/>
    <ds:schemaRef ds:uri="0ebdf10f-b5a3-45b6-acdb-7dc1eb398785"/>
    <ds:schemaRef ds:uri="http://www.w3.org/XML/1998/namespace"/>
    <ds:schemaRef ds:uri="http://purl.org/dc/terms/"/>
    <ds:schemaRef ds:uri="http://purl.org/dc/dcmitype/"/>
    <ds:schemaRef ds:uri="550816ce-8156-4f45-b1c4-24236a73d01f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3519</TotalTime>
  <Words>1602</Words>
  <Application>Microsoft Office PowerPoint</Application>
  <PresentationFormat>Widescreen</PresentationFormat>
  <Paragraphs>569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1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Ellis Rees (2312256)</dc:creator>
  <cp:lastModifiedBy>Ellis Rees (2312256)</cp:lastModifiedBy>
  <cp:revision>2</cp:revision>
  <dcterms:created xsi:type="dcterms:W3CDTF">2024-10-21T12:05:58Z</dcterms:created>
  <dcterms:modified xsi:type="dcterms:W3CDTF">2024-11-11T13:33:08Z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