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4"/>
  </p:sldMasterIdLst>
  <p:notesMasterIdLst>
    <p:notesMasterId r:id="rId23"/>
  </p:notesMasterIdLst>
  <p:sldIdLst>
    <p:sldId id="256" r:id="rId5"/>
    <p:sldId id="317" r:id="rId6"/>
    <p:sldId id="259" r:id="rId7"/>
    <p:sldId id="261" r:id="rId8"/>
    <p:sldId id="260" r:id="rId9"/>
    <p:sldId id="272" r:id="rId10"/>
    <p:sldId id="262" r:id="rId11"/>
    <p:sldId id="271" r:id="rId12"/>
    <p:sldId id="264" r:id="rId13"/>
    <p:sldId id="265" r:id="rId14"/>
    <p:sldId id="312" r:id="rId15"/>
    <p:sldId id="313" r:id="rId16"/>
    <p:sldId id="314" r:id="rId17"/>
    <p:sldId id="315" r:id="rId18"/>
    <p:sldId id="289" r:id="rId19"/>
    <p:sldId id="268" r:id="rId20"/>
    <p:sldId id="316" r:id="rId21"/>
    <p:sldId id="288" r:id="rId22"/>
  </p:sldIdLst>
  <p:sldSz cx="9144000" cy="5143500" type="screen16x9"/>
  <p:notesSz cx="6858000" cy="9144000"/>
  <p:embeddedFontLst>
    <p:embeddedFont>
      <p:font typeface="Merriweather" panose="00000500000000000000" pitchFamily="2" charset="0"/>
      <p:regular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F8B8AE-849B-4174-A753-13CEDD9A0CFE}" v="13" dt="2026-03-09T15:14:25.857"/>
  </p1510:revLst>
</p1510:revInfo>
</file>

<file path=ppt/tableStyles.xml><?xml version="1.0" encoding="utf-8"?>
<a:tblStyleLst xmlns:a="http://schemas.openxmlformats.org/drawingml/2006/main" def="{D798D7D3-6637-48AB-BC14-92C25F2DAED8}">
  <a:tblStyle styleId="{D798D7D3-6637-48AB-BC14-92C25F2DAED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102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0"/>
        <p:cNvGrpSpPr/>
        <p:nvPr/>
      </p:nvGrpSpPr>
      <p:grpSpPr>
        <a:xfrm>
          <a:off x="0" y="0"/>
          <a:ext cx="0" cy="0"/>
          <a:chOff x="0" y="0"/>
          <a:chExt cx="0" cy="0"/>
        </a:xfrm>
      </p:grpSpPr>
      <p:sp>
        <p:nvSpPr>
          <p:cNvPr id="1161" name="Google Shape;1161;g1424a93ce25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2" name="Google Shape;1162;g1424a93ce25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current time is [morning/afternoon] and I am [your name] who presents this work for the module Empowering the Older Person BMHP6027. The presentation will examine the empowerment needs of elderly people in the UK through its assessment of their care requirements and their need for support. The presentation will show how current health and social care services meet these requirements and evaluate the effectiveness of the Care Act 2014 and the NHS Long Term Plan as policy frameworks. The presentation will examine how existing and developing technologies help people achieve independence and improve their daily functioning while it shows the existing obstacles and social disparities and environmental sustainability issues. The presentation will conclude with evidence-based recommendations to improve empowerment and long-term outcomes for older adults.</a:t>
            </a:r>
          </a:p>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g132b9ccab91_0_2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3" name="Google Shape;1233;g132b9ccab91_0_2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United Kingdom is undergoing a major demographic transformation because the percentage of citizens who are 65 years old and above keeps increasing (Office for National Statistics, 2023). The extended life expectancy demonstrates medical and social advancements but creates increasing demands on health and social care systems. The World Health Organization defines healthy aging as the ability to maintain all essential functional capabilities which include mobility and cognitive functions and social independence and social interaction (World Health Organization, 2020). The Care Act 2014 promotes wellbeing and independence; however, funding constraints and workforce shortages challenge effective delivery. This presentation examines the care needs of older adults while assessing their empowerment requirements and testing technological solutions which enable independence through evidence-based findings that support system enhancements.</a:t>
            </a:r>
          </a:p>
          <a:p>
            <a:pPr marL="158750" indent="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5"/>
        <p:cNvGrpSpPr/>
        <p:nvPr/>
      </p:nvGrpSpPr>
      <p:grpSpPr>
        <a:xfrm>
          <a:off x="0" y="0"/>
          <a:ext cx="0" cy="0"/>
          <a:chOff x="0" y="0"/>
          <a:chExt cx="0" cy="0"/>
        </a:xfrm>
      </p:grpSpPr>
      <p:sp>
        <p:nvSpPr>
          <p:cNvPr id="1256" name="Google Shape;1256;g13b627a12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7" name="Google Shape;1257;g13b627a12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People who are 65 years old and older belong to the group known as "older" but this category fails to recognize the different health needs which exist within this age group (Office for National Statistics 2023). The World Health Organization defines healthy ageing as the ability to sustain functional capacities which encompass movement abilities and cognitive skills and emotional health and social engagement according to a biopsychosocial framework. The income people earn and the homes they live in and the places they can visit within their neighborhoods determine how people will experience their later years (Dahlgren and Whitehead 1991). The Care Act 2014 provides UK social care services with guidelines to support the well-being and dignity and personal freedom of their clients. The existence of different local resources creates implementation challenges because organizations must use diversity recognition to deliver fair and individualized services.</a:t>
            </a: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7"/>
        <p:cNvGrpSpPr/>
        <p:nvPr/>
      </p:nvGrpSpPr>
      <p:grpSpPr>
        <a:xfrm>
          <a:off x="0" y="0"/>
          <a:ext cx="0" cy="0"/>
          <a:chOff x="0" y="0"/>
          <a:chExt cx="0" cy="0"/>
        </a:xfrm>
      </p:grpSpPr>
      <p:sp>
        <p:nvSpPr>
          <p:cNvPr id="1238" name="Google Shape;1238;g1424a93ce25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9" name="Google Shape;1239;g1424a93ce25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People need physical health because it helps them gain empowerment through their ability to function. The need for joint medical treatment increases as people grow older because their bodies develop multiple health conditions which require treatment throughout their entire life (Barnett et al., 2012). The state of frailty heightens the probability of people experiencing falls and hospitalizations and becoming dependent on others, which creates the need for both preventive measures and rehabilitation efforts. The NHS offers universal medical services, but workforce shortages along with delayed hospital discharges create problems for patient care (The King’s Fund, 2022). The process of social care service delivery creates delays which lead to faster health deterioration. NHS Long Term Plan targets community-based support because it focuses on preventive services, yet organizations still respond to needs as they arise. The system Egyptian health care system faces challenges that undermine its ability to deliver physical care, which leads to decreased patient independence and empowerment.</a:t>
            </a: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4"/>
        <p:cNvGrpSpPr/>
        <p:nvPr/>
      </p:nvGrpSpPr>
      <p:grpSpPr>
        <a:xfrm>
          <a:off x="0" y="0"/>
          <a:ext cx="0" cy="0"/>
          <a:chOff x="0" y="0"/>
          <a:chExt cx="0" cy="0"/>
        </a:xfrm>
      </p:grpSpPr>
      <p:sp>
        <p:nvSpPr>
          <p:cNvPr id="1525" name="Google Shape;1525;g131ff7c0f5b_0_2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6" name="Google Shape;1526;g131ff7c0f5b_0_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Psychological wellbeing is essential to empowerment. Loneliness significantly increases mortality risk, comparable to smoking and obesity (Holt-Lunstad et al., 2015), making social isolation a public health concern. In the UK, many older adults experience persistent loneliness, particularly those living alone (Office for National Statistics, 2022). Dementia prevalence also rises with age, increasing demand for specialist support (Alzheimer’s Society, 2023). However, older adult mental health services remain underfunded (The King’s Fund, 2022), and access to initiatives like social prescribing varies regionally. Without adequate psychological support, independence declines, limiting autonomy and undermining holistic wellbeing in later life.</a:t>
            </a: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5"/>
        <p:cNvGrpSpPr/>
        <p:nvPr/>
      </p:nvGrpSpPr>
      <p:grpSpPr>
        <a:xfrm>
          <a:off x="0" y="0"/>
          <a:ext cx="0" cy="0"/>
          <a:chOff x="0" y="0"/>
          <a:chExt cx="0" cy="0"/>
        </a:xfrm>
      </p:grpSpPr>
      <p:sp>
        <p:nvSpPr>
          <p:cNvPr id="1286" name="Google Shape;1286;g14273ea33e8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7" name="Google Shape;1287;g14273ea33e8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Health and social care empowerment enable elderly people to control their lives through their participation in decision-making processes. The process enhances people The process enhances people (Tones and Green, 2004) and delivers dignity through person-centred care (McCormack and McCance, 2017). The research conducted by Marmot et al. (2020) shows that socioeconomic deprivation and poor housing conditions create structural inequalities which restrict people's ability to make choices. Ageism may also limit participation in care decisions (WHO, 2021), while digital healthcare systems create exclusion problems for individuals who lack digital skills (Seifert et al., 2021). The Care Act 2014 promotes citizen wellbeing yet resource inconsistencies prevent organizations from implementing the Act completely.</a:t>
            </a: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0"/>
        <p:cNvGrpSpPr/>
        <p:nvPr/>
      </p:nvGrpSpPr>
      <p:grpSpPr>
        <a:xfrm>
          <a:off x="0" y="0"/>
          <a:ext cx="0" cy="0"/>
          <a:chOff x="0" y="0"/>
          <a:chExt cx="0" cy="0"/>
        </a:xfrm>
      </p:grpSpPr>
      <p:sp>
        <p:nvSpPr>
          <p:cNvPr id="1501" name="Google Shape;1501;g131ff7c0f5b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2" name="Google Shape;1502;g131ff7c0f5b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World Health Organization defines healthy aging through the essential function which exists between human capacity and the supporting systems present in their environment. The purpose of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services exists to help people achieve independence through the process of restoring their ability to perform daily activities. The research demonstrates that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programs decrease the requirement for ongoing home care services while they boost clients' self-assurance (Glendinning et al., 2010). The King’s Fund report shows that local authorities provide different levels of service access because they face funding challenges and shortages of qualified staff (The King’s Fund, 2022). The delay of early intervention measures leads to two negative outcomes which include increased deterioration rates and higher expenses during the entire period of treatment. The existing policy framework supports both preventative measures and integrated healthcare systems, yet the NHS social care system remains divided which hampers its ability to deliver reliable results.</a:t>
            </a: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8"/>
        <p:cNvGrpSpPr/>
        <p:nvPr/>
      </p:nvGrpSpPr>
      <p:grpSpPr>
        <a:xfrm>
          <a:off x="0" y="0"/>
          <a:ext cx="0" cy="0"/>
          <a:chOff x="0" y="0"/>
          <a:chExt cx="0" cy="0"/>
        </a:xfrm>
      </p:grpSpPr>
      <p:sp>
        <p:nvSpPr>
          <p:cNvPr id="1309" name="Google Shape;1309;g131ff7c0f5b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0" name="Google Shape;1310;g131ff7c0f5b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UK government nowadays adopts strategies that support people to maintain their health and empowerment throughout their senior years. The Care Act 2014 establishes wellbeing and independence as essential components of adult social care services while the NHS Long Term Plan 2019 establishes community-based integrated services which help decrease hospital visits. The Ageing Well Programme targets frailty and proactive care. The King 2022 report states that workforce shortages together with increasing unmet demand which exists in the system, restrict service delivery to the public. The social care system currently faces funding shortages which undermine its capacity to implement preventive measures according to </a:t>
            </a:r>
            <a:r>
              <a:rPr lang="en-US" sz="1100" b="0" i="0" u="none" strike="noStrike" cap="none" err="1">
                <a:solidFill>
                  <a:srgbClr val="000000"/>
                </a:solidFill>
                <a:effectLst/>
                <a:latin typeface="Arial"/>
                <a:ea typeface="Arial"/>
                <a:cs typeface="Arial"/>
                <a:sym typeface="Arial"/>
              </a:rPr>
              <a:t>Bottery</a:t>
            </a:r>
            <a:r>
              <a:rPr lang="en-US" sz="1100" b="0" i="0" u="none" strike="noStrike" cap="none">
                <a:solidFill>
                  <a:srgbClr val="000000"/>
                </a:solidFill>
                <a:effectLst/>
                <a:latin typeface="Arial"/>
                <a:ea typeface="Arial"/>
                <a:cs typeface="Arial"/>
                <a:sym typeface="Arial"/>
              </a:rPr>
              <a:t> 2023. The system faces two challenges because, while there are strong policy commitments to integration and empowerment, operational demands create differences between regions which make it difficult to implement these policies effectively.</a:t>
            </a: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p:cNvGrpSpPr/>
        <p:nvPr/>
      </p:nvGrpSpPr>
      <p:grpSpPr>
        <a:xfrm>
          <a:off x="0" y="0"/>
          <a:ext cx="0" cy="0"/>
          <a:chOff x="0" y="0"/>
          <a:chExt cx="0" cy="0"/>
        </a:xfrm>
      </p:grpSpPr>
      <p:sp>
        <p:nvSpPr>
          <p:cNvPr id="1334" name="Google Shape;1334;g11d0e38a952_0_3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5" name="Google Shape;1335;g11d0e38a952_0_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United Kingdom provides services for senior citizens which include both medical treatment and social services through its national healthcare system that delivers medical services to all citizens without considering their financial situation (NHS England, 2019). The Integrated Care Systems program aims to enhance service delivery through better service integration and improved service continuity. The region continues to experience health disparities because different groups have different levels of healthcare access (Marmot et al., 2020). The adult social care sector faces major workforce challenges because it has so many unfilled positions which prevents them from providing necessary assistance and discharging patients from hospitals (Skills for Care, 2023). Local governments and families face increasing financial pressure because of rising expenses which </a:t>
            </a:r>
            <a:r>
              <a:rPr lang="en-US" sz="1100" b="0" i="0" u="none" strike="noStrike" cap="none" err="1">
                <a:solidFill>
                  <a:srgbClr val="000000"/>
                </a:solidFill>
                <a:effectLst/>
                <a:latin typeface="Arial"/>
                <a:ea typeface="Arial"/>
                <a:cs typeface="Arial"/>
                <a:sym typeface="Arial"/>
              </a:rPr>
              <a:t>Bottery</a:t>
            </a:r>
            <a:r>
              <a:rPr lang="en-US" sz="1100" b="0" i="0" u="none" strike="noStrike" cap="none">
                <a:solidFill>
                  <a:srgbClr val="000000"/>
                </a:solidFill>
                <a:effectLst/>
                <a:latin typeface="Arial"/>
                <a:ea typeface="Arial"/>
                <a:cs typeface="Arial"/>
                <a:sym typeface="Arial"/>
              </a:rPr>
              <a:t> (2023) describes as an economic burden. Growing concerns about service delivery sustainability and long-term operational capacity emerge as the elderly population continues to increase.</a:t>
            </a: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5">
          <a:extLst>
            <a:ext uri="{FF2B5EF4-FFF2-40B4-BE49-F238E27FC236}">
              <a16:creationId xmlns:a16="http://schemas.microsoft.com/office/drawing/2014/main" id="{501B5A8F-5E87-8035-0A9D-8F5DAE2DA820}"/>
            </a:ext>
          </a:extLst>
        </p:cNvPr>
        <p:cNvGrpSpPr/>
        <p:nvPr/>
      </p:nvGrpSpPr>
      <p:grpSpPr>
        <a:xfrm>
          <a:off x="0" y="0"/>
          <a:ext cx="0" cy="0"/>
          <a:chOff x="0" y="0"/>
          <a:chExt cx="0" cy="0"/>
        </a:xfrm>
      </p:grpSpPr>
      <p:sp>
        <p:nvSpPr>
          <p:cNvPr id="1256" name="Google Shape;1256;g13b627a1299_0_0:notes">
            <a:extLst>
              <a:ext uri="{FF2B5EF4-FFF2-40B4-BE49-F238E27FC236}">
                <a16:creationId xmlns:a16="http://schemas.microsoft.com/office/drawing/2014/main" id="{DCCD7697-743C-27D6-BCA2-9089DAB857B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7" name="Google Shape;1257;g13b627a1299_0_0:notes">
            <a:extLst>
              <a:ext uri="{FF2B5EF4-FFF2-40B4-BE49-F238E27FC236}">
                <a16:creationId xmlns:a16="http://schemas.microsoft.com/office/drawing/2014/main" id="{0D096F9C-60B4-B7BD-C238-FB53148DB60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Technology becomes increasingly recognized as the solution which societies need to address their demands from their aging population. The expansion of telehealth services together with remote monitoring technologies which occurred after COVID-19 enables hospitals to decrease their patient admissions while they attend to patients with chronic illnesses (</a:t>
            </a:r>
            <a:r>
              <a:rPr lang="en-US" sz="1100" b="0" i="0" u="none" strike="noStrike" cap="none" err="1">
                <a:solidFill>
                  <a:srgbClr val="000000"/>
                </a:solidFill>
                <a:effectLst/>
                <a:latin typeface="Arial"/>
                <a:ea typeface="Arial"/>
                <a:cs typeface="Arial"/>
                <a:sym typeface="Arial"/>
              </a:rPr>
              <a:t>Shigekawa</a:t>
            </a:r>
            <a:r>
              <a:rPr lang="en-US" sz="1100" b="0" i="0" u="none" strike="noStrike" cap="none">
                <a:solidFill>
                  <a:srgbClr val="000000"/>
                </a:solidFill>
                <a:effectLst/>
                <a:latin typeface="Arial"/>
                <a:ea typeface="Arial"/>
                <a:cs typeface="Arial"/>
                <a:sym typeface="Arial"/>
              </a:rPr>
              <a:t> et al., 2018). Fall detection devices and wearable technology enable healthcare professionals to start treatment earlier, while artificial intelligence systems and smart home technology make it possible to deliver future healthcare services (Topol, 2019). The use of socially assistive robots can help caregivers by decreasing their workload according to research conducted by Broadbent and his team (2009). The Office for National Statistics (2023) reports that older adults exhibit lower internet usage patterns which results in digital exclusion that creates a double burden of exclusion for older adults according to the research study by Seifert and his colleagues (2021). The establishment of ethical governance together with the application of person-centred solutions continues to be necessary.</a:t>
            </a:r>
          </a:p>
          <a:p>
            <a:pPr marL="0" lvl="0" indent="0" algn="l" rtl="0">
              <a:spcBef>
                <a:spcPts val="0"/>
              </a:spcBef>
              <a:spcAft>
                <a:spcPts val="0"/>
              </a:spcAft>
              <a:buNone/>
            </a:pPr>
            <a:endParaRPr/>
          </a:p>
        </p:txBody>
      </p:sp>
    </p:spTree>
    <p:extLst>
      <p:ext uri="{BB962C8B-B14F-4D97-AF65-F5344CB8AC3E}">
        <p14:creationId xmlns:p14="http://schemas.microsoft.com/office/powerpoint/2010/main" val="2677428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a:extLst>
            <a:ext uri="{FF2B5EF4-FFF2-40B4-BE49-F238E27FC236}">
              <a16:creationId xmlns:a16="http://schemas.microsoft.com/office/drawing/2014/main" id="{E11F7E8E-DBDF-16FB-134D-8DED79AED987}"/>
            </a:ext>
          </a:extLst>
        </p:cNvPr>
        <p:cNvGrpSpPr/>
        <p:nvPr/>
      </p:nvGrpSpPr>
      <p:grpSpPr>
        <a:xfrm>
          <a:off x="0" y="0"/>
          <a:ext cx="0" cy="0"/>
          <a:chOff x="0" y="0"/>
          <a:chExt cx="0" cy="0"/>
        </a:xfrm>
      </p:grpSpPr>
      <p:sp>
        <p:nvSpPr>
          <p:cNvPr id="1334" name="Google Shape;1334;g11d0e38a952_0_341:notes">
            <a:extLst>
              <a:ext uri="{FF2B5EF4-FFF2-40B4-BE49-F238E27FC236}">
                <a16:creationId xmlns:a16="http://schemas.microsoft.com/office/drawing/2014/main" id="{BFFD0E78-C9D4-3368-5845-083A0B66034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5" name="Google Shape;1335;g11d0e38a952_0_341:notes">
            <a:extLst>
              <a:ext uri="{FF2B5EF4-FFF2-40B4-BE49-F238E27FC236}">
                <a16:creationId xmlns:a16="http://schemas.microsoft.com/office/drawing/2014/main" id="{A851B5D5-2648-C367-AE71-1CDE3ECEC08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People believe technology creates independence for users because it improves their ability to communicate and maintain safety and control over their lives. The World Health Organization (2020) identifies digital health as a key support for functional ability in later life. The process of empowerment requires ongoing efforts to achieve successful outcomes. Digital exclusion affects low-income and low-education older adults because they experience dual social and digital connections (Seifert et al., 2021; Office for National Statistics, 2023). The transition to digital services as standard operations will result in lost independence for those who cannot access these services. The essential elements of ethical governance include transparency and accountability (</a:t>
            </a:r>
            <a:r>
              <a:rPr lang="en-US" sz="1100" b="0" i="0" u="none" strike="noStrike" cap="none" err="1">
                <a:solidFill>
                  <a:srgbClr val="000000"/>
                </a:solidFill>
                <a:effectLst/>
                <a:latin typeface="Arial"/>
                <a:ea typeface="Arial"/>
                <a:cs typeface="Arial"/>
                <a:sym typeface="Arial"/>
              </a:rPr>
              <a:t>Floridi</a:t>
            </a:r>
            <a:r>
              <a:rPr lang="en-US" sz="1100" b="0" i="0" u="none" strike="noStrike" cap="none">
                <a:solidFill>
                  <a:srgbClr val="000000"/>
                </a:solidFill>
                <a:effectLst/>
                <a:latin typeface="Arial"/>
                <a:ea typeface="Arial"/>
                <a:cs typeface="Arial"/>
                <a:sym typeface="Arial"/>
              </a:rPr>
              <a:t> et al., 2018; WHO, 2021) which need to exist for technology to support human-centered healthcare.</a:t>
            </a:r>
          </a:p>
          <a:p>
            <a:pPr marL="0" lvl="0" indent="0" algn="l" rtl="0">
              <a:spcBef>
                <a:spcPts val="0"/>
              </a:spcBef>
              <a:spcAft>
                <a:spcPts val="0"/>
              </a:spcAft>
              <a:buNone/>
            </a:pPr>
            <a:endParaRPr/>
          </a:p>
        </p:txBody>
      </p:sp>
    </p:spTree>
    <p:extLst>
      <p:ext uri="{BB962C8B-B14F-4D97-AF65-F5344CB8AC3E}">
        <p14:creationId xmlns:p14="http://schemas.microsoft.com/office/powerpoint/2010/main" val="3200618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0">
          <a:extLst>
            <a:ext uri="{FF2B5EF4-FFF2-40B4-BE49-F238E27FC236}">
              <a16:creationId xmlns:a16="http://schemas.microsoft.com/office/drawing/2014/main" id="{E212EB58-4134-0D54-AEBA-F3B2FB7329C5}"/>
            </a:ext>
          </a:extLst>
        </p:cNvPr>
        <p:cNvGrpSpPr/>
        <p:nvPr/>
      </p:nvGrpSpPr>
      <p:grpSpPr>
        <a:xfrm>
          <a:off x="0" y="0"/>
          <a:ext cx="0" cy="0"/>
          <a:chOff x="0" y="0"/>
          <a:chExt cx="0" cy="0"/>
        </a:xfrm>
      </p:grpSpPr>
      <p:sp>
        <p:nvSpPr>
          <p:cNvPr id="1501" name="Google Shape;1501;g131ff7c0f5b_0_206:notes">
            <a:extLst>
              <a:ext uri="{FF2B5EF4-FFF2-40B4-BE49-F238E27FC236}">
                <a16:creationId xmlns:a16="http://schemas.microsoft.com/office/drawing/2014/main" id="{52E2ACF3-D1C1-F391-AD6C-D02C9DBBFE1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2" name="Google Shape;1502;g131ff7c0f5b_0_206:notes">
            <a:extLst>
              <a:ext uri="{FF2B5EF4-FFF2-40B4-BE49-F238E27FC236}">
                <a16:creationId xmlns:a16="http://schemas.microsoft.com/office/drawing/2014/main" id="{CA604EE2-9B49-C5CA-4072-02EBFCBE331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Both structural elements and systemic elements create obstacles which prevent people from achieving independence. Deprivation creates a social gradient in health which results in shorter healthy life expectancy for people living in disadvantaged areas (Marmot Review, 2020). People who live in poverty face increased dangers, which include fuel insecurity, inadequate housing, and restricted access to preventive healthcare services (Age UK, 2023), while ageism takes away their ability to make independent decisions (WHO, 2021). The combination of multimorbidity and unsafe housing conditions leads to decreased functional ability (Barnett et al., 2012; Centre for Ageing Better, 2022). The system faces two main challenges because social care underfunding (</a:t>
            </a:r>
            <a:r>
              <a:rPr lang="en-US" sz="1100" b="0" i="0" u="none" strike="noStrike" cap="none" err="1">
                <a:solidFill>
                  <a:srgbClr val="000000"/>
                </a:solidFill>
                <a:effectLst/>
                <a:latin typeface="Arial"/>
                <a:ea typeface="Arial"/>
                <a:cs typeface="Arial"/>
                <a:sym typeface="Arial"/>
              </a:rPr>
              <a:t>Bottery</a:t>
            </a:r>
            <a:r>
              <a:rPr lang="en-US" sz="1100" b="0" i="0" u="none" strike="noStrike" cap="none">
                <a:solidFill>
                  <a:srgbClr val="000000"/>
                </a:solidFill>
                <a:effectLst/>
                <a:latin typeface="Arial"/>
                <a:ea typeface="Arial"/>
                <a:cs typeface="Arial"/>
                <a:sym typeface="Arial"/>
              </a:rPr>
              <a:t>, 2023) and workforce shortages (Skills for Care, 2023) and service fragmentation (The King’s Fund, 2022) create obstacles to effective system operation. Sustainable empowerment requires society to tackle inequality together with investment in sustainable development.</a:t>
            </a:r>
          </a:p>
          <a:p>
            <a:pPr marL="0" lvl="0" indent="0" algn="l" rtl="0">
              <a:spcBef>
                <a:spcPts val="0"/>
              </a:spcBef>
              <a:spcAft>
                <a:spcPts val="0"/>
              </a:spcAft>
              <a:buNone/>
            </a:pPr>
            <a:endParaRPr/>
          </a:p>
        </p:txBody>
      </p:sp>
    </p:spTree>
    <p:extLst>
      <p:ext uri="{BB962C8B-B14F-4D97-AF65-F5344CB8AC3E}">
        <p14:creationId xmlns:p14="http://schemas.microsoft.com/office/powerpoint/2010/main" val="2105558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a:extLst>
            <a:ext uri="{FF2B5EF4-FFF2-40B4-BE49-F238E27FC236}">
              <a16:creationId xmlns:a16="http://schemas.microsoft.com/office/drawing/2014/main" id="{7DFB8BC0-E2F6-1570-E3FF-FF5FACE5454C}"/>
            </a:ext>
          </a:extLst>
        </p:cNvPr>
        <p:cNvGrpSpPr/>
        <p:nvPr/>
      </p:nvGrpSpPr>
      <p:grpSpPr>
        <a:xfrm>
          <a:off x="0" y="0"/>
          <a:ext cx="0" cy="0"/>
          <a:chOff x="0" y="0"/>
          <a:chExt cx="0" cy="0"/>
        </a:xfrm>
      </p:grpSpPr>
      <p:sp>
        <p:nvSpPr>
          <p:cNvPr id="1334" name="Google Shape;1334;g11d0e38a952_0_341:notes">
            <a:extLst>
              <a:ext uri="{FF2B5EF4-FFF2-40B4-BE49-F238E27FC236}">
                <a16:creationId xmlns:a16="http://schemas.microsoft.com/office/drawing/2014/main" id="{4DE87797-6718-AAF3-B5F5-EE59A4EBF7D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5" name="Google Shape;1335;g11d0e38a952_0_341:notes">
            <a:extLst>
              <a:ext uri="{FF2B5EF4-FFF2-40B4-BE49-F238E27FC236}">
                <a16:creationId xmlns:a16="http://schemas.microsoft.com/office/drawing/2014/main" id="{4B440D98-BD7F-1822-12EE-C93E5114931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process of reforming systems needs to focus on prevention efforts instead of responding to emergency situations. The NHS Long Term Plan (2019) promotes community-based care which helps to decrease unnecessary hospital admissions while The King’s Fund (2022) shows that preventative spending delivers advantages that last for extended periods.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services enable individuals to decrease their dependence on permanent home care which helps them achieve more independent living (Glendinning et al., 2010). The development of the workforce requires person-centred training which empowers people to make independent choices and decide their treatment options (McCormack and McCance, 2017). The existing system needs better sector integration because its current divided governance structure hampers service delivery (Ham, 2018). Integrated Care Systems require adequate resources while persistent funding and personnel growth will enable them to achieve their independence objectives as well as maintain their operations.</a:t>
            </a:r>
          </a:p>
          <a:p>
            <a:pPr marL="0" lvl="0" indent="0" algn="l" rtl="0">
              <a:spcBef>
                <a:spcPts val="0"/>
              </a:spcBef>
              <a:spcAft>
                <a:spcPts val="0"/>
              </a:spcAft>
              <a:buNone/>
            </a:pPr>
            <a:endParaRPr/>
          </a:p>
        </p:txBody>
      </p:sp>
    </p:spTree>
    <p:extLst>
      <p:ext uri="{BB962C8B-B14F-4D97-AF65-F5344CB8AC3E}">
        <p14:creationId xmlns:p14="http://schemas.microsoft.com/office/powerpoint/2010/main" val="1991523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1"/>
        <p:cNvGrpSpPr/>
        <p:nvPr/>
      </p:nvGrpSpPr>
      <p:grpSpPr>
        <a:xfrm>
          <a:off x="0" y="0"/>
          <a:ext cx="0" cy="0"/>
          <a:chOff x="0" y="0"/>
          <a:chExt cx="0" cy="0"/>
        </a:xfrm>
      </p:grpSpPr>
      <p:sp>
        <p:nvSpPr>
          <p:cNvPr id="1922" name="Google Shape;1922;g11d2026ec69_0_6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3" name="Google Shape;1923;g11d2026ec69_0_6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Empowerment through technology requires proper access solutions and effective governance systems because both elements are necessary for achieving this goal. Digital literacy training and broadband access have become essential needs for disadvantaged older adults. Financial barriers also restrict use of assistive technologies, which demonstrates the requirement for financial support according to the Centre for Ageing Better 2022 report. Ethical governance needs to establish transparent systems that hold people accountable while protecting their right to make decisions about AI healthcare systems. Evidence shows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reduces dependency, while social prescribing improves wellbeing through community connection according to NHS England 2019. Integrated person-centred preventive care systems deliver their highest value through technology implement </a:t>
            </a:r>
            <a:r>
              <a:rPr lang="en-US" sz="1100" b="0" i="0" u="none" strike="noStrike" cap="none" err="1">
                <a:solidFill>
                  <a:srgbClr val="000000"/>
                </a:solidFill>
                <a:effectLst/>
                <a:latin typeface="Arial"/>
                <a:ea typeface="Arial"/>
                <a:cs typeface="Arial"/>
                <a:sym typeface="Arial"/>
              </a:rPr>
              <a:t>tation</a:t>
            </a:r>
            <a:r>
              <a:rPr lang="en-US" sz="1100" b="0" i="0" u="none" strike="noStrike" cap="none">
                <a:solidFill>
                  <a:srgbClr val="000000"/>
                </a:solidFill>
                <a:effectLst/>
                <a:latin typeface="Arial"/>
                <a:ea typeface="Arial"/>
                <a:cs typeface="Arial"/>
                <a:sym typeface="Arial"/>
              </a:rPr>
              <a:t>.</a:t>
            </a: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p:cNvGrpSpPr/>
        <p:nvPr/>
      </p:nvGrpSpPr>
      <p:grpSpPr>
        <a:xfrm>
          <a:off x="0" y="0"/>
          <a:ext cx="0" cy="0"/>
          <a:chOff x="0" y="0"/>
          <a:chExt cx="0" cy="0"/>
        </a:xfrm>
      </p:grpSpPr>
      <p:sp>
        <p:nvSpPr>
          <p:cNvPr id="1482" name="Google Shape;1482;g131ff7c0f5b_0_2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31ff7c0f5b_0_2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Older people require support through a complete method which acknowledges how physical health and psychological wellbeing and social engagement are interconnected according to the World Health Organization from 2020. The UK policies establish a framework for prevention and empowerment yet workforce shortages together with insufficient funding create obstacles which prevent effective service delivery according to The King’s Fund. The technology provides ways to boost personal freedom and initiate early medical treatment yet digital barriers together with inadequate system control create a risk of increasing social disparities according to </a:t>
            </a:r>
            <a:r>
              <a:rPr lang="en-US" sz="1100" b="0" i="0" u="none" strike="noStrike" cap="none" err="1">
                <a:solidFill>
                  <a:srgbClr val="000000"/>
                </a:solidFill>
                <a:effectLst/>
                <a:latin typeface="Arial"/>
                <a:ea typeface="Arial"/>
                <a:cs typeface="Arial"/>
                <a:sym typeface="Arial"/>
              </a:rPr>
              <a:t>Floridi</a:t>
            </a:r>
            <a:r>
              <a:rPr lang="en-US" sz="1100" b="0" i="0" u="none" strike="noStrike" cap="none">
                <a:solidFill>
                  <a:srgbClr val="000000"/>
                </a:solidFill>
                <a:effectLst/>
                <a:latin typeface="Arial"/>
                <a:ea typeface="Arial"/>
                <a:cs typeface="Arial"/>
                <a:sym typeface="Arial"/>
              </a:rPr>
              <a:t> and his colleagues in 2018 and the Office for National Statistics in 2023. The Marmot Review from 2020 emphasizes that society needs to resolve its fundamental social disparities through structural changes. To achieve sustainable reform organizations must focus on three areas which include preventive spending and unified healthcare services and individualized treatment methods which safeguard human dignity and personal freedom.</a:t>
            </a: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a:extLst>
            <a:ext uri="{FF2B5EF4-FFF2-40B4-BE49-F238E27FC236}">
              <a16:creationId xmlns:a16="http://schemas.microsoft.com/office/drawing/2014/main" id="{358B614B-9207-E449-CA9A-770F70FAEDDD}"/>
            </a:ext>
          </a:extLst>
        </p:cNvPr>
        <p:cNvGrpSpPr/>
        <p:nvPr/>
      </p:nvGrpSpPr>
      <p:grpSpPr>
        <a:xfrm>
          <a:off x="0" y="0"/>
          <a:ext cx="0" cy="0"/>
          <a:chOff x="0" y="0"/>
          <a:chExt cx="0" cy="0"/>
        </a:xfrm>
      </p:grpSpPr>
      <p:sp>
        <p:nvSpPr>
          <p:cNvPr id="1482" name="Google Shape;1482;g131ff7c0f5b_0_254:notes">
            <a:extLst>
              <a:ext uri="{FF2B5EF4-FFF2-40B4-BE49-F238E27FC236}">
                <a16:creationId xmlns:a16="http://schemas.microsoft.com/office/drawing/2014/main" id="{8C641054-579F-A274-AF34-A30ED37006C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31ff7c0f5b_0_254:notes">
            <a:extLst>
              <a:ext uri="{FF2B5EF4-FFF2-40B4-BE49-F238E27FC236}">
                <a16:creationId xmlns:a16="http://schemas.microsoft.com/office/drawing/2014/main" id="{A7FC555A-2B1C-3DDE-9BDD-0F2C07DA04D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Older people require support through a complete method which acknowledges how physical health and psychological wellbeing and social engagement are interconnected according to the World Health Organization from 2020. The UK policies establish a framework for prevention and empowerment yet workforce shortages together with insufficient funding create obstacles which prevent effective service delivery according to The King’s Fund. The technology provides ways to boost personal freedom and initiate early medical treatment yet digital barriers together with inadequate system control create a risk of increasing social disparities according to </a:t>
            </a:r>
            <a:r>
              <a:rPr lang="en-US" sz="1100" b="0" i="0" u="none" strike="noStrike" cap="none" err="1">
                <a:solidFill>
                  <a:srgbClr val="000000"/>
                </a:solidFill>
                <a:effectLst/>
                <a:latin typeface="Arial"/>
                <a:ea typeface="Arial"/>
                <a:cs typeface="Arial"/>
                <a:sym typeface="Arial"/>
              </a:rPr>
              <a:t>Floridi</a:t>
            </a:r>
            <a:r>
              <a:rPr lang="en-US" sz="1100" b="0" i="0" u="none" strike="noStrike" cap="none">
                <a:solidFill>
                  <a:srgbClr val="000000"/>
                </a:solidFill>
                <a:effectLst/>
                <a:latin typeface="Arial"/>
                <a:ea typeface="Arial"/>
                <a:cs typeface="Arial"/>
                <a:sym typeface="Arial"/>
              </a:rPr>
              <a:t> and his colleagues in 2018 and the Office for National Statistics in 2023. The Marmot Review from 2020 emphasizes that society needs to resolve its fundamental social disparities through structural changes. To achieve sustainable reform organizations must focus on three areas which include preventive spending and unified healthcare services and individualized treatment methods which safeguard human dignity and personal freedom.</a:t>
            </a:r>
          </a:p>
          <a:p>
            <a:pPr marL="0" lvl="0" indent="0" algn="l" rtl="0">
              <a:spcBef>
                <a:spcPts val="0"/>
              </a:spcBef>
              <a:spcAft>
                <a:spcPts val="0"/>
              </a:spcAft>
              <a:buNone/>
            </a:pPr>
            <a:endParaRPr/>
          </a:p>
        </p:txBody>
      </p:sp>
    </p:spTree>
    <p:extLst>
      <p:ext uri="{BB962C8B-B14F-4D97-AF65-F5344CB8AC3E}">
        <p14:creationId xmlns:p14="http://schemas.microsoft.com/office/powerpoint/2010/main" val="3776162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6"/>
        <p:cNvGrpSpPr/>
        <p:nvPr/>
      </p:nvGrpSpPr>
      <p:grpSpPr>
        <a:xfrm>
          <a:off x="0" y="0"/>
          <a:ext cx="0" cy="0"/>
          <a:chOff x="0" y="0"/>
          <a:chExt cx="0" cy="0"/>
        </a:xfrm>
      </p:grpSpPr>
      <p:sp>
        <p:nvSpPr>
          <p:cNvPr id="1887" name="Google Shape;1887;g131ff7c0f5b_0_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8" name="Google Shape;1888;g131ff7c0f5b_0_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620300" y="876750"/>
            <a:ext cx="4247700" cy="2662800"/>
          </a:xfrm>
          <a:prstGeom prst="rect">
            <a:avLst/>
          </a:prstGeom>
        </p:spPr>
        <p:txBody>
          <a:bodyPr spcFirstLastPara="1" wrap="square" lIns="91425" tIns="91425" rIns="91425" bIns="91425" anchor="t" anchorCtr="0">
            <a:noAutofit/>
          </a:bodyPr>
          <a:lstStyle>
            <a:lvl1pPr lvl="0" algn="l">
              <a:spcBef>
                <a:spcPts val="0"/>
              </a:spcBef>
              <a:spcAft>
                <a:spcPts val="0"/>
              </a:spcAft>
              <a:buSzPts val="4000"/>
              <a:buFont typeface="Merriweather"/>
              <a:buNone/>
              <a:defRPr sz="4000">
                <a:latin typeface="Merriweather"/>
                <a:ea typeface="Merriweather"/>
                <a:cs typeface="Merriweather"/>
                <a:sym typeface="Merriweather"/>
              </a:defRPr>
            </a:lvl1pPr>
            <a:lvl2pPr lvl="1" algn="l">
              <a:spcBef>
                <a:spcPts val="0"/>
              </a:spcBef>
              <a:spcAft>
                <a:spcPts val="0"/>
              </a:spcAft>
              <a:buSzPts val="4000"/>
              <a:buFont typeface="Merriweather"/>
              <a:buNone/>
              <a:defRPr sz="4000">
                <a:latin typeface="Merriweather"/>
                <a:ea typeface="Merriweather"/>
                <a:cs typeface="Merriweather"/>
                <a:sym typeface="Merriweather"/>
              </a:defRPr>
            </a:lvl2pPr>
            <a:lvl3pPr lvl="2" algn="l">
              <a:spcBef>
                <a:spcPts val="0"/>
              </a:spcBef>
              <a:spcAft>
                <a:spcPts val="0"/>
              </a:spcAft>
              <a:buSzPts val="4000"/>
              <a:buFont typeface="Merriweather"/>
              <a:buNone/>
              <a:defRPr sz="4000">
                <a:latin typeface="Merriweather"/>
                <a:ea typeface="Merriweather"/>
                <a:cs typeface="Merriweather"/>
                <a:sym typeface="Merriweather"/>
              </a:defRPr>
            </a:lvl3pPr>
            <a:lvl4pPr lvl="3" algn="l">
              <a:spcBef>
                <a:spcPts val="0"/>
              </a:spcBef>
              <a:spcAft>
                <a:spcPts val="0"/>
              </a:spcAft>
              <a:buSzPts val="4000"/>
              <a:buFont typeface="Merriweather"/>
              <a:buNone/>
              <a:defRPr sz="4000">
                <a:latin typeface="Merriweather"/>
                <a:ea typeface="Merriweather"/>
                <a:cs typeface="Merriweather"/>
                <a:sym typeface="Merriweather"/>
              </a:defRPr>
            </a:lvl4pPr>
            <a:lvl5pPr lvl="4" algn="l">
              <a:spcBef>
                <a:spcPts val="0"/>
              </a:spcBef>
              <a:spcAft>
                <a:spcPts val="0"/>
              </a:spcAft>
              <a:buSzPts val="4000"/>
              <a:buFont typeface="Merriweather"/>
              <a:buNone/>
              <a:defRPr sz="4000">
                <a:latin typeface="Merriweather"/>
                <a:ea typeface="Merriweather"/>
                <a:cs typeface="Merriweather"/>
                <a:sym typeface="Merriweather"/>
              </a:defRPr>
            </a:lvl5pPr>
            <a:lvl6pPr lvl="5" algn="l">
              <a:spcBef>
                <a:spcPts val="0"/>
              </a:spcBef>
              <a:spcAft>
                <a:spcPts val="0"/>
              </a:spcAft>
              <a:buSzPts val="4000"/>
              <a:buFont typeface="Merriweather"/>
              <a:buNone/>
              <a:defRPr sz="4000">
                <a:latin typeface="Merriweather"/>
                <a:ea typeface="Merriweather"/>
                <a:cs typeface="Merriweather"/>
                <a:sym typeface="Merriweather"/>
              </a:defRPr>
            </a:lvl6pPr>
            <a:lvl7pPr lvl="6" algn="l">
              <a:spcBef>
                <a:spcPts val="0"/>
              </a:spcBef>
              <a:spcAft>
                <a:spcPts val="0"/>
              </a:spcAft>
              <a:buSzPts val="4000"/>
              <a:buFont typeface="Merriweather"/>
              <a:buNone/>
              <a:defRPr sz="4000">
                <a:latin typeface="Merriweather"/>
                <a:ea typeface="Merriweather"/>
                <a:cs typeface="Merriweather"/>
                <a:sym typeface="Merriweather"/>
              </a:defRPr>
            </a:lvl7pPr>
            <a:lvl8pPr lvl="7" algn="l">
              <a:spcBef>
                <a:spcPts val="0"/>
              </a:spcBef>
              <a:spcAft>
                <a:spcPts val="0"/>
              </a:spcAft>
              <a:buSzPts val="4000"/>
              <a:buFont typeface="Merriweather"/>
              <a:buNone/>
              <a:defRPr sz="4000">
                <a:latin typeface="Merriweather"/>
                <a:ea typeface="Merriweather"/>
                <a:cs typeface="Merriweather"/>
                <a:sym typeface="Merriweather"/>
              </a:defRPr>
            </a:lvl8pPr>
            <a:lvl9pPr lvl="8" algn="l">
              <a:spcBef>
                <a:spcPts val="0"/>
              </a:spcBef>
              <a:spcAft>
                <a:spcPts val="0"/>
              </a:spcAft>
              <a:buSzPts val="4000"/>
              <a:buFont typeface="Merriweather"/>
              <a:buNone/>
              <a:defRPr sz="4000">
                <a:latin typeface="Merriweather"/>
                <a:ea typeface="Merriweather"/>
                <a:cs typeface="Merriweather"/>
                <a:sym typeface="Merriweather"/>
              </a:defRPr>
            </a:lvl9pPr>
          </a:lstStyle>
          <a:p>
            <a:endParaRPr/>
          </a:p>
        </p:txBody>
      </p:sp>
      <p:sp>
        <p:nvSpPr>
          <p:cNvPr id="11" name="Google Shape;11;p2"/>
          <p:cNvSpPr txBox="1">
            <a:spLocks noGrp="1"/>
          </p:cNvSpPr>
          <p:nvPr>
            <p:ph type="subTitle" idx="1"/>
          </p:nvPr>
        </p:nvSpPr>
        <p:spPr>
          <a:xfrm>
            <a:off x="713225" y="3633150"/>
            <a:ext cx="4006500" cy="438600"/>
          </a:xfrm>
          <a:prstGeom prst="rect">
            <a:avLst/>
          </a:prstGeom>
          <a:solidFill>
            <a:schemeClr val="lt1"/>
          </a:solidFill>
        </p:spPr>
        <p:txBody>
          <a:bodyPr spcFirstLastPara="1" wrap="square" lIns="91425" tIns="91425" rIns="91425" bIns="91425" anchor="t" anchorCtr="0">
            <a:noAutofit/>
          </a:bodyPr>
          <a:lstStyle>
            <a:lvl1pPr lvl="0">
              <a:lnSpc>
                <a:spcPct val="100000"/>
              </a:lnSpc>
              <a:spcBef>
                <a:spcPts val="0"/>
              </a:spcBef>
              <a:spcAft>
                <a:spcPts val="0"/>
              </a:spcAft>
              <a:buSzPts val="1650"/>
              <a:buFont typeface="Mulish"/>
              <a:buNone/>
              <a:defRPr sz="1650">
                <a:latin typeface="Mulish"/>
                <a:ea typeface="Mulish"/>
                <a:cs typeface="Mulish"/>
                <a:sym typeface="Mulish"/>
              </a:defRPr>
            </a:lvl1pPr>
            <a:lvl2pPr lvl="1">
              <a:lnSpc>
                <a:spcPct val="100000"/>
              </a:lnSpc>
              <a:spcBef>
                <a:spcPts val="0"/>
              </a:spcBef>
              <a:spcAft>
                <a:spcPts val="0"/>
              </a:spcAft>
              <a:buSzPts val="1650"/>
              <a:buFont typeface="Mulish"/>
              <a:buNone/>
              <a:defRPr sz="1650">
                <a:latin typeface="Mulish"/>
                <a:ea typeface="Mulish"/>
                <a:cs typeface="Mulish"/>
                <a:sym typeface="Mulish"/>
              </a:defRPr>
            </a:lvl2pPr>
            <a:lvl3pPr lvl="2">
              <a:lnSpc>
                <a:spcPct val="100000"/>
              </a:lnSpc>
              <a:spcBef>
                <a:spcPts val="0"/>
              </a:spcBef>
              <a:spcAft>
                <a:spcPts val="0"/>
              </a:spcAft>
              <a:buSzPts val="1650"/>
              <a:buFont typeface="Mulish"/>
              <a:buNone/>
              <a:defRPr sz="1650">
                <a:latin typeface="Mulish"/>
                <a:ea typeface="Mulish"/>
                <a:cs typeface="Mulish"/>
                <a:sym typeface="Mulish"/>
              </a:defRPr>
            </a:lvl3pPr>
            <a:lvl4pPr lvl="3">
              <a:lnSpc>
                <a:spcPct val="100000"/>
              </a:lnSpc>
              <a:spcBef>
                <a:spcPts val="0"/>
              </a:spcBef>
              <a:spcAft>
                <a:spcPts val="0"/>
              </a:spcAft>
              <a:buSzPts val="1650"/>
              <a:buFont typeface="Mulish"/>
              <a:buNone/>
              <a:defRPr sz="1650">
                <a:latin typeface="Mulish"/>
                <a:ea typeface="Mulish"/>
                <a:cs typeface="Mulish"/>
                <a:sym typeface="Mulish"/>
              </a:defRPr>
            </a:lvl4pPr>
            <a:lvl5pPr lvl="4">
              <a:lnSpc>
                <a:spcPct val="100000"/>
              </a:lnSpc>
              <a:spcBef>
                <a:spcPts val="0"/>
              </a:spcBef>
              <a:spcAft>
                <a:spcPts val="0"/>
              </a:spcAft>
              <a:buSzPts val="1650"/>
              <a:buFont typeface="Mulish"/>
              <a:buNone/>
              <a:defRPr sz="1650">
                <a:latin typeface="Mulish"/>
                <a:ea typeface="Mulish"/>
                <a:cs typeface="Mulish"/>
                <a:sym typeface="Mulish"/>
              </a:defRPr>
            </a:lvl5pPr>
            <a:lvl6pPr lvl="5">
              <a:lnSpc>
                <a:spcPct val="100000"/>
              </a:lnSpc>
              <a:spcBef>
                <a:spcPts val="0"/>
              </a:spcBef>
              <a:spcAft>
                <a:spcPts val="0"/>
              </a:spcAft>
              <a:buSzPts val="1650"/>
              <a:buFont typeface="Mulish"/>
              <a:buNone/>
              <a:defRPr sz="1650">
                <a:latin typeface="Mulish"/>
                <a:ea typeface="Mulish"/>
                <a:cs typeface="Mulish"/>
                <a:sym typeface="Mulish"/>
              </a:defRPr>
            </a:lvl6pPr>
            <a:lvl7pPr lvl="6">
              <a:lnSpc>
                <a:spcPct val="100000"/>
              </a:lnSpc>
              <a:spcBef>
                <a:spcPts val="0"/>
              </a:spcBef>
              <a:spcAft>
                <a:spcPts val="0"/>
              </a:spcAft>
              <a:buSzPts val="1650"/>
              <a:buFont typeface="Mulish"/>
              <a:buNone/>
              <a:defRPr sz="1650">
                <a:latin typeface="Mulish"/>
                <a:ea typeface="Mulish"/>
                <a:cs typeface="Mulish"/>
                <a:sym typeface="Mulish"/>
              </a:defRPr>
            </a:lvl7pPr>
            <a:lvl8pPr lvl="7">
              <a:lnSpc>
                <a:spcPct val="100000"/>
              </a:lnSpc>
              <a:spcBef>
                <a:spcPts val="0"/>
              </a:spcBef>
              <a:spcAft>
                <a:spcPts val="0"/>
              </a:spcAft>
              <a:buSzPts val="1650"/>
              <a:buFont typeface="Mulish"/>
              <a:buNone/>
              <a:defRPr sz="1650">
                <a:latin typeface="Mulish"/>
                <a:ea typeface="Mulish"/>
                <a:cs typeface="Mulish"/>
                <a:sym typeface="Mulish"/>
              </a:defRPr>
            </a:lvl8pPr>
            <a:lvl9pPr lvl="8">
              <a:lnSpc>
                <a:spcPct val="100000"/>
              </a:lnSpc>
              <a:spcBef>
                <a:spcPts val="0"/>
              </a:spcBef>
              <a:spcAft>
                <a:spcPts val="0"/>
              </a:spcAft>
              <a:buSzPts val="1650"/>
              <a:buFont typeface="Mulish"/>
              <a:buNone/>
              <a:defRPr sz="1650">
                <a:latin typeface="Mulish"/>
                <a:ea typeface="Mulish"/>
                <a:cs typeface="Mulish"/>
                <a:sym typeface="Mulish"/>
              </a:defRPr>
            </a:lvl9pPr>
          </a:lstStyle>
          <a:p>
            <a:endParaRPr/>
          </a:p>
        </p:txBody>
      </p:sp>
      <p:sp>
        <p:nvSpPr>
          <p:cNvPr id="12" name="Google Shape;12;p2"/>
          <p:cNvSpPr>
            <a:spLocks noGrp="1"/>
          </p:cNvSpPr>
          <p:nvPr>
            <p:ph type="pic" idx="2"/>
          </p:nvPr>
        </p:nvSpPr>
        <p:spPr>
          <a:xfrm>
            <a:off x="5445000" y="0"/>
            <a:ext cx="3699000" cy="5143500"/>
          </a:xfrm>
          <a:prstGeom prst="rect">
            <a:avLst/>
          </a:prstGeom>
          <a:noFill/>
          <a:ln>
            <a:noFill/>
          </a:ln>
        </p:spPr>
        <p:txBody>
          <a:bodyPr/>
          <a:lstStyle/>
          <a:p>
            <a:endParaRPr lang="en-GB"/>
          </a:p>
        </p:txBody>
      </p:sp>
      <p:grpSp>
        <p:nvGrpSpPr>
          <p:cNvPr id="13" name="Google Shape;13;p2"/>
          <p:cNvGrpSpPr/>
          <p:nvPr/>
        </p:nvGrpSpPr>
        <p:grpSpPr>
          <a:xfrm rot="5400000">
            <a:off x="502655" y="4101609"/>
            <a:ext cx="2148130" cy="3153089"/>
            <a:chOff x="5361125" y="2097300"/>
            <a:chExt cx="1033500" cy="1517075"/>
          </a:xfrm>
        </p:grpSpPr>
        <p:sp>
          <p:nvSpPr>
            <p:cNvPr id="14" name="Google Shape;14;p2"/>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 name="Google Shape;30;p2"/>
          <p:cNvSpPr/>
          <p:nvPr/>
        </p:nvSpPr>
        <p:spPr>
          <a:xfrm>
            <a:off x="-731550" y="5395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3"/>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3"/>
          <p:cNvGrpSpPr/>
          <p:nvPr/>
        </p:nvGrpSpPr>
        <p:grpSpPr>
          <a:xfrm rot="10800000">
            <a:off x="4347530" y="-1666254"/>
            <a:ext cx="2148130" cy="3153089"/>
            <a:chOff x="5361125" y="2097300"/>
            <a:chExt cx="1033500" cy="1517075"/>
          </a:xfrm>
        </p:grpSpPr>
        <p:sp>
          <p:nvSpPr>
            <p:cNvPr id="34" name="Google Shape;34;p3"/>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 name="Google Shape;50;p3"/>
          <p:cNvGrpSpPr/>
          <p:nvPr/>
        </p:nvGrpSpPr>
        <p:grpSpPr>
          <a:xfrm rot="5400000">
            <a:off x="7090425" y="4472691"/>
            <a:ext cx="1073731" cy="1608046"/>
            <a:chOff x="7376400" y="4167891"/>
            <a:chExt cx="1073731" cy="1608046"/>
          </a:xfrm>
        </p:grpSpPr>
        <p:pic>
          <p:nvPicPr>
            <p:cNvPr id="51" name="Google Shape;51;p3"/>
            <p:cNvPicPr preferRelativeResize="0"/>
            <p:nvPr/>
          </p:nvPicPr>
          <p:blipFill>
            <a:blip r:embed="rId2">
              <a:alphaModFix/>
            </a:blip>
            <a:stretch>
              <a:fillRect/>
            </a:stretch>
          </p:blipFill>
          <p:spPr>
            <a:xfrm>
              <a:off x="7376400" y="4167913"/>
              <a:ext cx="1073700" cy="1608025"/>
            </a:xfrm>
            <a:prstGeom prst="rect">
              <a:avLst/>
            </a:prstGeom>
            <a:noFill/>
            <a:ln>
              <a:noFill/>
            </a:ln>
          </p:spPr>
        </p:pic>
        <p:grpSp>
          <p:nvGrpSpPr>
            <p:cNvPr id="52" name="Google Shape;52;p3"/>
            <p:cNvGrpSpPr/>
            <p:nvPr/>
          </p:nvGrpSpPr>
          <p:grpSpPr>
            <a:xfrm>
              <a:off x="7376422" y="4167891"/>
              <a:ext cx="1073709" cy="1604214"/>
              <a:chOff x="2052900" y="-2282962"/>
              <a:chExt cx="860275" cy="1285325"/>
            </a:xfrm>
          </p:grpSpPr>
          <p:sp>
            <p:nvSpPr>
              <p:cNvPr id="53" name="Google Shape;53;p3"/>
              <p:cNvSpPr/>
              <p:nvPr/>
            </p:nvSpPr>
            <p:spPr>
              <a:xfrm>
                <a:off x="2052900" y="-2083087"/>
                <a:ext cx="582850" cy="10854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2052900" y="-1408687"/>
                <a:ext cx="307375" cy="370350"/>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2513675" y="-2282962"/>
                <a:ext cx="399500" cy="444850"/>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2318200" y="-2282962"/>
                <a:ext cx="594975" cy="791275"/>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7" name="Google Shape;57;p3"/>
          <p:cNvSpPr/>
          <p:nvPr/>
        </p:nvSpPr>
        <p:spPr>
          <a:xfrm>
            <a:off x="7086900" y="32610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txBox="1">
            <a:spLocks noGrp="1"/>
          </p:cNvSpPr>
          <p:nvPr>
            <p:ph type="title"/>
          </p:nvPr>
        </p:nvSpPr>
        <p:spPr>
          <a:xfrm>
            <a:off x="4223300" y="2314925"/>
            <a:ext cx="4314600" cy="877200"/>
          </a:xfrm>
          <a:prstGeom prst="rect">
            <a:avLst/>
          </a:prstGeom>
        </p:spPr>
        <p:txBody>
          <a:bodyPr spcFirstLastPara="1" wrap="square" lIns="91425" tIns="91425" rIns="91425" bIns="91425" anchor="t" anchorCtr="0">
            <a:noAutofit/>
          </a:bodyPr>
          <a:lstStyle>
            <a:lvl1pPr lvl="0" algn="r">
              <a:spcBef>
                <a:spcPts val="0"/>
              </a:spcBef>
              <a:spcAft>
                <a:spcPts val="0"/>
              </a:spcAft>
              <a:buSzPts val="5200"/>
              <a:buNone/>
              <a:defRPr sz="5200"/>
            </a:lvl1pPr>
            <a:lvl2pPr lvl="1" algn="r">
              <a:spcBef>
                <a:spcPts val="0"/>
              </a:spcBef>
              <a:spcAft>
                <a:spcPts val="0"/>
              </a:spcAft>
              <a:buSzPts val="5200"/>
              <a:buNone/>
              <a:defRPr sz="5200"/>
            </a:lvl2pPr>
            <a:lvl3pPr lvl="2" algn="r">
              <a:spcBef>
                <a:spcPts val="0"/>
              </a:spcBef>
              <a:spcAft>
                <a:spcPts val="0"/>
              </a:spcAft>
              <a:buSzPts val="5200"/>
              <a:buNone/>
              <a:defRPr sz="5200"/>
            </a:lvl3pPr>
            <a:lvl4pPr lvl="3" algn="r">
              <a:spcBef>
                <a:spcPts val="0"/>
              </a:spcBef>
              <a:spcAft>
                <a:spcPts val="0"/>
              </a:spcAft>
              <a:buSzPts val="5200"/>
              <a:buNone/>
              <a:defRPr sz="5200"/>
            </a:lvl4pPr>
            <a:lvl5pPr lvl="4" algn="r">
              <a:spcBef>
                <a:spcPts val="0"/>
              </a:spcBef>
              <a:spcAft>
                <a:spcPts val="0"/>
              </a:spcAft>
              <a:buSzPts val="5200"/>
              <a:buNone/>
              <a:defRPr sz="5200"/>
            </a:lvl5pPr>
            <a:lvl6pPr lvl="5" algn="r">
              <a:spcBef>
                <a:spcPts val="0"/>
              </a:spcBef>
              <a:spcAft>
                <a:spcPts val="0"/>
              </a:spcAft>
              <a:buSzPts val="5200"/>
              <a:buNone/>
              <a:defRPr sz="5200"/>
            </a:lvl6pPr>
            <a:lvl7pPr lvl="6" algn="r">
              <a:spcBef>
                <a:spcPts val="0"/>
              </a:spcBef>
              <a:spcAft>
                <a:spcPts val="0"/>
              </a:spcAft>
              <a:buSzPts val="5200"/>
              <a:buNone/>
              <a:defRPr sz="5200"/>
            </a:lvl7pPr>
            <a:lvl8pPr lvl="7" algn="r">
              <a:spcBef>
                <a:spcPts val="0"/>
              </a:spcBef>
              <a:spcAft>
                <a:spcPts val="0"/>
              </a:spcAft>
              <a:buSzPts val="5200"/>
              <a:buNone/>
              <a:defRPr sz="5200"/>
            </a:lvl8pPr>
            <a:lvl9pPr lvl="8" algn="r">
              <a:spcBef>
                <a:spcPts val="0"/>
              </a:spcBef>
              <a:spcAft>
                <a:spcPts val="0"/>
              </a:spcAft>
              <a:buSzPts val="5200"/>
              <a:buNone/>
              <a:defRPr sz="5200"/>
            </a:lvl9pPr>
          </a:lstStyle>
          <a:p>
            <a:endParaRPr/>
          </a:p>
        </p:txBody>
      </p:sp>
      <p:sp>
        <p:nvSpPr>
          <p:cNvPr id="59" name="Google Shape;59;p3"/>
          <p:cNvSpPr txBox="1">
            <a:spLocks noGrp="1"/>
          </p:cNvSpPr>
          <p:nvPr>
            <p:ph type="title" idx="2" hasCustomPrompt="1"/>
          </p:nvPr>
        </p:nvSpPr>
        <p:spPr>
          <a:xfrm>
            <a:off x="7460250" y="1334850"/>
            <a:ext cx="971100" cy="9162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Clr>
                <a:schemeClr val="dk1"/>
              </a:buClr>
              <a:buSzPts val="5000"/>
              <a:buNone/>
              <a:defRPr sz="5000">
                <a:solidFill>
                  <a:schemeClr val="dk1"/>
                </a:solidFill>
              </a:defRPr>
            </a:lvl1pPr>
            <a:lvl2pPr lvl="1" algn="ctr" rtl="0">
              <a:spcBef>
                <a:spcPts val="0"/>
              </a:spcBef>
              <a:spcAft>
                <a:spcPts val="0"/>
              </a:spcAft>
              <a:buClr>
                <a:schemeClr val="dk1"/>
              </a:buClr>
              <a:buSzPts val="5000"/>
              <a:buNone/>
              <a:defRPr sz="5000">
                <a:solidFill>
                  <a:schemeClr val="dk1"/>
                </a:solidFill>
              </a:defRPr>
            </a:lvl2pPr>
            <a:lvl3pPr lvl="2" algn="ctr" rtl="0">
              <a:spcBef>
                <a:spcPts val="0"/>
              </a:spcBef>
              <a:spcAft>
                <a:spcPts val="0"/>
              </a:spcAft>
              <a:buClr>
                <a:schemeClr val="dk1"/>
              </a:buClr>
              <a:buSzPts val="5000"/>
              <a:buNone/>
              <a:defRPr sz="5000">
                <a:solidFill>
                  <a:schemeClr val="dk1"/>
                </a:solidFill>
              </a:defRPr>
            </a:lvl3pPr>
            <a:lvl4pPr lvl="3" algn="ctr" rtl="0">
              <a:spcBef>
                <a:spcPts val="0"/>
              </a:spcBef>
              <a:spcAft>
                <a:spcPts val="0"/>
              </a:spcAft>
              <a:buClr>
                <a:schemeClr val="dk1"/>
              </a:buClr>
              <a:buSzPts val="5000"/>
              <a:buNone/>
              <a:defRPr sz="5000">
                <a:solidFill>
                  <a:schemeClr val="dk1"/>
                </a:solidFill>
              </a:defRPr>
            </a:lvl4pPr>
            <a:lvl5pPr lvl="4" algn="ctr" rtl="0">
              <a:spcBef>
                <a:spcPts val="0"/>
              </a:spcBef>
              <a:spcAft>
                <a:spcPts val="0"/>
              </a:spcAft>
              <a:buClr>
                <a:schemeClr val="dk1"/>
              </a:buClr>
              <a:buSzPts val="5000"/>
              <a:buNone/>
              <a:defRPr sz="5000">
                <a:solidFill>
                  <a:schemeClr val="dk1"/>
                </a:solidFill>
              </a:defRPr>
            </a:lvl5pPr>
            <a:lvl6pPr lvl="5" algn="ctr" rtl="0">
              <a:spcBef>
                <a:spcPts val="0"/>
              </a:spcBef>
              <a:spcAft>
                <a:spcPts val="0"/>
              </a:spcAft>
              <a:buClr>
                <a:schemeClr val="dk1"/>
              </a:buClr>
              <a:buSzPts val="5000"/>
              <a:buNone/>
              <a:defRPr sz="5000">
                <a:solidFill>
                  <a:schemeClr val="dk1"/>
                </a:solidFill>
              </a:defRPr>
            </a:lvl6pPr>
            <a:lvl7pPr lvl="6" algn="ctr" rtl="0">
              <a:spcBef>
                <a:spcPts val="0"/>
              </a:spcBef>
              <a:spcAft>
                <a:spcPts val="0"/>
              </a:spcAft>
              <a:buClr>
                <a:schemeClr val="dk1"/>
              </a:buClr>
              <a:buSzPts val="5000"/>
              <a:buNone/>
              <a:defRPr sz="5000">
                <a:solidFill>
                  <a:schemeClr val="dk1"/>
                </a:solidFill>
              </a:defRPr>
            </a:lvl7pPr>
            <a:lvl8pPr lvl="7" algn="ctr" rtl="0">
              <a:spcBef>
                <a:spcPts val="0"/>
              </a:spcBef>
              <a:spcAft>
                <a:spcPts val="0"/>
              </a:spcAft>
              <a:buClr>
                <a:schemeClr val="dk1"/>
              </a:buClr>
              <a:buSzPts val="5000"/>
              <a:buNone/>
              <a:defRPr sz="5000">
                <a:solidFill>
                  <a:schemeClr val="dk1"/>
                </a:solidFill>
              </a:defRPr>
            </a:lvl8pPr>
            <a:lvl9pPr lvl="8" algn="ctr" rtl="0">
              <a:spcBef>
                <a:spcPts val="0"/>
              </a:spcBef>
              <a:spcAft>
                <a:spcPts val="0"/>
              </a:spcAft>
              <a:buClr>
                <a:schemeClr val="dk1"/>
              </a:buClr>
              <a:buSzPts val="5000"/>
              <a:buNone/>
              <a:defRPr sz="5000">
                <a:solidFill>
                  <a:schemeClr val="dk1"/>
                </a:solidFill>
              </a:defRPr>
            </a:lvl9pPr>
          </a:lstStyle>
          <a:p>
            <a:r>
              <a:t>xx%</a:t>
            </a:r>
          </a:p>
        </p:txBody>
      </p:sp>
      <p:sp>
        <p:nvSpPr>
          <p:cNvPr id="60" name="Google Shape;60;p3"/>
          <p:cNvSpPr txBox="1">
            <a:spLocks noGrp="1"/>
          </p:cNvSpPr>
          <p:nvPr>
            <p:ph type="subTitle" idx="1"/>
          </p:nvPr>
        </p:nvSpPr>
        <p:spPr>
          <a:xfrm>
            <a:off x="5284700" y="3267400"/>
            <a:ext cx="3253200" cy="754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50"/>
              <a:buNone/>
              <a:defRPr sz="1650"/>
            </a:lvl1pPr>
            <a:lvl2pPr lvl="1" algn="r" rtl="0">
              <a:lnSpc>
                <a:spcPct val="100000"/>
              </a:lnSpc>
              <a:spcBef>
                <a:spcPts val="0"/>
              </a:spcBef>
              <a:spcAft>
                <a:spcPts val="0"/>
              </a:spcAft>
              <a:buSzPts val="1650"/>
              <a:buNone/>
              <a:defRPr sz="1650"/>
            </a:lvl2pPr>
            <a:lvl3pPr lvl="2" algn="r" rtl="0">
              <a:lnSpc>
                <a:spcPct val="100000"/>
              </a:lnSpc>
              <a:spcBef>
                <a:spcPts val="0"/>
              </a:spcBef>
              <a:spcAft>
                <a:spcPts val="0"/>
              </a:spcAft>
              <a:buSzPts val="1650"/>
              <a:buNone/>
              <a:defRPr sz="1650"/>
            </a:lvl3pPr>
            <a:lvl4pPr lvl="3" algn="r" rtl="0">
              <a:lnSpc>
                <a:spcPct val="100000"/>
              </a:lnSpc>
              <a:spcBef>
                <a:spcPts val="0"/>
              </a:spcBef>
              <a:spcAft>
                <a:spcPts val="0"/>
              </a:spcAft>
              <a:buSzPts val="1650"/>
              <a:buNone/>
              <a:defRPr sz="1650"/>
            </a:lvl4pPr>
            <a:lvl5pPr lvl="4" algn="r" rtl="0">
              <a:lnSpc>
                <a:spcPct val="100000"/>
              </a:lnSpc>
              <a:spcBef>
                <a:spcPts val="0"/>
              </a:spcBef>
              <a:spcAft>
                <a:spcPts val="0"/>
              </a:spcAft>
              <a:buSzPts val="1650"/>
              <a:buNone/>
              <a:defRPr sz="1650"/>
            </a:lvl5pPr>
            <a:lvl6pPr lvl="5" algn="r" rtl="0">
              <a:lnSpc>
                <a:spcPct val="100000"/>
              </a:lnSpc>
              <a:spcBef>
                <a:spcPts val="0"/>
              </a:spcBef>
              <a:spcAft>
                <a:spcPts val="0"/>
              </a:spcAft>
              <a:buSzPts val="1650"/>
              <a:buNone/>
              <a:defRPr sz="1650"/>
            </a:lvl6pPr>
            <a:lvl7pPr lvl="6" algn="r" rtl="0">
              <a:lnSpc>
                <a:spcPct val="100000"/>
              </a:lnSpc>
              <a:spcBef>
                <a:spcPts val="0"/>
              </a:spcBef>
              <a:spcAft>
                <a:spcPts val="0"/>
              </a:spcAft>
              <a:buSzPts val="1650"/>
              <a:buNone/>
              <a:defRPr sz="1650"/>
            </a:lvl7pPr>
            <a:lvl8pPr lvl="7" algn="r" rtl="0">
              <a:lnSpc>
                <a:spcPct val="100000"/>
              </a:lnSpc>
              <a:spcBef>
                <a:spcPts val="0"/>
              </a:spcBef>
              <a:spcAft>
                <a:spcPts val="0"/>
              </a:spcAft>
              <a:buSzPts val="1650"/>
              <a:buNone/>
              <a:defRPr sz="1650"/>
            </a:lvl8pPr>
            <a:lvl9pPr lvl="8" algn="r" rtl="0">
              <a:lnSpc>
                <a:spcPct val="100000"/>
              </a:lnSpc>
              <a:spcBef>
                <a:spcPts val="0"/>
              </a:spcBef>
              <a:spcAft>
                <a:spcPts val="0"/>
              </a:spcAft>
              <a:buSzPts val="1650"/>
              <a:buNone/>
              <a:defRPr sz="1650"/>
            </a:lvl9pPr>
          </a:lstStyle>
          <a:p>
            <a:endParaRPr/>
          </a:p>
        </p:txBody>
      </p:sp>
      <p:sp>
        <p:nvSpPr>
          <p:cNvPr id="61" name="Google Shape;61;p3"/>
          <p:cNvSpPr>
            <a:spLocks noGrp="1"/>
          </p:cNvSpPr>
          <p:nvPr>
            <p:ph type="pic" idx="3"/>
          </p:nvPr>
        </p:nvSpPr>
        <p:spPr>
          <a:xfrm>
            <a:off x="0" y="0"/>
            <a:ext cx="3834900" cy="5143500"/>
          </a:xfrm>
          <a:prstGeom prst="rect">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08"/>
        <p:cNvGrpSpPr/>
        <p:nvPr/>
      </p:nvGrpSpPr>
      <p:grpSpPr>
        <a:xfrm>
          <a:off x="0" y="0"/>
          <a:ext cx="0" cy="0"/>
          <a:chOff x="0" y="0"/>
          <a:chExt cx="0" cy="0"/>
        </a:xfrm>
      </p:grpSpPr>
      <p:sp>
        <p:nvSpPr>
          <p:cNvPr id="109" name="Google Shape;109;p5"/>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5"/>
          <p:cNvSpPr/>
          <p:nvPr/>
        </p:nvSpPr>
        <p:spPr>
          <a:xfrm>
            <a:off x="-638537" y="-234490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5"/>
          <p:cNvSpPr txBox="1">
            <a:spLocks noGrp="1"/>
          </p:cNvSpPr>
          <p:nvPr>
            <p:ph type="title"/>
          </p:nvPr>
        </p:nvSpPr>
        <p:spPr>
          <a:xfrm>
            <a:off x="713225" y="444725"/>
            <a:ext cx="7717500" cy="646500"/>
          </a:xfrm>
          <a:prstGeom prst="rect">
            <a:avLst/>
          </a:prstGeom>
        </p:spPr>
        <p:txBody>
          <a:bodyPr spcFirstLastPara="1" wrap="square" lIns="91425" tIns="91425" rIns="91425" bIns="0" anchor="t" anchorCtr="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112" name="Google Shape;112;p5"/>
          <p:cNvSpPr txBox="1">
            <a:spLocks noGrp="1"/>
          </p:cNvSpPr>
          <p:nvPr>
            <p:ph type="subTitle" idx="1"/>
          </p:nvPr>
        </p:nvSpPr>
        <p:spPr>
          <a:xfrm>
            <a:off x="1543850" y="3358225"/>
            <a:ext cx="2705400" cy="738900"/>
          </a:xfrm>
          <a:prstGeom prst="rect">
            <a:avLst/>
          </a:prstGeom>
        </p:spPr>
        <p:txBody>
          <a:bodyPr spcFirstLastPara="1" wrap="square" lIns="91425" tIns="91425" rIns="91425" bIns="0"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3" name="Google Shape;113;p5"/>
          <p:cNvSpPr txBox="1">
            <a:spLocks noGrp="1"/>
          </p:cNvSpPr>
          <p:nvPr>
            <p:ph type="subTitle" idx="2"/>
          </p:nvPr>
        </p:nvSpPr>
        <p:spPr>
          <a:xfrm>
            <a:off x="1543850" y="2868775"/>
            <a:ext cx="2705400" cy="517200"/>
          </a:xfrm>
          <a:prstGeom prst="rect">
            <a:avLst/>
          </a:prstGeom>
        </p:spPr>
        <p:txBody>
          <a:bodyPr spcFirstLastPara="1" wrap="square" lIns="91425" tIns="91425" rIns="91425" bIns="0" anchor="t" anchorCtr="0">
            <a:noAutofit/>
          </a:bodyPr>
          <a:lstStyle>
            <a:lvl1pPr lvl="0"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sp>
        <p:nvSpPr>
          <p:cNvPr id="114" name="Google Shape;114;p5"/>
          <p:cNvSpPr txBox="1">
            <a:spLocks noGrp="1"/>
          </p:cNvSpPr>
          <p:nvPr>
            <p:ph type="subTitle" idx="3"/>
          </p:nvPr>
        </p:nvSpPr>
        <p:spPr>
          <a:xfrm>
            <a:off x="4894750" y="3358225"/>
            <a:ext cx="2705400" cy="738900"/>
          </a:xfrm>
          <a:prstGeom prst="rect">
            <a:avLst/>
          </a:prstGeom>
        </p:spPr>
        <p:txBody>
          <a:bodyPr spcFirstLastPara="1" wrap="square" lIns="91425" tIns="91425" rIns="91425" bIns="0"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5" name="Google Shape;115;p5"/>
          <p:cNvSpPr txBox="1">
            <a:spLocks noGrp="1"/>
          </p:cNvSpPr>
          <p:nvPr>
            <p:ph type="subTitle" idx="4"/>
          </p:nvPr>
        </p:nvSpPr>
        <p:spPr>
          <a:xfrm>
            <a:off x="4894750" y="2868775"/>
            <a:ext cx="2705400" cy="517200"/>
          </a:xfrm>
          <a:prstGeom prst="rect">
            <a:avLst/>
          </a:prstGeom>
        </p:spPr>
        <p:txBody>
          <a:bodyPr spcFirstLastPara="1" wrap="square" lIns="91425" tIns="91425" rIns="91425" bIns="0" anchor="t" anchorCtr="0">
            <a:noAutofit/>
          </a:bodyPr>
          <a:lstStyle>
            <a:lvl1pPr lvl="0"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grpSp>
        <p:nvGrpSpPr>
          <p:cNvPr id="116" name="Google Shape;116;p5"/>
          <p:cNvGrpSpPr/>
          <p:nvPr/>
        </p:nvGrpSpPr>
        <p:grpSpPr>
          <a:xfrm>
            <a:off x="-1544770" y="1990406"/>
            <a:ext cx="2148130" cy="3153089"/>
            <a:chOff x="5361125" y="2097300"/>
            <a:chExt cx="1033500" cy="1517075"/>
          </a:xfrm>
        </p:grpSpPr>
        <p:sp>
          <p:nvSpPr>
            <p:cNvPr id="117" name="Google Shape;117;p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5"/>
          <p:cNvSpPr/>
          <p:nvPr/>
        </p:nvSpPr>
        <p:spPr>
          <a:xfrm>
            <a:off x="6638700" y="4764125"/>
            <a:ext cx="16080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5"/>
          <p:cNvSpPr/>
          <p:nvPr/>
        </p:nvSpPr>
        <p:spPr>
          <a:xfrm flipH="1">
            <a:off x="603325" y="-461575"/>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7293725" y="139925"/>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6" name="Google Shape;136;p5"/>
          <p:cNvGrpSpPr/>
          <p:nvPr/>
        </p:nvGrpSpPr>
        <p:grpSpPr>
          <a:xfrm>
            <a:off x="7719969" y="143159"/>
            <a:ext cx="3133124" cy="2857887"/>
            <a:chOff x="520300" y="1770525"/>
            <a:chExt cx="2369450" cy="2161300"/>
          </a:xfrm>
        </p:grpSpPr>
        <p:sp>
          <p:nvSpPr>
            <p:cNvPr id="137" name="Google Shape;137;p5"/>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5"/>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5"/>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5"/>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77"/>
        <p:cNvGrpSpPr/>
        <p:nvPr/>
      </p:nvGrpSpPr>
      <p:grpSpPr>
        <a:xfrm>
          <a:off x="0" y="0"/>
          <a:ext cx="0" cy="0"/>
          <a:chOff x="0" y="0"/>
          <a:chExt cx="0" cy="0"/>
        </a:xfrm>
      </p:grpSpPr>
      <p:sp>
        <p:nvSpPr>
          <p:cNvPr id="178" name="Google Shape;178;p7"/>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txBox="1">
            <a:spLocks noGrp="1"/>
          </p:cNvSpPr>
          <p:nvPr>
            <p:ph type="title"/>
          </p:nvPr>
        </p:nvSpPr>
        <p:spPr>
          <a:xfrm>
            <a:off x="5327575" y="1166025"/>
            <a:ext cx="2971500" cy="1559700"/>
          </a:xfrm>
          <a:prstGeom prst="rect">
            <a:avLst/>
          </a:prstGeom>
        </p:spPr>
        <p:txBody>
          <a:bodyPr spcFirstLastPara="1" wrap="square" lIns="91425" tIns="91425" rIns="91425" bIns="0" anchor="t" anchorCtr="0">
            <a:noAutofit/>
          </a:bodyPr>
          <a:lstStyle>
            <a:lvl1pPr lvl="0" rtl="0">
              <a:lnSpc>
                <a:spcPct val="90000"/>
              </a:lnSpc>
              <a:spcBef>
                <a:spcPts val="0"/>
              </a:spcBef>
              <a:spcAft>
                <a:spcPts val="0"/>
              </a:spcAft>
              <a:buSzPts val="3500"/>
              <a:buNone/>
              <a:defRPr/>
            </a:lvl1pPr>
            <a:lvl2pPr lvl="1" rtl="0">
              <a:lnSpc>
                <a:spcPct val="90000"/>
              </a:lnSpc>
              <a:spcBef>
                <a:spcPts val="0"/>
              </a:spcBef>
              <a:spcAft>
                <a:spcPts val="0"/>
              </a:spcAft>
              <a:buSzPts val="3500"/>
              <a:buNone/>
              <a:defRPr/>
            </a:lvl2pPr>
            <a:lvl3pPr lvl="2" rtl="0">
              <a:lnSpc>
                <a:spcPct val="90000"/>
              </a:lnSpc>
              <a:spcBef>
                <a:spcPts val="0"/>
              </a:spcBef>
              <a:spcAft>
                <a:spcPts val="0"/>
              </a:spcAft>
              <a:buSzPts val="3500"/>
              <a:buNone/>
              <a:defRPr/>
            </a:lvl3pPr>
            <a:lvl4pPr lvl="3" rtl="0">
              <a:lnSpc>
                <a:spcPct val="90000"/>
              </a:lnSpc>
              <a:spcBef>
                <a:spcPts val="0"/>
              </a:spcBef>
              <a:spcAft>
                <a:spcPts val="0"/>
              </a:spcAft>
              <a:buSzPts val="3500"/>
              <a:buNone/>
              <a:defRPr/>
            </a:lvl4pPr>
            <a:lvl5pPr lvl="4" rtl="0">
              <a:lnSpc>
                <a:spcPct val="90000"/>
              </a:lnSpc>
              <a:spcBef>
                <a:spcPts val="0"/>
              </a:spcBef>
              <a:spcAft>
                <a:spcPts val="0"/>
              </a:spcAft>
              <a:buSzPts val="3500"/>
              <a:buNone/>
              <a:defRPr/>
            </a:lvl5pPr>
            <a:lvl6pPr lvl="5" rtl="0">
              <a:lnSpc>
                <a:spcPct val="90000"/>
              </a:lnSpc>
              <a:spcBef>
                <a:spcPts val="0"/>
              </a:spcBef>
              <a:spcAft>
                <a:spcPts val="0"/>
              </a:spcAft>
              <a:buSzPts val="3500"/>
              <a:buNone/>
              <a:defRPr/>
            </a:lvl6pPr>
            <a:lvl7pPr lvl="6" rtl="0">
              <a:lnSpc>
                <a:spcPct val="90000"/>
              </a:lnSpc>
              <a:spcBef>
                <a:spcPts val="0"/>
              </a:spcBef>
              <a:spcAft>
                <a:spcPts val="0"/>
              </a:spcAft>
              <a:buSzPts val="3500"/>
              <a:buNone/>
              <a:defRPr/>
            </a:lvl7pPr>
            <a:lvl8pPr lvl="7" rtl="0">
              <a:lnSpc>
                <a:spcPct val="90000"/>
              </a:lnSpc>
              <a:spcBef>
                <a:spcPts val="0"/>
              </a:spcBef>
              <a:spcAft>
                <a:spcPts val="0"/>
              </a:spcAft>
              <a:buSzPts val="3500"/>
              <a:buNone/>
              <a:defRPr/>
            </a:lvl8pPr>
            <a:lvl9pPr lvl="8" rtl="0">
              <a:lnSpc>
                <a:spcPct val="90000"/>
              </a:lnSpc>
              <a:spcBef>
                <a:spcPts val="0"/>
              </a:spcBef>
              <a:spcAft>
                <a:spcPts val="0"/>
              </a:spcAft>
              <a:buSzPts val="3500"/>
              <a:buNone/>
              <a:defRPr/>
            </a:lvl9pPr>
          </a:lstStyle>
          <a:p>
            <a:endParaRPr/>
          </a:p>
        </p:txBody>
      </p:sp>
      <p:sp>
        <p:nvSpPr>
          <p:cNvPr id="180" name="Google Shape;180;p7"/>
          <p:cNvSpPr txBox="1">
            <a:spLocks noGrp="1"/>
          </p:cNvSpPr>
          <p:nvPr>
            <p:ph type="subTitle" idx="1"/>
          </p:nvPr>
        </p:nvSpPr>
        <p:spPr>
          <a:xfrm>
            <a:off x="5195875" y="2745800"/>
            <a:ext cx="3234900" cy="1200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sp>
        <p:nvSpPr>
          <p:cNvPr id="181" name="Google Shape;181;p7"/>
          <p:cNvSpPr>
            <a:spLocks noGrp="1"/>
          </p:cNvSpPr>
          <p:nvPr>
            <p:ph type="pic" idx="2"/>
          </p:nvPr>
        </p:nvSpPr>
        <p:spPr>
          <a:xfrm>
            <a:off x="0" y="0"/>
            <a:ext cx="4504200" cy="5143500"/>
          </a:xfrm>
          <a:prstGeom prst="rect">
            <a:avLst/>
          </a:prstGeom>
          <a:noFill/>
          <a:ln>
            <a:noFill/>
          </a:ln>
        </p:spPr>
      </p:sp>
      <p:grpSp>
        <p:nvGrpSpPr>
          <p:cNvPr id="182" name="Google Shape;182;p7"/>
          <p:cNvGrpSpPr/>
          <p:nvPr/>
        </p:nvGrpSpPr>
        <p:grpSpPr>
          <a:xfrm rot="5400000">
            <a:off x="8275386" y="-154764"/>
            <a:ext cx="1604214" cy="1073709"/>
            <a:chOff x="-3881689" y="-1278214"/>
            <a:chExt cx="1604214" cy="1073709"/>
          </a:xfrm>
        </p:grpSpPr>
        <p:sp>
          <p:nvSpPr>
            <p:cNvPr id="183" name="Google Shape;183;p7"/>
            <p:cNvSpPr/>
            <p:nvPr/>
          </p:nvSpPr>
          <p:spPr>
            <a:xfrm>
              <a:off x="-3881637" y="-127820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rot="-5400000">
              <a:off x="-3318578" y="-1245607"/>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rot="-5400000">
              <a:off x="-2751207" y="-627439"/>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p:nvPr/>
          </p:nvSpPr>
          <p:spPr>
            <a:xfrm rot="-5400000">
              <a:off x="-3853389" y="-130651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7"/>
            <p:cNvSpPr/>
            <p:nvPr/>
          </p:nvSpPr>
          <p:spPr>
            <a:xfrm rot="-5400000">
              <a:off x="-3759188" y="-140071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 name="Google Shape;188;p7"/>
          <p:cNvSpPr/>
          <p:nvPr/>
        </p:nvSpPr>
        <p:spPr>
          <a:xfrm>
            <a:off x="4504200" y="46041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 name="Google Shape;189;p7"/>
          <p:cNvGrpSpPr/>
          <p:nvPr/>
        </p:nvGrpSpPr>
        <p:grpSpPr>
          <a:xfrm>
            <a:off x="7663844" y="4008059"/>
            <a:ext cx="3133124" cy="2857887"/>
            <a:chOff x="520300" y="1770525"/>
            <a:chExt cx="2369450" cy="2161300"/>
          </a:xfrm>
        </p:grpSpPr>
        <p:sp>
          <p:nvSpPr>
            <p:cNvPr id="190" name="Google Shape;190;p7"/>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7"/>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7"/>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98"/>
        <p:cNvGrpSpPr/>
        <p:nvPr/>
      </p:nvGrpSpPr>
      <p:grpSpPr>
        <a:xfrm>
          <a:off x="0" y="0"/>
          <a:ext cx="0" cy="0"/>
          <a:chOff x="0" y="0"/>
          <a:chExt cx="0" cy="0"/>
        </a:xfrm>
      </p:grpSpPr>
      <p:sp>
        <p:nvSpPr>
          <p:cNvPr id="199" name="Google Shape;199;p8"/>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txBox="1">
            <a:spLocks noGrp="1"/>
          </p:cNvSpPr>
          <p:nvPr>
            <p:ph type="title"/>
          </p:nvPr>
        </p:nvSpPr>
        <p:spPr>
          <a:xfrm>
            <a:off x="1405800" y="1195650"/>
            <a:ext cx="6332400" cy="2752200"/>
          </a:xfrm>
          <a:prstGeom prst="rect">
            <a:avLst/>
          </a:prstGeom>
        </p:spPr>
        <p:txBody>
          <a:bodyPr spcFirstLastPara="1" wrap="square" lIns="91425" tIns="91425" rIns="91425" bIns="0" anchor="t" anchorCtr="0">
            <a:noAutofit/>
          </a:bodyPr>
          <a:lstStyle>
            <a:lvl1pPr lvl="0">
              <a:lnSpc>
                <a:spcPct val="90000"/>
              </a:lnSpc>
              <a:spcBef>
                <a:spcPts val="0"/>
              </a:spcBef>
              <a:spcAft>
                <a:spcPts val="0"/>
              </a:spcAft>
              <a:buSzPts val="9600"/>
              <a:buNone/>
              <a:defRPr sz="9600"/>
            </a:lvl1pPr>
            <a:lvl2pPr lvl="1">
              <a:lnSpc>
                <a:spcPct val="90000"/>
              </a:lnSpc>
              <a:spcBef>
                <a:spcPts val="0"/>
              </a:spcBef>
              <a:spcAft>
                <a:spcPts val="0"/>
              </a:spcAft>
              <a:buSzPts val="9600"/>
              <a:buNone/>
              <a:defRPr sz="9600"/>
            </a:lvl2pPr>
            <a:lvl3pPr lvl="2">
              <a:lnSpc>
                <a:spcPct val="90000"/>
              </a:lnSpc>
              <a:spcBef>
                <a:spcPts val="0"/>
              </a:spcBef>
              <a:spcAft>
                <a:spcPts val="0"/>
              </a:spcAft>
              <a:buSzPts val="9600"/>
              <a:buNone/>
              <a:defRPr sz="9600"/>
            </a:lvl3pPr>
            <a:lvl4pPr lvl="3">
              <a:lnSpc>
                <a:spcPct val="90000"/>
              </a:lnSpc>
              <a:spcBef>
                <a:spcPts val="0"/>
              </a:spcBef>
              <a:spcAft>
                <a:spcPts val="0"/>
              </a:spcAft>
              <a:buSzPts val="9600"/>
              <a:buNone/>
              <a:defRPr sz="9600"/>
            </a:lvl4pPr>
            <a:lvl5pPr lvl="4">
              <a:lnSpc>
                <a:spcPct val="90000"/>
              </a:lnSpc>
              <a:spcBef>
                <a:spcPts val="0"/>
              </a:spcBef>
              <a:spcAft>
                <a:spcPts val="0"/>
              </a:spcAft>
              <a:buSzPts val="9600"/>
              <a:buNone/>
              <a:defRPr sz="9600"/>
            </a:lvl5pPr>
            <a:lvl6pPr lvl="5">
              <a:lnSpc>
                <a:spcPct val="90000"/>
              </a:lnSpc>
              <a:spcBef>
                <a:spcPts val="0"/>
              </a:spcBef>
              <a:spcAft>
                <a:spcPts val="0"/>
              </a:spcAft>
              <a:buSzPts val="9600"/>
              <a:buNone/>
              <a:defRPr sz="9600"/>
            </a:lvl6pPr>
            <a:lvl7pPr lvl="6">
              <a:lnSpc>
                <a:spcPct val="90000"/>
              </a:lnSpc>
              <a:spcBef>
                <a:spcPts val="0"/>
              </a:spcBef>
              <a:spcAft>
                <a:spcPts val="0"/>
              </a:spcAft>
              <a:buSzPts val="9600"/>
              <a:buNone/>
              <a:defRPr sz="9600"/>
            </a:lvl7pPr>
            <a:lvl8pPr lvl="7">
              <a:lnSpc>
                <a:spcPct val="90000"/>
              </a:lnSpc>
              <a:spcBef>
                <a:spcPts val="0"/>
              </a:spcBef>
              <a:spcAft>
                <a:spcPts val="0"/>
              </a:spcAft>
              <a:buSzPts val="9600"/>
              <a:buNone/>
              <a:defRPr sz="9600"/>
            </a:lvl8pPr>
            <a:lvl9pPr lvl="8">
              <a:lnSpc>
                <a:spcPct val="90000"/>
              </a:lnSpc>
              <a:spcBef>
                <a:spcPts val="0"/>
              </a:spcBef>
              <a:spcAft>
                <a:spcPts val="0"/>
              </a:spcAft>
              <a:buSzPts val="9600"/>
              <a:buNone/>
              <a:defRPr sz="9600"/>
            </a:lvl9pPr>
          </a:lstStyle>
          <a:p>
            <a:endParaRPr/>
          </a:p>
        </p:txBody>
      </p:sp>
      <p:sp>
        <p:nvSpPr>
          <p:cNvPr id="201" name="Google Shape;201;p8"/>
          <p:cNvSpPr/>
          <p:nvPr/>
        </p:nvSpPr>
        <p:spPr>
          <a:xfrm>
            <a:off x="6788575" y="-110270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 name="Google Shape;202;p8"/>
          <p:cNvGrpSpPr/>
          <p:nvPr/>
        </p:nvGrpSpPr>
        <p:grpSpPr>
          <a:xfrm>
            <a:off x="7539786" y="4067248"/>
            <a:ext cx="1604214" cy="1073709"/>
            <a:chOff x="-2701652" y="4067236"/>
            <a:chExt cx="1604214" cy="1073709"/>
          </a:xfrm>
        </p:grpSpPr>
        <p:sp>
          <p:nvSpPr>
            <p:cNvPr id="203" name="Google Shape;203;p8"/>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8"/>
          <p:cNvGrpSpPr/>
          <p:nvPr/>
        </p:nvGrpSpPr>
        <p:grpSpPr>
          <a:xfrm rot="5400000">
            <a:off x="-747019" y="3564771"/>
            <a:ext cx="2148130" cy="3153089"/>
            <a:chOff x="5361125" y="2097300"/>
            <a:chExt cx="1033500" cy="1517075"/>
          </a:xfrm>
        </p:grpSpPr>
        <p:sp>
          <p:nvSpPr>
            <p:cNvPr id="209" name="Google Shape;209;p8"/>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8"/>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8"/>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8"/>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8"/>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8"/>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 name="Google Shape;225;p8"/>
          <p:cNvGrpSpPr/>
          <p:nvPr/>
        </p:nvGrpSpPr>
        <p:grpSpPr>
          <a:xfrm>
            <a:off x="7077732" y="-1257516"/>
            <a:ext cx="3133124" cy="2857887"/>
            <a:chOff x="520300" y="1770525"/>
            <a:chExt cx="2369450" cy="2161300"/>
          </a:xfrm>
        </p:grpSpPr>
        <p:sp>
          <p:nvSpPr>
            <p:cNvPr id="226" name="Google Shape;226;p8"/>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8"/>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8"/>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8"/>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8"/>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8"/>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8"/>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8"/>
          <p:cNvGrpSpPr/>
          <p:nvPr/>
        </p:nvGrpSpPr>
        <p:grpSpPr>
          <a:xfrm>
            <a:off x="-11" y="400513"/>
            <a:ext cx="1073711" cy="1214718"/>
            <a:chOff x="-516836" y="400513"/>
            <a:chExt cx="1073711" cy="1214718"/>
          </a:xfrm>
        </p:grpSpPr>
        <p:sp>
          <p:nvSpPr>
            <p:cNvPr id="235" name="Google Shape;235;p8"/>
            <p:cNvSpPr/>
            <p:nvPr/>
          </p:nvSpPr>
          <p:spPr>
            <a:xfrm>
              <a:off x="-516825" y="400525"/>
              <a:ext cx="1073700" cy="1214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6" name="Google Shape;236;p8"/>
            <p:cNvGrpSpPr/>
            <p:nvPr/>
          </p:nvGrpSpPr>
          <p:grpSpPr>
            <a:xfrm rot="-5400000">
              <a:off x="-587340" y="471017"/>
              <a:ext cx="1214718" cy="1073710"/>
              <a:chOff x="-404425" y="-1697637"/>
              <a:chExt cx="971075" cy="858350"/>
            </a:xfrm>
          </p:grpSpPr>
          <p:sp>
            <p:nvSpPr>
              <p:cNvPr id="237" name="Google Shape;237;p8"/>
              <p:cNvSpPr/>
              <p:nvPr/>
            </p:nvSpPr>
            <p:spPr>
              <a:xfrm>
                <a:off x="-404425" y="-1523887"/>
                <a:ext cx="325825" cy="432500"/>
              </a:xfrm>
              <a:custGeom>
                <a:avLst/>
                <a:gdLst/>
                <a:ahLst/>
                <a:cxnLst/>
                <a:rect l="l" t="t" r="r" b="b"/>
                <a:pathLst>
                  <a:path w="13033" h="17300" extrusionOk="0">
                    <a:moveTo>
                      <a:pt x="9249" y="5675"/>
                    </a:moveTo>
                    <a:cubicBezTo>
                      <a:pt x="9392" y="5675"/>
                      <a:pt x="9579" y="5730"/>
                      <a:pt x="9766" y="6060"/>
                    </a:cubicBezTo>
                    <a:cubicBezTo>
                      <a:pt x="11888" y="10074"/>
                      <a:pt x="11932" y="10932"/>
                      <a:pt x="10085" y="12570"/>
                    </a:cubicBezTo>
                    <a:cubicBezTo>
                      <a:pt x="10041" y="12614"/>
                      <a:pt x="9970" y="12657"/>
                      <a:pt x="9850" y="12657"/>
                    </a:cubicBezTo>
                    <a:cubicBezTo>
                      <a:pt x="9818" y="12657"/>
                      <a:pt x="9783" y="12654"/>
                      <a:pt x="9744" y="12647"/>
                    </a:cubicBezTo>
                    <a:cubicBezTo>
                      <a:pt x="9172" y="12559"/>
                      <a:pt x="8006" y="11801"/>
                      <a:pt x="5697" y="8732"/>
                    </a:cubicBezTo>
                    <a:cubicBezTo>
                      <a:pt x="7149" y="6918"/>
                      <a:pt x="8435" y="5675"/>
                      <a:pt x="9238" y="5675"/>
                    </a:cubicBezTo>
                    <a:close/>
                    <a:moveTo>
                      <a:pt x="0" y="1"/>
                    </a:moveTo>
                    <a:lnTo>
                      <a:pt x="0" y="1606"/>
                    </a:lnTo>
                    <a:cubicBezTo>
                      <a:pt x="1771" y="4520"/>
                      <a:pt x="3322" y="6885"/>
                      <a:pt x="4663" y="8710"/>
                    </a:cubicBezTo>
                    <a:cubicBezTo>
                      <a:pt x="4025" y="9535"/>
                      <a:pt x="3311" y="10536"/>
                      <a:pt x="2497" y="11746"/>
                    </a:cubicBezTo>
                    <a:cubicBezTo>
                      <a:pt x="1562" y="13131"/>
                      <a:pt x="704" y="14528"/>
                      <a:pt x="0" y="15693"/>
                    </a:cubicBezTo>
                    <a:lnTo>
                      <a:pt x="0" y="17299"/>
                    </a:lnTo>
                    <a:cubicBezTo>
                      <a:pt x="1518" y="14704"/>
                      <a:pt x="3421" y="11702"/>
                      <a:pt x="5169" y="9403"/>
                    </a:cubicBezTo>
                    <a:cubicBezTo>
                      <a:pt x="7116" y="11965"/>
                      <a:pt x="8589" y="13296"/>
                      <a:pt x="9612" y="13461"/>
                    </a:cubicBezTo>
                    <a:cubicBezTo>
                      <a:pt x="9692" y="13474"/>
                      <a:pt x="9771" y="13481"/>
                      <a:pt x="9847" y="13481"/>
                    </a:cubicBezTo>
                    <a:cubicBezTo>
                      <a:pt x="10147" y="13481"/>
                      <a:pt x="10416" y="13379"/>
                      <a:pt x="10635" y="13186"/>
                    </a:cubicBezTo>
                    <a:cubicBezTo>
                      <a:pt x="13032" y="11053"/>
                      <a:pt x="12526" y="9524"/>
                      <a:pt x="10492" y="5675"/>
                    </a:cubicBezTo>
                    <a:cubicBezTo>
                      <a:pt x="10140" y="5004"/>
                      <a:pt x="9623" y="4850"/>
                      <a:pt x="9260" y="4850"/>
                    </a:cubicBezTo>
                    <a:cubicBezTo>
                      <a:pt x="9257" y="4850"/>
                      <a:pt x="9254" y="4850"/>
                      <a:pt x="9252" y="4850"/>
                    </a:cubicBezTo>
                    <a:cubicBezTo>
                      <a:pt x="8839" y="4850"/>
                      <a:pt x="7780" y="4861"/>
                      <a:pt x="5191" y="8040"/>
                    </a:cubicBezTo>
                    <a:cubicBezTo>
                      <a:pt x="3849" y="6181"/>
                      <a:pt x="2145" y="3586"/>
                      <a:pt x="0"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p:nvPr/>
            </p:nvSpPr>
            <p:spPr>
              <a:xfrm>
                <a:off x="247425" y="-1157687"/>
                <a:ext cx="319225" cy="318400"/>
              </a:xfrm>
              <a:custGeom>
                <a:avLst/>
                <a:gdLst/>
                <a:ahLst/>
                <a:cxnLst/>
                <a:rect l="l" t="t" r="r" b="b"/>
                <a:pathLst>
                  <a:path w="12769" h="12736" extrusionOk="0">
                    <a:moveTo>
                      <a:pt x="12768" y="1"/>
                    </a:moveTo>
                    <a:cubicBezTo>
                      <a:pt x="11361" y="2178"/>
                      <a:pt x="9348" y="4587"/>
                      <a:pt x="6841" y="7039"/>
                    </a:cubicBezTo>
                    <a:cubicBezTo>
                      <a:pt x="4367" y="9469"/>
                      <a:pt x="1958" y="11416"/>
                      <a:pt x="1" y="12735"/>
                    </a:cubicBezTo>
                    <a:lnTo>
                      <a:pt x="1441" y="12735"/>
                    </a:lnTo>
                    <a:cubicBezTo>
                      <a:pt x="3432" y="11273"/>
                      <a:pt x="5587" y="9425"/>
                      <a:pt x="7424" y="7633"/>
                    </a:cubicBezTo>
                    <a:cubicBezTo>
                      <a:pt x="8732" y="6346"/>
                      <a:pt x="10932" y="4048"/>
                      <a:pt x="12768" y="1474"/>
                    </a:cubicBezTo>
                    <a:lnTo>
                      <a:pt x="12768"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8"/>
              <p:cNvSpPr/>
              <p:nvPr/>
            </p:nvSpPr>
            <p:spPr>
              <a:xfrm>
                <a:off x="370600" y="-1697637"/>
                <a:ext cx="196050" cy="248275"/>
              </a:xfrm>
              <a:custGeom>
                <a:avLst/>
                <a:gdLst/>
                <a:ahLst/>
                <a:cxnLst/>
                <a:rect l="l" t="t" r="r" b="b"/>
                <a:pathLst>
                  <a:path w="7842" h="9931" extrusionOk="0">
                    <a:moveTo>
                      <a:pt x="0" y="0"/>
                    </a:moveTo>
                    <a:cubicBezTo>
                      <a:pt x="913" y="1023"/>
                      <a:pt x="1815" y="2057"/>
                      <a:pt x="2673" y="3069"/>
                    </a:cubicBezTo>
                    <a:cubicBezTo>
                      <a:pt x="4883" y="5686"/>
                      <a:pt x="6610" y="7973"/>
                      <a:pt x="7841" y="9931"/>
                    </a:cubicBezTo>
                    <a:lnTo>
                      <a:pt x="7841" y="8446"/>
                    </a:lnTo>
                    <a:cubicBezTo>
                      <a:pt x="6071" y="5829"/>
                      <a:pt x="3695" y="2926"/>
                      <a:pt x="110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a:off x="-404425" y="-1697637"/>
                <a:ext cx="132825" cy="84700"/>
              </a:xfrm>
              <a:custGeom>
                <a:avLst/>
                <a:gdLst/>
                <a:ahLst/>
                <a:cxnLst/>
                <a:rect l="l" t="t" r="r" b="b"/>
                <a:pathLst>
                  <a:path w="5313" h="3388" extrusionOk="0">
                    <a:moveTo>
                      <a:pt x="3465" y="0"/>
                    </a:moveTo>
                    <a:cubicBezTo>
                      <a:pt x="2090" y="737"/>
                      <a:pt x="902" y="1507"/>
                      <a:pt x="0" y="2266"/>
                    </a:cubicBezTo>
                    <a:lnTo>
                      <a:pt x="0" y="3388"/>
                    </a:lnTo>
                    <a:cubicBezTo>
                      <a:pt x="1122" y="2277"/>
                      <a:pt x="3047" y="1056"/>
                      <a:pt x="5312"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p:nvPr/>
            </p:nvSpPr>
            <p:spPr>
              <a:xfrm>
                <a:off x="-127850" y="-1697637"/>
                <a:ext cx="324725" cy="858350"/>
              </a:xfrm>
              <a:custGeom>
                <a:avLst/>
                <a:gdLst/>
                <a:ahLst/>
                <a:cxnLst/>
                <a:rect l="l" t="t" r="r" b="b"/>
                <a:pathLst>
                  <a:path w="12989" h="34334" extrusionOk="0">
                    <a:moveTo>
                      <a:pt x="1" y="0"/>
                    </a:moveTo>
                    <a:cubicBezTo>
                      <a:pt x="2486" y="5202"/>
                      <a:pt x="4311" y="12493"/>
                      <a:pt x="5598" y="19300"/>
                    </a:cubicBezTo>
                    <a:cubicBezTo>
                      <a:pt x="2882" y="24117"/>
                      <a:pt x="298" y="29088"/>
                      <a:pt x="298" y="34333"/>
                    </a:cubicBezTo>
                    <a:lnTo>
                      <a:pt x="1122" y="34333"/>
                    </a:lnTo>
                    <a:cubicBezTo>
                      <a:pt x="1133" y="29583"/>
                      <a:pt x="3366" y="25019"/>
                      <a:pt x="5829" y="20565"/>
                    </a:cubicBezTo>
                    <a:cubicBezTo>
                      <a:pt x="6819" y="26031"/>
                      <a:pt x="7468" y="31078"/>
                      <a:pt x="7831" y="34333"/>
                    </a:cubicBezTo>
                    <a:lnTo>
                      <a:pt x="8666" y="34333"/>
                    </a:lnTo>
                    <a:cubicBezTo>
                      <a:pt x="8281" y="30902"/>
                      <a:pt x="7600" y="25470"/>
                      <a:pt x="6522" y="19663"/>
                    </a:cubicBezTo>
                    <a:lnTo>
                      <a:pt x="6478" y="19421"/>
                    </a:lnTo>
                    <a:cubicBezTo>
                      <a:pt x="6643" y="19135"/>
                      <a:pt x="6808" y="18849"/>
                      <a:pt x="6973" y="18553"/>
                    </a:cubicBezTo>
                    <a:cubicBezTo>
                      <a:pt x="7611" y="17420"/>
                      <a:pt x="8259" y="16276"/>
                      <a:pt x="8875" y="15121"/>
                    </a:cubicBezTo>
                    <a:cubicBezTo>
                      <a:pt x="9579" y="23094"/>
                      <a:pt x="9777" y="31034"/>
                      <a:pt x="9821" y="34333"/>
                    </a:cubicBezTo>
                    <a:lnTo>
                      <a:pt x="10646" y="34333"/>
                    </a:lnTo>
                    <a:cubicBezTo>
                      <a:pt x="10602" y="30847"/>
                      <a:pt x="10393" y="22226"/>
                      <a:pt x="9579" y="13791"/>
                    </a:cubicBezTo>
                    <a:cubicBezTo>
                      <a:pt x="11515" y="9975"/>
                      <a:pt x="12988" y="6071"/>
                      <a:pt x="12757" y="2068"/>
                    </a:cubicBezTo>
                    <a:cubicBezTo>
                      <a:pt x="12713" y="1309"/>
                      <a:pt x="12559" y="616"/>
                      <a:pt x="12328" y="0"/>
                    </a:cubicBezTo>
                    <a:lnTo>
                      <a:pt x="11427" y="0"/>
                    </a:lnTo>
                    <a:cubicBezTo>
                      <a:pt x="11713" y="616"/>
                      <a:pt x="11889" y="1320"/>
                      <a:pt x="11933" y="2123"/>
                    </a:cubicBezTo>
                    <a:cubicBezTo>
                      <a:pt x="12130" y="5565"/>
                      <a:pt x="11031" y="8897"/>
                      <a:pt x="9425" y="12251"/>
                    </a:cubicBezTo>
                    <a:cubicBezTo>
                      <a:pt x="8941" y="7742"/>
                      <a:pt x="8281" y="3377"/>
                      <a:pt x="7369" y="0"/>
                    </a:cubicBezTo>
                    <a:lnTo>
                      <a:pt x="6522" y="0"/>
                    </a:lnTo>
                    <a:cubicBezTo>
                      <a:pt x="7545" y="3662"/>
                      <a:pt x="8248" y="8589"/>
                      <a:pt x="8743" y="13626"/>
                    </a:cubicBezTo>
                    <a:cubicBezTo>
                      <a:pt x="7974" y="15110"/>
                      <a:pt x="7116" y="16617"/>
                      <a:pt x="6247" y="18146"/>
                    </a:cubicBezTo>
                    <a:cubicBezTo>
                      <a:pt x="6247" y="18157"/>
                      <a:pt x="6247" y="18168"/>
                      <a:pt x="6236" y="18168"/>
                    </a:cubicBezTo>
                    <a:cubicBezTo>
                      <a:pt x="4718" y="10404"/>
                      <a:pt x="2948" y="4333"/>
                      <a:pt x="924"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42"/>
        <p:cNvGrpSpPr/>
        <p:nvPr/>
      </p:nvGrpSpPr>
      <p:grpSpPr>
        <a:xfrm>
          <a:off x="0" y="0"/>
          <a:ext cx="0" cy="0"/>
          <a:chOff x="0" y="0"/>
          <a:chExt cx="0" cy="0"/>
        </a:xfrm>
      </p:grpSpPr>
      <p:sp>
        <p:nvSpPr>
          <p:cNvPr id="243" name="Google Shape;243;p9"/>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9"/>
          <p:cNvSpPr txBox="1">
            <a:spLocks noGrp="1"/>
          </p:cNvSpPr>
          <p:nvPr>
            <p:ph type="title"/>
          </p:nvPr>
        </p:nvSpPr>
        <p:spPr>
          <a:xfrm>
            <a:off x="713225" y="1353725"/>
            <a:ext cx="4338600" cy="923400"/>
          </a:xfrm>
          <a:prstGeom prst="rect">
            <a:avLst/>
          </a:prstGeom>
        </p:spPr>
        <p:txBody>
          <a:bodyPr spcFirstLastPara="1" wrap="square" lIns="91425" tIns="91425" rIns="91425" bIns="91425" anchor="t" anchorCtr="0">
            <a:noAutofit/>
          </a:bodyPr>
          <a:lstStyle>
            <a:lvl1pPr lvl="0" algn="l">
              <a:spcBef>
                <a:spcPts val="0"/>
              </a:spcBef>
              <a:spcAft>
                <a:spcPts val="0"/>
              </a:spcAft>
              <a:buSzPts val="4700"/>
              <a:buNone/>
              <a:defRPr sz="4700"/>
            </a:lvl1pPr>
            <a:lvl2pPr lvl="1" algn="l">
              <a:spcBef>
                <a:spcPts val="0"/>
              </a:spcBef>
              <a:spcAft>
                <a:spcPts val="0"/>
              </a:spcAft>
              <a:buSzPts val="6000"/>
              <a:buNone/>
              <a:defRPr sz="6000"/>
            </a:lvl2pPr>
            <a:lvl3pPr lvl="2" algn="l">
              <a:spcBef>
                <a:spcPts val="0"/>
              </a:spcBef>
              <a:spcAft>
                <a:spcPts val="0"/>
              </a:spcAft>
              <a:buSzPts val="6000"/>
              <a:buNone/>
              <a:defRPr sz="6000"/>
            </a:lvl3pPr>
            <a:lvl4pPr lvl="3" algn="l">
              <a:spcBef>
                <a:spcPts val="0"/>
              </a:spcBef>
              <a:spcAft>
                <a:spcPts val="0"/>
              </a:spcAft>
              <a:buSzPts val="6000"/>
              <a:buNone/>
              <a:defRPr sz="6000"/>
            </a:lvl4pPr>
            <a:lvl5pPr lvl="4" algn="l">
              <a:spcBef>
                <a:spcPts val="0"/>
              </a:spcBef>
              <a:spcAft>
                <a:spcPts val="0"/>
              </a:spcAft>
              <a:buSzPts val="6000"/>
              <a:buNone/>
              <a:defRPr sz="6000"/>
            </a:lvl5pPr>
            <a:lvl6pPr lvl="5" algn="l">
              <a:spcBef>
                <a:spcPts val="0"/>
              </a:spcBef>
              <a:spcAft>
                <a:spcPts val="0"/>
              </a:spcAft>
              <a:buSzPts val="6000"/>
              <a:buNone/>
              <a:defRPr sz="6000"/>
            </a:lvl6pPr>
            <a:lvl7pPr lvl="6" algn="l">
              <a:spcBef>
                <a:spcPts val="0"/>
              </a:spcBef>
              <a:spcAft>
                <a:spcPts val="0"/>
              </a:spcAft>
              <a:buSzPts val="6000"/>
              <a:buNone/>
              <a:defRPr sz="6000"/>
            </a:lvl7pPr>
            <a:lvl8pPr lvl="7" algn="l">
              <a:spcBef>
                <a:spcPts val="0"/>
              </a:spcBef>
              <a:spcAft>
                <a:spcPts val="0"/>
              </a:spcAft>
              <a:buSzPts val="6000"/>
              <a:buNone/>
              <a:defRPr sz="6000"/>
            </a:lvl8pPr>
            <a:lvl9pPr lvl="8" algn="l">
              <a:spcBef>
                <a:spcPts val="0"/>
              </a:spcBef>
              <a:spcAft>
                <a:spcPts val="0"/>
              </a:spcAft>
              <a:buSzPts val="6000"/>
              <a:buNone/>
              <a:defRPr sz="6000"/>
            </a:lvl9pPr>
          </a:lstStyle>
          <a:p>
            <a:endParaRPr/>
          </a:p>
        </p:txBody>
      </p:sp>
      <p:sp>
        <p:nvSpPr>
          <p:cNvPr id="245" name="Google Shape;245;p9"/>
          <p:cNvSpPr txBox="1">
            <a:spLocks noGrp="1"/>
          </p:cNvSpPr>
          <p:nvPr>
            <p:ph type="subTitle" idx="1"/>
          </p:nvPr>
        </p:nvSpPr>
        <p:spPr>
          <a:xfrm>
            <a:off x="713225" y="2267925"/>
            <a:ext cx="4338600" cy="1423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650"/>
              <a:buNone/>
              <a:defRPr sz="1650"/>
            </a:lvl1pPr>
            <a:lvl2pPr lvl="1">
              <a:lnSpc>
                <a:spcPct val="100000"/>
              </a:lnSpc>
              <a:spcBef>
                <a:spcPts val="0"/>
              </a:spcBef>
              <a:spcAft>
                <a:spcPts val="0"/>
              </a:spcAft>
              <a:buSzPts val="1650"/>
              <a:buNone/>
              <a:defRPr sz="1650"/>
            </a:lvl2pPr>
            <a:lvl3pPr lvl="2">
              <a:lnSpc>
                <a:spcPct val="100000"/>
              </a:lnSpc>
              <a:spcBef>
                <a:spcPts val="0"/>
              </a:spcBef>
              <a:spcAft>
                <a:spcPts val="0"/>
              </a:spcAft>
              <a:buSzPts val="1650"/>
              <a:buNone/>
              <a:defRPr sz="1650"/>
            </a:lvl3pPr>
            <a:lvl4pPr lvl="3">
              <a:lnSpc>
                <a:spcPct val="100000"/>
              </a:lnSpc>
              <a:spcBef>
                <a:spcPts val="0"/>
              </a:spcBef>
              <a:spcAft>
                <a:spcPts val="0"/>
              </a:spcAft>
              <a:buSzPts val="1650"/>
              <a:buNone/>
              <a:defRPr sz="1650"/>
            </a:lvl4pPr>
            <a:lvl5pPr lvl="4">
              <a:lnSpc>
                <a:spcPct val="100000"/>
              </a:lnSpc>
              <a:spcBef>
                <a:spcPts val="0"/>
              </a:spcBef>
              <a:spcAft>
                <a:spcPts val="0"/>
              </a:spcAft>
              <a:buSzPts val="1650"/>
              <a:buNone/>
              <a:defRPr sz="1650"/>
            </a:lvl5pPr>
            <a:lvl6pPr lvl="5">
              <a:lnSpc>
                <a:spcPct val="100000"/>
              </a:lnSpc>
              <a:spcBef>
                <a:spcPts val="0"/>
              </a:spcBef>
              <a:spcAft>
                <a:spcPts val="0"/>
              </a:spcAft>
              <a:buSzPts val="1650"/>
              <a:buNone/>
              <a:defRPr sz="1650"/>
            </a:lvl6pPr>
            <a:lvl7pPr lvl="6">
              <a:lnSpc>
                <a:spcPct val="100000"/>
              </a:lnSpc>
              <a:spcBef>
                <a:spcPts val="0"/>
              </a:spcBef>
              <a:spcAft>
                <a:spcPts val="0"/>
              </a:spcAft>
              <a:buSzPts val="1650"/>
              <a:buNone/>
              <a:defRPr sz="1650"/>
            </a:lvl7pPr>
            <a:lvl8pPr lvl="7">
              <a:lnSpc>
                <a:spcPct val="100000"/>
              </a:lnSpc>
              <a:spcBef>
                <a:spcPts val="0"/>
              </a:spcBef>
              <a:spcAft>
                <a:spcPts val="0"/>
              </a:spcAft>
              <a:buSzPts val="1650"/>
              <a:buNone/>
              <a:defRPr sz="1650"/>
            </a:lvl8pPr>
            <a:lvl9pPr lvl="8">
              <a:lnSpc>
                <a:spcPct val="100000"/>
              </a:lnSpc>
              <a:spcBef>
                <a:spcPts val="0"/>
              </a:spcBef>
              <a:spcAft>
                <a:spcPts val="0"/>
              </a:spcAft>
              <a:buSzPts val="1650"/>
              <a:buNone/>
              <a:defRPr sz="1650"/>
            </a:lvl9pPr>
          </a:lstStyle>
          <a:p>
            <a:endParaRPr/>
          </a:p>
        </p:txBody>
      </p:sp>
      <p:sp>
        <p:nvSpPr>
          <p:cNvPr id="246" name="Google Shape;246;p9"/>
          <p:cNvSpPr>
            <a:spLocks noGrp="1"/>
          </p:cNvSpPr>
          <p:nvPr>
            <p:ph type="pic" idx="2"/>
          </p:nvPr>
        </p:nvSpPr>
        <p:spPr>
          <a:xfrm>
            <a:off x="5644500" y="0"/>
            <a:ext cx="3499500" cy="5143500"/>
          </a:xfrm>
          <a:prstGeom prst="rect">
            <a:avLst/>
          </a:prstGeom>
          <a:noFill/>
          <a:ln>
            <a:noFill/>
          </a:ln>
        </p:spPr>
      </p:sp>
      <p:sp>
        <p:nvSpPr>
          <p:cNvPr id="247" name="Google Shape;247;p9"/>
          <p:cNvSpPr/>
          <p:nvPr/>
        </p:nvSpPr>
        <p:spPr>
          <a:xfrm>
            <a:off x="-876700" y="3549225"/>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 name="Google Shape;248;p9"/>
          <p:cNvGrpSpPr/>
          <p:nvPr/>
        </p:nvGrpSpPr>
        <p:grpSpPr>
          <a:xfrm rot="10163823">
            <a:off x="-759334" y="3939727"/>
            <a:ext cx="2945041" cy="2686327"/>
            <a:chOff x="520300" y="1770525"/>
            <a:chExt cx="2369450" cy="2161300"/>
          </a:xfrm>
        </p:grpSpPr>
        <p:sp>
          <p:nvSpPr>
            <p:cNvPr id="249" name="Google Shape;249;p9"/>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9"/>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9"/>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9"/>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9"/>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9"/>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7" name="Google Shape;257;p9"/>
          <p:cNvSpPr/>
          <p:nvPr/>
        </p:nvSpPr>
        <p:spPr>
          <a:xfrm>
            <a:off x="-731550" y="5395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5"/>
        </a:solidFill>
        <a:effectLst/>
      </p:bgPr>
    </p:bg>
    <p:spTree>
      <p:nvGrpSpPr>
        <p:cNvPr id="1" name="Shape 34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1">
  <p:cSld name="CUSTOM_1_1">
    <p:spTree>
      <p:nvGrpSpPr>
        <p:cNvPr id="1" name="Shape 408"/>
        <p:cNvGrpSpPr/>
        <p:nvPr/>
      </p:nvGrpSpPr>
      <p:grpSpPr>
        <a:xfrm>
          <a:off x="0" y="0"/>
          <a:ext cx="0" cy="0"/>
          <a:chOff x="0" y="0"/>
          <a:chExt cx="0" cy="0"/>
        </a:xfrm>
      </p:grpSpPr>
      <p:sp>
        <p:nvSpPr>
          <p:cNvPr id="409" name="Google Shape;409;p15"/>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5"/>
          <p:cNvSpPr txBox="1">
            <a:spLocks noGrp="1"/>
          </p:cNvSpPr>
          <p:nvPr>
            <p:ph type="title"/>
          </p:nvPr>
        </p:nvSpPr>
        <p:spPr>
          <a:xfrm>
            <a:off x="820650" y="2314925"/>
            <a:ext cx="2930700" cy="877200"/>
          </a:xfrm>
          <a:prstGeom prst="rect">
            <a:avLst/>
          </a:prstGeom>
        </p:spPr>
        <p:txBody>
          <a:bodyPr spcFirstLastPara="1" wrap="square" lIns="91425" tIns="91425" rIns="91425" bIns="91425" anchor="t" anchorCtr="0">
            <a:noAutofit/>
          </a:bodyPr>
          <a:lstStyle>
            <a:lvl1pPr lvl="0" rtl="0">
              <a:spcBef>
                <a:spcPts val="0"/>
              </a:spcBef>
              <a:spcAft>
                <a:spcPts val="0"/>
              </a:spcAft>
              <a:buSzPts val="5200"/>
              <a:buNone/>
              <a:defRPr sz="5200"/>
            </a:lvl1pPr>
            <a:lvl2pPr lvl="1" rtl="0">
              <a:spcBef>
                <a:spcPts val="0"/>
              </a:spcBef>
              <a:spcAft>
                <a:spcPts val="0"/>
              </a:spcAft>
              <a:buSzPts val="5200"/>
              <a:buNone/>
              <a:defRPr sz="5200"/>
            </a:lvl2pPr>
            <a:lvl3pPr lvl="2" rtl="0">
              <a:spcBef>
                <a:spcPts val="0"/>
              </a:spcBef>
              <a:spcAft>
                <a:spcPts val="0"/>
              </a:spcAft>
              <a:buSzPts val="5200"/>
              <a:buNone/>
              <a:defRPr sz="5200"/>
            </a:lvl3pPr>
            <a:lvl4pPr lvl="3" rtl="0">
              <a:spcBef>
                <a:spcPts val="0"/>
              </a:spcBef>
              <a:spcAft>
                <a:spcPts val="0"/>
              </a:spcAft>
              <a:buSzPts val="5200"/>
              <a:buNone/>
              <a:defRPr sz="5200"/>
            </a:lvl4pPr>
            <a:lvl5pPr lvl="4" rtl="0">
              <a:spcBef>
                <a:spcPts val="0"/>
              </a:spcBef>
              <a:spcAft>
                <a:spcPts val="0"/>
              </a:spcAft>
              <a:buSzPts val="5200"/>
              <a:buNone/>
              <a:defRPr sz="5200"/>
            </a:lvl5pPr>
            <a:lvl6pPr lvl="5" rtl="0">
              <a:spcBef>
                <a:spcPts val="0"/>
              </a:spcBef>
              <a:spcAft>
                <a:spcPts val="0"/>
              </a:spcAft>
              <a:buSzPts val="5200"/>
              <a:buNone/>
              <a:defRPr sz="5200"/>
            </a:lvl6pPr>
            <a:lvl7pPr lvl="6" rtl="0">
              <a:spcBef>
                <a:spcPts val="0"/>
              </a:spcBef>
              <a:spcAft>
                <a:spcPts val="0"/>
              </a:spcAft>
              <a:buSzPts val="5200"/>
              <a:buNone/>
              <a:defRPr sz="5200"/>
            </a:lvl7pPr>
            <a:lvl8pPr lvl="7" rtl="0">
              <a:spcBef>
                <a:spcPts val="0"/>
              </a:spcBef>
              <a:spcAft>
                <a:spcPts val="0"/>
              </a:spcAft>
              <a:buSzPts val="5200"/>
              <a:buNone/>
              <a:defRPr sz="5200"/>
            </a:lvl8pPr>
            <a:lvl9pPr lvl="8" rtl="0">
              <a:spcBef>
                <a:spcPts val="0"/>
              </a:spcBef>
              <a:spcAft>
                <a:spcPts val="0"/>
              </a:spcAft>
              <a:buSzPts val="5200"/>
              <a:buNone/>
              <a:defRPr sz="5200"/>
            </a:lvl9pPr>
          </a:lstStyle>
          <a:p>
            <a:endParaRPr/>
          </a:p>
        </p:txBody>
      </p:sp>
      <p:sp>
        <p:nvSpPr>
          <p:cNvPr id="411" name="Google Shape;411;p15"/>
          <p:cNvSpPr txBox="1">
            <a:spLocks noGrp="1"/>
          </p:cNvSpPr>
          <p:nvPr>
            <p:ph type="title" idx="2" hasCustomPrompt="1"/>
          </p:nvPr>
        </p:nvSpPr>
        <p:spPr>
          <a:xfrm>
            <a:off x="1764150" y="1342950"/>
            <a:ext cx="1043700" cy="9081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Clr>
                <a:schemeClr val="dk1"/>
              </a:buClr>
              <a:buSzPts val="5000"/>
              <a:buNone/>
              <a:defRPr sz="5000">
                <a:solidFill>
                  <a:schemeClr val="dk1"/>
                </a:solidFill>
              </a:defRPr>
            </a:lvl1pPr>
            <a:lvl2pPr lvl="1" algn="ctr" rtl="0">
              <a:spcBef>
                <a:spcPts val="0"/>
              </a:spcBef>
              <a:spcAft>
                <a:spcPts val="0"/>
              </a:spcAft>
              <a:buClr>
                <a:schemeClr val="dk1"/>
              </a:buClr>
              <a:buSzPts val="5000"/>
              <a:buNone/>
              <a:defRPr sz="5000">
                <a:solidFill>
                  <a:schemeClr val="dk1"/>
                </a:solidFill>
              </a:defRPr>
            </a:lvl2pPr>
            <a:lvl3pPr lvl="2" algn="ctr" rtl="0">
              <a:spcBef>
                <a:spcPts val="0"/>
              </a:spcBef>
              <a:spcAft>
                <a:spcPts val="0"/>
              </a:spcAft>
              <a:buClr>
                <a:schemeClr val="dk1"/>
              </a:buClr>
              <a:buSzPts val="5000"/>
              <a:buNone/>
              <a:defRPr sz="5000">
                <a:solidFill>
                  <a:schemeClr val="dk1"/>
                </a:solidFill>
              </a:defRPr>
            </a:lvl3pPr>
            <a:lvl4pPr lvl="3" algn="ctr" rtl="0">
              <a:spcBef>
                <a:spcPts val="0"/>
              </a:spcBef>
              <a:spcAft>
                <a:spcPts val="0"/>
              </a:spcAft>
              <a:buClr>
                <a:schemeClr val="dk1"/>
              </a:buClr>
              <a:buSzPts val="5000"/>
              <a:buNone/>
              <a:defRPr sz="5000">
                <a:solidFill>
                  <a:schemeClr val="dk1"/>
                </a:solidFill>
              </a:defRPr>
            </a:lvl4pPr>
            <a:lvl5pPr lvl="4" algn="ctr" rtl="0">
              <a:spcBef>
                <a:spcPts val="0"/>
              </a:spcBef>
              <a:spcAft>
                <a:spcPts val="0"/>
              </a:spcAft>
              <a:buClr>
                <a:schemeClr val="dk1"/>
              </a:buClr>
              <a:buSzPts val="5000"/>
              <a:buNone/>
              <a:defRPr sz="5000">
                <a:solidFill>
                  <a:schemeClr val="dk1"/>
                </a:solidFill>
              </a:defRPr>
            </a:lvl5pPr>
            <a:lvl6pPr lvl="5" algn="ctr" rtl="0">
              <a:spcBef>
                <a:spcPts val="0"/>
              </a:spcBef>
              <a:spcAft>
                <a:spcPts val="0"/>
              </a:spcAft>
              <a:buClr>
                <a:schemeClr val="dk1"/>
              </a:buClr>
              <a:buSzPts val="5000"/>
              <a:buNone/>
              <a:defRPr sz="5000">
                <a:solidFill>
                  <a:schemeClr val="dk1"/>
                </a:solidFill>
              </a:defRPr>
            </a:lvl6pPr>
            <a:lvl7pPr lvl="6" algn="ctr" rtl="0">
              <a:spcBef>
                <a:spcPts val="0"/>
              </a:spcBef>
              <a:spcAft>
                <a:spcPts val="0"/>
              </a:spcAft>
              <a:buClr>
                <a:schemeClr val="dk1"/>
              </a:buClr>
              <a:buSzPts val="5000"/>
              <a:buNone/>
              <a:defRPr sz="5000">
                <a:solidFill>
                  <a:schemeClr val="dk1"/>
                </a:solidFill>
              </a:defRPr>
            </a:lvl7pPr>
            <a:lvl8pPr lvl="7" algn="ctr" rtl="0">
              <a:spcBef>
                <a:spcPts val="0"/>
              </a:spcBef>
              <a:spcAft>
                <a:spcPts val="0"/>
              </a:spcAft>
              <a:buClr>
                <a:schemeClr val="dk1"/>
              </a:buClr>
              <a:buSzPts val="5000"/>
              <a:buNone/>
              <a:defRPr sz="5000">
                <a:solidFill>
                  <a:schemeClr val="dk1"/>
                </a:solidFill>
              </a:defRPr>
            </a:lvl8pPr>
            <a:lvl9pPr lvl="8" algn="ctr" rtl="0">
              <a:spcBef>
                <a:spcPts val="0"/>
              </a:spcBef>
              <a:spcAft>
                <a:spcPts val="0"/>
              </a:spcAft>
              <a:buClr>
                <a:schemeClr val="dk1"/>
              </a:buClr>
              <a:buSzPts val="5000"/>
              <a:buNone/>
              <a:defRPr sz="5000">
                <a:solidFill>
                  <a:schemeClr val="dk1"/>
                </a:solidFill>
              </a:defRPr>
            </a:lvl9pPr>
          </a:lstStyle>
          <a:p>
            <a:r>
              <a:t>xx%</a:t>
            </a:r>
          </a:p>
        </p:txBody>
      </p:sp>
      <p:sp>
        <p:nvSpPr>
          <p:cNvPr id="412" name="Google Shape;412;p15"/>
          <p:cNvSpPr txBox="1">
            <a:spLocks noGrp="1"/>
          </p:cNvSpPr>
          <p:nvPr>
            <p:ph type="subTitle" idx="1"/>
          </p:nvPr>
        </p:nvSpPr>
        <p:spPr>
          <a:xfrm>
            <a:off x="820650" y="3267400"/>
            <a:ext cx="2930700" cy="75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sp>
        <p:nvSpPr>
          <p:cNvPr id="413" name="Google Shape;413;p15"/>
          <p:cNvSpPr>
            <a:spLocks noGrp="1"/>
          </p:cNvSpPr>
          <p:nvPr>
            <p:ph type="pic" idx="3"/>
          </p:nvPr>
        </p:nvSpPr>
        <p:spPr>
          <a:xfrm>
            <a:off x="4572000" y="0"/>
            <a:ext cx="4572000" cy="5143500"/>
          </a:xfrm>
          <a:prstGeom prst="rect">
            <a:avLst/>
          </a:prstGeom>
          <a:noFill/>
          <a:ln>
            <a:noFill/>
          </a:ln>
        </p:spPr>
      </p:sp>
      <p:grpSp>
        <p:nvGrpSpPr>
          <p:cNvPr id="414" name="Google Shape;414;p15"/>
          <p:cNvGrpSpPr/>
          <p:nvPr/>
        </p:nvGrpSpPr>
        <p:grpSpPr>
          <a:xfrm>
            <a:off x="-242200" y="173"/>
            <a:ext cx="2006391" cy="1342996"/>
            <a:chOff x="-2701652" y="4067236"/>
            <a:chExt cx="1604214" cy="1073709"/>
          </a:xfrm>
        </p:grpSpPr>
        <p:sp>
          <p:nvSpPr>
            <p:cNvPr id="415" name="Google Shape;415;p15"/>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5"/>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5"/>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5"/>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5"/>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0" name="Google Shape;420;p15"/>
          <p:cNvGrpSpPr/>
          <p:nvPr/>
        </p:nvGrpSpPr>
        <p:grpSpPr>
          <a:xfrm>
            <a:off x="-1303418" y="4021609"/>
            <a:ext cx="3133124" cy="2857887"/>
            <a:chOff x="520300" y="1770525"/>
            <a:chExt cx="2369450" cy="2161300"/>
          </a:xfrm>
        </p:grpSpPr>
        <p:sp>
          <p:nvSpPr>
            <p:cNvPr id="421" name="Google Shape;421;p15"/>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5"/>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5"/>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5"/>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5"/>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5"/>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5"/>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5"/>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3">
  <p:cSld name="CUSTOM_1_1_1_1">
    <p:spTree>
      <p:nvGrpSpPr>
        <p:cNvPr id="1" name="Shape 458"/>
        <p:cNvGrpSpPr/>
        <p:nvPr/>
      </p:nvGrpSpPr>
      <p:grpSpPr>
        <a:xfrm>
          <a:off x="0" y="0"/>
          <a:ext cx="0" cy="0"/>
          <a:chOff x="0" y="0"/>
          <a:chExt cx="0" cy="0"/>
        </a:xfrm>
      </p:grpSpPr>
      <p:sp>
        <p:nvSpPr>
          <p:cNvPr id="459" name="Google Shape;459;p17"/>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7"/>
          <p:cNvSpPr txBox="1">
            <a:spLocks noGrp="1"/>
          </p:cNvSpPr>
          <p:nvPr>
            <p:ph type="title"/>
          </p:nvPr>
        </p:nvSpPr>
        <p:spPr>
          <a:xfrm>
            <a:off x="3144750" y="3191450"/>
            <a:ext cx="4664700" cy="985200"/>
          </a:xfrm>
          <a:prstGeom prst="rect">
            <a:avLst/>
          </a:prstGeom>
        </p:spPr>
        <p:txBody>
          <a:bodyPr spcFirstLastPara="1" wrap="square" lIns="91425" tIns="91425" rIns="91425" bIns="91425" anchor="t" anchorCtr="0">
            <a:noAutofit/>
          </a:bodyPr>
          <a:lstStyle>
            <a:lvl1pPr lvl="0" algn="l" rtl="0">
              <a:spcBef>
                <a:spcPts val="0"/>
              </a:spcBef>
              <a:spcAft>
                <a:spcPts val="0"/>
              </a:spcAft>
              <a:buSzPts val="5200"/>
              <a:buNone/>
              <a:defRPr sz="5200"/>
            </a:lvl1pPr>
            <a:lvl2pPr lvl="1" algn="l" rtl="0">
              <a:spcBef>
                <a:spcPts val="0"/>
              </a:spcBef>
              <a:spcAft>
                <a:spcPts val="0"/>
              </a:spcAft>
              <a:buSzPts val="5200"/>
              <a:buNone/>
              <a:defRPr sz="5200"/>
            </a:lvl2pPr>
            <a:lvl3pPr lvl="2" algn="l" rtl="0">
              <a:spcBef>
                <a:spcPts val="0"/>
              </a:spcBef>
              <a:spcAft>
                <a:spcPts val="0"/>
              </a:spcAft>
              <a:buSzPts val="5200"/>
              <a:buNone/>
              <a:defRPr sz="5200"/>
            </a:lvl3pPr>
            <a:lvl4pPr lvl="3" algn="l" rtl="0">
              <a:spcBef>
                <a:spcPts val="0"/>
              </a:spcBef>
              <a:spcAft>
                <a:spcPts val="0"/>
              </a:spcAft>
              <a:buSzPts val="5200"/>
              <a:buNone/>
              <a:defRPr sz="5200"/>
            </a:lvl4pPr>
            <a:lvl5pPr lvl="4" algn="l" rtl="0">
              <a:spcBef>
                <a:spcPts val="0"/>
              </a:spcBef>
              <a:spcAft>
                <a:spcPts val="0"/>
              </a:spcAft>
              <a:buSzPts val="5200"/>
              <a:buNone/>
              <a:defRPr sz="5200"/>
            </a:lvl5pPr>
            <a:lvl6pPr lvl="5" algn="l" rtl="0">
              <a:spcBef>
                <a:spcPts val="0"/>
              </a:spcBef>
              <a:spcAft>
                <a:spcPts val="0"/>
              </a:spcAft>
              <a:buSzPts val="5200"/>
              <a:buNone/>
              <a:defRPr sz="5200"/>
            </a:lvl6pPr>
            <a:lvl7pPr lvl="6" algn="l" rtl="0">
              <a:spcBef>
                <a:spcPts val="0"/>
              </a:spcBef>
              <a:spcAft>
                <a:spcPts val="0"/>
              </a:spcAft>
              <a:buSzPts val="5200"/>
              <a:buNone/>
              <a:defRPr sz="5200"/>
            </a:lvl7pPr>
            <a:lvl8pPr lvl="7" algn="l" rtl="0">
              <a:spcBef>
                <a:spcPts val="0"/>
              </a:spcBef>
              <a:spcAft>
                <a:spcPts val="0"/>
              </a:spcAft>
              <a:buSzPts val="5200"/>
              <a:buNone/>
              <a:defRPr sz="5200"/>
            </a:lvl8pPr>
            <a:lvl9pPr lvl="8" algn="l" rtl="0">
              <a:spcBef>
                <a:spcPts val="0"/>
              </a:spcBef>
              <a:spcAft>
                <a:spcPts val="0"/>
              </a:spcAft>
              <a:buSzPts val="5200"/>
              <a:buNone/>
              <a:defRPr sz="5200"/>
            </a:lvl9pPr>
          </a:lstStyle>
          <a:p>
            <a:endParaRPr/>
          </a:p>
        </p:txBody>
      </p:sp>
      <p:sp>
        <p:nvSpPr>
          <p:cNvPr id="461" name="Google Shape;461;p17"/>
          <p:cNvSpPr txBox="1">
            <a:spLocks noGrp="1"/>
          </p:cNvSpPr>
          <p:nvPr>
            <p:ph type="title" idx="2" hasCustomPrompt="1"/>
          </p:nvPr>
        </p:nvSpPr>
        <p:spPr>
          <a:xfrm>
            <a:off x="1883849" y="3357300"/>
            <a:ext cx="1008300" cy="10005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Clr>
                <a:schemeClr val="dk1"/>
              </a:buClr>
              <a:buSzPts val="5000"/>
              <a:buNone/>
              <a:defRPr sz="5000">
                <a:solidFill>
                  <a:schemeClr val="dk1"/>
                </a:solidFill>
              </a:defRPr>
            </a:lvl1pPr>
            <a:lvl2pPr lvl="1" algn="ctr" rtl="0">
              <a:spcBef>
                <a:spcPts val="0"/>
              </a:spcBef>
              <a:spcAft>
                <a:spcPts val="0"/>
              </a:spcAft>
              <a:buClr>
                <a:schemeClr val="dk1"/>
              </a:buClr>
              <a:buSzPts val="5000"/>
              <a:buNone/>
              <a:defRPr sz="5000">
                <a:solidFill>
                  <a:schemeClr val="dk1"/>
                </a:solidFill>
              </a:defRPr>
            </a:lvl2pPr>
            <a:lvl3pPr lvl="2" algn="ctr" rtl="0">
              <a:spcBef>
                <a:spcPts val="0"/>
              </a:spcBef>
              <a:spcAft>
                <a:spcPts val="0"/>
              </a:spcAft>
              <a:buClr>
                <a:schemeClr val="dk1"/>
              </a:buClr>
              <a:buSzPts val="5000"/>
              <a:buNone/>
              <a:defRPr sz="5000">
                <a:solidFill>
                  <a:schemeClr val="dk1"/>
                </a:solidFill>
              </a:defRPr>
            </a:lvl3pPr>
            <a:lvl4pPr lvl="3" algn="ctr" rtl="0">
              <a:spcBef>
                <a:spcPts val="0"/>
              </a:spcBef>
              <a:spcAft>
                <a:spcPts val="0"/>
              </a:spcAft>
              <a:buClr>
                <a:schemeClr val="dk1"/>
              </a:buClr>
              <a:buSzPts val="5000"/>
              <a:buNone/>
              <a:defRPr sz="5000">
                <a:solidFill>
                  <a:schemeClr val="dk1"/>
                </a:solidFill>
              </a:defRPr>
            </a:lvl4pPr>
            <a:lvl5pPr lvl="4" algn="ctr" rtl="0">
              <a:spcBef>
                <a:spcPts val="0"/>
              </a:spcBef>
              <a:spcAft>
                <a:spcPts val="0"/>
              </a:spcAft>
              <a:buClr>
                <a:schemeClr val="dk1"/>
              </a:buClr>
              <a:buSzPts val="5000"/>
              <a:buNone/>
              <a:defRPr sz="5000">
                <a:solidFill>
                  <a:schemeClr val="dk1"/>
                </a:solidFill>
              </a:defRPr>
            </a:lvl5pPr>
            <a:lvl6pPr lvl="5" algn="ctr" rtl="0">
              <a:spcBef>
                <a:spcPts val="0"/>
              </a:spcBef>
              <a:spcAft>
                <a:spcPts val="0"/>
              </a:spcAft>
              <a:buClr>
                <a:schemeClr val="dk1"/>
              </a:buClr>
              <a:buSzPts val="5000"/>
              <a:buNone/>
              <a:defRPr sz="5000">
                <a:solidFill>
                  <a:schemeClr val="dk1"/>
                </a:solidFill>
              </a:defRPr>
            </a:lvl6pPr>
            <a:lvl7pPr lvl="6" algn="ctr" rtl="0">
              <a:spcBef>
                <a:spcPts val="0"/>
              </a:spcBef>
              <a:spcAft>
                <a:spcPts val="0"/>
              </a:spcAft>
              <a:buClr>
                <a:schemeClr val="dk1"/>
              </a:buClr>
              <a:buSzPts val="5000"/>
              <a:buNone/>
              <a:defRPr sz="5000">
                <a:solidFill>
                  <a:schemeClr val="dk1"/>
                </a:solidFill>
              </a:defRPr>
            </a:lvl7pPr>
            <a:lvl8pPr lvl="7" algn="ctr" rtl="0">
              <a:spcBef>
                <a:spcPts val="0"/>
              </a:spcBef>
              <a:spcAft>
                <a:spcPts val="0"/>
              </a:spcAft>
              <a:buClr>
                <a:schemeClr val="dk1"/>
              </a:buClr>
              <a:buSzPts val="5000"/>
              <a:buNone/>
              <a:defRPr sz="5000">
                <a:solidFill>
                  <a:schemeClr val="dk1"/>
                </a:solidFill>
              </a:defRPr>
            </a:lvl8pPr>
            <a:lvl9pPr lvl="8" algn="ctr" rtl="0">
              <a:spcBef>
                <a:spcPts val="0"/>
              </a:spcBef>
              <a:spcAft>
                <a:spcPts val="0"/>
              </a:spcAft>
              <a:buClr>
                <a:schemeClr val="dk1"/>
              </a:buClr>
              <a:buSzPts val="5000"/>
              <a:buNone/>
              <a:defRPr sz="5000">
                <a:solidFill>
                  <a:schemeClr val="dk1"/>
                </a:solidFill>
              </a:defRPr>
            </a:lvl9pPr>
          </a:lstStyle>
          <a:p>
            <a:r>
              <a:t>xx%</a:t>
            </a:r>
          </a:p>
        </p:txBody>
      </p:sp>
      <p:sp>
        <p:nvSpPr>
          <p:cNvPr id="462" name="Google Shape;462;p17"/>
          <p:cNvSpPr txBox="1">
            <a:spLocks noGrp="1"/>
          </p:cNvSpPr>
          <p:nvPr>
            <p:ph type="subTitle" idx="1"/>
          </p:nvPr>
        </p:nvSpPr>
        <p:spPr>
          <a:xfrm>
            <a:off x="3144750" y="3994651"/>
            <a:ext cx="4664700" cy="43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50"/>
              <a:buNone/>
              <a:defRPr sz="1650"/>
            </a:lvl1pPr>
            <a:lvl2pPr lvl="1" rtl="0">
              <a:lnSpc>
                <a:spcPct val="100000"/>
              </a:lnSpc>
              <a:spcBef>
                <a:spcPts val="0"/>
              </a:spcBef>
              <a:spcAft>
                <a:spcPts val="0"/>
              </a:spcAft>
              <a:buSzPts val="1650"/>
              <a:buNone/>
              <a:defRPr sz="1650"/>
            </a:lvl2pPr>
            <a:lvl3pPr lvl="2" rtl="0">
              <a:lnSpc>
                <a:spcPct val="100000"/>
              </a:lnSpc>
              <a:spcBef>
                <a:spcPts val="0"/>
              </a:spcBef>
              <a:spcAft>
                <a:spcPts val="0"/>
              </a:spcAft>
              <a:buSzPts val="1650"/>
              <a:buNone/>
              <a:defRPr sz="1650"/>
            </a:lvl3pPr>
            <a:lvl4pPr lvl="3" rtl="0">
              <a:lnSpc>
                <a:spcPct val="100000"/>
              </a:lnSpc>
              <a:spcBef>
                <a:spcPts val="0"/>
              </a:spcBef>
              <a:spcAft>
                <a:spcPts val="0"/>
              </a:spcAft>
              <a:buSzPts val="1650"/>
              <a:buNone/>
              <a:defRPr sz="1650"/>
            </a:lvl4pPr>
            <a:lvl5pPr lvl="4" rtl="0">
              <a:lnSpc>
                <a:spcPct val="100000"/>
              </a:lnSpc>
              <a:spcBef>
                <a:spcPts val="0"/>
              </a:spcBef>
              <a:spcAft>
                <a:spcPts val="0"/>
              </a:spcAft>
              <a:buSzPts val="1650"/>
              <a:buNone/>
              <a:defRPr sz="1650"/>
            </a:lvl5pPr>
            <a:lvl6pPr lvl="5" rtl="0">
              <a:lnSpc>
                <a:spcPct val="100000"/>
              </a:lnSpc>
              <a:spcBef>
                <a:spcPts val="0"/>
              </a:spcBef>
              <a:spcAft>
                <a:spcPts val="0"/>
              </a:spcAft>
              <a:buSzPts val="1650"/>
              <a:buNone/>
              <a:defRPr sz="1650"/>
            </a:lvl6pPr>
            <a:lvl7pPr lvl="6" rtl="0">
              <a:lnSpc>
                <a:spcPct val="100000"/>
              </a:lnSpc>
              <a:spcBef>
                <a:spcPts val="0"/>
              </a:spcBef>
              <a:spcAft>
                <a:spcPts val="0"/>
              </a:spcAft>
              <a:buSzPts val="1650"/>
              <a:buNone/>
              <a:defRPr sz="1650"/>
            </a:lvl7pPr>
            <a:lvl8pPr lvl="7" rtl="0">
              <a:lnSpc>
                <a:spcPct val="100000"/>
              </a:lnSpc>
              <a:spcBef>
                <a:spcPts val="0"/>
              </a:spcBef>
              <a:spcAft>
                <a:spcPts val="0"/>
              </a:spcAft>
              <a:buSzPts val="1650"/>
              <a:buNone/>
              <a:defRPr sz="1650"/>
            </a:lvl8pPr>
            <a:lvl9pPr lvl="8" rtl="0">
              <a:lnSpc>
                <a:spcPct val="100000"/>
              </a:lnSpc>
              <a:spcBef>
                <a:spcPts val="0"/>
              </a:spcBef>
              <a:spcAft>
                <a:spcPts val="0"/>
              </a:spcAft>
              <a:buSzPts val="1650"/>
              <a:buNone/>
              <a:defRPr sz="1650"/>
            </a:lvl9pPr>
          </a:lstStyle>
          <a:p>
            <a:endParaRPr/>
          </a:p>
        </p:txBody>
      </p:sp>
      <p:sp>
        <p:nvSpPr>
          <p:cNvPr id="463" name="Google Shape;463;p17"/>
          <p:cNvSpPr>
            <a:spLocks noGrp="1"/>
          </p:cNvSpPr>
          <p:nvPr>
            <p:ph type="pic" idx="3"/>
          </p:nvPr>
        </p:nvSpPr>
        <p:spPr>
          <a:xfrm>
            <a:off x="0" y="0"/>
            <a:ext cx="9144000" cy="2571900"/>
          </a:xfrm>
          <a:prstGeom prst="rect">
            <a:avLst/>
          </a:prstGeom>
          <a:noFill/>
          <a:ln>
            <a:noFill/>
          </a:ln>
        </p:spPr>
      </p:sp>
      <p:grpSp>
        <p:nvGrpSpPr>
          <p:cNvPr id="464" name="Google Shape;464;p17"/>
          <p:cNvGrpSpPr/>
          <p:nvPr/>
        </p:nvGrpSpPr>
        <p:grpSpPr>
          <a:xfrm>
            <a:off x="4" y="4357821"/>
            <a:ext cx="1883829" cy="1260857"/>
            <a:chOff x="-269664" y="4357798"/>
            <a:chExt cx="1604214" cy="1073709"/>
          </a:xfrm>
        </p:grpSpPr>
        <p:sp>
          <p:nvSpPr>
            <p:cNvPr id="465" name="Google Shape;465;p17"/>
            <p:cNvSpPr/>
            <p:nvPr/>
          </p:nvSpPr>
          <p:spPr>
            <a:xfrm>
              <a:off x="-269612" y="4357808"/>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7"/>
            <p:cNvSpPr/>
            <p:nvPr/>
          </p:nvSpPr>
          <p:spPr>
            <a:xfrm rot="-5400000">
              <a:off x="293447" y="4390405"/>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7"/>
            <p:cNvSpPr/>
            <p:nvPr/>
          </p:nvSpPr>
          <p:spPr>
            <a:xfrm rot="-5400000">
              <a:off x="860818" y="5008573"/>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7"/>
            <p:cNvSpPr/>
            <p:nvPr/>
          </p:nvSpPr>
          <p:spPr>
            <a:xfrm rot="-5400000">
              <a:off x="-241364" y="4329498"/>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7"/>
            <p:cNvSpPr/>
            <p:nvPr/>
          </p:nvSpPr>
          <p:spPr>
            <a:xfrm rot="-5400000">
              <a:off x="-147163" y="4235297"/>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2_1_1_1">
    <p:spTree>
      <p:nvGrpSpPr>
        <p:cNvPr id="1" name="Shape 628"/>
        <p:cNvGrpSpPr/>
        <p:nvPr/>
      </p:nvGrpSpPr>
      <p:grpSpPr>
        <a:xfrm>
          <a:off x="0" y="0"/>
          <a:ext cx="0" cy="0"/>
          <a:chOff x="0" y="0"/>
          <a:chExt cx="0" cy="0"/>
        </a:xfrm>
      </p:grpSpPr>
      <p:sp>
        <p:nvSpPr>
          <p:cNvPr id="629" name="Google Shape;629;p22"/>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2"/>
          <p:cNvSpPr/>
          <p:nvPr/>
        </p:nvSpPr>
        <p:spPr>
          <a:xfrm>
            <a:off x="6991163" y="-13717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2"/>
          <p:cNvSpPr txBox="1">
            <a:spLocks noGrp="1"/>
          </p:cNvSpPr>
          <p:nvPr>
            <p:ph type="title"/>
          </p:nvPr>
        </p:nvSpPr>
        <p:spPr>
          <a:xfrm>
            <a:off x="2339700" y="1236800"/>
            <a:ext cx="4464600" cy="1377600"/>
          </a:xfrm>
          <a:prstGeom prst="rect">
            <a:avLst/>
          </a:prstGeom>
        </p:spPr>
        <p:txBody>
          <a:bodyPr spcFirstLastPara="1" wrap="square" lIns="91425" tIns="91425" rIns="91425" bIns="91425" anchor="t" anchorCtr="0">
            <a:noAutofit/>
          </a:bodyPr>
          <a:lstStyle>
            <a:lvl1pPr lvl="0" rtl="0">
              <a:spcBef>
                <a:spcPts val="0"/>
              </a:spcBef>
              <a:spcAft>
                <a:spcPts val="0"/>
              </a:spcAft>
              <a:buSzPts val="9200"/>
              <a:buNone/>
              <a:defRPr sz="9200"/>
            </a:lvl1pPr>
            <a:lvl2pPr lvl="1" rtl="0">
              <a:spcBef>
                <a:spcPts val="0"/>
              </a:spcBef>
              <a:spcAft>
                <a:spcPts val="0"/>
              </a:spcAft>
              <a:buSzPts val="9200"/>
              <a:buNone/>
              <a:defRPr sz="9200"/>
            </a:lvl2pPr>
            <a:lvl3pPr lvl="2" rtl="0">
              <a:spcBef>
                <a:spcPts val="0"/>
              </a:spcBef>
              <a:spcAft>
                <a:spcPts val="0"/>
              </a:spcAft>
              <a:buSzPts val="9200"/>
              <a:buNone/>
              <a:defRPr sz="9200"/>
            </a:lvl3pPr>
            <a:lvl4pPr lvl="3" rtl="0">
              <a:spcBef>
                <a:spcPts val="0"/>
              </a:spcBef>
              <a:spcAft>
                <a:spcPts val="0"/>
              </a:spcAft>
              <a:buSzPts val="9200"/>
              <a:buNone/>
              <a:defRPr sz="9200"/>
            </a:lvl4pPr>
            <a:lvl5pPr lvl="4" rtl="0">
              <a:spcBef>
                <a:spcPts val="0"/>
              </a:spcBef>
              <a:spcAft>
                <a:spcPts val="0"/>
              </a:spcAft>
              <a:buSzPts val="9200"/>
              <a:buNone/>
              <a:defRPr sz="9200"/>
            </a:lvl5pPr>
            <a:lvl6pPr lvl="5" rtl="0">
              <a:spcBef>
                <a:spcPts val="0"/>
              </a:spcBef>
              <a:spcAft>
                <a:spcPts val="0"/>
              </a:spcAft>
              <a:buSzPts val="9200"/>
              <a:buNone/>
              <a:defRPr sz="9200"/>
            </a:lvl6pPr>
            <a:lvl7pPr lvl="6" rtl="0">
              <a:spcBef>
                <a:spcPts val="0"/>
              </a:spcBef>
              <a:spcAft>
                <a:spcPts val="0"/>
              </a:spcAft>
              <a:buSzPts val="9200"/>
              <a:buNone/>
              <a:defRPr sz="9200"/>
            </a:lvl7pPr>
            <a:lvl8pPr lvl="7" rtl="0">
              <a:spcBef>
                <a:spcPts val="0"/>
              </a:spcBef>
              <a:spcAft>
                <a:spcPts val="0"/>
              </a:spcAft>
              <a:buSzPts val="9200"/>
              <a:buNone/>
              <a:defRPr sz="9200"/>
            </a:lvl8pPr>
            <a:lvl9pPr lvl="8" rtl="0">
              <a:spcBef>
                <a:spcPts val="0"/>
              </a:spcBef>
              <a:spcAft>
                <a:spcPts val="0"/>
              </a:spcAft>
              <a:buSzPts val="9200"/>
              <a:buNone/>
              <a:defRPr sz="9200"/>
            </a:lvl9pPr>
          </a:lstStyle>
          <a:p>
            <a:endParaRPr/>
          </a:p>
        </p:txBody>
      </p:sp>
      <p:sp>
        <p:nvSpPr>
          <p:cNvPr id="632" name="Google Shape;632;p22"/>
          <p:cNvSpPr txBox="1">
            <a:spLocks noGrp="1"/>
          </p:cNvSpPr>
          <p:nvPr>
            <p:ph type="subTitle" idx="1"/>
          </p:nvPr>
        </p:nvSpPr>
        <p:spPr>
          <a:xfrm>
            <a:off x="2339700" y="2763750"/>
            <a:ext cx="4464600" cy="946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grpSp>
        <p:nvGrpSpPr>
          <p:cNvPr id="633" name="Google Shape;633;p22"/>
          <p:cNvGrpSpPr/>
          <p:nvPr/>
        </p:nvGrpSpPr>
        <p:grpSpPr>
          <a:xfrm rot="5400000">
            <a:off x="887443" y="4188502"/>
            <a:ext cx="1377558" cy="2058191"/>
            <a:chOff x="2052900" y="-2282962"/>
            <a:chExt cx="860275" cy="1285325"/>
          </a:xfrm>
        </p:grpSpPr>
        <p:sp>
          <p:nvSpPr>
            <p:cNvPr id="634" name="Google Shape;634;p22"/>
            <p:cNvSpPr/>
            <p:nvPr/>
          </p:nvSpPr>
          <p:spPr>
            <a:xfrm>
              <a:off x="2052900" y="-2083087"/>
              <a:ext cx="582850" cy="10854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2"/>
            <p:cNvSpPr/>
            <p:nvPr/>
          </p:nvSpPr>
          <p:spPr>
            <a:xfrm>
              <a:off x="2052900" y="-1408687"/>
              <a:ext cx="307375" cy="370350"/>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2"/>
            <p:cNvSpPr/>
            <p:nvPr/>
          </p:nvSpPr>
          <p:spPr>
            <a:xfrm>
              <a:off x="2513675" y="-2282962"/>
              <a:ext cx="399500" cy="444850"/>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2"/>
            <p:cNvSpPr/>
            <p:nvPr/>
          </p:nvSpPr>
          <p:spPr>
            <a:xfrm>
              <a:off x="2318200" y="-2282962"/>
              <a:ext cx="594975" cy="791275"/>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8" name="Google Shape;638;p22"/>
          <p:cNvGrpSpPr/>
          <p:nvPr/>
        </p:nvGrpSpPr>
        <p:grpSpPr>
          <a:xfrm rot="5400000">
            <a:off x="-1310269" y="-920054"/>
            <a:ext cx="2148130" cy="3153089"/>
            <a:chOff x="5361125" y="2097300"/>
            <a:chExt cx="1033500" cy="1517075"/>
          </a:xfrm>
        </p:grpSpPr>
        <p:sp>
          <p:nvSpPr>
            <p:cNvPr id="639" name="Google Shape;639;p22"/>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2"/>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2"/>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2"/>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2"/>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2"/>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2"/>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2"/>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2"/>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2"/>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2"/>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2"/>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2"/>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2"/>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2"/>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2"/>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5" name="Google Shape;655;p22"/>
          <p:cNvGrpSpPr/>
          <p:nvPr/>
        </p:nvGrpSpPr>
        <p:grpSpPr>
          <a:xfrm>
            <a:off x="7373247" y="3994263"/>
            <a:ext cx="1073709" cy="1604214"/>
            <a:chOff x="-2591017" y="-663500"/>
            <a:chExt cx="1073709" cy="1604214"/>
          </a:xfrm>
        </p:grpSpPr>
        <p:sp>
          <p:nvSpPr>
            <p:cNvPr id="656" name="Google Shape;656;p22"/>
            <p:cNvSpPr/>
            <p:nvPr/>
          </p:nvSpPr>
          <p:spPr>
            <a:xfrm rot="-5400000">
              <a:off x="-2856217" y="-398248"/>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2"/>
            <p:cNvSpPr/>
            <p:nvPr/>
          </p:nvSpPr>
          <p:spPr>
            <a:xfrm>
              <a:off x="-2591017" y="-414036"/>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2"/>
            <p:cNvSpPr/>
            <p:nvPr/>
          </p:nvSpPr>
          <p:spPr>
            <a:xfrm>
              <a:off x="-2591017" y="427683"/>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2"/>
            <p:cNvSpPr/>
            <p:nvPr/>
          </p:nvSpPr>
          <p:spPr>
            <a:xfrm>
              <a:off x="-2015924" y="-663500"/>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2"/>
            <p:cNvSpPr/>
            <p:nvPr/>
          </p:nvSpPr>
          <p:spPr>
            <a:xfrm>
              <a:off x="-2259896" y="-663500"/>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1" name="Google Shape;661;p22"/>
          <p:cNvGrpSpPr/>
          <p:nvPr/>
        </p:nvGrpSpPr>
        <p:grpSpPr>
          <a:xfrm rot="-682267">
            <a:off x="7431504" y="-1268469"/>
            <a:ext cx="3133017" cy="2857790"/>
            <a:chOff x="520300" y="1770525"/>
            <a:chExt cx="2369450" cy="2161300"/>
          </a:xfrm>
        </p:grpSpPr>
        <p:sp>
          <p:nvSpPr>
            <p:cNvPr id="662" name="Google Shape;662;p22"/>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2"/>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2"/>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2"/>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2"/>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2"/>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2"/>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2">
  <p:cSld name="CUSTOM_2_1_1_1_1_1">
    <p:spTree>
      <p:nvGrpSpPr>
        <p:cNvPr id="1" name="Shape 680"/>
        <p:cNvGrpSpPr/>
        <p:nvPr/>
      </p:nvGrpSpPr>
      <p:grpSpPr>
        <a:xfrm>
          <a:off x="0" y="0"/>
          <a:ext cx="0" cy="0"/>
          <a:chOff x="0" y="0"/>
          <a:chExt cx="0" cy="0"/>
        </a:xfrm>
      </p:grpSpPr>
      <p:sp>
        <p:nvSpPr>
          <p:cNvPr id="681" name="Google Shape;681;p24"/>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4"/>
          <p:cNvSpPr txBox="1">
            <a:spLocks noGrp="1"/>
          </p:cNvSpPr>
          <p:nvPr>
            <p:ph type="title"/>
          </p:nvPr>
        </p:nvSpPr>
        <p:spPr>
          <a:xfrm>
            <a:off x="708575" y="1324300"/>
            <a:ext cx="3620100" cy="7389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83" name="Google Shape;683;p24"/>
          <p:cNvSpPr txBox="1">
            <a:spLocks noGrp="1"/>
          </p:cNvSpPr>
          <p:nvPr>
            <p:ph type="subTitle" idx="1"/>
          </p:nvPr>
        </p:nvSpPr>
        <p:spPr>
          <a:xfrm>
            <a:off x="708575" y="2087125"/>
            <a:ext cx="3620100" cy="170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sp>
        <p:nvSpPr>
          <p:cNvPr id="684" name="Google Shape;684;p24"/>
          <p:cNvSpPr>
            <a:spLocks noGrp="1"/>
          </p:cNvSpPr>
          <p:nvPr>
            <p:ph type="pic" idx="2"/>
          </p:nvPr>
        </p:nvSpPr>
        <p:spPr>
          <a:xfrm>
            <a:off x="5080775" y="0"/>
            <a:ext cx="4063200" cy="5143500"/>
          </a:xfrm>
          <a:prstGeom prst="rect">
            <a:avLst/>
          </a:prstGeom>
          <a:noFill/>
          <a:ln>
            <a:noFill/>
          </a:ln>
        </p:spPr>
      </p:sp>
      <p:grpSp>
        <p:nvGrpSpPr>
          <p:cNvPr id="685" name="Google Shape;685;p24"/>
          <p:cNvGrpSpPr/>
          <p:nvPr/>
        </p:nvGrpSpPr>
        <p:grpSpPr>
          <a:xfrm>
            <a:off x="3456586" y="-395652"/>
            <a:ext cx="1604214" cy="1073709"/>
            <a:chOff x="-2701652" y="4067236"/>
            <a:chExt cx="1604214" cy="1073709"/>
          </a:xfrm>
        </p:grpSpPr>
        <p:sp>
          <p:nvSpPr>
            <p:cNvPr id="686" name="Google Shape;686;p24"/>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4"/>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4"/>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4"/>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4"/>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1" name="Google Shape;691;p24"/>
          <p:cNvSpPr/>
          <p:nvPr/>
        </p:nvSpPr>
        <p:spPr>
          <a:xfrm>
            <a:off x="0" y="46041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2" name="Google Shape;692;p24"/>
          <p:cNvGrpSpPr/>
          <p:nvPr/>
        </p:nvGrpSpPr>
        <p:grpSpPr>
          <a:xfrm>
            <a:off x="-1567270" y="-1520541"/>
            <a:ext cx="2148130" cy="3153089"/>
            <a:chOff x="5361125" y="2097300"/>
            <a:chExt cx="1033500" cy="1517075"/>
          </a:xfrm>
        </p:grpSpPr>
        <p:sp>
          <p:nvSpPr>
            <p:cNvPr id="693" name="Google Shape;693;p24"/>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4"/>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4"/>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4"/>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4"/>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4"/>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4"/>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4"/>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4"/>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4"/>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4"/>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4"/>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4"/>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4"/>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4"/>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4"/>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1">
  <p:cSld name="CUSTOM_3">
    <p:spTree>
      <p:nvGrpSpPr>
        <p:cNvPr id="1" name="Shape 804"/>
        <p:cNvGrpSpPr/>
        <p:nvPr/>
      </p:nvGrpSpPr>
      <p:grpSpPr>
        <a:xfrm>
          <a:off x="0" y="0"/>
          <a:ext cx="0" cy="0"/>
          <a:chOff x="0" y="0"/>
          <a:chExt cx="0" cy="0"/>
        </a:xfrm>
      </p:grpSpPr>
      <p:sp>
        <p:nvSpPr>
          <p:cNvPr id="805" name="Google Shape;805;p27"/>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7"/>
          <p:cNvSpPr txBox="1">
            <a:spLocks noGrp="1"/>
          </p:cNvSpPr>
          <p:nvPr>
            <p:ph type="title"/>
          </p:nvPr>
        </p:nvSpPr>
        <p:spPr>
          <a:xfrm>
            <a:off x="713225" y="444725"/>
            <a:ext cx="7717500" cy="646500"/>
          </a:xfrm>
          <a:prstGeom prst="rect">
            <a:avLst/>
          </a:prstGeom>
        </p:spPr>
        <p:txBody>
          <a:bodyPr spcFirstLastPara="1" wrap="square" lIns="91425" tIns="91425" rIns="91425" bIns="0" anchor="t" anchorCtr="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807" name="Google Shape;807;p27"/>
          <p:cNvSpPr txBox="1">
            <a:spLocks noGrp="1"/>
          </p:cNvSpPr>
          <p:nvPr>
            <p:ph type="subTitle" idx="1"/>
          </p:nvPr>
        </p:nvSpPr>
        <p:spPr>
          <a:xfrm>
            <a:off x="1171263" y="1532900"/>
            <a:ext cx="3133500" cy="2770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8" name="Google Shape;808;p27"/>
          <p:cNvSpPr txBox="1">
            <a:spLocks noGrp="1"/>
          </p:cNvSpPr>
          <p:nvPr>
            <p:ph type="subTitle" idx="2"/>
          </p:nvPr>
        </p:nvSpPr>
        <p:spPr>
          <a:xfrm>
            <a:off x="4839238" y="1532900"/>
            <a:ext cx="3133500" cy="2770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9" name="Google Shape;809;p27"/>
          <p:cNvSpPr/>
          <p:nvPr/>
        </p:nvSpPr>
        <p:spPr>
          <a:xfrm>
            <a:off x="-202200" y="314825"/>
            <a:ext cx="720000" cy="12588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0" name="Google Shape;810;p27"/>
          <p:cNvGrpSpPr/>
          <p:nvPr/>
        </p:nvGrpSpPr>
        <p:grpSpPr>
          <a:xfrm rot="5400000">
            <a:off x="8475231" y="-1425341"/>
            <a:ext cx="2148130" cy="3153089"/>
            <a:chOff x="5361125" y="2097300"/>
            <a:chExt cx="1033500" cy="1517075"/>
          </a:xfrm>
        </p:grpSpPr>
        <p:sp>
          <p:nvSpPr>
            <p:cNvPr id="811" name="Google Shape;811;p27"/>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7"/>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7"/>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7"/>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7"/>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7"/>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7"/>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7"/>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7"/>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7"/>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7"/>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7"/>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7"/>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7"/>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7"/>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7"/>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7" name="Google Shape;827;p27"/>
          <p:cNvGrpSpPr/>
          <p:nvPr/>
        </p:nvGrpSpPr>
        <p:grpSpPr>
          <a:xfrm>
            <a:off x="-1308543" y="4012759"/>
            <a:ext cx="3133124" cy="2857887"/>
            <a:chOff x="520300" y="1770525"/>
            <a:chExt cx="2369450" cy="2161300"/>
          </a:xfrm>
        </p:grpSpPr>
        <p:sp>
          <p:nvSpPr>
            <p:cNvPr id="828" name="Google Shape;828;p27"/>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7"/>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7"/>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7"/>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7"/>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7"/>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7"/>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7"/>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6" name="Google Shape;836;p27"/>
          <p:cNvGrpSpPr/>
          <p:nvPr/>
        </p:nvGrpSpPr>
        <p:grpSpPr>
          <a:xfrm>
            <a:off x="6550116" y="4873622"/>
            <a:ext cx="1880620" cy="1258709"/>
            <a:chOff x="-2701652" y="4067236"/>
            <a:chExt cx="1604214" cy="1073709"/>
          </a:xfrm>
        </p:grpSpPr>
        <p:sp>
          <p:nvSpPr>
            <p:cNvPr id="837" name="Google Shape;837;p27"/>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7"/>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7"/>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7"/>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7"/>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877"/>
        <p:cNvGrpSpPr/>
        <p:nvPr/>
      </p:nvGrpSpPr>
      <p:grpSpPr>
        <a:xfrm>
          <a:off x="0" y="0"/>
          <a:ext cx="0" cy="0"/>
          <a:chOff x="0" y="0"/>
          <a:chExt cx="0" cy="0"/>
        </a:xfrm>
      </p:grpSpPr>
      <p:sp>
        <p:nvSpPr>
          <p:cNvPr id="878" name="Google Shape;878;p29"/>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29"/>
          <p:cNvSpPr txBox="1">
            <a:spLocks noGrp="1"/>
          </p:cNvSpPr>
          <p:nvPr>
            <p:ph type="title"/>
          </p:nvPr>
        </p:nvSpPr>
        <p:spPr>
          <a:xfrm>
            <a:off x="713225" y="444725"/>
            <a:ext cx="7717500" cy="646500"/>
          </a:xfrm>
          <a:prstGeom prst="rect">
            <a:avLst/>
          </a:prstGeom>
        </p:spPr>
        <p:txBody>
          <a:bodyPr spcFirstLastPara="1" wrap="square" lIns="91425" tIns="91425" rIns="91425" bIns="0" anchor="t" anchorCtr="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880" name="Google Shape;880;p29"/>
          <p:cNvSpPr txBox="1">
            <a:spLocks noGrp="1"/>
          </p:cNvSpPr>
          <p:nvPr>
            <p:ph type="subTitle" idx="1"/>
          </p:nvPr>
        </p:nvSpPr>
        <p:spPr>
          <a:xfrm>
            <a:off x="713225" y="3358225"/>
            <a:ext cx="24003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1" name="Google Shape;881;p29"/>
          <p:cNvSpPr txBox="1">
            <a:spLocks noGrp="1"/>
          </p:cNvSpPr>
          <p:nvPr>
            <p:ph type="subTitle" idx="2"/>
          </p:nvPr>
        </p:nvSpPr>
        <p:spPr>
          <a:xfrm>
            <a:off x="713225" y="2868775"/>
            <a:ext cx="2400300" cy="51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sp>
        <p:nvSpPr>
          <p:cNvPr id="882" name="Google Shape;882;p29"/>
          <p:cNvSpPr txBox="1">
            <a:spLocks noGrp="1"/>
          </p:cNvSpPr>
          <p:nvPr>
            <p:ph type="subTitle" idx="3"/>
          </p:nvPr>
        </p:nvSpPr>
        <p:spPr>
          <a:xfrm>
            <a:off x="6030400" y="3358225"/>
            <a:ext cx="24003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3" name="Google Shape;883;p29"/>
          <p:cNvSpPr txBox="1">
            <a:spLocks noGrp="1"/>
          </p:cNvSpPr>
          <p:nvPr>
            <p:ph type="subTitle" idx="4"/>
          </p:nvPr>
        </p:nvSpPr>
        <p:spPr>
          <a:xfrm>
            <a:off x="6030400" y="2868775"/>
            <a:ext cx="2400300" cy="51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sp>
        <p:nvSpPr>
          <p:cNvPr id="884" name="Google Shape;884;p29"/>
          <p:cNvSpPr txBox="1">
            <a:spLocks noGrp="1"/>
          </p:cNvSpPr>
          <p:nvPr>
            <p:ph type="subTitle" idx="5"/>
          </p:nvPr>
        </p:nvSpPr>
        <p:spPr>
          <a:xfrm>
            <a:off x="3371850" y="3358225"/>
            <a:ext cx="24003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5" name="Google Shape;885;p29"/>
          <p:cNvSpPr txBox="1">
            <a:spLocks noGrp="1"/>
          </p:cNvSpPr>
          <p:nvPr>
            <p:ph type="subTitle" idx="6"/>
          </p:nvPr>
        </p:nvSpPr>
        <p:spPr>
          <a:xfrm>
            <a:off x="3371850" y="2868775"/>
            <a:ext cx="2400300" cy="51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grpSp>
        <p:nvGrpSpPr>
          <p:cNvPr id="886" name="Google Shape;886;p29"/>
          <p:cNvGrpSpPr/>
          <p:nvPr/>
        </p:nvGrpSpPr>
        <p:grpSpPr>
          <a:xfrm rot="5400000">
            <a:off x="6493381" y="4039034"/>
            <a:ext cx="2148130" cy="3153089"/>
            <a:chOff x="5361125" y="2097300"/>
            <a:chExt cx="1033500" cy="1517075"/>
          </a:xfrm>
        </p:grpSpPr>
        <p:sp>
          <p:nvSpPr>
            <p:cNvPr id="887" name="Google Shape;887;p29"/>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29"/>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29"/>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29"/>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29"/>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9"/>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9"/>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9"/>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9"/>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9"/>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9"/>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9"/>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9"/>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9"/>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9"/>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9"/>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3" name="Google Shape;903;p29"/>
          <p:cNvGrpSpPr/>
          <p:nvPr/>
        </p:nvGrpSpPr>
        <p:grpSpPr>
          <a:xfrm rot="10800000">
            <a:off x="-1068993" y="4329409"/>
            <a:ext cx="3133124" cy="2857887"/>
            <a:chOff x="520300" y="1770525"/>
            <a:chExt cx="2369450" cy="2161300"/>
          </a:xfrm>
        </p:grpSpPr>
        <p:sp>
          <p:nvSpPr>
            <p:cNvPr id="904" name="Google Shape;904;p29"/>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9"/>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9"/>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9"/>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9"/>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9"/>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9"/>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9"/>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089"/>
        <p:cNvGrpSpPr/>
        <p:nvPr/>
      </p:nvGrpSpPr>
      <p:grpSpPr>
        <a:xfrm>
          <a:off x="0" y="0"/>
          <a:ext cx="0" cy="0"/>
          <a:chOff x="0" y="0"/>
          <a:chExt cx="0" cy="0"/>
        </a:xfrm>
      </p:grpSpPr>
      <p:sp>
        <p:nvSpPr>
          <p:cNvPr id="1090" name="Google Shape;1090;p35"/>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5"/>
          <p:cNvSpPr/>
          <p:nvPr/>
        </p:nvSpPr>
        <p:spPr>
          <a:xfrm>
            <a:off x="7042350" y="3287775"/>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5"/>
          <p:cNvSpPr/>
          <p:nvPr/>
        </p:nvSpPr>
        <p:spPr>
          <a:xfrm>
            <a:off x="7181875" y="-366800"/>
            <a:ext cx="19620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3" name="Google Shape;1093;p35"/>
          <p:cNvGrpSpPr/>
          <p:nvPr/>
        </p:nvGrpSpPr>
        <p:grpSpPr>
          <a:xfrm rot="5400000">
            <a:off x="-1435894" y="-1134066"/>
            <a:ext cx="2148130" cy="3153089"/>
            <a:chOff x="5361125" y="2097300"/>
            <a:chExt cx="1033500" cy="1517075"/>
          </a:xfrm>
        </p:grpSpPr>
        <p:sp>
          <p:nvSpPr>
            <p:cNvPr id="1094" name="Google Shape;1094;p3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3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3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0" name="Google Shape;1110;p35"/>
          <p:cNvGrpSpPr/>
          <p:nvPr/>
        </p:nvGrpSpPr>
        <p:grpSpPr>
          <a:xfrm>
            <a:off x="7472082" y="4025559"/>
            <a:ext cx="3133124" cy="2857887"/>
            <a:chOff x="520300" y="1770525"/>
            <a:chExt cx="2369450" cy="2161300"/>
          </a:xfrm>
        </p:grpSpPr>
        <p:sp>
          <p:nvSpPr>
            <p:cNvPr id="1111" name="Google Shape;1111;p35"/>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5"/>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5"/>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5"/>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35"/>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35"/>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35"/>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5"/>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9" name="Google Shape;1119;p35"/>
          <p:cNvGrpSpPr/>
          <p:nvPr/>
        </p:nvGrpSpPr>
        <p:grpSpPr>
          <a:xfrm rot="-5400000">
            <a:off x="70514" y="4156701"/>
            <a:ext cx="1073711" cy="1214718"/>
            <a:chOff x="-516836" y="400513"/>
            <a:chExt cx="1073711" cy="1214718"/>
          </a:xfrm>
        </p:grpSpPr>
        <p:sp>
          <p:nvSpPr>
            <p:cNvPr id="1120" name="Google Shape;1120;p35"/>
            <p:cNvSpPr/>
            <p:nvPr/>
          </p:nvSpPr>
          <p:spPr>
            <a:xfrm>
              <a:off x="-516825" y="400525"/>
              <a:ext cx="1073700" cy="1214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1" name="Google Shape;1121;p35"/>
            <p:cNvGrpSpPr/>
            <p:nvPr/>
          </p:nvGrpSpPr>
          <p:grpSpPr>
            <a:xfrm rot="-5400000">
              <a:off x="-587340" y="471017"/>
              <a:ext cx="1214718" cy="1073710"/>
              <a:chOff x="-404425" y="-1697637"/>
              <a:chExt cx="971075" cy="858350"/>
            </a:xfrm>
          </p:grpSpPr>
          <p:sp>
            <p:nvSpPr>
              <p:cNvPr id="1122" name="Google Shape;1122;p35"/>
              <p:cNvSpPr/>
              <p:nvPr/>
            </p:nvSpPr>
            <p:spPr>
              <a:xfrm>
                <a:off x="-404425" y="-1523887"/>
                <a:ext cx="325825" cy="432500"/>
              </a:xfrm>
              <a:custGeom>
                <a:avLst/>
                <a:gdLst/>
                <a:ahLst/>
                <a:cxnLst/>
                <a:rect l="l" t="t" r="r" b="b"/>
                <a:pathLst>
                  <a:path w="13033" h="17300" extrusionOk="0">
                    <a:moveTo>
                      <a:pt x="9249" y="5675"/>
                    </a:moveTo>
                    <a:cubicBezTo>
                      <a:pt x="9392" y="5675"/>
                      <a:pt x="9579" y="5730"/>
                      <a:pt x="9766" y="6060"/>
                    </a:cubicBezTo>
                    <a:cubicBezTo>
                      <a:pt x="11888" y="10074"/>
                      <a:pt x="11932" y="10932"/>
                      <a:pt x="10085" y="12570"/>
                    </a:cubicBezTo>
                    <a:cubicBezTo>
                      <a:pt x="10041" y="12614"/>
                      <a:pt x="9970" y="12657"/>
                      <a:pt x="9850" y="12657"/>
                    </a:cubicBezTo>
                    <a:cubicBezTo>
                      <a:pt x="9818" y="12657"/>
                      <a:pt x="9783" y="12654"/>
                      <a:pt x="9744" y="12647"/>
                    </a:cubicBezTo>
                    <a:cubicBezTo>
                      <a:pt x="9172" y="12559"/>
                      <a:pt x="8006" y="11801"/>
                      <a:pt x="5697" y="8732"/>
                    </a:cubicBezTo>
                    <a:cubicBezTo>
                      <a:pt x="7149" y="6918"/>
                      <a:pt x="8435" y="5675"/>
                      <a:pt x="9238" y="5675"/>
                    </a:cubicBezTo>
                    <a:close/>
                    <a:moveTo>
                      <a:pt x="0" y="1"/>
                    </a:moveTo>
                    <a:lnTo>
                      <a:pt x="0" y="1606"/>
                    </a:lnTo>
                    <a:cubicBezTo>
                      <a:pt x="1771" y="4520"/>
                      <a:pt x="3322" y="6885"/>
                      <a:pt x="4663" y="8710"/>
                    </a:cubicBezTo>
                    <a:cubicBezTo>
                      <a:pt x="4025" y="9535"/>
                      <a:pt x="3311" y="10536"/>
                      <a:pt x="2497" y="11746"/>
                    </a:cubicBezTo>
                    <a:cubicBezTo>
                      <a:pt x="1562" y="13131"/>
                      <a:pt x="704" y="14528"/>
                      <a:pt x="0" y="15693"/>
                    </a:cubicBezTo>
                    <a:lnTo>
                      <a:pt x="0" y="17299"/>
                    </a:lnTo>
                    <a:cubicBezTo>
                      <a:pt x="1518" y="14704"/>
                      <a:pt x="3421" y="11702"/>
                      <a:pt x="5169" y="9403"/>
                    </a:cubicBezTo>
                    <a:cubicBezTo>
                      <a:pt x="7116" y="11965"/>
                      <a:pt x="8589" y="13296"/>
                      <a:pt x="9612" y="13461"/>
                    </a:cubicBezTo>
                    <a:cubicBezTo>
                      <a:pt x="9692" y="13474"/>
                      <a:pt x="9771" y="13481"/>
                      <a:pt x="9847" y="13481"/>
                    </a:cubicBezTo>
                    <a:cubicBezTo>
                      <a:pt x="10147" y="13481"/>
                      <a:pt x="10416" y="13379"/>
                      <a:pt x="10635" y="13186"/>
                    </a:cubicBezTo>
                    <a:cubicBezTo>
                      <a:pt x="13032" y="11053"/>
                      <a:pt x="12526" y="9524"/>
                      <a:pt x="10492" y="5675"/>
                    </a:cubicBezTo>
                    <a:cubicBezTo>
                      <a:pt x="10140" y="5004"/>
                      <a:pt x="9623" y="4850"/>
                      <a:pt x="9260" y="4850"/>
                    </a:cubicBezTo>
                    <a:cubicBezTo>
                      <a:pt x="9257" y="4850"/>
                      <a:pt x="9254" y="4850"/>
                      <a:pt x="9252" y="4850"/>
                    </a:cubicBezTo>
                    <a:cubicBezTo>
                      <a:pt x="8839" y="4850"/>
                      <a:pt x="7780" y="4861"/>
                      <a:pt x="5191" y="8040"/>
                    </a:cubicBezTo>
                    <a:cubicBezTo>
                      <a:pt x="3849" y="6181"/>
                      <a:pt x="2145" y="3586"/>
                      <a:pt x="0"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35"/>
              <p:cNvSpPr/>
              <p:nvPr/>
            </p:nvSpPr>
            <p:spPr>
              <a:xfrm>
                <a:off x="247425" y="-1157687"/>
                <a:ext cx="319225" cy="318400"/>
              </a:xfrm>
              <a:custGeom>
                <a:avLst/>
                <a:gdLst/>
                <a:ahLst/>
                <a:cxnLst/>
                <a:rect l="l" t="t" r="r" b="b"/>
                <a:pathLst>
                  <a:path w="12769" h="12736" extrusionOk="0">
                    <a:moveTo>
                      <a:pt x="12768" y="1"/>
                    </a:moveTo>
                    <a:cubicBezTo>
                      <a:pt x="11361" y="2178"/>
                      <a:pt x="9348" y="4587"/>
                      <a:pt x="6841" y="7039"/>
                    </a:cubicBezTo>
                    <a:cubicBezTo>
                      <a:pt x="4367" y="9469"/>
                      <a:pt x="1958" y="11416"/>
                      <a:pt x="1" y="12735"/>
                    </a:cubicBezTo>
                    <a:lnTo>
                      <a:pt x="1441" y="12735"/>
                    </a:lnTo>
                    <a:cubicBezTo>
                      <a:pt x="3432" y="11273"/>
                      <a:pt x="5587" y="9425"/>
                      <a:pt x="7424" y="7633"/>
                    </a:cubicBezTo>
                    <a:cubicBezTo>
                      <a:pt x="8732" y="6346"/>
                      <a:pt x="10932" y="4048"/>
                      <a:pt x="12768" y="1474"/>
                    </a:cubicBezTo>
                    <a:lnTo>
                      <a:pt x="12768"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5"/>
              <p:cNvSpPr/>
              <p:nvPr/>
            </p:nvSpPr>
            <p:spPr>
              <a:xfrm>
                <a:off x="370600" y="-1697637"/>
                <a:ext cx="196050" cy="248275"/>
              </a:xfrm>
              <a:custGeom>
                <a:avLst/>
                <a:gdLst/>
                <a:ahLst/>
                <a:cxnLst/>
                <a:rect l="l" t="t" r="r" b="b"/>
                <a:pathLst>
                  <a:path w="7842" h="9931" extrusionOk="0">
                    <a:moveTo>
                      <a:pt x="0" y="0"/>
                    </a:moveTo>
                    <a:cubicBezTo>
                      <a:pt x="913" y="1023"/>
                      <a:pt x="1815" y="2057"/>
                      <a:pt x="2673" y="3069"/>
                    </a:cubicBezTo>
                    <a:cubicBezTo>
                      <a:pt x="4883" y="5686"/>
                      <a:pt x="6610" y="7973"/>
                      <a:pt x="7841" y="9931"/>
                    </a:cubicBezTo>
                    <a:lnTo>
                      <a:pt x="7841" y="8446"/>
                    </a:lnTo>
                    <a:cubicBezTo>
                      <a:pt x="6071" y="5829"/>
                      <a:pt x="3695" y="2926"/>
                      <a:pt x="110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5"/>
              <p:cNvSpPr/>
              <p:nvPr/>
            </p:nvSpPr>
            <p:spPr>
              <a:xfrm>
                <a:off x="-404425" y="-1697637"/>
                <a:ext cx="132825" cy="84700"/>
              </a:xfrm>
              <a:custGeom>
                <a:avLst/>
                <a:gdLst/>
                <a:ahLst/>
                <a:cxnLst/>
                <a:rect l="l" t="t" r="r" b="b"/>
                <a:pathLst>
                  <a:path w="5313" h="3388" extrusionOk="0">
                    <a:moveTo>
                      <a:pt x="3465" y="0"/>
                    </a:moveTo>
                    <a:cubicBezTo>
                      <a:pt x="2090" y="737"/>
                      <a:pt x="902" y="1507"/>
                      <a:pt x="0" y="2266"/>
                    </a:cubicBezTo>
                    <a:lnTo>
                      <a:pt x="0" y="3388"/>
                    </a:lnTo>
                    <a:cubicBezTo>
                      <a:pt x="1122" y="2277"/>
                      <a:pt x="3047" y="1056"/>
                      <a:pt x="5312"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35"/>
              <p:cNvSpPr/>
              <p:nvPr/>
            </p:nvSpPr>
            <p:spPr>
              <a:xfrm>
                <a:off x="-127850" y="-1697637"/>
                <a:ext cx="324725" cy="858350"/>
              </a:xfrm>
              <a:custGeom>
                <a:avLst/>
                <a:gdLst/>
                <a:ahLst/>
                <a:cxnLst/>
                <a:rect l="l" t="t" r="r" b="b"/>
                <a:pathLst>
                  <a:path w="12989" h="34334" extrusionOk="0">
                    <a:moveTo>
                      <a:pt x="1" y="0"/>
                    </a:moveTo>
                    <a:cubicBezTo>
                      <a:pt x="2486" y="5202"/>
                      <a:pt x="4311" y="12493"/>
                      <a:pt x="5598" y="19300"/>
                    </a:cubicBezTo>
                    <a:cubicBezTo>
                      <a:pt x="2882" y="24117"/>
                      <a:pt x="298" y="29088"/>
                      <a:pt x="298" y="34333"/>
                    </a:cubicBezTo>
                    <a:lnTo>
                      <a:pt x="1122" y="34333"/>
                    </a:lnTo>
                    <a:cubicBezTo>
                      <a:pt x="1133" y="29583"/>
                      <a:pt x="3366" y="25019"/>
                      <a:pt x="5829" y="20565"/>
                    </a:cubicBezTo>
                    <a:cubicBezTo>
                      <a:pt x="6819" y="26031"/>
                      <a:pt x="7468" y="31078"/>
                      <a:pt x="7831" y="34333"/>
                    </a:cubicBezTo>
                    <a:lnTo>
                      <a:pt x="8666" y="34333"/>
                    </a:lnTo>
                    <a:cubicBezTo>
                      <a:pt x="8281" y="30902"/>
                      <a:pt x="7600" y="25470"/>
                      <a:pt x="6522" y="19663"/>
                    </a:cubicBezTo>
                    <a:lnTo>
                      <a:pt x="6478" y="19421"/>
                    </a:lnTo>
                    <a:cubicBezTo>
                      <a:pt x="6643" y="19135"/>
                      <a:pt x="6808" y="18849"/>
                      <a:pt x="6973" y="18553"/>
                    </a:cubicBezTo>
                    <a:cubicBezTo>
                      <a:pt x="7611" y="17420"/>
                      <a:pt x="8259" y="16276"/>
                      <a:pt x="8875" y="15121"/>
                    </a:cubicBezTo>
                    <a:cubicBezTo>
                      <a:pt x="9579" y="23094"/>
                      <a:pt x="9777" y="31034"/>
                      <a:pt x="9821" y="34333"/>
                    </a:cubicBezTo>
                    <a:lnTo>
                      <a:pt x="10646" y="34333"/>
                    </a:lnTo>
                    <a:cubicBezTo>
                      <a:pt x="10602" y="30847"/>
                      <a:pt x="10393" y="22226"/>
                      <a:pt x="9579" y="13791"/>
                    </a:cubicBezTo>
                    <a:cubicBezTo>
                      <a:pt x="11515" y="9975"/>
                      <a:pt x="12988" y="6071"/>
                      <a:pt x="12757" y="2068"/>
                    </a:cubicBezTo>
                    <a:cubicBezTo>
                      <a:pt x="12713" y="1309"/>
                      <a:pt x="12559" y="616"/>
                      <a:pt x="12328" y="0"/>
                    </a:cubicBezTo>
                    <a:lnTo>
                      <a:pt x="11427" y="0"/>
                    </a:lnTo>
                    <a:cubicBezTo>
                      <a:pt x="11713" y="616"/>
                      <a:pt x="11889" y="1320"/>
                      <a:pt x="11933" y="2123"/>
                    </a:cubicBezTo>
                    <a:cubicBezTo>
                      <a:pt x="12130" y="5565"/>
                      <a:pt x="11031" y="8897"/>
                      <a:pt x="9425" y="12251"/>
                    </a:cubicBezTo>
                    <a:cubicBezTo>
                      <a:pt x="8941" y="7742"/>
                      <a:pt x="8281" y="3377"/>
                      <a:pt x="7369" y="0"/>
                    </a:cubicBezTo>
                    <a:lnTo>
                      <a:pt x="6522" y="0"/>
                    </a:lnTo>
                    <a:cubicBezTo>
                      <a:pt x="7545" y="3662"/>
                      <a:pt x="8248" y="8589"/>
                      <a:pt x="8743" y="13626"/>
                    </a:cubicBezTo>
                    <a:cubicBezTo>
                      <a:pt x="7974" y="15110"/>
                      <a:pt x="7116" y="16617"/>
                      <a:pt x="6247" y="18146"/>
                    </a:cubicBezTo>
                    <a:cubicBezTo>
                      <a:pt x="6247" y="18157"/>
                      <a:pt x="6247" y="18168"/>
                      <a:pt x="6236" y="18168"/>
                    </a:cubicBezTo>
                    <a:cubicBezTo>
                      <a:pt x="4718" y="10404"/>
                      <a:pt x="2948" y="4333"/>
                      <a:pt x="924"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10">
    <p:spTree>
      <p:nvGrpSpPr>
        <p:cNvPr id="1" name="Shape 1127"/>
        <p:cNvGrpSpPr/>
        <p:nvPr/>
      </p:nvGrpSpPr>
      <p:grpSpPr>
        <a:xfrm>
          <a:off x="0" y="0"/>
          <a:ext cx="0" cy="0"/>
          <a:chOff x="0" y="0"/>
          <a:chExt cx="0" cy="0"/>
        </a:xfrm>
      </p:grpSpPr>
      <p:sp>
        <p:nvSpPr>
          <p:cNvPr id="1128" name="Google Shape;1128;p36"/>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9" name="Google Shape;1129;p36"/>
          <p:cNvGrpSpPr/>
          <p:nvPr/>
        </p:nvGrpSpPr>
        <p:grpSpPr>
          <a:xfrm rot="10800000">
            <a:off x="4347530" y="-1666254"/>
            <a:ext cx="2148130" cy="3153089"/>
            <a:chOff x="5361125" y="2097300"/>
            <a:chExt cx="1033500" cy="1517075"/>
          </a:xfrm>
        </p:grpSpPr>
        <p:sp>
          <p:nvSpPr>
            <p:cNvPr id="1130" name="Google Shape;1130;p36"/>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36"/>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6"/>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6"/>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6"/>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6"/>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6"/>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6"/>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6"/>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6"/>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6"/>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6"/>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6"/>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6"/>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36"/>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36"/>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6" name="Google Shape;1146;p36"/>
          <p:cNvGrpSpPr/>
          <p:nvPr/>
        </p:nvGrpSpPr>
        <p:grpSpPr>
          <a:xfrm rot="5400000">
            <a:off x="7090425" y="4472691"/>
            <a:ext cx="1073731" cy="1608046"/>
            <a:chOff x="7376400" y="4167891"/>
            <a:chExt cx="1073731" cy="1608046"/>
          </a:xfrm>
        </p:grpSpPr>
        <p:pic>
          <p:nvPicPr>
            <p:cNvPr id="1147" name="Google Shape;1147;p36"/>
            <p:cNvPicPr preferRelativeResize="0"/>
            <p:nvPr/>
          </p:nvPicPr>
          <p:blipFill>
            <a:blip r:embed="rId2">
              <a:alphaModFix/>
            </a:blip>
            <a:stretch>
              <a:fillRect/>
            </a:stretch>
          </p:blipFill>
          <p:spPr>
            <a:xfrm>
              <a:off x="7376400" y="4167913"/>
              <a:ext cx="1073700" cy="1608025"/>
            </a:xfrm>
            <a:prstGeom prst="rect">
              <a:avLst/>
            </a:prstGeom>
            <a:noFill/>
            <a:ln>
              <a:noFill/>
            </a:ln>
          </p:spPr>
        </p:pic>
        <p:grpSp>
          <p:nvGrpSpPr>
            <p:cNvPr id="1148" name="Google Shape;1148;p36"/>
            <p:cNvGrpSpPr/>
            <p:nvPr/>
          </p:nvGrpSpPr>
          <p:grpSpPr>
            <a:xfrm>
              <a:off x="7376422" y="4167891"/>
              <a:ext cx="1073709" cy="1604214"/>
              <a:chOff x="2052900" y="-2282962"/>
              <a:chExt cx="860275" cy="1285325"/>
            </a:xfrm>
          </p:grpSpPr>
          <p:sp>
            <p:nvSpPr>
              <p:cNvPr id="1149" name="Google Shape;1149;p36"/>
              <p:cNvSpPr/>
              <p:nvPr/>
            </p:nvSpPr>
            <p:spPr>
              <a:xfrm>
                <a:off x="2052900" y="-2083087"/>
                <a:ext cx="582850" cy="10854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36"/>
              <p:cNvSpPr/>
              <p:nvPr/>
            </p:nvSpPr>
            <p:spPr>
              <a:xfrm>
                <a:off x="2052900" y="-1408687"/>
                <a:ext cx="307375" cy="370350"/>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6"/>
              <p:cNvSpPr/>
              <p:nvPr/>
            </p:nvSpPr>
            <p:spPr>
              <a:xfrm>
                <a:off x="2513675" y="-2282962"/>
                <a:ext cx="399500" cy="444850"/>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6"/>
              <p:cNvSpPr/>
              <p:nvPr/>
            </p:nvSpPr>
            <p:spPr>
              <a:xfrm>
                <a:off x="2318200" y="-2282962"/>
                <a:ext cx="594975" cy="791275"/>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53" name="Google Shape;1153;p36"/>
          <p:cNvSpPr/>
          <p:nvPr/>
        </p:nvSpPr>
        <p:spPr>
          <a:xfrm>
            <a:off x="7086900" y="32610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4725"/>
            <a:ext cx="7717500" cy="646500"/>
          </a:xfrm>
          <a:prstGeom prst="rect">
            <a:avLst/>
          </a:prstGeom>
          <a:noFill/>
          <a:ln>
            <a:noFill/>
          </a:ln>
        </p:spPr>
        <p:txBody>
          <a:bodyPr spcFirstLastPara="1" wrap="square" lIns="91425" tIns="91425" rIns="91425" bIns="0" anchor="t" anchorCtr="0">
            <a:noAutofit/>
          </a:bodyPr>
          <a:lstStyle>
            <a:lvl1pPr lvl="0"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1pPr>
            <a:lvl2pPr lvl="1"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2pPr>
            <a:lvl3pPr lvl="2"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3pPr>
            <a:lvl4pPr lvl="3"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4pPr>
            <a:lvl5pPr lvl="4"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5pPr>
            <a:lvl6pPr lvl="5"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6pPr>
            <a:lvl7pPr lvl="6"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7pPr>
            <a:lvl8pPr lvl="7"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8pPr>
            <a:lvl9pPr lvl="8"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713225" y="1297400"/>
            <a:ext cx="7717500" cy="32715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Mulish"/>
              <a:buChar char="●"/>
              <a:defRPr>
                <a:solidFill>
                  <a:schemeClr val="dk1"/>
                </a:solidFill>
                <a:latin typeface="Mulish"/>
                <a:ea typeface="Mulish"/>
                <a:cs typeface="Mulish"/>
                <a:sym typeface="Mulish"/>
              </a:defRPr>
            </a:lvl1pPr>
            <a:lvl2pPr marL="914400" lvl="1"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2pPr>
            <a:lvl3pPr marL="1371600" lvl="2"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3pPr>
            <a:lvl4pPr marL="1828800" lvl="3"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4pPr>
            <a:lvl5pPr marL="2286000" lvl="4"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5pPr>
            <a:lvl6pPr marL="2743200" lvl="5"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6pPr>
            <a:lvl7pPr marL="3200400" lvl="6"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7pPr>
            <a:lvl8pPr marL="3657600" lvl="7"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8pPr>
            <a:lvl9pPr marL="4114800" lvl="8" indent="-317500">
              <a:lnSpc>
                <a:spcPct val="100000"/>
              </a:lnSpc>
              <a:spcBef>
                <a:spcPts val="1600"/>
              </a:spcBef>
              <a:spcAft>
                <a:spcPts val="1600"/>
              </a:spcAft>
              <a:buClr>
                <a:schemeClr val="dk1"/>
              </a:buClr>
              <a:buSzPts val="1400"/>
              <a:buFont typeface="Mulish"/>
              <a:buChar char="■"/>
              <a:defRPr>
                <a:solidFill>
                  <a:schemeClr val="dk1"/>
                </a:solidFill>
                <a:latin typeface="Mulish"/>
                <a:ea typeface="Mulish"/>
                <a:cs typeface="Mulish"/>
                <a:sym typeface="Mulish"/>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8" r:id="rId7"/>
    <p:sldLayoutId id="2147483661" r:id="rId8"/>
    <p:sldLayoutId id="2147483663" r:id="rId9"/>
    <p:sldLayoutId id="2147483668" r:id="rId10"/>
    <p:sldLayoutId id="2147483670" r:id="rId11"/>
    <p:sldLayoutId id="2147483673" r:id="rId12"/>
    <p:sldLayoutId id="2147483675" r:id="rId13"/>
    <p:sldLayoutId id="2147483681" r:id="rId14"/>
    <p:sldLayoutId id="214748368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63"/>
        <p:cNvGrpSpPr/>
        <p:nvPr/>
      </p:nvGrpSpPr>
      <p:grpSpPr>
        <a:xfrm>
          <a:off x="0" y="0"/>
          <a:ext cx="0" cy="0"/>
          <a:chOff x="0" y="0"/>
          <a:chExt cx="0" cy="0"/>
        </a:xfrm>
      </p:grpSpPr>
      <p:pic>
        <p:nvPicPr>
          <p:cNvPr id="1164" name="Google Shape;1164;p40"/>
          <p:cNvPicPr preferRelativeResize="0">
            <a:picLocks noGrp="1"/>
          </p:cNvPicPr>
          <p:nvPr>
            <p:ph type="pic" idx="2"/>
          </p:nvPr>
        </p:nvPicPr>
        <p:blipFill rotWithShape="1">
          <a:blip r:embed="rId5">
            <a:alphaModFix/>
          </a:blip>
          <a:srcRect l="32740" r="18899"/>
          <a:stretch/>
        </p:blipFill>
        <p:spPr>
          <a:xfrm>
            <a:off x="5278313" y="0"/>
            <a:ext cx="3699000" cy="5143500"/>
          </a:xfrm>
          <a:prstGeom prst="rect">
            <a:avLst/>
          </a:prstGeom>
        </p:spPr>
      </p:pic>
      <p:sp>
        <p:nvSpPr>
          <p:cNvPr id="1165" name="Google Shape;1165;p40"/>
          <p:cNvSpPr txBox="1">
            <a:spLocks noGrp="1"/>
          </p:cNvSpPr>
          <p:nvPr>
            <p:ph type="ctrTitle"/>
          </p:nvPr>
        </p:nvSpPr>
        <p:spPr>
          <a:xfrm>
            <a:off x="555070" y="373991"/>
            <a:ext cx="4726059" cy="2684066"/>
          </a:xfrm>
          <a:prstGeom prst="rect">
            <a:avLst/>
          </a:prstGeom>
        </p:spPr>
        <p:txBody>
          <a:bodyPr spcFirstLastPara="1" wrap="square" lIns="91425" tIns="91425" rIns="91425" bIns="91425" anchor="t" anchorCtr="0">
            <a:noAutofit/>
          </a:bodyPr>
          <a:lstStyle/>
          <a:p>
            <a:pPr lvl="0"/>
            <a:r>
              <a:rPr lang="en-US" sz="3200">
                <a:latin typeface="Times New Roman" panose="02020603050405020304" pitchFamily="18" charset="0"/>
                <a:cs typeface="Times New Roman" panose="02020603050405020304" pitchFamily="18" charset="0"/>
              </a:rPr>
              <a:t>Empowering Older People: Evaluating Care, Support, and Technological Innovation in the UK</a:t>
            </a:r>
            <a:endParaRPr sz="3200" i="0">
              <a:solidFill>
                <a:schemeClr val="dk1"/>
              </a:solidFill>
              <a:latin typeface="Times New Roman" panose="02020603050405020304" pitchFamily="18" charset="0"/>
              <a:cs typeface="Times New Roman" panose="02020603050405020304" pitchFamily="18" charset="0"/>
            </a:endParaRPr>
          </a:p>
        </p:txBody>
      </p:sp>
      <p:sp>
        <p:nvSpPr>
          <p:cNvPr id="1166" name="Google Shape;1166;p40"/>
          <p:cNvSpPr txBox="1">
            <a:spLocks noGrp="1"/>
          </p:cNvSpPr>
          <p:nvPr>
            <p:ph type="subTitle" idx="1"/>
          </p:nvPr>
        </p:nvSpPr>
        <p:spPr>
          <a:xfrm>
            <a:off x="678348" y="3208578"/>
            <a:ext cx="4006500" cy="1477297"/>
          </a:xfrm>
          <a:prstGeom prst="rect">
            <a:avLst/>
          </a:prstGeom>
          <a:solidFill>
            <a:schemeClr val="lt1"/>
          </a:solidFill>
        </p:spPr>
        <p:txBody>
          <a:bodyPr spcFirstLastPara="1" wrap="square" lIns="91425" tIns="91425" rIns="91425" bIns="91425" anchor="t" anchorCtr="0">
            <a:spAutoFit/>
          </a:bodyPr>
          <a:lstStyle/>
          <a:p>
            <a:pPr marL="0" indent="0"/>
            <a:r>
              <a:rPr lang="en-US" sz="1200">
                <a:latin typeface="Times New Roman"/>
                <a:cs typeface="Times New Roman"/>
                <a:sym typeface="Mulish"/>
              </a:rPr>
              <a:t>Student Name</a:t>
            </a:r>
            <a:r>
              <a:rPr lang="en-US" sz="1200">
                <a:latin typeface="Times New Roman"/>
                <a:cs typeface="Times New Roman"/>
              </a:rPr>
              <a:t>: TATI  BANGOURA</a:t>
            </a:r>
            <a:endParaRPr lang="en-US" sz="1200">
              <a:latin typeface="Times New Roman" panose="02020603050405020304" pitchFamily="18" charset="0"/>
              <a:cs typeface="Times New Roman" panose="02020603050405020304" pitchFamily="18" charset="0"/>
              <a:sym typeface="Mulish"/>
            </a:endParaRPr>
          </a:p>
          <a:p>
            <a:pPr marL="0" indent="0"/>
            <a:r>
              <a:rPr lang="en-US" sz="1200">
                <a:latin typeface="Times New Roman"/>
                <a:cs typeface="Times New Roman"/>
                <a:sym typeface="Mulish"/>
              </a:rPr>
              <a:t>Student Number</a:t>
            </a:r>
            <a:r>
              <a:rPr lang="en-US" sz="1200">
                <a:latin typeface="Times New Roman"/>
                <a:cs typeface="Times New Roman"/>
              </a:rPr>
              <a:t>: 2120469</a:t>
            </a:r>
            <a:endParaRPr lang="en-US" sz="1200">
              <a:latin typeface="Times New Roman" panose="02020603050405020304" pitchFamily="18" charset="0"/>
              <a:cs typeface="Times New Roman" panose="02020603050405020304" pitchFamily="18" charset="0"/>
            </a:endParaRPr>
          </a:p>
          <a:p>
            <a:pPr marL="0" indent="0"/>
            <a:r>
              <a:rPr lang="en-US" sz="1200" err="1">
                <a:latin typeface="Times New Roman"/>
                <a:cs typeface="Times New Roman"/>
              </a:rPr>
              <a:t>Programme</a:t>
            </a:r>
            <a:r>
              <a:rPr lang="en-US" sz="1200">
                <a:latin typeface="Times New Roman"/>
                <a:cs typeface="Times New Roman"/>
              </a:rPr>
              <a:t>: BSc (Hons) Health and Social Care</a:t>
            </a:r>
          </a:p>
          <a:p>
            <a:pPr marL="0" indent="0"/>
            <a:r>
              <a:rPr lang="en-US" sz="1200">
                <a:latin typeface="Times New Roman"/>
                <a:cs typeface="Times New Roman"/>
              </a:rPr>
              <a:t>Module: Empowering the older person </a:t>
            </a:r>
          </a:p>
          <a:p>
            <a:pPr marL="0" lvl="0" indent="0" algn="l">
              <a:spcBef>
                <a:spcPts val="0"/>
              </a:spcBef>
              <a:spcAft>
                <a:spcPts val="0"/>
              </a:spcAft>
              <a:buNone/>
            </a:pPr>
            <a:r>
              <a:rPr lang="en-US" sz="1200">
                <a:latin typeface="Times New Roman"/>
                <a:cs typeface="Times New Roman"/>
                <a:sym typeface="Mulish"/>
              </a:rPr>
              <a:t>Module Code: BMHP6027</a:t>
            </a:r>
            <a:endParaRPr lang="en-US">
              <a:latin typeface="Times New Roman"/>
              <a:cs typeface="Times New Roman"/>
            </a:endParaRPr>
          </a:p>
          <a:p>
            <a:pPr marL="0" indent="0"/>
            <a:r>
              <a:rPr lang="en-US" sz="1200">
                <a:latin typeface="Times New Roman"/>
                <a:cs typeface="Times New Roman"/>
                <a:sym typeface="Mulish"/>
              </a:rPr>
              <a:t>Lecturer Name</a:t>
            </a:r>
            <a:r>
              <a:rPr lang="en-US" sz="1200">
                <a:latin typeface="Times New Roman"/>
                <a:cs typeface="Times New Roman"/>
              </a:rPr>
              <a:t>: Rizwan Nadim</a:t>
            </a:r>
            <a:endParaRPr lang="en-US" sz="120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US" sz="1200">
              <a:latin typeface="Times New Roman" panose="02020603050405020304" pitchFamily="18" charset="0"/>
              <a:cs typeface="Times New Roman" panose="02020603050405020304" pitchFamily="18" charset="0"/>
            </a:endParaRPr>
          </a:p>
        </p:txBody>
      </p:sp>
      <p:grpSp>
        <p:nvGrpSpPr>
          <p:cNvPr id="1167" name="Google Shape;1167;p40"/>
          <p:cNvGrpSpPr/>
          <p:nvPr/>
        </p:nvGrpSpPr>
        <p:grpSpPr>
          <a:xfrm>
            <a:off x="4725911" y="4067236"/>
            <a:ext cx="1604214" cy="1073709"/>
            <a:chOff x="-2701652" y="4067236"/>
            <a:chExt cx="1604214" cy="1073709"/>
          </a:xfrm>
        </p:grpSpPr>
        <p:sp>
          <p:nvSpPr>
            <p:cNvPr id="1168" name="Google Shape;1168;p40"/>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40"/>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0"/>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0"/>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40"/>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Audio 6">
            <a:hlinkClick r:id="" action="ppaction://media"/>
            <a:extLst>
              <a:ext uri="{FF2B5EF4-FFF2-40B4-BE49-F238E27FC236}">
                <a16:creationId xmlns:a16="http://schemas.microsoft.com/office/drawing/2014/main" id="{90D3FDFB-EAD5-CE37-7E50-2962E53C1B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527"/>
    </mc:Choice>
    <mc:Fallback>
      <p:transition spd="slow" advTm="14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FC5E1-5643-FAF2-637E-E637D76052A6}"/>
              </a:ext>
            </a:extLst>
          </p:cNvPr>
          <p:cNvSpPr>
            <a:spLocks noGrp="1"/>
          </p:cNvSpPr>
          <p:nvPr>
            <p:ph type="title"/>
          </p:nvPr>
        </p:nvSpPr>
        <p:spPr/>
        <p:txBody>
          <a:bodyPr/>
          <a:lstStyle/>
          <a:p>
            <a:endParaRPr lang="en-GB"/>
          </a:p>
        </p:txBody>
      </p:sp>
      <p:sp>
        <p:nvSpPr>
          <p:cNvPr id="3" name="Title 2">
            <a:extLst>
              <a:ext uri="{FF2B5EF4-FFF2-40B4-BE49-F238E27FC236}">
                <a16:creationId xmlns:a16="http://schemas.microsoft.com/office/drawing/2014/main" id="{81AECF4C-357A-EA56-D95E-D1BA26BFF709}"/>
              </a:ext>
            </a:extLst>
          </p:cNvPr>
          <p:cNvSpPr>
            <a:spLocks noGrp="1"/>
          </p:cNvSpPr>
          <p:nvPr>
            <p:ph type="title" idx="2"/>
          </p:nvPr>
        </p:nvSpPr>
        <p:spPr/>
        <p:txBody>
          <a:bodyPr/>
          <a:lstStyle/>
          <a:p>
            <a:endParaRPr lang="en-GB"/>
          </a:p>
        </p:txBody>
      </p:sp>
      <p:sp>
        <p:nvSpPr>
          <p:cNvPr id="4" name="Subtitle 3">
            <a:extLst>
              <a:ext uri="{FF2B5EF4-FFF2-40B4-BE49-F238E27FC236}">
                <a16:creationId xmlns:a16="http://schemas.microsoft.com/office/drawing/2014/main" id="{C605304D-FE82-7575-954E-75EEC3693E1F}"/>
              </a:ext>
            </a:extLst>
          </p:cNvPr>
          <p:cNvSpPr>
            <a:spLocks noGrp="1"/>
          </p:cNvSpPr>
          <p:nvPr>
            <p:ph type="subTitle" idx="1"/>
          </p:nvPr>
        </p:nvSpPr>
        <p:spPr/>
        <p:txBody>
          <a:bodyPr/>
          <a:lstStyle/>
          <a:p>
            <a:endParaRPr lang="en-GB"/>
          </a:p>
        </p:txBody>
      </p:sp>
      <p:sp>
        <p:nvSpPr>
          <p:cNvPr id="5" name="Picture Placeholder 4">
            <a:extLst>
              <a:ext uri="{FF2B5EF4-FFF2-40B4-BE49-F238E27FC236}">
                <a16:creationId xmlns:a16="http://schemas.microsoft.com/office/drawing/2014/main" id="{57F723A9-EBD9-8FA4-49F6-3219F73B48C3}"/>
              </a:ext>
            </a:extLst>
          </p:cNvPr>
          <p:cNvSpPr>
            <a:spLocks noGrp="1"/>
          </p:cNvSpPr>
          <p:nvPr>
            <p:ph type="pic" idx="3"/>
          </p:nvPr>
        </p:nvSpPr>
        <p:spPr/>
        <p:txBody>
          <a:bodyPr/>
          <a:lstStyle/>
          <a:p>
            <a:endParaRPr lang="en-GB"/>
          </a:p>
        </p:txBody>
      </p:sp>
      <p:pic>
        <p:nvPicPr>
          <p:cNvPr id="15" name="Audio 14">
            <a:hlinkClick r:id="" action="ppaction://media"/>
            <a:extLst>
              <a:ext uri="{FF2B5EF4-FFF2-40B4-BE49-F238E27FC236}">
                <a16:creationId xmlns:a16="http://schemas.microsoft.com/office/drawing/2014/main" id="{7CC3A893-3BB7-7ECA-2C9F-BE592D98BB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54943237"/>
      </p:ext>
    </p:extLst>
  </p:cSld>
  <p:clrMapOvr>
    <a:masterClrMapping/>
  </p:clrMapOvr>
  <mc:AlternateContent xmlns:mc="http://schemas.openxmlformats.org/markup-compatibility/2006">
    <mc:Choice xmlns:p14="http://schemas.microsoft.com/office/powerpoint/2010/main" Requires="p14">
      <p:transition spd="slow" p14:dur="2000" advTm="1290"/>
    </mc:Choice>
    <mc:Fallback>
      <p:transition spd="slow" advTm="1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34"/>
        <p:cNvGrpSpPr/>
        <p:nvPr/>
      </p:nvGrpSpPr>
      <p:grpSpPr>
        <a:xfrm>
          <a:off x="0" y="0"/>
          <a:ext cx="0" cy="0"/>
          <a:chOff x="0" y="0"/>
          <a:chExt cx="0" cy="0"/>
        </a:xfrm>
      </p:grpSpPr>
      <p:sp>
        <p:nvSpPr>
          <p:cNvPr id="1235" name="Google Shape;1235;p43"/>
          <p:cNvSpPr txBox="1">
            <a:spLocks noGrp="1"/>
          </p:cNvSpPr>
          <p:nvPr>
            <p:ph type="title"/>
          </p:nvPr>
        </p:nvSpPr>
        <p:spPr>
          <a:xfrm>
            <a:off x="2060186" y="761519"/>
            <a:ext cx="5023627" cy="946500"/>
          </a:xfrm>
          <a:prstGeom prst="rect">
            <a:avLst/>
          </a:prstGeom>
        </p:spPr>
        <p:txBody>
          <a:bodyPr spcFirstLastPara="1" wrap="square" lIns="91425" tIns="91425" rIns="91425" bIns="91425" anchor="t" anchorCtr="0">
            <a:noAutofit/>
          </a:bodyPr>
          <a:lstStyle/>
          <a:p>
            <a:pPr lvl="0"/>
            <a:r>
              <a:rPr lang="en-US" sz="2800">
                <a:latin typeface="Times New Roman" panose="02020603050405020304" pitchFamily="18" charset="0"/>
                <a:cs typeface="Times New Roman" panose="02020603050405020304" pitchFamily="18" charset="0"/>
              </a:rPr>
              <a:t>Introduction</a:t>
            </a:r>
            <a:endParaRPr sz="2800">
              <a:latin typeface="Times New Roman" panose="02020603050405020304" pitchFamily="18" charset="0"/>
              <a:cs typeface="Times New Roman" panose="02020603050405020304" pitchFamily="18" charset="0"/>
            </a:endParaRPr>
          </a:p>
        </p:txBody>
      </p:sp>
      <p:sp>
        <p:nvSpPr>
          <p:cNvPr id="1236" name="Google Shape;1236;p43"/>
          <p:cNvSpPr txBox="1">
            <a:spLocks noGrp="1"/>
          </p:cNvSpPr>
          <p:nvPr>
            <p:ph type="subTitle" idx="1"/>
          </p:nvPr>
        </p:nvSpPr>
        <p:spPr>
          <a:xfrm>
            <a:off x="1627049" y="1498469"/>
            <a:ext cx="5889900" cy="248955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 UK population is experiencing significant demographic ageing, with those aged 65+ forming a growing proportion of society, placing increasing pressure on health and social care systems to maintain functional ability, independence and wellbeing (ONS, 2023).</a:t>
            </a:r>
          </a:p>
          <a:p>
            <a:pPr marL="0" lvl="0" indent="0" algn="just" rtl="0">
              <a:spcBef>
                <a:spcPts val="0"/>
              </a:spcBef>
              <a:spcAft>
                <a:spcPts val="0"/>
              </a:spcAft>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 World Health Organization (2020) defines healthy ageing as maintaining functional ability, while UK legislation such as the Care Act 2014 emphasises empowerment, dignity and person-centred care.</a:t>
            </a:r>
          </a:p>
          <a:p>
            <a:pPr marL="0" lvl="0" indent="0" algn="just" rtl="0">
              <a:spcBef>
                <a:spcPts val="0"/>
              </a:spcBef>
              <a:spcAft>
                <a:spcPts val="0"/>
              </a:spcAft>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This presentation critically evaluates older people’s physical, psychological and social needs, assesses current UK services and policy, analyses technological innovation, and proposes evidence-based recommendations to strengthen empowerment and independence.</a:t>
            </a:r>
          </a:p>
        </p:txBody>
      </p:sp>
      <p:pic>
        <p:nvPicPr>
          <p:cNvPr id="6" name="Audio 5">
            <a:hlinkClick r:id="" action="ppaction://media"/>
            <a:extLst>
              <a:ext uri="{FF2B5EF4-FFF2-40B4-BE49-F238E27FC236}">
                <a16:creationId xmlns:a16="http://schemas.microsoft.com/office/drawing/2014/main" id="{77C3787E-0647-7D84-00CA-D6444CF20E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9771"/>
    </mc:Choice>
    <mc:Fallback>
      <p:transition spd="slow" advTm="89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8"/>
        <p:cNvGrpSpPr/>
        <p:nvPr/>
      </p:nvGrpSpPr>
      <p:grpSpPr>
        <a:xfrm>
          <a:off x="0" y="0"/>
          <a:ext cx="0" cy="0"/>
          <a:chOff x="0" y="0"/>
          <a:chExt cx="0" cy="0"/>
        </a:xfrm>
      </p:grpSpPr>
      <p:sp>
        <p:nvSpPr>
          <p:cNvPr id="1259" name="Google Shape;1259;p45"/>
          <p:cNvSpPr txBox="1">
            <a:spLocks noGrp="1"/>
          </p:cNvSpPr>
          <p:nvPr>
            <p:ph type="title"/>
          </p:nvPr>
        </p:nvSpPr>
        <p:spPr>
          <a:xfrm>
            <a:off x="475411" y="457086"/>
            <a:ext cx="4338600" cy="9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a:latin typeface="Times New Roman" panose="02020603050405020304" pitchFamily="18" charset="0"/>
                <a:cs typeface="Times New Roman" panose="02020603050405020304" pitchFamily="18" charset="0"/>
              </a:rPr>
              <a:t>Understanding Older People and Ageing</a:t>
            </a:r>
            <a:endParaRPr sz="2800">
              <a:latin typeface="Times New Roman" panose="02020603050405020304" pitchFamily="18" charset="0"/>
              <a:cs typeface="Times New Roman" panose="02020603050405020304" pitchFamily="18" charset="0"/>
            </a:endParaRPr>
          </a:p>
        </p:txBody>
      </p:sp>
      <p:sp>
        <p:nvSpPr>
          <p:cNvPr id="1260" name="Google Shape;1260;p45"/>
          <p:cNvSpPr txBox="1">
            <a:spLocks noGrp="1"/>
          </p:cNvSpPr>
          <p:nvPr>
            <p:ph type="subTitle" idx="1"/>
          </p:nvPr>
        </p:nvSpPr>
        <p:spPr>
          <a:xfrm>
            <a:off x="400600" y="1799982"/>
            <a:ext cx="5189710" cy="2183746"/>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 the UK, older people are commonly defined as 65+, but ageing is multidimensional and influenced by biological, psychological and social factors (ONS, 2023).</a:t>
            </a:r>
          </a:p>
          <a:p>
            <a:pPr marL="285750" lvl="0" indent="-285750" algn="l"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Healthy ageing involves maintaining functional ability, shaped by both intrinsic capacity and wider social determinants such as income, housing and access to services (WHO, 2020; Dahlgren and Whitehead, 1991).</a:t>
            </a:r>
          </a:p>
          <a:p>
            <a:pPr marL="0" lvl="0" indent="0" algn="just" rtl="0">
              <a:spcBef>
                <a:spcPts val="0"/>
              </a:spcBef>
              <a:spcAft>
                <a:spcPts val="0"/>
              </a:spcAft>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Older adults are a heterogeneous population, and UK legislation such as the Care Act 2014 promotes wellbeing, dignity and person-centred empowerment.</a:t>
            </a:r>
          </a:p>
        </p:txBody>
      </p:sp>
      <p:pic>
        <p:nvPicPr>
          <p:cNvPr id="1261" name="Google Shape;1261;p45"/>
          <p:cNvPicPr preferRelativeResize="0">
            <a:picLocks noGrp="1"/>
          </p:cNvPicPr>
          <p:nvPr>
            <p:ph type="pic" idx="2"/>
          </p:nvPr>
        </p:nvPicPr>
        <p:blipFill rotWithShape="1">
          <a:blip r:embed="rId5">
            <a:alphaModFix/>
          </a:blip>
          <a:srcRect l="26855" r="27741"/>
          <a:stretch/>
        </p:blipFill>
        <p:spPr>
          <a:xfrm>
            <a:off x="5644500" y="0"/>
            <a:ext cx="3499500" cy="5143501"/>
          </a:xfrm>
          <a:prstGeom prst="rect">
            <a:avLst/>
          </a:prstGeom>
        </p:spPr>
      </p:pic>
      <p:grpSp>
        <p:nvGrpSpPr>
          <p:cNvPr id="1262" name="Google Shape;1262;p45"/>
          <p:cNvGrpSpPr/>
          <p:nvPr/>
        </p:nvGrpSpPr>
        <p:grpSpPr>
          <a:xfrm>
            <a:off x="4814011" y="4336948"/>
            <a:ext cx="1604214" cy="1073709"/>
            <a:chOff x="-2701652" y="4067236"/>
            <a:chExt cx="1604214" cy="1073709"/>
          </a:xfrm>
        </p:grpSpPr>
        <p:sp>
          <p:nvSpPr>
            <p:cNvPr id="1263" name="Google Shape;1263;p45"/>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5"/>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5"/>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5"/>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5"/>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8" name="Google Shape;1268;p45"/>
          <p:cNvGrpSpPr/>
          <p:nvPr/>
        </p:nvGrpSpPr>
        <p:grpSpPr>
          <a:xfrm rot="5400000">
            <a:off x="3497935" y="-2107269"/>
            <a:ext cx="2148130" cy="3153089"/>
            <a:chOff x="5361125" y="2097300"/>
            <a:chExt cx="1033500" cy="1517075"/>
          </a:xfrm>
        </p:grpSpPr>
        <p:sp>
          <p:nvSpPr>
            <p:cNvPr id="1269" name="Google Shape;1269;p4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Audio 6">
            <a:hlinkClick r:id="" action="ppaction://media"/>
            <a:extLst>
              <a:ext uri="{FF2B5EF4-FFF2-40B4-BE49-F238E27FC236}">
                <a16:creationId xmlns:a16="http://schemas.microsoft.com/office/drawing/2014/main" id="{73475040-B92C-9D3A-D4DA-14DBCDC10A6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9675"/>
    </mc:Choice>
    <mc:Fallback>
      <p:transition spd="slow" advTm="89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40"/>
        <p:cNvGrpSpPr/>
        <p:nvPr/>
      </p:nvGrpSpPr>
      <p:grpSpPr>
        <a:xfrm>
          <a:off x="0" y="0"/>
          <a:ext cx="0" cy="0"/>
          <a:chOff x="0" y="0"/>
          <a:chExt cx="0" cy="0"/>
        </a:xfrm>
      </p:grpSpPr>
      <p:pic>
        <p:nvPicPr>
          <p:cNvPr id="1241" name="Google Shape;1241;p44"/>
          <p:cNvPicPr preferRelativeResize="0">
            <a:picLocks noGrp="1"/>
          </p:cNvPicPr>
          <p:nvPr>
            <p:ph type="pic" idx="3"/>
          </p:nvPr>
        </p:nvPicPr>
        <p:blipFill rotWithShape="1">
          <a:blip r:embed="rId5">
            <a:alphaModFix/>
          </a:blip>
          <a:srcRect l="26624" r="23571"/>
          <a:stretch/>
        </p:blipFill>
        <p:spPr>
          <a:xfrm>
            <a:off x="0" y="0"/>
            <a:ext cx="3834900" cy="5143500"/>
          </a:xfrm>
          <a:prstGeom prst="rect">
            <a:avLst/>
          </a:prstGeom>
        </p:spPr>
      </p:pic>
      <p:sp>
        <p:nvSpPr>
          <p:cNvPr id="1242" name="Google Shape;1242;p44"/>
          <p:cNvSpPr/>
          <p:nvPr/>
        </p:nvSpPr>
        <p:spPr>
          <a:xfrm>
            <a:off x="2183750" y="32610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4"/>
          <p:cNvSpPr txBox="1">
            <a:spLocks noGrp="1"/>
          </p:cNvSpPr>
          <p:nvPr>
            <p:ph type="title"/>
          </p:nvPr>
        </p:nvSpPr>
        <p:spPr>
          <a:xfrm>
            <a:off x="4032800" y="1353226"/>
            <a:ext cx="4314600" cy="877200"/>
          </a:xfrm>
          <a:prstGeom prst="rect">
            <a:avLst/>
          </a:prstGeom>
        </p:spPr>
        <p:txBody>
          <a:bodyPr spcFirstLastPara="1" wrap="square" lIns="91425" tIns="91425" rIns="91425" bIns="91425" anchor="t" anchorCtr="0">
            <a:noAutofit/>
          </a:bodyPr>
          <a:lstStyle/>
          <a:p>
            <a:pPr lvl="0"/>
            <a:r>
              <a:rPr lang="en-US" sz="2800">
                <a:latin typeface="Times New Roman" panose="02020603050405020304" pitchFamily="18" charset="0"/>
                <a:cs typeface="Times New Roman" panose="02020603050405020304" pitchFamily="18" charset="0"/>
              </a:rPr>
              <a:t>Physical Care Needs</a:t>
            </a:r>
            <a:endParaRPr sz="2800">
              <a:latin typeface="Times New Roman" panose="02020603050405020304" pitchFamily="18" charset="0"/>
              <a:cs typeface="Times New Roman" panose="02020603050405020304" pitchFamily="18" charset="0"/>
            </a:endParaRPr>
          </a:p>
        </p:txBody>
      </p:sp>
      <p:sp>
        <p:nvSpPr>
          <p:cNvPr id="1245" name="Google Shape;1245;p44"/>
          <p:cNvSpPr txBox="1">
            <a:spLocks noGrp="1"/>
          </p:cNvSpPr>
          <p:nvPr>
            <p:ph type="subTitle" idx="1"/>
          </p:nvPr>
        </p:nvSpPr>
        <p:spPr>
          <a:xfrm>
            <a:off x="4213757" y="1967114"/>
            <a:ext cx="4510113" cy="239922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Older adults commonly experience multimorbidity, including cardiovascular disease, diabetes, arthritis and frailty, increasing care complexity and </a:t>
            </a:r>
            <a:r>
              <a:rPr lang="en-US" sz="1200" err="1">
                <a:solidFill>
                  <a:schemeClr val="accent1">
                    <a:lumMod val="10000"/>
                  </a:schemeClr>
                </a:solidFill>
                <a:latin typeface="Times New Roman" panose="02020603050405020304" pitchFamily="18" charset="0"/>
                <a:cs typeface="Times New Roman" panose="02020603050405020304" pitchFamily="18" charset="0"/>
              </a:rPr>
              <a:t>hospitalisation</a:t>
            </a:r>
            <a:r>
              <a:rPr lang="en-US" sz="1200">
                <a:solidFill>
                  <a:schemeClr val="accent1">
                    <a:lumMod val="10000"/>
                  </a:schemeClr>
                </a:solidFill>
                <a:latin typeface="Times New Roman" panose="02020603050405020304" pitchFamily="18" charset="0"/>
                <a:cs typeface="Times New Roman" panose="02020603050405020304" pitchFamily="18" charset="0"/>
              </a:rPr>
              <a:t> risk (Barnett et al., 2012; NHS England, 2019).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Maintaining functional ability requires primary care access, medication management, rehabilitation, nutritional support and falls prevention (WHO, 2020).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Despite universal NHS provision, workforce shortages and reactive service models raise concerns about continuity, prevention and long-term sustainability (The King’s Fund, 2022).</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246" name="Google Shape;1246;p44"/>
          <p:cNvGrpSpPr/>
          <p:nvPr/>
        </p:nvGrpSpPr>
        <p:grpSpPr>
          <a:xfrm rot="7272673">
            <a:off x="2027039" y="3855091"/>
            <a:ext cx="3133085" cy="2857851"/>
            <a:chOff x="520300" y="1770525"/>
            <a:chExt cx="2369450" cy="2161300"/>
          </a:xfrm>
        </p:grpSpPr>
        <p:sp>
          <p:nvSpPr>
            <p:cNvPr id="1247" name="Google Shape;1247;p44"/>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4"/>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4"/>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4"/>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4"/>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4"/>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4"/>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4"/>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6D0DEBB3-35D9-E148-A6F7-F0E04EEF97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1984"/>
    </mc:Choice>
    <mc:Fallback>
      <p:transition spd="slow" advTm="91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27"/>
        <p:cNvGrpSpPr/>
        <p:nvPr/>
      </p:nvGrpSpPr>
      <p:grpSpPr>
        <a:xfrm>
          <a:off x="0" y="0"/>
          <a:ext cx="0" cy="0"/>
          <a:chOff x="0" y="0"/>
          <a:chExt cx="0" cy="0"/>
        </a:xfrm>
      </p:grpSpPr>
      <p:sp>
        <p:nvSpPr>
          <p:cNvPr id="1530" name="Google Shape;1530;p56"/>
          <p:cNvSpPr txBox="1">
            <a:spLocks noGrp="1"/>
          </p:cNvSpPr>
          <p:nvPr>
            <p:ph type="subTitle" idx="1"/>
          </p:nvPr>
        </p:nvSpPr>
        <p:spPr>
          <a:xfrm>
            <a:off x="314885" y="1694654"/>
            <a:ext cx="4247867" cy="294885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Loneliness and social isolation significantly impact older adults’ health and are linked to increased mortality and reduced quality of life (Holt-Lunstad et al., 2015; ONS, 2022).</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Dementia and late-life depression are prevalent and often underdiagnosed, requiring specialist cognitive and community-based support (Alzheimer’s Society, 2023; Fiske, Wetherell and Gatz, 2009).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Despite initiatives such as social prescribing, regional inequalities and lower mental health funding limit consistent support, undermining independence and empowerment (NHS England, 2019; The King’s Fund, 2022).</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pic>
        <p:nvPicPr>
          <p:cNvPr id="1531" name="Google Shape;1531;p56"/>
          <p:cNvPicPr preferRelativeResize="0">
            <a:picLocks noGrp="1"/>
          </p:cNvPicPr>
          <p:nvPr>
            <p:ph type="pic" idx="3"/>
          </p:nvPr>
        </p:nvPicPr>
        <p:blipFill rotWithShape="1">
          <a:blip r:embed="rId5">
            <a:alphaModFix/>
          </a:blip>
          <a:srcRect l="17107" r="23573"/>
          <a:stretch/>
        </p:blipFill>
        <p:spPr>
          <a:xfrm>
            <a:off x="4572000" y="0"/>
            <a:ext cx="4572000" cy="5143501"/>
          </a:xfrm>
          <a:prstGeom prst="rect">
            <a:avLst/>
          </a:prstGeom>
        </p:spPr>
      </p:pic>
      <p:grpSp>
        <p:nvGrpSpPr>
          <p:cNvPr id="1532" name="Google Shape;1532;p56"/>
          <p:cNvGrpSpPr/>
          <p:nvPr/>
        </p:nvGrpSpPr>
        <p:grpSpPr>
          <a:xfrm>
            <a:off x="8679506" y="-548216"/>
            <a:ext cx="2148130" cy="3153089"/>
            <a:chOff x="5361125" y="2097300"/>
            <a:chExt cx="1033500" cy="1517075"/>
          </a:xfrm>
        </p:grpSpPr>
        <p:sp>
          <p:nvSpPr>
            <p:cNvPr id="1533" name="Google Shape;1533;p56"/>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56"/>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56"/>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56"/>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56"/>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56"/>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56"/>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56"/>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56"/>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56"/>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56"/>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56"/>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56"/>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56"/>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56"/>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56"/>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itle 4">
            <a:extLst>
              <a:ext uri="{FF2B5EF4-FFF2-40B4-BE49-F238E27FC236}">
                <a16:creationId xmlns:a16="http://schemas.microsoft.com/office/drawing/2014/main" id="{E40638C3-4EF4-7A23-97C5-8977B360676B}"/>
              </a:ext>
            </a:extLst>
          </p:cNvPr>
          <p:cNvSpPr>
            <a:spLocks noGrp="1"/>
          </p:cNvSpPr>
          <p:nvPr>
            <p:ph type="title"/>
          </p:nvPr>
        </p:nvSpPr>
        <p:spPr>
          <a:xfrm>
            <a:off x="1586063" y="387793"/>
            <a:ext cx="2989780" cy="877200"/>
          </a:xfrm>
        </p:spPr>
        <p:txBody>
          <a:bodyPr/>
          <a:lstStyle/>
          <a:p>
            <a:r>
              <a:rPr lang="en-US" sz="2400">
                <a:solidFill>
                  <a:schemeClr val="bg1"/>
                </a:solidFill>
                <a:latin typeface="Times New Roman" panose="02020603050405020304" pitchFamily="18" charset="0"/>
                <a:cs typeface="Times New Roman" panose="02020603050405020304" pitchFamily="18" charset="0"/>
              </a:rPr>
              <a:t>Psychological and Emotional Needs</a:t>
            </a:r>
          </a:p>
        </p:txBody>
      </p:sp>
      <p:pic>
        <p:nvPicPr>
          <p:cNvPr id="3" name="Audio 2">
            <a:hlinkClick r:id="" action="ppaction://media"/>
            <a:extLst>
              <a:ext uri="{FF2B5EF4-FFF2-40B4-BE49-F238E27FC236}">
                <a16:creationId xmlns:a16="http://schemas.microsoft.com/office/drawing/2014/main" id="{3071CCE0-C140-4D54-9CE6-11A56806189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1172"/>
    </mc:Choice>
    <mc:Fallback>
      <p:transition spd="slow" advTm="101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8"/>
        <p:cNvGrpSpPr/>
        <p:nvPr/>
      </p:nvGrpSpPr>
      <p:grpSpPr>
        <a:xfrm>
          <a:off x="0" y="0"/>
          <a:ext cx="0" cy="0"/>
          <a:chOff x="0" y="0"/>
          <a:chExt cx="0" cy="0"/>
        </a:xfrm>
      </p:grpSpPr>
      <p:sp>
        <p:nvSpPr>
          <p:cNvPr id="1289" name="Google Shape;1289;p46"/>
          <p:cNvSpPr txBox="1">
            <a:spLocks noGrp="1"/>
          </p:cNvSpPr>
          <p:nvPr>
            <p:ph type="title"/>
          </p:nvPr>
        </p:nvSpPr>
        <p:spPr>
          <a:xfrm>
            <a:off x="713250" y="603794"/>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Social Needs and Empowerment</a:t>
            </a:r>
            <a:endParaRPr sz="2800">
              <a:latin typeface="Times New Roman" panose="02020603050405020304" pitchFamily="18" charset="0"/>
              <a:cs typeface="Times New Roman" panose="02020603050405020304" pitchFamily="18" charset="0"/>
            </a:endParaRPr>
          </a:p>
        </p:txBody>
      </p:sp>
      <p:sp>
        <p:nvSpPr>
          <p:cNvPr id="1290" name="Google Shape;1290;p46"/>
          <p:cNvSpPr txBox="1">
            <a:spLocks noGrp="1"/>
          </p:cNvSpPr>
          <p:nvPr>
            <p:ph type="subTitle" idx="1"/>
          </p:nvPr>
        </p:nvSpPr>
        <p:spPr>
          <a:xfrm>
            <a:off x="1756885" y="1316969"/>
            <a:ext cx="5630230" cy="2350156"/>
          </a:xfrm>
          <a:prstGeom prst="rect">
            <a:avLst/>
          </a:prstGeom>
        </p:spPr>
        <p:txBody>
          <a:bodyPr spcFirstLastPara="1" wrap="square" lIns="91425" tIns="91425" rIns="91425" bIns="91425" anchor="t" anchorCtr="0">
            <a:noAutofit/>
          </a:bodyPr>
          <a:lstStyle/>
          <a:p>
            <a:pPr marL="171450" lvl="0" indent="-171450" algn="just" rtl="0">
              <a:lnSpc>
                <a:spcPct val="100000"/>
              </a:lnSpc>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Empowerment enables autonomy, choice and shared decision-making in later life, supported by person-centred care models (Tones and Green, 2004; McCormack and McCance, 2017).</a:t>
            </a:r>
          </a:p>
          <a:p>
            <a:pPr marL="171450" lvl="0" indent="-171450" algn="just" rtl="0">
              <a:lnSpc>
                <a:spcPct val="100000"/>
              </a:lnSpc>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lnSpc>
                <a:spcPct val="100000"/>
              </a:lnSpc>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Structural factors such as financial insecurity, poor housing, ageism and limited digital literacy restrict meaningful participation and access to services (Age UK, 2023; Marmot et al., 2020; WHO, 2021).</a:t>
            </a:r>
          </a:p>
          <a:p>
            <a:pPr marL="171450" lvl="0" indent="-171450" algn="just" rtl="0">
              <a:lnSpc>
                <a:spcPct val="100000"/>
              </a:lnSpc>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lnSpc>
                <a:spcPct val="100000"/>
              </a:lnSpc>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Although the Care Act 2014 promotes wellbeing and autonomy, resource pressures and local variation limit consistent implementation of empowerment in practice.</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9F8E9631-5B3F-5DD2-6D95-F1CB5C080E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7002"/>
    </mc:Choice>
    <mc:Fallback>
      <p:transition spd="slow" advTm="87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03"/>
        <p:cNvGrpSpPr/>
        <p:nvPr/>
      </p:nvGrpSpPr>
      <p:grpSpPr>
        <a:xfrm>
          <a:off x="0" y="0"/>
          <a:ext cx="0" cy="0"/>
          <a:chOff x="0" y="0"/>
          <a:chExt cx="0" cy="0"/>
        </a:xfrm>
      </p:grpSpPr>
      <p:pic>
        <p:nvPicPr>
          <p:cNvPr id="1504" name="Google Shape;1504;p55"/>
          <p:cNvPicPr preferRelativeResize="0">
            <a:picLocks noGrp="1"/>
          </p:cNvPicPr>
          <p:nvPr>
            <p:ph type="pic" idx="2"/>
          </p:nvPr>
        </p:nvPicPr>
        <p:blipFill rotWithShape="1">
          <a:blip r:embed="rId5">
            <a:alphaModFix/>
          </a:blip>
          <a:srcRect l="14562" r="26998"/>
          <a:stretch/>
        </p:blipFill>
        <p:spPr>
          <a:xfrm>
            <a:off x="0" y="0"/>
            <a:ext cx="4504200" cy="5143501"/>
          </a:xfrm>
          <a:prstGeom prst="rect">
            <a:avLst/>
          </a:prstGeom>
        </p:spPr>
      </p:pic>
      <p:sp>
        <p:nvSpPr>
          <p:cNvPr id="1505" name="Google Shape;1505;p55"/>
          <p:cNvSpPr txBox="1">
            <a:spLocks noGrp="1"/>
          </p:cNvSpPr>
          <p:nvPr>
            <p:ph type="title"/>
          </p:nvPr>
        </p:nvSpPr>
        <p:spPr>
          <a:xfrm>
            <a:off x="4833590" y="820977"/>
            <a:ext cx="3775762" cy="15597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Functional Ability and Independence</a:t>
            </a:r>
            <a:endParaRPr sz="2800" i="0">
              <a:solidFill>
                <a:schemeClr val="dk1"/>
              </a:solidFill>
              <a:latin typeface="Times New Roman" panose="02020603050405020304" pitchFamily="18" charset="0"/>
              <a:cs typeface="Times New Roman" panose="02020603050405020304" pitchFamily="18" charset="0"/>
            </a:endParaRPr>
          </a:p>
        </p:txBody>
      </p:sp>
      <p:grpSp>
        <p:nvGrpSpPr>
          <p:cNvPr id="1506" name="Google Shape;1506;p55"/>
          <p:cNvGrpSpPr/>
          <p:nvPr/>
        </p:nvGrpSpPr>
        <p:grpSpPr>
          <a:xfrm>
            <a:off x="3414980" y="-2388616"/>
            <a:ext cx="2148130" cy="3153089"/>
            <a:chOff x="5361125" y="2097300"/>
            <a:chExt cx="1033500" cy="1517075"/>
          </a:xfrm>
        </p:grpSpPr>
        <p:sp>
          <p:nvSpPr>
            <p:cNvPr id="1507" name="Google Shape;1507;p5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5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5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5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5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5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5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5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5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5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5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5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5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5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5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5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3" name="Google Shape;1523;p55"/>
          <p:cNvSpPr txBox="1">
            <a:spLocks noGrp="1"/>
          </p:cNvSpPr>
          <p:nvPr>
            <p:ph type="subTitle" idx="1"/>
          </p:nvPr>
        </p:nvSpPr>
        <p:spPr>
          <a:xfrm>
            <a:off x="4756151" y="1755088"/>
            <a:ext cx="4110642" cy="2520216"/>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Functional ability involves mobility, self-care and social participation, and is central to healthy ageing and independence (WHO, 2020).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Rehabilitation and </a:t>
            </a:r>
            <a:r>
              <a:rPr lang="en-US" sz="1200" err="1">
                <a:solidFill>
                  <a:schemeClr val="accent1">
                    <a:lumMod val="10000"/>
                  </a:schemeClr>
                </a:solidFill>
                <a:latin typeface="Times New Roman" panose="02020603050405020304" pitchFamily="18" charset="0"/>
                <a:cs typeface="Times New Roman" panose="02020603050405020304" pitchFamily="18" charset="0"/>
              </a:rPr>
              <a:t>reablement</a:t>
            </a:r>
            <a:r>
              <a:rPr lang="en-US" sz="1200">
                <a:solidFill>
                  <a:schemeClr val="accent1">
                    <a:lumMod val="10000"/>
                  </a:schemeClr>
                </a:solidFill>
                <a:latin typeface="Times New Roman" panose="02020603050405020304" pitchFamily="18" charset="0"/>
                <a:cs typeface="Times New Roman" panose="02020603050405020304" pitchFamily="18" charset="0"/>
              </a:rPr>
              <a:t> services reduce long-term care dependency and improve functional outcomes (Glendinning et al., 2010; SCIE, 2021).</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Funding pressures, workforce shortages and service fragmentation limit early intervention, highlighting the need for stronger health and social care integration (The King’s Fund, 2022).</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2C20E594-D31B-9779-9D7E-68BD26C4F2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5048"/>
    </mc:Choice>
    <mc:Fallback>
      <p:transition spd="slow" advTm="75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11"/>
        <p:cNvGrpSpPr/>
        <p:nvPr/>
      </p:nvGrpSpPr>
      <p:grpSpPr>
        <a:xfrm>
          <a:off x="0" y="0"/>
          <a:ext cx="0" cy="0"/>
          <a:chOff x="0" y="0"/>
          <a:chExt cx="0" cy="0"/>
        </a:xfrm>
      </p:grpSpPr>
      <p:sp>
        <p:nvSpPr>
          <p:cNvPr id="1312" name="Google Shape;1312;p48"/>
          <p:cNvSpPr txBox="1">
            <a:spLocks noGrp="1"/>
          </p:cNvSpPr>
          <p:nvPr>
            <p:ph type="title"/>
          </p:nvPr>
        </p:nvSpPr>
        <p:spPr>
          <a:xfrm>
            <a:off x="713250" y="549550"/>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UK Policy Framework</a:t>
            </a:r>
            <a:endParaRPr sz="2800">
              <a:latin typeface="Times New Roman" panose="02020603050405020304" pitchFamily="18" charset="0"/>
              <a:cs typeface="Times New Roman" panose="02020603050405020304" pitchFamily="18" charset="0"/>
            </a:endParaRPr>
          </a:p>
        </p:txBody>
      </p:sp>
      <p:sp>
        <p:nvSpPr>
          <p:cNvPr id="1313" name="Google Shape;1313;p48"/>
          <p:cNvSpPr txBox="1">
            <a:spLocks noGrp="1"/>
          </p:cNvSpPr>
          <p:nvPr>
            <p:ph type="subTitle" idx="1"/>
          </p:nvPr>
        </p:nvSpPr>
        <p:spPr>
          <a:xfrm>
            <a:off x="1933412" y="1331450"/>
            <a:ext cx="5277175" cy="2480600"/>
          </a:xfrm>
          <a:prstGeom prst="rect">
            <a:avLst/>
          </a:prstGeom>
        </p:spPr>
        <p:txBody>
          <a:bodyPr spcFirstLastPara="1" wrap="square" lIns="91425" tIns="91425" rIns="91425" bIns="0"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UK policy frameworks, including the Care Act 2014 and NHS Long Term Plan, promote wellbeing, prevention, safeguarding and integrated community-based care (NHS England, 2019; DHSC, 2018).</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Initiatives such as the Ageing Well Programme aim to support proactive, person-centred frailty management and reduce hospital admissions.</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funding pressures, workforce shortages and regional inequalities create an implementation gap, limiting consistent delivery of empowerment and prevention (The King’s Fund, 2022; </a:t>
            </a:r>
            <a:r>
              <a:rPr lang="en-US" sz="1200" err="1">
                <a:solidFill>
                  <a:schemeClr val="accent1">
                    <a:lumMod val="10000"/>
                  </a:schemeClr>
                </a:solidFill>
                <a:latin typeface="Times New Roman" panose="02020603050405020304" pitchFamily="18" charset="0"/>
                <a:cs typeface="Times New Roman" panose="02020603050405020304" pitchFamily="18" charset="0"/>
              </a:rPr>
              <a:t>Bottery</a:t>
            </a:r>
            <a:r>
              <a:rPr lang="en-US" sz="1200">
                <a:solidFill>
                  <a:schemeClr val="accent1">
                    <a:lumMod val="10000"/>
                  </a:schemeClr>
                </a:solidFill>
                <a:latin typeface="Times New Roman" panose="02020603050405020304" pitchFamily="18" charset="0"/>
                <a:cs typeface="Times New Roman" panose="02020603050405020304" pitchFamily="18" charset="0"/>
              </a:rPr>
              <a:t>, 2023).</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B141600C-F010-BFD4-14F1-4CE14BEBF4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823"/>
    </mc:Choice>
    <mc:Fallback>
      <p:transition spd="slow" advTm="7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6"/>
        <p:cNvGrpSpPr/>
        <p:nvPr/>
      </p:nvGrpSpPr>
      <p:grpSpPr>
        <a:xfrm>
          <a:off x="0" y="0"/>
          <a:ext cx="0" cy="0"/>
          <a:chOff x="0" y="0"/>
          <a:chExt cx="0" cy="0"/>
        </a:xfrm>
      </p:grpSpPr>
      <p:sp>
        <p:nvSpPr>
          <p:cNvPr id="1337" name="Google Shape;1337;p49"/>
          <p:cNvSpPr txBox="1">
            <a:spLocks noGrp="1"/>
          </p:cNvSpPr>
          <p:nvPr>
            <p:ph type="title"/>
          </p:nvPr>
        </p:nvSpPr>
        <p:spPr>
          <a:xfrm>
            <a:off x="713225" y="577506"/>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Evaluation of Current UK Services</a:t>
            </a:r>
            <a:endParaRPr sz="2800">
              <a:latin typeface="Times New Roman" panose="02020603050405020304" pitchFamily="18" charset="0"/>
              <a:cs typeface="Times New Roman" panose="02020603050405020304" pitchFamily="18" charset="0"/>
            </a:endParaRPr>
          </a:p>
        </p:txBody>
      </p:sp>
      <p:sp>
        <p:nvSpPr>
          <p:cNvPr id="1338" name="Google Shape;1338;p49"/>
          <p:cNvSpPr txBox="1">
            <a:spLocks noGrp="1"/>
          </p:cNvSpPr>
          <p:nvPr>
            <p:ph type="subTitle" idx="1"/>
          </p:nvPr>
        </p:nvSpPr>
        <p:spPr>
          <a:xfrm>
            <a:off x="2086223" y="1348465"/>
            <a:ext cx="4971504" cy="231965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UK provision includes home care, residential care, community nursing and local authority services, supported by universal NHS access and Integrated Care Systems (NHS England, 2019).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regional inequalities, long waiting lists and workforce shortages undermine continuity and access to care (Marmot et al., 2020; The King’s Fund, 2023; Skills for Care, 2023).</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Rising care costs and increasing demand from population ageing raise significant concerns about long-term system sustainability (</a:t>
            </a:r>
            <a:r>
              <a:rPr lang="en-US" sz="1200" err="1">
                <a:solidFill>
                  <a:schemeClr val="accent1">
                    <a:lumMod val="10000"/>
                  </a:schemeClr>
                </a:solidFill>
                <a:latin typeface="Times New Roman" panose="02020603050405020304" pitchFamily="18" charset="0"/>
                <a:cs typeface="Times New Roman" panose="02020603050405020304" pitchFamily="18" charset="0"/>
              </a:rPr>
              <a:t>Bottery</a:t>
            </a:r>
            <a:r>
              <a:rPr lang="en-US" sz="1200">
                <a:solidFill>
                  <a:schemeClr val="accent1">
                    <a:lumMod val="10000"/>
                  </a:schemeClr>
                </a:solidFill>
                <a:latin typeface="Times New Roman" panose="02020603050405020304" pitchFamily="18" charset="0"/>
                <a:cs typeface="Times New Roman" panose="02020603050405020304" pitchFamily="18" charset="0"/>
              </a:rPr>
              <a:t>, 2023).</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362" name="Google Shape;1362;p49"/>
          <p:cNvGrpSpPr/>
          <p:nvPr/>
        </p:nvGrpSpPr>
        <p:grpSpPr>
          <a:xfrm rot="10800000">
            <a:off x="7924807" y="-1144666"/>
            <a:ext cx="3133124" cy="2857887"/>
            <a:chOff x="520300" y="1770525"/>
            <a:chExt cx="2369450" cy="2161300"/>
          </a:xfrm>
        </p:grpSpPr>
        <p:sp>
          <p:nvSpPr>
            <p:cNvPr id="1363" name="Google Shape;1363;p49"/>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9"/>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9"/>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9"/>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9"/>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9"/>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9"/>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9"/>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 name="Google Shape;1371;p49"/>
          <p:cNvGrpSpPr/>
          <p:nvPr/>
        </p:nvGrpSpPr>
        <p:grpSpPr>
          <a:xfrm>
            <a:off x="-604314" y="2648"/>
            <a:ext cx="1604214" cy="1073709"/>
            <a:chOff x="-2701652" y="4067236"/>
            <a:chExt cx="1604214" cy="1073709"/>
          </a:xfrm>
        </p:grpSpPr>
        <p:sp>
          <p:nvSpPr>
            <p:cNvPr id="1372" name="Google Shape;1372;p49"/>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434D4C23-F5D5-24F8-4D07-216A8B3A1D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843"/>
    </mc:Choice>
    <mc:Fallback>
      <p:transition spd="slow" advTm="55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8">
          <a:extLst>
            <a:ext uri="{FF2B5EF4-FFF2-40B4-BE49-F238E27FC236}">
              <a16:creationId xmlns:a16="http://schemas.microsoft.com/office/drawing/2014/main" id="{B6DD7264-4009-8197-3C34-40361C3E82FB}"/>
            </a:ext>
          </a:extLst>
        </p:cNvPr>
        <p:cNvGrpSpPr/>
        <p:nvPr/>
      </p:nvGrpSpPr>
      <p:grpSpPr>
        <a:xfrm>
          <a:off x="0" y="0"/>
          <a:ext cx="0" cy="0"/>
          <a:chOff x="0" y="0"/>
          <a:chExt cx="0" cy="0"/>
        </a:xfrm>
      </p:grpSpPr>
      <p:sp>
        <p:nvSpPr>
          <p:cNvPr id="1259" name="Google Shape;1259;p45">
            <a:extLst>
              <a:ext uri="{FF2B5EF4-FFF2-40B4-BE49-F238E27FC236}">
                <a16:creationId xmlns:a16="http://schemas.microsoft.com/office/drawing/2014/main" id="{0F7C8670-DD6E-A6B0-43C8-41C4458F82B6}"/>
              </a:ext>
            </a:extLst>
          </p:cNvPr>
          <p:cNvSpPr txBox="1">
            <a:spLocks noGrp="1"/>
          </p:cNvSpPr>
          <p:nvPr>
            <p:ph type="title"/>
          </p:nvPr>
        </p:nvSpPr>
        <p:spPr>
          <a:xfrm>
            <a:off x="475411" y="457086"/>
            <a:ext cx="4338600" cy="9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a:latin typeface="Times New Roman" panose="02020603050405020304" pitchFamily="18" charset="0"/>
                <a:cs typeface="Times New Roman" panose="02020603050405020304" pitchFamily="18" charset="0"/>
              </a:rPr>
              <a:t>Current &amp; Emerging Technologies in Older People’s Care</a:t>
            </a:r>
            <a:endParaRPr sz="2800">
              <a:latin typeface="Times New Roman" panose="02020603050405020304" pitchFamily="18" charset="0"/>
              <a:cs typeface="Times New Roman" panose="02020603050405020304" pitchFamily="18" charset="0"/>
            </a:endParaRPr>
          </a:p>
        </p:txBody>
      </p:sp>
      <p:sp>
        <p:nvSpPr>
          <p:cNvPr id="1260" name="Google Shape;1260;p45">
            <a:extLst>
              <a:ext uri="{FF2B5EF4-FFF2-40B4-BE49-F238E27FC236}">
                <a16:creationId xmlns:a16="http://schemas.microsoft.com/office/drawing/2014/main" id="{ED28A027-A6A8-4D1E-F5A6-07CD76EDF268}"/>
              </a:ext>
            </a:extLst>
          </p:cNvPr>
          <p:cNvSpPr txBox="1">
            <a:spLocks noGrp="1"/>
          </p:cNvSpPr>
          <p:nvPr>
            <p:ph type="subTitle" idx="1"/>
          </p:nvPr>
        </p:nvSpPr>
        <p:spPr>
          <a:xfrm>
            <a:off x="400600" y="1799982"/>
            <a:ext cx="5189710" cy="2183746"/>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Current technologies such as telehealth, remote monitoring and fall detection support independence and chronic disease management (NHS England, 2019; </a:t>
            </a:r>
            <a:r>
              <a:rPr lang="en-US" sz="1200" err="1">
                <a:solidFill>
                  <a:schemeClr val="accent1">
                    <a:lumMod val="10000"/>
                  </a:schemeClr>
                </a:solidFill>
                <a:latin typeface="Times New Roman" panose="02020603050405020304" pitchFamily="18" charset="0"/>
                <a:cs typeface="Times New Roman" panose="02020603050405020304" pitchFamily="18" charset="0"/>
              </a:rPr>
              <a:t>Shigekawa</a:t>
            </a:r>
            <a:r>
              <a:rPr lang="en-US" sz="1200">
                <a:solidFill>
                  <a:schemeClr val="accent1">
                    <a:lumMod val="10000"/>
                  </a:schemeClr>
                </a:solidFill>
                <a:latin typeface="Times New Roman" panose="02020603050405020304" pitchFamily="18" charset="0"/>
                <a:cs typeface="Times New Roman" panose="02020603050405020304" pitchFamily="18" charset="0"/>
              </a:rPr>
              <a:t> et al., 2018).</a:t>
            </a:r>
          </a:p>
          <a:p>
            <a:pPr marL="285750" lvl="0" indent="-285750" algn="l"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Emerging innovations including AI diagnostics, smart homes, wearables and robotics may enhance predictive care, safety and caregiver support (Topol, 2019; WHO, 2021; Broadbent et al., 2009).</a:t>
            </a:r>
          </a:p>
          <a:p>
            <a:pPr marL="285750" lvl="0" indent="-285750" algn="l"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digital exclusion and ethical concerns around privacy and autonomy highlight the need for equitable access and strong governance, ensuring technology complements person-centred care (Seifert et al., 2021; </a:t>
            </a:r>
            <a:r>
              <a:rPr lang="en-US" sz="1200" err="1">
                <a:solidFill>
                  <a:schemeClr val="accent1">
                    <a:lumMod val="10000"/>
                  </a:schemeClr>
                </a:solidFill>
                <a:latin typeface="Times New Roman" panose="02020603050405020304" pitchFamily="18" charset="0"/>
                <a:cs typeface="Times New Roman" panose="02020603050405020304" pitchFamily="18" charset="0"/>
              </a:rPr>
              <a:t>Floridi</a:t>
            </a:r>
            <a:r>
              <a:rPr lang="en-US" sz="1200">
                <a:solidFill>
                  <a:schemeClr val="accent1">
                    <a:lumMod val="10000"/>
                  </a:schemeClr>
                </a:solidFill>
                <a:latin typeface="Times New Roman" panose="02020603050405020304" pitchFamily="18" charset="0"/>
                <a:cs typeface="Times New Roman" panose="02020603050405020304" pitchFamily="18" charset="0"/>
              </a:rPr>
              <a:t> et al., 2018).</a:t>
            </a:r>
          </a:p>
        </p:txBody>
      </p:sp>
      <p:pic>
        <p:nvPicPr>
          <p:cNvPr id="1261" name="Google Shape;1261;p45">
            <a:extLst>
              <a:ext uri="{FF2B5EF4-FFF2-40B4-BE49-F238E27FC236}">
                <a16:creationId xmlns:a16="http://schemas.microsoft.com/office/drawing/2014/main" id="{643560B7-F499-D11B-7D40-BCE9A706FF14}"/>
              </a:ext>
            </a:extLst>
          </p:cNvPr>
          <p:cNvPicPr preferRelativeResize="0">
            <a:picLocks noGrp="1"/>
          </p:cNvPicPr>
          <p:nvPr>
            <p:ph type="pic" idx="2"/>
          </p:nvPr>
        </p:nvPicPr>
        <p:blipFill rotWithShape="1">
          <a:blip r:embed="rId5">
            <a:alphaModFix/>
          </a:blip>
          <a:srcRect l="26855" r="27741"/>
          <a:stretch/>
        </p:blipFill>
        <p:spPr>
          <a:xfrm>
            <a:off x="5644500" y="0"/>
            <a:ext cx="3499500" cy="5143501"/>
          </a:xfrm>
          <a:prstGeom prst="rect">
            <a:avLst/>
          </a:prstGeom>
        </p:spPr>
      </p:pic>
      <p:grpSp>
        <p:nvGrpSpPr>
          <p:cNvPr id="1262" name="Google Shape;1262;p45">
            <a:extLst>
              <a:ext uri="{FF2B5EF4-FFF2-40B4-BE49-F238E27FC236}">
                <a16:creationId xmlns:a16="http://schemas.microsoft.com/office/drawing/2014/main" id="{33698646-20BC-86F7-B357-55E6AD77A592}"/>
              </a:ext>
            </a:extLst>
          </p:cNvPr>
          <p:cNvGrpSpPr/>
          <p:nvPr/>
        </p:nvGrpSpPr>
        <p:grpSpPr>
          <a:xfrm>
            <a:off x="4814011" y="4336948"/>
            <a:ext cx="1604214" cy="1073709"/>
            <a:chOff x="-2701652" y="4067236"/>
            <a:chExt cx="1604214" cy="1073709"/>
          </a:xfrm>
        </p:grpSpPr>
        <p:sp>
          <p:nvSpPr>
            <p:cNvPr id="1263" name="Google Shape;1263;p45">
              <a:extLst>
                <a:ext uri="{FF2B5EF4-FFF2-40B4-BE49-F238E27FC236}">
                  <a16:creationId xmlns:a16="http://schemas.microsoft.com/office/drawing/2014/main" id="{6E76B7F3-BBAB-3888-F8A4-F689DD8F9052}"/>
                </a:ext>
              </a:extLst>
            </p:cNvPr>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5">
              <a:extLst>
                <a:ext uri="{FF2B5EF4-FFF2-40B4-BE49-F238E27FC236}">
                  <a16:creationId xmlns:a16="http://schemas.microsoft.com/office/drawing/2014/main" id="{C0CABCB3-065C-7C88-04BB-B563281DED8F}"/>
                </a:ext>
              </a:extLst>
            </p:cNvPr>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5">
              <a:extLst>
                <a:ext uri="{FF2B5EF4-FFF2-40B4-BE49-F238E27FC236}">
                  <a16:creationId xmlns:a16="http://schemas.microsoft.com/office/drawing/2014/main" id="{429D4D36-5136-2B4D-4421-2A5B8EF7C8BE}"/>
                </a:ext>
              </a:extLst>
            </p:cNvPr>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5">
              <a:extLst>
                <a:ext uri="{FF2B5EF4-FFF2-40B4-BE49-F238E27FC236}">
                  <a16:creationId xmlns:a16="http://schemas.microsoft.com/office/drawing/2014/main" id="{5D5E38BC-3D7D-50D0-A3C1-45CFEAEBAF92}"/>
                </a:ext>
              </a:extLst>
            </p:cNvPr>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5">
              <a:extLst>
                <a:ext uri="{FF2B5EF4-FFF2-40B4-BE49-F238E27FC236}">
                  <a16:creationId xmlns:a16="http://schemas.microsoft.com/office/drawing/2014/main" id="{39AE4901-4A38-7818-C97E-629118B9CDDA}"/>
                </a:ext>
              </a:extLst>
            </p:cNvPr>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8" name="Google Shape;1268;p45">
            <a:extLst>
              <a:ext uri="{FF2B5EF4-FFF2-40B4-BE49-F238E27FC236}">
                <a16:creationId xmlns:a16="http://schemas.microsoft.com/office/drawing/2014/main" id="{35F2BF3F-C2AF-7490-4BE8-C6F9AC814C25}"/>
              </a:ext>
            </a:extLst>
          </p:cNvPr>
          <p:cNvGrpSpPr/>
          <p:nvPr/>
        </p:nvGrpSpPr>
        <p:grpSpPr>
          <a:xfrm rot="5400000">
            <a:off x="3497935" y="-2107269"/>
            <a:ext cx="2148130" cy="3153089"/>
            <a:chOff x="5361125" y="2097300"/>
            <a:chExt cx="1033500" cy="1517075"/>
          </a:xfrm>
        </p:grpSpPr>
        <p:sp>
          <p:nvSpPr>
            <p:cNvPr id="1269" name="Google Shape;1269;p45">
              <a:extLst>
                <a:ext uri="{FF2B5EF4-FFF2-40B4-BE49-F238E27FC236}">
                  <a16:creationId xmlns:a16="http://schemas.microsoft.com/office/drawing/2014/main" id="{C9FAF876-DAEE-37B2-45EF-CCC89C1EF5D0}"/>
                </a:ext>
              </a:extLst>
            </p:cNvPr>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5">
              <a:extLst>
                <a:ext uri="{FF2B5EF4-FFF2-40B4-BE49-F238E27FC236}">
                  <a16:creationId xmlns:a16="http://schemas.microsoft.com/office/drawing/2014/main" id="{6945ADAB-B40A-63EF-4387-ABAB9E1DC943}"/>
                </a:ext>
              </a:extLst>
            </p:cNvPr>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5">
              <a:extLst>
                <a:ext uri="{FF2B5EF4-FFF2-40B4-BE49-F238E27FC236}">
                  <a16:creationId xmlns:a16="http://schemas.microsoft.com/office/drawing/2014/main" id="{E6B52DA4-AE1F-E24B-D1AB-46E902027F40}"/>
                </a:ext>
              </a:extLst>
            </p:cNvPr>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5">
              <a:extLst>
                <a:ext uri="{FF2B5EF4-FFF2-40B4-BE49-F238E27FC236}">
                  <a16:creationId xmlns:a16="http://schemas.microsoft.com/office/drawing/2014/main" id="{C563EEC0-809E-2337-6EA1-EC7BB55CB568}"/>
                </a:ext>
              </a:extLst>
            </p:cNvPr>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5">
              <a:extLst>
                <a:ext uri="{FF2B5EF4-FFF2-40B4-BE49-F238E27FC236}">
                  <a16:creationId xmlns:a16="http://schemas.microsoft.com/office/drawing/2014/main" id="{0D80F5AB-16E9-8593-3CB9-B664F6C2A220}"/>
                </a:ext>
              </a:extLst>
            </p:cNvPr>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5">
              <a:extLst>
                <a:ext uri="{FF2B5EF4-FFF2-40B4-BE49-F238E27FC236}">
                  <a16:creationId xmlns:a16="http://schemas.microsoft.com/office/drawing/2014/main" id="{49571CA0-6618-1D0B-3756-5621554C9CCF}"/>
                </a:ext>
              </a:extLst>
            </p:cNvPr>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5">
              <a:extLst>
                <a:ext uri="{FF2B5EF4-FFF2-40B4-BE49-F238E27FC236}">
                  <a16:creationId xmlns:a16="http://schemas.microsoft.com/office/drawing/2014/main" id="{092BA9C8-A59D-1D72-5FD2-1057E99B8EE1}"/>
                </a:ext>
              </a:extLst>
            </p:cNvPr>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5">
              <a:extLst>
                <a:ext uri="{FF2B5EF4-FFF2-40B4-BE49-F238E27FC236}">
                  <a16:creationId xmlns:a16="http://schemas.microsoft.com/office/drawing/2014/main" id="{690AF836-9149-F6AF-3340-1232C493155A}"/>
                </a:ext>
              </a:extLst>
            </p:cNvPr>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5">
              <a:extLst>
                <a:ext uri="{FF2B5EF4-FFF2-40B4-BE49-F238E27FC236}">
                  <a16:creationId xmlns:a16="http://schemas.microsoft.com/office/drawing/2014/main" id="{560B6889-E6F0-7CFA-0D66-E5297D7A7369}"/>
                </a:ext>
              </a:extLst>
            </p:cNvPr>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5">
              <a:extLst>
                <a:ext uri="{FF2B5EF4-FFF2-40B4-BE49-F238E27FC236}">
                  <a16:creationId xmlns:a16="http://schemas.microsoft.com/office/drawing/2014/main" id="{F85EE3D4-4CBD-A1C9-366B-B9DBF6D1F6F9}"/>
                </a:ext>
              </a:extLst>
            </p:cNvPr>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5">
              <a:extLst>
                <a:ext uri="{FF2B5EF4-FFF2-40B4-BE49-F238E27FC236}">
                  <a16:creationId xmlns:a16="http://schemas.microsoft.com/office/drawing/2014/main" id="{A1427D54-C010-4EF9-12CD-74E493E5B421}"/>
                </a:ext>
              </a:extLst>
            </p:cNvPr>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5">
              <a:extLst>
                <a:ext uri="{FF2B5EF4-FFF2-40B4-BE49-F238E27FC236}">
                  <a16:creationId xmlns:a16="http://schemas.microsoft.com/office/drawing/2014/main" id="{A2B44274-26AD-EA5E-16A8-C06B31A7B4FA}"/>
                </a:ext>
              </a:extLst>
            </p:cNvPr>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5">
              <a:extLst>
                <a:ext uri="{FF2B5EF4-FFF2-40B4-BE49-F238E27FC236}">
                  <a16:creationId xmlns:a16="http://schemas.microsoft.com/office/drawing/2014/main" id="{9C2ABA1F-0D2A-9A64-94DB-1442B9D556FB}"/>
                </a:ext>
              </a:extLst>
            </p:cNvPr>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5">
              <a:extLst>
                <a:ext uri="{FF2B5EF4-FFF2-40B4-BE49-F238E27FC236}">
                  <a16:creationId xmlns:a16="http://schemas.microsoft.com/office/drawing/2014/main" id="{72ACE6AA-C9B5-E4B7-01C9-15F5D7A033B9}"/>
                </a:ext>
              </a:extLst>
            </p:cNvPr>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5">
              <a:extLst>
                <a:ext uri="{FF2B5EF4-FFF2-40B4-BE49-F238E27FC236}">
                  <a16:creationId xmlns:a16="http://schemas.microsoft.com/office/drawing/2014/main" id="{BECD699B-B868-12D6-29F5-DDA062786C7D}"/>
                </a:ext>
              </a:extLst>
            </p:cNvPr>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5">
              <a:extLst>
                <a:ext uri="{FF2B5EF4-FFF2-40B4-BE49-F238E27FC236}">
                  <a16:creationId xmlns:a16="http://schemas.microsoft.com/office/drawing/2014/main" id="{1607A917-AB05-5777-4930-D61A20C111E0}"/>
                </a:ext>
              </a:extLst>
            </p:cNvPr>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4B15E4CD-2F75-009B-E390-C75615976D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38219280"/>
      </p:ext>
    </p:extLst>
  </p:cSld>
  <p:clrMapOvr>
    <a:masterClrMapping/>
  </p:clrMapOvr>
  <mc:AlternateContent xmlns:mc="http://schemas.openxmlformats.org/markup-compatibility/2006">
    <mc:Choice xmlns:p14="http://schemas.microsoft.com/office/powerpoint/2010/main" Requires="p14">
      <p:transition spd="slow" p14:dur="2000" advTm="77500"/>
    </mc:Choice>
    <mc:Fallback>
      <p:transition spd="slow" advTm="77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6">
          <a:extLst>
            <a:ext uri="{FF2B5EF4-FFF2-40B4-BE49-F238E27FC236}">
              <a16:creationId xmlns:a16="http://schemas.microsoft.com/office/drawing/2014/main" id="{5F62B853-425C-3153-899C-F35967A1EA3A}"/>
            </a:ext>
          </a:extLst>
        </p:cNvPr>
        <p:cNvGrpSpPr/>
        <p:nvPr/>
      </p:nvGrpSpPr>
      <p:grpSpPr>
        <a:xfrm>
          <a:off x="0" y="0"/>
          <a:ext cx="0" cy="0"/>
          <a:chOff x="0" y="0"/>
          <a:chExt cx="0" cy="0"/>
        </a:xfrm>
      </p:grpSpPr>
      <p:sp>
        <p:nvSpPr>
          <p:cNvPr id="1337" name="Google Shape;1337;p49">
            <a:extLst>
              <a:ext uri="{FF2B5EF4-FFF2-40B4-BE49-F238E27FC236}">
                <a16:creationId xmlns:a16="http://schemas.microsoft.com/office/drawing/2014/main" id="{1062EC43-8AE2-8A2D-23CF-D5B726066CEF}"/>
              </a:ext>
            </a:extLst>
          </p:cNvPr>
          <p:cNvSpPr txBox="1">
            <a:spLocks noGrp="1"/>
          </p:cNvSpPr>
          <p:nvPr>
            <p:ph type="title"/>
          </p:nvPr>
        </p:nvSpPr>
        <p:spPr>
          <a:xfrm>
            <a:off x="713225" y="577506"/>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Technology and Empowerment</a:t>
            </a:r>
            <a:endParaRPr sz="2800">
              <a:latin typeface="Times New Roman" panose="02020603050405020304" pitchFamily="18" charset="0"/>
              <a:cs typeface="Times New Roman" panose="02020603050405020304" pitchFamily="18" charset="0"/>
            </a:endParaRPr>
          </a:p>
        </p:txBody>
      </p:sp>
      <p:sp>
        <p:nvSpPr>
          <p:cNvPr id="1338" name="Google Shape;1338;p49">
            <a:extLst>
              <a:ext uri="{FF2B5EF4-FFF2-40B4-BE49-F238E27FC236}">
                <a16:creationId xmlns:a16="http://schemas.microsoft.com/office/drawing/2014/main" id="{813B69D7-7986-27F8-941D-13C7F17384F2}"/>
              </a:ext>
            </a:extLst>
          </p:cNvPr>
          <p:cNvSpPr txBox="1">
            <a:spLocks noGrp="1"/>
          </p:cNvSpPr>
          <p:nvPr>
            <p:ph type="subTitle" idx="1"/>
          </p:nvPr>
        </p:nvSpPr>
        <p:spPr>
          <a:xfrm>
            <a:off x="2086223" y="1348465"/>
            <a:ext cx="4971504" cy="231965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Technology can enhance autonomy, safety and self-management when it is accessible and user-centred (WHO, 2020).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digital exclusion, affordability barriers and limited digital literacy risk reinforcing inequality among disadvantaged older adults (Seifert et al., 2021; ONS, 2023).</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Ethical governance and inclusive design are essential to protect autonomy and privacy, ensuring innovation promotes equitable empowerment (</a:t>
            </a:r>
            <a:r>
              <a:rPr lang="en-US" sz="1200" err="1">
                <a:solidFill>
                  <a:schemeClr val="accent1">
                    <a:lumMod val="10000"/>
                  </a:schemeClr>
                </a:solidFill>
                <a:latin typeface="Times New Roman" panose="02020603050405020304" pitchFamily="18" charset="0"/>
                <a:cs typeface="Times New Roman" panose="02020603050405020304" pitchFamily="18" charset="0"/>
              </a:rPr>
              <a:t>Floridi</a:t>
            </a:r>
            <a:r>
              <a:rPr lang="en-US" sz="1200">
                <a:solidFill>
                  <a:schemeClr val="accent1">
                    <a:lumMod val="10000"/>
                  </a:schemeClr>
                </a:solidFill>
                <a:latin typeface="Times New Roman" panose="02020603050405020304" pitchFamily="18" charset="0"/>
                <a:cs typeface="Times New Roman" panose="02020603050405020304" pitchFamily="18" charset="0"/>
              </a:rPr>
              <a:t> et al., 2018; WHO, 2021).</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362" name="Google Shape;1362;p49">
            <a:extLst>
              <a:ext uri="{FF2B5EF4-FFF2-40B4-BE49-F238E27FC236}">
                <a16:creationId xmlns:a16="http://schemas.microsoft.com/office/drawing/2014/main" id="{E4BF49EF-2E3F-41A5-1ACD-242CC7A56C83}"/>
              </a:ext>
            </a:extLst>
          </p:cNvPr>
          <p:cNvGrpSpPr/>
          <p:nvPr/>
        </p:nvGrpSpPr>
        <p:grpSpPr>
          <a:xfrm rot="10800000">
            <a:off x="7924807" y="-1144666"/>
            <a:ext cx="3133124" cy="2857887"/>
            <a:chOff x="520300" y="1770525"/>
            <a:chExt cx="2369450" cy="2161300"/>
          </a:xfrm>
        </p:grpSpPr>
        <p:sp>
          <p:nvSpPr>
            <p:cNvPr id="1363" name="Google Shape;1363;p49">
              <a:extLst>
                <a:ext uri="{FF2B5EF4-FFF2-40B4-BE49-F238E27FC236}">
                  <a16:creationId xmlns:a16="http://schemas.microsoft.com/office/drawing/2014/main" id="{05388410-8690-CAC5-DA33-91DAEF2B21EF}"/>
                </a:ext>
              </a:extLst>
            </p:cNvPr>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9">
              <a:extLst>
                <a:ext uri="{FF2B5EF4-FFF2-40B4-BE49-F238E27FC236}">
                  <a16:creationId xmlns:a16="http://schemas.microsoft.com/office/drawing/2014/main" id="{85B13775-5560-BFE4-D1C1-E88B1B209AC1}"/>
                </a:ext>
              </a:extLst>
            </p:cNvPr>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9">
              <a:extLst>
                <a:ext uri="{FF2B5EF4-FFF2-40B4-BE49-F238E27FC236}">
                  <a16:creationId xmlns:a16="http://schemas.microsoft.com/office/drawing/2014/main" id="{05899F0B-1D25-224C-0BEA-911FEF26EAD2}"/>
                </a:ext>
              </a:extLst>
            </p:cNvPr>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9">
              <a:extLst>
                <a:ext uri="{FF2B5EF4-FFF2-40B4-BE49-F238E27FC236}">
                  <a16:creationId xmlns:a16="http://schemas.microsoft.com/office/drawing/2014/main" id="{202841F6-4E88-2639-8D45-2E09915C73E8}"/>
                </a:ext>
              </a:extLst>
            </p:cNvPr>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9">
              <a:extLst>
                <a:ext uri="{FF2B5EF4-FFF2-40B4-BE49-F238E27FC236}">
                  <a16:creationId xmlns:a16="http://schemas.microsoft.com/office/drawing/2014/main" id="{97C51513-795D-E5C0-E639-279312EFC4AE}"/>
                </a:ext>
              </a:extLst>
            </p:cNvPr>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9">
              <a:extLst>
                <a:ext uri="{FF2B5EF4-FFF2-40B4-BE49-F238E27FC236}">
                  <a16:creationId xmlns:a16="http://schemas.microsoft.com/office/drawing/2014/main" id="{11E6FE03-AE02-D941-555A-1112586FC854}"/>
                </a:ext>
              </a:extLst>
            </p:cNvPr>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9">
              <a:extLst>
                <a:ext uri="{FF2B5EF4-FFF2-40B4-BE49-F238E27FC236}">
                  <a16:creationId xmlns:a16="http://schemas.microsoft.com/office/drawing/2014/main" id="{A7B7E983-EEB6-D1CA-BF8E-F374D3E92594}"/>
                </a:ext>
              </a:extLst>
            </p:cNvPr>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9">
              <a:extLst>
                <a:ext uri="{FF2B5EF4-FFF2-40B4-BE49-F238E27FC236}">
                  <a16:creationId xmlns:a16="http://schemas.microsoft.com/office/drawing/2014/main" id="{790904B2-C15A-BA2B-0597-0E18732F5DE6}"/>
                </a:ext>
              </a:extLst>
            </p:cNvPr>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 name="Google Shape;1371;p49">
            <a:extLst>
              <a:ext uri="{FF2B5EF4-FFF2-40B4-BE49-F238E27FC236}">
                <a16:creationId xmlns:a16="http://schemas.microsoft.com/office/drawing/2014/main" id="{28F9A18F-A6C9-9D88-0068-172DF75D59D3}"/>
              </a:ext>
            </a:extLst>
          </p:cNvPr>
          <p:cNvGrpSpPr/>
          <p:nvPr/>
        </p:nvGrpSpPr>
        <p:grpSpPr>
          <a:xfrm>
            <a:off x="-604314" y="2648"/>
            <a:ext cx="1604214" cy="1073709"/>
            <a:chOff x="-2701652" y="4067236"/>
            <a:chExt cx="1604214" cy="1073709"/>
          </a:xfrm>
        </p:grpSpPr>
        <p:sp>
          <p:nvSpPr>
            <p:cNvPr id="1372" name="Google Shape;1372;p49">
              <a:extLst>
                <a:ext uri="{FF2B5EF4-FFF2-40B4-BE49-F238E27FC236}">
                  <a16:creationId xmlns:a16="http://schemas.microsoft.com/office/drawing/2014/main" id="{82103D08-77F7-1CA8-2CAB-8CFF70CFA6CF}"/>
                </a:ext>
              </a:extLst>
            </p:cNvPr>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a:extLst>
                <a:ext uri="{FF2B5EF4-FFF2-40B4-BE49-F238E27FC236}">
                  <a16:creationId xmlns:a16="http://schemas.microsoft.com/office/drawing/2014/main" id="{E6108046-2544-2AB3-64CA-90102497DD53}"/>
                </a:ext>
              </a:extLst>
            </p:cNvPr>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a:extLst>
                <a:ext uri="{FF2B5EF4-FFF2-40B4-BE49-F238E27FC236}">
                  <a16:creationId xmlns:a16="http://schemas.microsoft.com/office/drawing/2014/main" id="{0FB95179-1148-A38F-3AAA-F120EFD71627}"/>
                </a:ext>
              </a:extLst>
            </p:cNvPr>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a:extLst>
                <a:ext uri="{FF2B5EF4-FFF2-40B4-BE49-F238E27FC236}">
                  <a16:creationId xmlns:a16="http://schemas.microsoft.com/office/drawing/2014/main" id="{184483A7-8BF5-8C83-5F30-46D92527EA1C}"/>
                </a:ext>
              </a:extLst>
            </p:cNvPr>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a:extLst>
                <a:ext uri="{FF2B5EF4-FFF2-40B4-BE49-F238E27FC236}">
                  <a16:creationId xmlns:a16="http://schemas.microsoft.com/office/drawing/2014/main" id="{A3BDE16C-D5D5-0BAC-A0C5-54D52AB63B04}"/>
                </a:ext>
              </a:extLst>
            </p:cNvPr>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E06DD7C0-AE70-C8D1-A5D3-0742C05708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505005520"/>
      </p:ext>
    </p:extLst>
  </p:cSld>
  <p:clrMapOvr>
    <a:masterClrMapping/>
  </p:clrMapOvr>
  <mc:AlternateContent xmlns:mc="http://schemas.openxmlformats.org/markup-compatibility/2006">
    <mc:Choice xmlns:p14="http://schemas.microsoft.com/office/powerpoint/2010/main" Requires="p14">
      <p:transition spd="slow" p14:dur="2000" advTm="39866"/>
    </mc:Choice>
    <mc:Fallback>
      <p:transition spd="slow" advTm="39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03">
          <a:extLst>
            <a:ext uri="{FF2B5EF4-FFF2-40B4-BE49-F238E27FC236}">
              <a16:creationId xmlns:a16="http://schemas.microsoft.com/office/drawing/2014/main" id="{14D27601-7714-45FD-00B8-81E054E2E984}"/>
            </a:ext>
          </a:extLst>
        </p:cNvPr>
        <p:cNvGrpSpPr/>
        <p:nvPr/>
      </p:nvGrpSpPr>
      <p:grpSpPr>
        <a:xfrm>
          <a:off x="0" y="0"/>
          <a:ext cx="0" cy="0"/>
          <a:chOff x="0" y="0"/>
          <a:chExt cx="0" cy="0"/>
        </a:xfrm>
      </p:grpSpPr>
      <p:pic>
        <p:nvPicPr>
          <p:cNvPr id="1504" name="Google Shape;1504;p55">
            <a:extLst>
              <a:ext uri="{FF2B5EF4-FFF2-40B4-BE49-F238E27FC236}">
                <a16:creationId xmlns:a16="http://schemas.microsoft.com/office/drawing/2014/main" id="{86C7D163-BB90-C516-BE59-48BC52D01334}"/>
              </a:ext>
            </a:extLst>
          </p:cNvPr>
          <p:cNvPicPr preferRelativeResize="0">
            <a:picLocks noGrp="1"/>
          </p:cNvPicPr>
          <p:nvPr>
            <p:ph type="pic" idx="2"/>
          </p:nvPr>
        </p:nvPicPr>
        <p:blipFill rotWithShape="1">
          <a:blip r:embed="rId5">
            <a:alphaModFix/>
          </a:blip>
          <a:srcRect l="14562" r="26998"/>
          <a:stretch/>
        </p:blipFill>
        <p:spPr>
          <a:xfrm>
            <a:off x="0" y="0"/>
            <a:ext cx="4504200" cy="5143501"/>
          </a:xfrm>
          <a:prstGeom prst="rect">
            <a:avLst/>
          </a:prstGeom>
        </p:spPr>
      </p:pic>
      <p:sp>
        <p:nvSpPr>
          <p:cNvPr id="1505" name="Google Shape;1505;p55">
            <a:extLst>
              <a:ext uri="{FF2B5EF4-FFF2-40B4-BE49-F238E27FC236}">
                <a16:creationId xmlns:a16="http://schemas.microsoft.com/office/drawing/2014/main" id="{A90B5000-3A14-B289-0508-CC8FE1069622}"/>
              </a:ext>
            </a:extLst>
          </p:cNvPr>
          <p:cNvSpPr txBox="1">
            <a:spLocks noGrp="1"/>
          </p:cNvSpPr>
          <p:nvPr>
            <p:ph type="title"/>
          </p:nvPr>
        </p:nvSpPr>
        <p:spPr>
          <a:xfrm>
            <a:off x="4639802" y="732827"/>
            <a:ext cx="4110641" cy="15597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Structural &amp; Systemic Barriers to Independence</a:t>
            </a:r>
            <a:endParaRPr sz="2800" i="0">
              <a:solidFill>
                <a:schemeClr val="dk1"/>
              </a:solidFill>
              <a:latin typeface="Times New Roman" panose="02020603050405020304" pitchFamily="18" charset="0"/>
              <a:cs typeface="Times New Roman" panose="02020603050405020304" pitchFamily="18" charset="0"/>
            </a:endParaRPr>
          </a:p>
        </p:txBody>
      </p:sp>
      <p:grpSp>
        <p:nvGrpSpPr>
          <p:cNvPr id="1506" name="Google Shape;1506;p55">
            <a:extLst>
              <a:ext uri="{FF2B5EF4-FFF2-40B4-BE49-F238E27FC236}">
                <a16:creationId xmlns:a16="http://schemas.microsoft.com/office/drawing/2014/main" id="{194EE92D-C011-2158-E02A-9B573AFC2A37}"/>
              </a:ext>
            </a:extLst>
          </p:cNvPr>
          <p:cNvGrpSpPr/>
          <p:nvPr/>
        </p:nvGrpSpPr>
        <p:grpSpPr>
          <a:xfrm>
            <a:off x="3414980" y="-2388616"/>
            <a:ext cx="2148130" cy="3153089"/>
            <a:chOff x="5361125" y="2097300"/>
            <a:chExt cx="1033500" cy="1517075"/>
          </a:xfrm>
        </p:grpSpPr>
        <p:sp>
          <p:nvSpPr>
            <p:cNvPr id="1507" name="Google Shape;1507;p55">
              <a:extLst>
                <a:ext uri="{FF2B5EF4-FFF2-40B4-BE49-F238E27FC236}">
                  <a16:creationId xmlns:a16="http://schemas.microsoft.com/office/drawing/2014/main" id="{0BEDE4D8-A564-CA21-6063-0C5EB80CF7A8}"/>
                </a:ext>
              </a:extLst>
            </p:cNvPr>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55">
              <a:extLst>
                <a:ext uri="{FF2B5EF4-FFF2-40B4-BE49-F238E27FC236}">
                  <a16:creationId xmlns:a16="http://schemas.microsoft.com/office/drawing/2014/main" id="{F6D77DF0-DFEE-C026-8D1B-4362682670AA}"/>
                </a:ext>
              </a:extLst>
            </p:cNvPr>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55">
              <a:extLst>
                <a:ext uri="{FF2B5EF4-FFF2-40B4-BE49-F238E27FC236}">
                  <a16:creationId xmlns:a16="http://schemas.microsoft.com/office/drawing/2014/main" id="{42E79613-07CA-66B9-35FF-971D2966A0F2}"/>
                </a:ext>
              </a:extLst>
            </p:cNvPr>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55">
              <a:extLst>
                <a:ext uri="{FF2B5EF4-FFF2-40B4-BE49-F238E27FC236}">
                  <a16:creationId xmlns:a16="http://schemas.microsoft.com/office/drawing/2014/main" id="{E20FFB17-50C5-4C32-122E-CD33EABEBB16}"/>
                </a:ext>
              </a:extLst>
            </p:cNvPr>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55">
              <a:extLst>
                <a:ext uri="{FF2B5EF4-FFF2-40B4-BE49-F238E27FC236}">
                  <a16:creationId xmlns:a16="http://schemas.microsoft.com/office/drawing/2014/main" id="{7B8673F1-BDBC-1379-024D-70DB3930C2CA}"/>
                </a:ext>
              </a:extLst>
            </p:cNvPr>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55">
              <a:extLst>
                <a:ext uri="{FF2B5EF4-FFF2-40B4-BE49-F238E27FC236}">
                  <a16:creationId xmlns:a16="http://schemas.microsoft.com/office/drawing/2014/main" id="{FC92FF2D-2B10-1060-D683-E2832E5C392F}"/>
                </a:ext>
              </a:extLst>
            </p:cNvPr>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55">
              <a:extLst>
                <a:ext uri="{FF2B5EF4-FFF2-40B4-BE49-F238E27FC236}">
                  <a16:creationId xmlns:a16="http://schemas.microsoft.com/office/drawing/2014/main" id="{3CFB717F-601F-D893-D86B-B670E1C80F90}"/>
                </a:ext>
              </a:extLst>
            </p:cNvPr>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55">
              <a:extLst>
                <a:ext uri="{FF2B5EF4-FFF2-40B4-BE49-F238E27FC236}">
                  <a16:creationId xmlns:a16="http://schemas.microsoft.com/office/drawing/2014/main" id="{39B697AE-0864-1259-4F20-E51FADD4331D}"/>
                </a:ext>
              </a:extLst>
            </p:cNvPr>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55">
              <a:extLst>
                <a:ext uri="{FF2B5EF4-FFF2-40B4-BE49-F238E27FC236}">
                  <a16:creationId xmlns:a16="http://schemas.microsoft.com/office/drawing/2014/main" id="{D0EC8A63-7A44-9B4D-1AC1-F3BB01076BE5}"/>
                </a:ext>
              </a:extLst>
            </p:cNvPr>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55">
              <a:extLst>
                <a:ext uri="{FF2B5EF4-FFF2-40B4-BE49-F238E27FC236}">
                  <a16:creationId xmlns:a16="http://schemas.microsoft.com/office/drawing/2014/main" id="{6A5484D5-30F9-0FCB-5445-DBE43034370E}"/>
                </a:ext>
              </a:extLst>
            </p:cNvPr>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55">
              <a:extLst>
                <a:ext uri="{FF2B5EF4-FFF2-40B4-BE49-F238E27FC236}">
                  <a16:creationId xmlns:a16="http://schemas.microsoft.com/office/drawing/2014/main" id="{9CA21B09-B11D-F4A2-901C-3A5BA81AE8E5}"/>
                </a:ext>
              </a:extLst>
            </p:cNvPr>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55">
              <a:extLst>
                <a:ext uri="{FF2B5EF4-FFF2-40B4-BE49-F238E27FC236}">
                  <a16:creationId xmlns:a16="http://schemas.microsoft.com/office/drawing/2014/main" id="{A7D5E9D4-7D9F-32BE-CAC6-0F67EBEEF9E0}"/>
                </a:ext>
              </a:extLst>
            </p:cNvPr>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55">
              <a:extLst>
                <a:ext uri="{FF2B5EF4-FFF2-40B4-BE49-F238E27FC236}">
                  <a16:creationId xmlns:a16="http://schemas.microsoft.com/office/drawing/2014/main" id="{DA4AAE08-3F23-9B2E-2C4F-ED631F409EF2}"/>
                </a:ext>
              </a:extLst>
            </p:cNvPr>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55">
              <a:extLst>
                <a:ext uri="{FF2B5EF4-FFF2-40B4-BE49-F238E27FC236}">
                  <a16:creationId xmlns:a16="http://schemas.microsoft.com/office/drawing/2014/main" id="{49C28526-9F95-2BB1-AD29-ABB92307BB41}"/>
                </a:ext>
              </a:extLst>
            </p:cNvPr>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55">
              <a:extLst>
                <a:ext uri="{FF2B5EF4-FFF2-40B4-BE49-F238E27FC236}">
                  <a16:creationId xmlns:a16="http://schemas.microsoft.com/office/drawing/2014/main" id="{627DA03B-F29E-EAF9-056C-589CC6FEFBCD}"/>
                </a:ext>
              </a:extLst>
            </p:cNvPr>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55">
              <a:extLst>
                <a:ext uri="{FF2B5EF4-FFF2-40B4-BE49-F238E27FC236}">
                  <a16:creationId xmlns:a16="http://schemas.microsoft.com/office/drawing/2014/main" id="{4BA17620-ACA6-1BC5-E692-590DD16CD435}"/>
                </a:ext>
              </a:extLst>
            </p:cNvPr>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3" name="Google Shape;1523;p55">
            <a:extLst>
              <a:ext uri="{FF2B5EF4-FFF2-40B4-BE49-F238E27FC236}">
                <a16:creationId xmlns:a16="http://schemas.microsoft.com/office/drawing/2014/main" id="{4DEC696B-1521-9E34-7C3D-93E9322BF3AE}"/>
              </a:ext>
            </a:extLst>
          </p:cNvPr>
          <p:cNvSpPr txBox="1">
            <a:spLocks noGrp="1"/>
          </p:cNvSpPr>
          <p:nvPr>
            <p:ph type="subTitle" idx="1"/>
          </p:nvPr>
        </p:nvSpPr>
        <p:spPr>
          <a:xfrm>
            <a:off x="4756151" y="1755088"/>
            <a:ext cx="4110642" cy="2520216"/>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Socioeconomic deprivation, poverty, age discrimination, multimorbidity and poor housing significantly reduce functional ability and independence in later life (Marmot et al., 2020; Age UK, 2023; WHO, 2021).</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Systemic pressures, including underfunding, workforce shortages and service fragmentation, further undermine continuity and access to care (</a:t>
            </a:r>
            <a:r>
              <a:rPr lang="en-US" sz="1200" err="1">
                <a:solidFill>
                  <a:schemeClr val="accent1">
                    <a:lumMod val="10000"/>
                  </a:schemeClr>
                </a:solidFill>
                <a:latin typeface="Times New Roman" panose="02020603050405020304" pitchFamily="18" charset="0"/>
                <a:cs typeface="Times New Roman" panose="02020603050405020304" pitchFamily="18" charset="0"/>
              </a:rPr>
              <a:t>Bottery</a:t>
            </a:r>
            <a:r>
              <a:rPr lang="en-US" sz="1200">
                <a:solidFill>
                  <a:schemeClr val="accent1">
                    <a:lumMod val="10000"/>
                  </a:schemeClr>
                </a:solidFill>
                <a:latin typeface="Times New Roman" panose="02020603050405020304" pitchFamily="18" charset="0"/>
                <a:cs typeface="Times New Roman" panose="02020603050405020304" pitchFamily="18" charset="0"/>
              </a:rPr>
              <a:t>, 2023; Skills for Care, 2023; The King’s Fund, 2022).</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These interconnected structural and systemic inequalities highlight the need for sustainable reform to achieve genuine empowerment and long-term independence.</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99AF2289-F6A4-D2F3-F52C-1325648BE70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741107680"/>
      </p:ext>
    </p:extLst>
  </p:cSld>
  <p:clrMapOvr>
    <a:masterClrMapping/>
  </p:clrMapOvr>
  <mc:AlternateContent xmlns:mc="http://schemas.openxmlformats.org/markup-compatibility/2006">
    <mc:Choice xmlns:p14="http://schemas.microsoft.com/office/powerpoint/2010/main" Requires="p14">
      <p:transition spd="slow" p14:dur="2000" advTm="79035"/>
    </mc:Choice>
    <mc:Fallback>
      <p:transition spd="slow" advTm="79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36">
          <a:extLst>
            <a:ext uri="{FF2B5EF4-FFF2-40B4-BE49-F238E27FC236}">
              <a16:creationId xmlns:a16="http://schemas.microsoft.com/office/drawing/2014/main" id="{819AB45B-ABBD-C0C3-0C5C-CDACF6D197E9}"/>
            </a:ext>
          </a:extLst>
        </p:cNvPr>
        <p:cNvGrpSpPr/>
        <p:nvPr/>
      </p:nvGrpSpPr>
      <p:grpSpPr>
        <a:xfrm>
          <a:off x="0" y="0"/>
          <a:ext cx="0" cy="0"/>
          <a:chOff x="0" y="0"/>
          <a:chExt cx="0" cy="0"/>
        </a:xfrm>
      </p:grpSpPr>
      <p:sp>
        <p:nvSpPr>
          <p:cNvPr id="1337" name="Google Shape;1337;p49">
            <a:extLst>
              <a:ext uri="{FF2B5EF4-FFF2-40B4-BE49-F238E27FC236}">
                <a16:creationId xmlns:a16="http://schemas.microsoft.com/office/drawing/2014/main" id="{523F5B40-F99A-8F6C-A5EB-5A020DB52B13}"/>
              </a:ext>
            </a:extLst>
          </p:cNvPr>
          <p:cNvSpPr txBox="1">
            <a:spLocks noGrp="1"/>
          </p:cNvSpPr>
          <p:nvPr>
            <p:ph type="title"/>
          </p:nvPr>
        </p:nvSpPr>
        <p:spPr>
          <a:xfrm>
            <a:off x="713225" y="577506"/>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Recommendations for Service Improvement</a:t>
            </a:r>
            <a:endParaRPr sz="2800">
              <a:latin typeface="Times New Roman" panose="02020603050405020304" pitchFamily="18" charset="0"/>
              <a:cs typeface="Times New Roman" panose="02020603050405020304" pitchFamily="18" charset="0"/>
            </a:endParaRPr>
          </a:p>
        </p:txBody>
      </p:sp>
      <p:sp>
        <p:nvSpPr>
          <p:cNvPr id="1338" name="Google Shape;1338;p49">
            <a:extLst>
              <a:ext uri="{FF2B5EF4-FFF2-40B4-BE49-F238E27FC236}">
                <a16:creationId xmlns:a16="http://schemas.microsoft.com/office/drawing/2014/main" id="{46AAE928-8868-0A5A-F6C4-103D818B1752}"/>
              </a:ext>
            </a:extLst>
          </p:cNvPr>
          <p:cNvSpPr txBox="1">
            <a:spLocks noGrp="1"/>
          </p:cNvSpPr>
          <p:nvPr>
            <p:ph type="subTitle" idx="1"/>
          </p:nvPr>
        </p:nvSpPr>
        <p:spPr>
          <a:xfrm>
            <a:off x="2086223" y="1348465"/>
            <a:ext cx="4971504" cy="231965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Increased investment in preventative, community-based and </a:t>
            </a:r>
            <a:r>
              <a:rPr lang="en-US" sz="1200" err="1">
                <a:solidFill>
                  <a:schemeClr val="accent1">
                    <a:lumMod val="10000"/>
                  </a:schemeClr>
                </a:solidFill>
                <a:latin typeface="Times New Roman" panose="02020603050405020304" pitchFamily="18" charset="0"/>
                <a:cs typeface="Times New Roman" panose="02020603050405020304" pitchFamily="18" charset="0"/>
              </a:rPr>
              <a:t>reablement</a:t>
            </a:r>
            <a:r>
              <a:rPr lang="en-US" sz="1200">
                <a:solidFill>
                  <a:schemeClr val="accent1">
                    <a:lumMod val="10000"/>
                  </a:schemeClr>
                </a:solidFill>
                <a:latin typeface="Times New Roman" panose="02020603050405020304" pitchFamily="18" charset="0"/>
                <a:cs typeface="Times New Roman" panose="02020603050405020304" pitchFamily="18" charset="0"/>
              </a:rPr>
              <a:t> services can reduce hospital admissions and long-term care dependency (NHS England, 2019; Glendinning et al., 2010).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Workforce training in person-centred approaches and stronger health–social care integration can enhance autonomy, shared decision-making and continuity of care (McCormack and McCance, 2017; Ham, 2018).</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These reforms promote sustainability and long-term independence, aligning practice with the empowerment principles of the Care Act 2014.</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362" name="Google Shape;1362;p49">
            <a:extLst>
              <a:ext uri="{FF2B5EF4-FFF2-40B4-BE49-F238E27FC236}">
                <a16:creationId xmlns:a16="http://schemas.microsoft.com/office/drawing/2014/main" id="{BBC9DF84-F8D0-AEC3-2CB0-9136B838212D}"/>
              </a:ext>
            </a:extLst>
          </p:cNvPr>
          <p:cNvGrpSpPr/>
          <p:nvPr/>
        </p:nvGrpSpPr>
        <p:grpSpPr>
          <a:xfrm rot="10800000">
            <a:off x="7924807" y="-1144666"/>
            <a:ext cx="3133124" cy="2857887"/>
            <a:chOff x="520300" y="1770525"/>
            <a:chExt cx="2369450" cy="2161300"/>
          </a:xfrm>
        </p:grpSpPr>
        <p:sp>
          <p:nvSpPr>
            <p:cNvPr id="1363" name="Google Shape;1363;p49">
              <a:extLst>
                <a:ext uri="{FF2B5EF4-FFF2-40B4-BE49-F238E27FC236}">
                  <a16:creationId xmlns:a16="http://schemas.microsoft.com/office/drawing/2014/main" id="{AFC5DC57-F4E1-884C-A6DE-18D77A9F45CB}"/>
                </a:ext>
              </a:extLst>
            </p:cNvPr>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9">
              <a:extLst>
                <a:ext uri="{FF2B5EF4-FFF2-40B4-BE49-F238E27FC236}">
                  <a16:creationId xmlns:a16="http://schemas.microsoft.com/office/drawing/2014/main" id="{0D1B1E87-351C-1DAB-43D5-0CE381910762}"/>
                </a:ext>
              </a:extLst>
            </p:cNvPr>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9">
              <a:extLst>
                <a:ext uri="{FF2B5EF4-FFF2-40B4-BE49-F238E27FC236}">
                  <a16:creationId xmlns:a16="http://schemas.microsoft.com/office/drawing/2014/main" id="{F5B4B67E-B097-E357-8F42-7BE93BCF4301}"/>
                </a:ext>
              </a:extLst>
            </p:cNvPr>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9">
              <a:extLst>
                <a:ext uri="{FF2B5EF4-FFF2-40B4-BE49-F238E27FC236}">
                  <a16:creationId xmlns:a16="http://schemas.microsoft.com/office/drawing/2014/main" id="{8FB3AD39-27DA-F496-FC3D-686469AADEC3}"/>
                </a:ext>
              </a:extLst>
            </p:cNvPr>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9">
              <a:extLst>
                <a:ext uri="{FF2B5EF4-FFF2-40B4-BE49-F238E27FC236}">
                  <a16:creationId xmlns:a16="http://schemas.microsoft.com/office/drawing/2014/main" id="{DCBB54DA-92CB-CA85-E23A-57AFC6966C6A}"/>
                </a:ext>
              </a:extLst>
            </p:cNvPr>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9">
              <a:extLst>
                <a:ext uri="{FF2B5EF4-FFF2-40B4-BE49-F238E27FC236}">
                  <a16:creationId xmlns:a16="http://schemas.microsoft.com/office/drawing/2014/main" id="{A9431A35-5B23-ED75-6A85-77694545D576}"/>
                </a:ext>
              </a:extLst>
            </p:cNvPr>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9">
              <a:extLst>
                <a:ext uri="{FF2B5EF4-FFF2-40B4-BE49-F238E27FC236}">
                  <a16:creationId xmlns:a16="http://schemas.microsoft.com/office/drawing/2014/main" id="{AE4AB7E2-FE74-DC7B-8049-CBF25257DEA0}"/>
                </a:ext>
              </a:extLst>
            </p:cNvPr>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9">
              <a:extLst>
                <a:ext uri="{FF2B5EF4-FFF2-40B4-BE49-F238E27FC236}">
                  <a16:creationId xmlns:a16="http://schemas.microsoft.com/office/drawing/2014/main" id="{2B6142FB-6E11-BB86-AFEF-C539E9ECA6E5}"/>
                </a:ext>
              </a:extLst>
            </p:cNvPr>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 name="Google Shape;1371;p49">
            <a:extLst>
              <a:ext uri="{FF2B5EF4-FFF2-40B4-BE49-F238E27FC236}">
                <a16:creationId xmlns:a16="http://schemas.microsoft.com/office/drawing/2014/main" id="{408CA7E3-7553-5B75-BA22-41068FA38B72}"/>
              </a:ext>
            </a:extLst>
          </p:cNvPr>
          <p:cNvGrpSpPr/>
          <p:nvPr/>
        </p:nvGrpSpPr>
        <p:grpSpPr>
          <a:xfrm>
            <a:off x="-604314" y="2648"/>
            <a:ext cx="1604214" cy="1073709"/>
            <a:chOff x="-2701652" y="4067236"/>
            <a:chExt cx="1604214" cy="1073709"/>
          </a:xfrm>
        </p:grpSpPr>
        <p:sp>
          <p:nvSpPr>
            <p:cNvPr id="1372" name="Google Shape;1372;p49">
              <a:extLst>
                <a:ext uri="{FF2B5EF4-FFF2-40B4-BE49-F238E27FC236}">
                  <a16:creationId xmlns:a16="http://schemas.microsoft.com/office/drawing/2014/main" id="{2E7E99C1-B8CD-373F-78EC-3E7D93A06240}"/>
                </a:ext>
              </a:extLst>
            </p:cNvPr>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a:extLst>
                <a:ext uri="{FF2B5EF4-FFF2-40B4-BE49-F238E27FC236}">
                  <a16:creationId xmlns:a16="http://schemas.microsoft.com/office/drawing/2014/main" id="{57C280AA-2190-3138-E137-707BBD2219DF}"/>
                </a:ext>
              </a:extLst>
            </p:cNvPr>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a:extLst>
                <a:ext uri="{FF2B5EF4-FFF2-40B4-BE49-F238E27FC236}">
                  <a16:creationId xmlns:a16="http://schemas.microsoft.com/office/drawing/2014/main" id="{D820A533-199D-09A0-8A90-D9219ECABA9D}"/>
                </a:ext>
              </a:extLst>
            </p:cNvPr>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a:extLst>
                <a:ext uri="{FF2B5EF4-FFF2-40B4-BE49-F238E27FC236}">
                  <a16:creationId xmlns:a16="http://schemas.microsoft.com/office/drawing/2014/main" id="{21A591FC-E154-F728-FC48-E26757F778C0}"/>
                </a:ext>
              </a:extLst>
            </p:cNvPr>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a:extLst>
                <a:ext uri="{FF2B5EF4-FFF2-40B4-BE49-F238E27FC236}">
                  <a16:creationId xmlns:a16="http://schemas.microsoft.com/office/drawing/2014/main" id="{14A2F854-7F1C-3B64-F8D3-C7B0CCB4CCF8}"/>
                </a:ext>
              </a:extLst>
            </p:cNvPr>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A1FF4705-6890-EA98-8DAB-3A0B8618FF3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798237832"/>
      </p:ext>
    </p:extLst>
  </p:cSld>
  <p:clrMapOvr>
    <a:masterClrMapping/>
  </p:clrMapOvr>
  <mc:AlternateContent xmlns:mc="http://schemas.openxmlformats.org/markup-compatibility/2006">
    <mc:Choice xmlns:p14="http://schemas.microsoft.com/office/powerpoint/2010/main" Requires="p14">
      <p:transition spd="slow" p14:dur="2000" advTm="67298"/>
    </mc:Choice>
    <mc:Fallback>
      <p:transition spd="slow" advTm="67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24"/>
        <p:cNvGrpSpPr/>
        <p:nvPr/>
      </p:nvGrpSpPr>
      <p:grpSpPr>
        <a:xfrm>
          <a:off x="0" y="0"/>
          <a:ext cx="0" cy="0"/>
          <a:chOff x="0" y="0"/>
          <a:chExt cx="0" cy="0"/>
        </a:xfrm>
      </p:grpSpPr>
      <p:pic>
        <p:nvPicPr>
          <p:cNvPr id="1925" name="Google Shape;1925;p73"/>
          <p:cNvPicPr preferRelativeResize="0">
            <a:picLocks noGrp="1"/>
          </p:cNvPicPr>
          <p:nvPr>
            <p:ph type="pic" idx="2"/>
          </p:nvPr>
        </p:nvPicPr>
        <p:blipFill rotWithShape="1">
          <a:blip r:embed="rId5">
            <a:alphaModFix/>
          </a:blip>
          <a:srcRect l="11496" r="35526"/>
          <a:stretch/>
        </p:blipFill>
        <p:spPr>
          <a:xfrm>
            <a:off x="5080775" y="0"/>
            <a:ext cx="4063200" cy="5143501"/>
          </a:xfrm>
          <a:prstGeom prst="rect">
            <a:avLst/>
          </a:prstGeom>
        </p:spPr>
      </p:pic>
      <p:sp>
        <p:nvSpPr>
          <p:cNvPr id="1926" name="Google Shape;1926;p73"/>
          <p:cNvSpPr txBox="1">
            <a:spLocks noGrp="1"/>
          </p:cNvSpPr>
          <p:nvPr>
            <p:ph type="title"/>
          </p:nvPr>
        </p:nvSpPr>
        <p:spPr>
          <a:xfrm>
            <a:off x="278811" y="661773"/>
            <a:ext cx="5048641" cy="11639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Technology Recommendations &amp; Best Practice Examples</a:t>
            </a:r>
            <a:endParaRPr sz="2800">
              <a:latin typeface="Times New Roman" panose="02020603050405020304" pitchFamily="18" charset="0"/>
              <a:cs typeface="Times New Roman" panose="02020603050405020304" pitchFamily="18" charset="0"/>
            </a:endParaRPr>
          </a:p>
        </p:txBody>
      </p:sp>
      <p:sp>
        <p:nvSpPr>
          <p:cNvPr id="1927" name="Google Shape;1927;p73"/>
          <p:cNvSpPr txBox="1">
            <a:spLocks noGrp="1"/>
          </p:cNvSpPr>
          <p:nvPr>
            <p:ph type="subTitle" idx="1"/>
          </p:nvPr>
        </p:nvSpPr>
        <p:spPr>
          <a:xfrm>
            <a:off x="352426" y="1726157"/>
            <a:ext cx="4549310" cy="292858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Investment in digital literacy, </a:t>
            </a:r>
            <a:r>
              <a:rPr lang="en-US" sz="1200" err="1">
                <a:solidFill>
                  <a:schemeClr val="accent1">
                    <a:lumMod val="10000"/>
                  </a:schemeClr>
                </a:solidFill>
                <a:latin typeface="Times New Roman" panose="02020603050405020304" pitchFamily="18" charset="0"/>
                <a:cs typeface="Times New Roman" panose="02020603050405020304" pitchFamily="18" charset="0"/>
              </a:rPr>
              <a:t>subsidised</a:t>
            </a:r>
            <a:r>
              <a:rPr lang="en-US" sz="1200">
                <a:solidFill>
                  <a:schemeClr val="accent1">
                    <a:lumMod val="10000"/>
                  </a:schemeClr>
                </a:solidFill>
                <a:latin typeface="Times New Roman" panose="02020603050405020304" pitchFamily="18" charset="0"/>
                <a:cs typeface="Times New Roman" panose="02020603050405020304" pitchFamily="18" charset="0"/>
              </a:rPr>
              <a:t> assistive technologies and inclusive co-design is essential to reduce digital exclusion and promote equitable access (Seifert et al., 2021; Centre for Ageing Better, 2022; Fisk et al., 2019).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Ethical governance frameworks are required to protect autonomy, privacy and transparency in AI-driven healthcare (</a:t>
            </a:r>
            <a:r>
              <a:rPr lang="en-US" sz="1200" err="1">
                <a:solidFill>
                  <a:schemeClr val="accent1">
                    <a:lumMod val="10000"/>
                  </a:schemeClr>
                </a:solidFill>
                <a:latin typeface="Times New Roman" panose="02020603050405020304" pitchFamily="18" charset="0"/>
                <a:cs typeface="Times New Roman" panose="02020603050405020304" pitchFamily="18" charset="0"/>
              </a:rPr>
              <a:t>Floridi</a:t>
            </a:r>
            <a:r>
              <a:rPr lang="en-US" sz="1200">
                <a:solidFill>
                  <a:schemeClr val="accent1">
                    <a:lumMod val="10000"/>
                  </a:schemeClr>
                </a:solidFill>
                <a:latin typeface="Times New Roman" panose="02020603050405020304" pitchFamily="18" charset="0"/>
                <a:cs typeface="Times New Roman" panose="02020603050405020304" pitchFamily="18" charset="0"/>
              </a:rPr>
              <a:t> et al., 2018; WHO, 2021).</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Evidence from </a:t>
            </a:r>
            <a:r>
              <a:rPr lang="en-US" sz="1200" err="1">
                <a:solidFill>
                  <a:schemeClr val="accent1">
                    <a:lumMod val="10000"/>
                  </a:schemeClr>
                </a:solidFill>
                <a:latin typeface="Times New Roman" panose="02020603050405020304" pitchFamily="18" charset="0"/>
                <a:cs typeface="Times New Roman" panose="02020603050405020304" pitchFamily="18" charset="0"/>
              </a:rPr>
              <a:t>reablement</a:t>
            </a:r>
            <a:r>
              <a:rPr lang="en-US" sz="1200">
                <a:solidFill>
                  <a:schemeClr val="accent1">
                    <a:lumMod val="10000"/>
                  </a:schemeClr>
                </a:solidFill>
                <a:latin typeface="Times New Roman" panose="02020603050405020304" pitchFamily="18" charset="0"/>
                <a:cs typeface="Times New Roman" panose="02020603050405020304" pitchFamily="18" charset="0"/>
              </a:rPr>
              <a:t>, social prescribing and community-based programmes shows that integrated, preventative and person-centred approaches enhance wellbeing and reduce long-term dependency (Glendinning et al., 2010; NHS England, 2019).</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928" name="Google Shape;1928;p73"/>
          <p:cNvGrpSpPr/>
          <p:nvPr/>
        </p:nvGrpSpPr>
        <p:grpSpPr>
          <a:xfrm>
            <a:off x="2803132" y="4318409"/>
            <a:ext cx="3133124" cy="2857887"/>
            <a:chOff x="520300" y="1770525"/>
            <a:chExt cx="2369450" cy="2161300"/>
          </a:xfrm>
        </p:grpSpPr>
        <p:sp>
          <p:nvSpPr>
            <p:cNvPr id="1929" name="Google Shape;1929;p73"/>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73"/>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73"/>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73"/>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73"/>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73"/>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73"/>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73"/>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BBA3DE4F-36AB-A8E2-611E-D964717EB03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453"/>
    </mc:Choice>
    <mc:Fallback>
      <p:transition spd="slow" advTm="80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84"/>
        <p:cNvGrpSpPr/>
        <p:nvPr/>
      </p:nvGrpSpPr>
      <p:grpSpPr>
        <a:xfrm>
          <a:off x="0" y="0"/>
          <a:ext cx="0" cy="0"/>
          <a:chOff x="0" y="0"/>
          <a:chExt cx="0" cy="0"/>
        </a:xfrm>
      </p:grpSpPr>
      <p:sp>
        <p:nvSpPr>
          <p:cNvPr id="1485" name="Google Shape;1485;p52"/>
          <p:cNvSpPr txBox="1">
            <a:spLocks noGrp="1"/>
          </p:cNvSpPr>
          <p:nvPr>
            <p:ph type="title"/>
          </p:nvPr>
        </p:nvSpPr>
        <p:spPr>
          <a:xfrm>
            <a:off x="1472475" y="605100"/>
            <a:ext cx="6332400" cy="5760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Conclusion</a:t>
            </a:r>
            <a:endParaRPr sz="2800" i="0">
              <a:solidFill>
                <a:schemeClr val="dk1"/>
              </a:solidFill>
              <a:latin typeface="Times New Roman" panose="02020603050405020304" pitchFamily="18" charset="0"/>
              <a:cs typeface="Times New Roman" panose="02020603050405020304" pitchFamily="18" charset="0"/>
            </a:endParaRPr>
          </a:p>
        </p:txBody>
      </p:sp>
      <p:sp>
        <p:nvSpPr>
          <p:cNvPr id="2" name="Google Shape;1338;p49">
            <a:extLst>
              <a:ext uri="{FF2B5EF4-FFF2-40B4-BE49-F238E27FC236}">
                <a16:creationId xmlns:a16="http://schemas.microsoft.com/office/drawing/2014/main" id="{B74B58AB-9D2A-EF0B-3E84-9701144F38DC}"/>
              </a:ext>
            </a:extLst>
          </p:cNvPr>
          <p:cNvSpPr txBox="1">
            <a:spLocks/>
          </p:cNvSpPr>
          <p:nvPr/>
        </p:nvSpPr>
        <p:spPr>
          <a:xfrm>
            <a:off x="2086223" y="1348465"/>
            <a:ext cx="4971504" cy="2319653"/>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lgn="just">
              <a:buFont typeface="Arial" panose="020B0604020202020204" pitchFamily="34" charset="0"/>
              <a:buChar char="•"/>
            </a:pPr>
            <a:r>
              <a:rPr lang="en-US" sz="1200">
                <a:latin typeface="Times New Roman" panose="02020603050405020304" pitchFamily="18" charset="0"/>
                <a:cs typeface="Times New Roman" panose="02020603050405020304" pitchFamily="18" charset="0"/>
              </a:rPr>
              <a:t>Older people require holistic, person-centred care addressing physical, psychological and social needs, yet implementation gaps persist despite progressive UK policy frameworks (WHO, 2020; The King’s Fund, 2022).</a:t>
            </a:r>
          </a:p>
          <a:p>
            <a:pPr marL="171450" indent="-171450" algn="just">
              <a:buFont typeface="Arial" panose="020B0604020202020204" pitchFamily="34" charset="0"/>
              <a:buChar char="•"/>
            </a:pPr>
            <a:endParaRPr lang="en-US" sz="120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200">
                <a:latin typeface="Times New Roman" panose="02020603050405020304" pitchFamily="18" charset="0"/>
                <a:cs typeface="Times New Roman" panose="02020603050405020304" pitchFamily="18" charset="0"/>
              </a:rPr>
              <a:t>Technological innovation can enhance safety and autonomy, but digital exclusion and ethical concerns require equitable and transparent governance (</a:t>
            </a:r>
            <a:r>
              <a:rPr lang="en-US" sz="1200" err="1">
                <a:latin typeface="Times New Roman" panose="02020603050405020304" pitchFamily="18" charset="0"/>
                <a:cs typeface="Times New Roman" panose="02020603050405020304" pitchFamily="18" charset="0"/>
              </a:rPr>
              <a:t>Floridi</a:t>
            </a:r>
            <a:r>
              <a:rPr lang="en-US" sz="1200">
                <a:latin typeface="Times New Roman" panose="02020603050405020304" pitchFamily="18" charset="0"/>
                <a:cs typeface="Times New Roman" panose="02020603050405020304" pitchFamily="18" charset="0"/>
              </a:rPr>
              <a:t> et al., 2018; ONS, 2023).</a:t>
            </a:r>
          </a:p>
          <a:p>
            <a:pPr marL="171450" indent="-171450" algn="just">
              <a:buFont typeface="Arial" panose="020B0604020202020204" pitchFamily="34" charset="0"/>
              <a:buChar char="•"/>
            </a:pPr>
            <a:endParaRPr lang="en-US" sz="120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200">
                <a:latin typeface="Times New Roman" panose="02020603050405020304" pitchFamily="18" charset="0"/>
                <a:cs typeface="Times New Roman" panose="02020603050405020304" pitchFamily="18" charset="0"/>
              </a:rPr>
              <a:t>Sustainable empowerment depends on preventative investment, integrated services and action on wider social determinants to protect independence and dignity in an ageing population (Marmot et al., 2020).</a:t>
            </a:r>
          </a:p>
        </p:txBody>
      </p:sp>
      <p:pic>
        <p:nvPicPr>
          <p:cNvPr id="4" name="Audio 3">
            <a:hlinkClick r:id="" action="ppaction://media"/>
            <a:extLst>
              <a:ext uri="{FF2B5EF4-FFF2-40B4-BE49-F238E27FC236}">
                <a16:creationId xmlns:a16="http://schemas.microsoft.com/office/drawing/2014/main" id="{239BABCD-583F-C8B1-10AD-2FC6E1B42E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1313"/>
    </mc:Choice>
    <mc:Fallback>
      <p:transition spd="slow" advTm="81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84">
          <a:extLst>
            <a:ext uri="{FF2B5EF4-FFF2-40B4-BE49-F238E27FC236}">
              <a16:creationId xmlns:a16="http://schemas.microsoft.com/office/drawing/2014/main" id="{3811E2CF-FADC-5076-E4CC-BEF3F91ED790}"/>
            </a:ext>
          </a:extLst>
        </p:cNvPr>
        <p:cNvGrpSpPr/>
        <p:nvPr/>
      </p:nvGrpSpPr>
      <p:grpSpPr>
        <a:xfrm>
          <a:off x="0" y="0"/>
          <a:ext cx="0" cy="0"/>
          <a:chOff x="0" y="0"/>
          <a:chExt cx="0" cy="0"/>
        </a:xfrm>
      </p:grpSpPr>
      <p:sp>
        <p:nvSpPr>
          <p:cNvPr id="1485" name="Google Shape;1485;p52">
            <a:extLst>
              <a:ext uri="{FF2B5EF4-FFF2-40B4-BE49-F238E27FC236}">
                <a16:creationId xmlns:a16="http://schemas.microsoft.com/office/drawing/2014/main" id="{D91F5F19-D0FC-B0EB-ED6E-0B3130DD26DC}"/>
              </a:ext>
            </a:extLst>
          </p:cNvPr>
          <p:cNvSpPr txBox="1">
            <a:spLocks noGrp="1"/>
          </p:cNvSpPr>
          <p:nvPr>
            <p:ph type="title"/>
          </p:nvPr>
        </p:nvSpPr>
        <p:spPr>
          <a:xfrm>
            <a:off x="1550178" y="415089"/>
            <a:ext cx="6332400" cy="5760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Reference list</a:t>
            </a:r>
            <a:endParaRPr sz="2800" i="0">
              <a:solidFill>
                <a:schemeClr val="dk1"/>
              </a:solidFill>
              <a:latin typeface="Times New Roman" panose="02020603050405020304" pitchFamily="18" charset="0"/>
              <a:cs typeface="Times New Roman" panose="02020603050405020304" pitchFamily="18" charset="0"/>
            </a:endParaRPr>
          </a:p>
        </p:txBody>
      </p:sp>
      <p:sp>
        <p:nvSpPr>
          <p:cNvPr id="2" name="Google Shape;1338;p49">
            <a:extLst>
              <a:ext uri="{FF2B5EF4-FFF2-40B4-BE49-F238E27FC236}">
                <a16:creationId xmlns:a16="http://schemas.microsoft.com/office/drawing/2014/main" id="{CCB4E5EC-35A4-F86D-6CA7-DCA46404A135}"/>
              </a:ext>
            </a:extLst>
          </p:cNvPr>
          <p:cNvSpPr txBox="1">
            <a:spLocks/>
          </p:cNvSpPr>
          <p:nvPr/>
        </p:nvSpPr>
        <p:spPr>
          <a:xfrm>
            <a:off x="1046748" y="991089"/>
            <a:ext cx="7820525" cy="43389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Age UK (2023) </a:t>
            </a:r>
            <a:r>
              <a:rPr lang="en-US" sz="600" i="1">
                <a:latin typeface="Times New Roman" panose="02020603050405020304" pitchFamily="18" charset="0"/>
                <a:cs typeface="Times New Roman" panose="02020603050405020304" pitchFamily="18" charset="0"/>
              </a:rPr>
              <a:t>Later life in the United Kingdom 2023</a:t>
            </a:r>
            <a:r>
              <a:rPr lang="en-US" sz="600">
                <a:latin typeface="Times New Roman" panose="02020603050405020304" pitchFamily="18" charset="0"/>
                <a:cs typeface="Times New Roman" panose="02020603050405020304" pitchFamily="18" charset="0"/>
              </a:rPr>
              <a:t>. London: Age UK.</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Alzheimer’s Society (2023) </a:t>
            </a:r>
            <a:r>
              <a:rPr lang="en-US" sz="600" i="1">
                <a:latin typeface="Times New Roman" panose="02020603050405020304" pitchFamily="18" charset="0"/>
                <a:cs typeface="Times New Roman" panose="02020603050405020304" pitchFamily="18" charset="0"/>
              </a:rPr>
              <a:t>Dementia statistics hub</a:t>
            </a:r>
            <a:r>
              <a:rPr lang="en-US" sz="600">
                <a:latin typeface="Times New Roman" panose="02020603050405020304" pitchFamily="18" charset="0"/>
                <a:cs typeface="Times New Roman" panose="02020603050405020304" pitchFamily="18" charset="0"/>
              </a:rPr>
              <a:t>. London: Alzheimer’s Society.</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Barnett, K., Mercer, S.W., Norbury, M., Watt, G., Wyke, S. and Guthrie, B. (2012) ‘Epidemiology of multimorbidity and implications for health care’, </a:t>
            </a:r>
            <a:r>
              <a:rPr lang="en-US" sz="600" i="1">
                <a:latin typeface="Times New Roman" panose="02020603050405020304" pitchFamily="18" charset="0"/>
                <a:cs typeface="Times New Roman" panose="02020603050405020304" pitchFamily="18" charset="0"/>
              </a:rPr>
              <a:t>The Lancet</a:t>
            </a:r>
            <a:r>
              <a:rPr lang="en-US" sz="600">
                <a:latin typeface="Times New Roman" panose="02020603050405020304" pitchFamily="18" charset="0"/>
                <a:cs typeface="Times New Roman" panose="02020603050405020304" pitchFamily="18" charset="0"/>
              </a:rPr>
              <a:t>, 380(9836), pp. 37–43.</a:t>
            </a:r>
          </a:p>
          <a:p>
            <a:pPr marL="171450" indent="-171450" algn="just">
              <a:buFont typeface="Arial" panose="020B0604020202020204" pitchFamily="34" charset="0"/>
              <a:buChar char="•"/>
            </a:pPr>
            <a:r>
              <a:rPr lang="en-US" sz="600" err="1">
                <a:latin typeface="Times New Roman" panose="02020603050405020304" pitchFamily="18" charset="0"/>
                <a:cs typeface="Times New Roman" panose="02020603050405020304" pitchFamily="18" charset="0"/>
              </a:rPr>
              <a:t>Bottery</a:t>
            </a:r>
            <a:r>
              <a:rPr lang="en-US" sz="600">
                <a:latin typeface="Times New Roman" panose="02020603050405020304" pitchFamily="18" charset="0"/>
                <a:cs typeface="Times New Roman" panose="02020603050405020304" pitchFamily="18" charset="0"/>
              </a:rPr>
              <a:t>, S. (2023) </a:t>
            </a:r>
            <a:r>
              <a:rPr lang="en-US" sz="600" i="1">
                <a:latin typeface="Times New Roman" panose="02020603050405020304" pitchFamily="18" charset="0"/>
                <a:cs typeface="Times New Roman" panose="02020603050405020304" pitchFamily="18" charset="0"/>
              </a:rPr>
              <a:t>Adult social care funding pressures in England</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Broadbent, E., Stafford, R. and MacDonald, B. (2009) ‘Acceptance of healthcare robots for the older population’, </a:t>
            </a:r>
            <a:r>
              <a:rPr lang="en-US" sz="600" i="1">
                <a:latin typeface="Times New Roman" panose="02020603050405020304" pitchFamily="18" charset="0"/>
                <a:cs typeface="Times New Roman" panose="02020603050405020304" pitchFamily="18" charset="0"/>
              </a:rPr>
              <a:t>International Journal of Social Robotics</a:t>
            </a:r>
            <a:r>
              <a:rPr lang="en-US" sz="600">
                <a:latin typeface="Times New Roman" panose="02020603050405020304" pitchFamily="18" charset="0"/>
                <a:cs typeface="Times New Roman" panose="02020603050405020304" pitchFamily="18" charset="0"/>
              </a:rPr>
              <a:t>, 1(4), pp. 319–330.</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Care Act 2014 (2014) </a:t>
            </a:r>
            <a:r>
              <a:rPr lang="en-US" sz="600" i="1">
                <a:latin typeface="Times New Roman" panose="02020603050405020304" pitchFamily="18" charset="0"/>
                <a:cs typeface="Times New Roman" panose="02020603050405020304" pitchFamily="18" charset="0"/>
              </a:rPr>
              <a:t>Care Act 2014</a:t>
            </a:r>
            <a:r>
              <a:rPr lang="en-US" sz="600">
                <a:latin typeface="Times New Roman" panose="02020603050405020304" pitchFamily="18" charset="0"/>
                <a:cs typeface="Times New Roman" panose="02020603050405020304" pitchFamily="18" charset="0"/>
              </a:rPr>
              <a:t>. London: HMSO.</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Centre for Ageing Better (2022a) </a:t>
            </a:r>
            <a:r>
              <a:rPr lang="en-US" sz="600" i="1">
                <a:latin typeface="Times New Roman" panose="02020603050405020304" pitchFamily="18" charset="0"/>
                <a:cs typeface="Times New Roman" panose="02020603050405020304" pitchFamily="18" charset="0"/>
              </a:rPr>
              <a:t>Bridging the digital divide in later life</a:t>
            </a:r>
            <a:r>
              <a:rPr lang="en-US" sz="600">
                <a:latin typeface="Times New Roman" panose="02020603050405020304" pitchFamily="18" charset="0"/>
                <a:cs typeface="Times New Roman" panose="02020603050405020304" pitchFamily="18" charset="0"/>
              </a:rPr>
              <a:t>. London: Centre for Ageing Better.</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Centre for Ageing Better (2022b) </a:t>
            </a:r>
            <a:r>
              <a:rPr lang="en-US" sz="600" i="1">
                <a:latin typeface="Times New Roman" panose="02020603050405020304" pitchFamily="18" charset="0"/>
                <a:cs typeface="Times New Roman" panose="02020603050405020304" pitchFamily="18" charset="0"/>
              </a:rPr>
              <a:t>Good homes for later life</a:t>
            </a:r>
            <a:r>
              <a:rPr lang="en-US" sz="600">
                <a:latin typeface="Times New Roman" panose="02020603050405020304" pitchFamily="18" charset="0"/>
                <a:cs typeface="Times New Roman" panose="02020603050405020304" pitchFamily="18" charset="0"/>
              </a:rPr>
              <a:t>. London: Centre for Ageing Better.</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Dahlgren, G. and Whitehead, M. (1991) </a:t>
            </a:r>
            <a:r>
              <a:rPr lang="en-US" sz="600" i="1">
                <a:latin typeface="Times New Roman" panose="02020603050405020304" pitchFamily="18" charset="0"/>
                <a:cs typeface="Times New Roman" panose="02020603050405020304" pitchFamily="18" charset="0"/>
              </a:rPr>
              <a:t>Policies and strategies to promote social equity in health</a:t>
            </a:r>
            <a:r>
              <a:rPr lang="en-US" sz="600">
                <a:latin typeface="Times New Roman" panose="02020603050405020304" pitchFamily="18" charset="0"/>
                <a:cs typeface="Times New Roman" panose="02020603050405020304" pitchFamily="18" charset="0"/>
              </a:rPr>
              <a:t>. Stockholm: Institute for Futures Studies.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Department of Health and Social Care (2018) </a:t>
            </a:r>
            <a:r>
              <a:rPr lang="en-US" sz="600" i="1">
                <a:latin typeface="Times New Roman" panose="02020603050405020304" pitchFamily="18" charset="0"/>
                <a:cs typeface="Times New Roman" panose="02020603050405020304" pitchFamily="18" charset="0"/>
              </a:rPr>
              <a:t>Care and support statutory guidance</a:t>
            </a:r>
            <a:r>
              <a:rPr lang="en-US" sz="600">
                <a:latin typeface="Times New Roman" panose="02020603050405020304" pitchFamily="18" charset="0"/>
                <a:cs typeface="Times New Roman" panose="02020603050405020304" pitchFamily="18" charset="0"/>
              </a:rPr>
              <a:t>. London: DHSC.</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Fiske, A., Wetherell, J.L. and Gatz, M. (2009) ‘Depression in older adults’, </a:t>
            </a:r>
            <a:r>
              <a:rPr lang="en-US" sz="600" i="1">
                <a:latin typeface="Times New Roman" panose="02020603050405020304" pitchFamily="18" charset="0"/>
                <a:cs typeface="Times New Roman" panose="02020603050405020304" pitchFamily="18" charset="0"/>
              </a:rPr>
              <a:t>Annual Review of Clinical Psychology</a:t>
            </a:r>
            <a:r>
              <a:rPr lang="en-US" sz="600">
                <a:latin typeface="Times New Roman" panose="02020603050405020304" pitchFamily="18" charset="0"/>
                <a:cs typeface="Times New Roman" panose="02020603050405020304" pitchFamily="18" charset="0"/>
              </a:rPr>
              <a:t>, 5, pp. 363–389.</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Fisk, A.D., Rogers, W.A., </a:t>
            </a:r>
            <a:r>
              <a:rPr lang="en-US" sz="600" err="1">
                <a:latin typeface="Times New Roman" panose="02020603050405020304" pitchFamily="18" charset="0"/>
                <a:cs typeface="Times New Roman" panose="02020603050405020304" pitchFamily="18" charset="0"/>
              </a:rPr>
              <a:t>Charness</a:t>
            </a:r>
            <a:r>
              <a:rPr lang="en-US" sz="600">
                <a:latin typeface="Times New Roman" panose="02020603050405020304" pitchFamily="18" charset="0"/>
                <a:cs typeface="Times New Roman" panose="02020603050405020304" pitchFamily="18" charset="0"/>
              </a:rPr>
              <a:t>, N., Czaja, S.J. and Sharit, J. (2019) </a:t>
            </a:r>
            <a:r>
              <a:rPr lang="en-US" sz="600" i="1">
                <a:latin typeface="Times New Roman" panose="02020603050405020304" pitchFamily="18" charset="0"/>
                <a:cs typeface="Times New Roman" panose="02020603050405020304" pitchFamily="18" charset="0"/>
              </a:rPr>
              <a:t>Designing for older adults: Principles and creative human factors approaches</a:t>
            </a:r>
            <a:r>
              <a:rPr lang="en-US" sz="600">
                <a:latin typeface="Times New Roman" panose="02020603050405020304" pitchFamily="18" charset="0"/>
                <a:cs typeface="Times New Roman" panose="02020603050405020304" pitchFamily="18" charset="0"/>
              </a:rPr>
              <a:t>. 3rd </a:t>
            </a:r>
            <a:r>
              <a:rPr lang="en-US" sz="600" err="1">
                <a:latin typeface="Times New Roman" panose="02020603050405020304" pitchFamily="18" charset="0"/>
                <a:cs typeface="Times New Roman" panose="02020603050405020304" pitchFamily="18" charset="0"/>
              </a:rPr>
              <a:t>edn</a:t>
            </a:r>
            <a:r>
              <a:rPr lang="en-US" sz="600">
                <a:latin typeface="Times New Roman" panose="02020603050405020304" pitchFamily="18" charset="0"/>
                <a:cs typeface="Times New Roman" panose="02020603050405020304" pitchFamily="18" charset="0"/>
              </a:rPr>
              <a:t>. Boca Raton: CRC Press.</a:t>
            </a:r>
          </a:p>
          <a:p>
            <a:pPr marL="171450" indent="-171450" algn="just">
              <a:buFont typeface="Arial" panose="020B0604020202020204" pitchFamily="34" charset="0"/>
              <a:buChar char="•"/>
            </a:pPr>
            <a:r>
              <a:rPr lang="en-US" sz="600" err="1">
                <a:latin typeface="Times New Roman" panose="02020603050405020304" pitchFamily="18" charset="0"/>
                <a:cs typeface="Times New Roman" panose="02020603050405020304" pitchFamily="18" charset="0"/>
              </a:rPr>
              <a:t>Floridi</a:t>
            </a:r>
            <a:r>
              <a:rPr lang="en-US" sz="600">
                <a:latin typeface="Times New Roman" panose="02020603050405020304" pitchFamily="18" charset="0"/>
                <a:cs typeface="Times New Roman" panose="02020603050405020304" pitchFamily="18" charset="0"/>
              </a:rPr>
              <a:t>, L., Cowls, J., </a:t>
            </a:r>
            <a:r>
              <a:rPr lang="en-US" sz="600" err="1">
                <a:latin typeface="Times New Roman" panose="02020603050405020304" pitchFamily="18" charset="0"/>
                <a:cs typeface="Times New Roman" panose="02020603050405020304" pitchFamily="18" charset="0"/>
              </a:rPr>
              <a:t>Beltrametti</a:t>
            </a:r>
            <a:r>
              <a:rPr lang="en-US" sz="600">
                <a:latin typeface="Times New Roman" panose="02020603050405020304" pitchFamily="18" charset="0"/>
                <a:cs typeface="Times New Roman" panose="02020603050405020304" pitchFamily="18" charset="0"/>
              </a:rPr>
              <a:t>, M. et al. (2018) ‘AI4People—An ethical framework for a good AI society’, </a:t>
            </a:r>
            <a:r>
              <a:rPr lang="en-US" sz="600" i="1">
                <a:latin typeface="Times New Roman" panose="02020603050405020304" pitchFamily="18" charset="0"/>
                <a:cs typeface="Times New Roman" panose="02020603050405020304" pitchFamily="18" charset="0"/>
              </a:rPr>
              <a:t>Minds and Machines</a:t>
            </a:r>
            <a:r>
              <a:rPr lang="en-US" sz="600">
                <a:latin typeface="Times New Roman" panose="02020603050405020304" pitchFamily="18" charset="0"/>
                <a:cs typeface="Times New Roman" panose="02020603050405020304" pitchFamily="18" charset="0"/>
              </a:rPr>
              <a:t>, 28(4), pp. 689–707.</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Glendinning, C., Jones, K., Baxter, K., </a:t>
            </a:r>
            <a:r>
              <a:rPr lang="en-US" sz="600" err="1">
                <a:latin typeface="Times New Roman" panose="02020603050405020304" pitchFamily="18" charset="0"/>
                <a:cs typeface="Times New Roman" panose="02020603050405020304" pitchFamily="18" charset="0"/>
              </a:rPr>
              <a:t>Rabiee</a:t>
            </a:r>
            <a:r>
              <a:rPr lang="en-US" sz="600">
                <a:latin typeface="Times New Roman" panose="02020603050405020304" pitchFamily="18" charset="0"/>
                <a:cs typeface="Times New Roman" panose="02020603050405020304" pitchFamily="18" charset="0"/>
              </a:rPr>
              <a:t>, P., Curtis, L., Wilde, A. and Arksey, H. (2010) ‘Home care re-</a:t>
            </a:r>
            <a:r>
              <a:rPr lang="en-US" sz="600" err="1">
                <a:latin typeface="Times New Roman" panose="02020603050405020304" pitchFamily="18" charset="0"/>
                <a:cs typeface="Times New Roman" panose="02020603050405020304" pitchFamily="18" charset="0"/>
              </a:rPr>
              <a:t>ablement</a:t>
            </a:r>
            <a:r>
              <a:rPr lang="en-US" sz="600">
                <a:latin typeface="Times New Roman" panose="02020603050405020304" pitchFamily="18" charset="0"/>
                <a:cs typeface="Times New Roman" panose="02020603050405020304" pitchFamily="18" charset="0"/>
              </a:rPr>
              <a:t> services: Investigating the longer-term impacts’, </a:t>
            </a:r>
            <a:r>
              <a:rPr lang="en-US" sz="600" i="1">
                <a:latin typeface="Times New Roman" panose="02020603050405020304" pitchFamily="18" charset="0"/>
                <a:cs typeface="Times New Roman" panose="02020603050405020304" pitchFamily="18" charset="0"/>
              </a:rPr>
              <a:t>Social Policy &amp; Administration</a:t>
            </a:r>
            <a:r>
              <a:rPr lang="en-US" sz="600">
                <a:latin typeface="Times New Roman" panose="02020603050405020304" pitchFamily="18" charset="0"/>
                <a:cs typeface="Times New Roman" panose="02020603050405020304" pitchFamily="18" charset="0"/>
              </a:rPr>
              <a:t>, 44(3), pp. 327–342.</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Ham, C. (2018) </a:t>
            </a:r>
            <a:r>
              <a:rPr lang="en-US" sz="600" i="1">
                <a:latin typeface="Times New Roman" panose="02020603050405020304" pitchFamily="18" charset="0"/>
                <a:cs typeface="Times New Roman" panose="02020603050405020304" pitchFamily="18" charset="0"/>
              </a:rPr>
              <a:t>Making sense of integrated care systems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Holt-Lunstad, J., Smith, T.B., Baker, M., Harris, T. and Stephenson, D. (2015) ‘Loneliness and social isolation as risk factors for mortality’, </a:t>
            </a:r>
            <a:r>
              <a:rPr lang="en-US" sz="600" i="1">
                <a:latin typeface="Times New Roman" panose="02020603050405020304" pitchFamily="18" charset="0"/>
                <a:cs typeface="Times New Roman" panose="02020603050405020304" pitchFamily="18" charset="0"/>
              </a:rPr>
              <a:t>Perspectives on Psychological Science</a:t>
            </a:r>
            <a:r>
              <a:rPr lang="en-US" sz="600">
                <a:latin typeface="Times New Roman" panose="02020603050405020304" pitchFamily="18" charset="0"/>
                <a:cs typeface="Times New Roman" panose="02020603050405020304" pitchFamily="18" charset="0"/>
              </a:rPr>
              <a:t>, 10(2), pp. 227–237.</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Marmot, M., Allen, J., Boyce, T., Goldblatt, P. and Morrison, J. (2020) </a:t>
            </a:r>
            <a:r>
              <a:rPr lang="en-US" sz="600" i="1">
                <a:latin typeface="Times New Roman" panose="02020603050405020304" pitchFamily="18" charset="0"/>
                <a:cs typeface="Times New Roman" panose="02020603050405020304" pitchFamily="18" charset="0"/>
              </a:rPr>
              <a:t>Health equity in England: The Marmot Review 10 years on</a:t>
            </a:r>
            <a:r>
              <a:rPr lang="en-US" sz="600">
                <a:latin typeface="Times New Roman" panose="02020603050405020304" pitchFamily="18" charset="0"/>
                <a:cs typeface="Times New Roman" panose="02020603050405020304" pitchFamily="18" charset="0"/>
              </a:rPr>
              <a:t>. London: Institute of Health Equity.</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McCormack, B. and McCance, T. (2017) </a:t>
            </a:r>
            <a:r>
              <a:rPr lang="en-US" sz="600" i="1">
                <a:latin typeface="Times New Roman" panose="02020603050405020304" pitchFamily="18" charset="0"/>
                <a:cs typeface="Times New Roman" panose="02020603050405020304" pitchFamily="18" charset="0"/>
              </a:rPr>
              <a:t>Person-centred practice in nursing and health care</a:t>
            </a:r>
            <a:r>
              <a:rPr lang="en-US" sz="600">
                <a:latin typeface="Times New Roman" panose="02020603050405020304" pitchFamily="18" charset="0"/>
                <a:cs typeface="Times New Roman" panose="02020603050405020304" pitchFamily="18" charset="0"/>
              </a:rPr>
              <a:t>. 2nd </a:t>
            </a:r>
            <a:r>
              <a:rPr lang="en-US" sz="600" err="1">
                <a:latin typeface="Times New Roman" panose="02020603050405020304" pitchFamily="18" charset="0"/>
                <a:cs typeface="Times New Roman" panose="02020603050405020304" pitchFamily="18" charset="0"/>
              </a:rPr>
              <a:t>edn</a:t>
            </a:r>
            <a:r>
              <a:rPr lang="en-US" sz="600">
                <a:latin typeface="Times New Roman" panose="02020603050405020304" pitchFamily="18" charset="0"/>
                <a:cs typeface="Times New Roman" panose="02020603050405020304" pitchFamily="18" charset="0"/>
              </a:rPr>
              <a:t>. Oxford: Wiley-Blackwell.</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NHS England (2019) </a:t>
            </a:r>
            <a:r>
              <a:rPr lang="en-US" sz="600" i="1">
                <a:latin typeface="Times New Roman" panose="02020603050405020304" pitchFamily="18" charset="0"/>
                <a:cs typeface="Times New Roman" panose="02020603050405020304" pitchFamily="18" charset="0"/>
              </a:rPr>
              <a:t>The NHS Long Term Plan</a:t>
            </a:r>
            <a:r>
              <a:rPr lang="en-US" sz="600">
                <a:latin typeface="Times New Roman" panose="02020603050405020304" pitchFamily="18" charset="0"/>
                <a:cs typeface="Times New Roman" panose="02020603050405020304" pitchFamily="18" charset="0"/>
              </a:rPr>
              <a:t>. London: NHS England.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Office for National Statistics (ONS) (2022) </a:t>
            </a:r>
            <a:r>
              <a:rPr lang="en-US" sz="600" i="1">
                <a:latin typeface="Times New Roman" panose="02020603050405020304" pitchFamily="18" charset="0"/>
                <a:cs typeface="Times New Roman" panose="02020603050405020304" pitchFamily="18" charset="0"/>
              </a:rPr>
              <a:t>Loneliness in older people</a:t>
            </a:r>
            <a:r>
              <a:rPr lang="en-US" sz="600">
                <a:latin typeface="Times New Roman" panose="02020603050405020304" pitchFamily="18" charset="0"/>
                <a:cs typeface="Times New Roman" panose="02020603050405020304" pitchFamily="18" charset="0"/>
              </a:rPr>
              <a:t>. London: ONS.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Office for National Statistics (ONS) (2023a) </a:t>
            </a:r>
            <a:r>
              <a:rPr lang="en-US" sz="600" i="1">
                <a:latin typeface="Times New Roman" panose="02020603050405020304" pitchFamily="18" charset="0"/>
                <a:cs typeface="Times New Roman" panose="02020603050405020304" pitchFamily="18" charset="0"/>
              </a:rPr>
              <a:t>Internet users, UK: 2023</a:t>
            </a:r>
            <a:r>
              <a:rPr lang="en-US" sz="600">
                <a:latin typeface="Times New Roman" panose="02020603050405020304" pitchFamily="18" charset="0"/>
                <a:cs typeface="Times New Roman" panose="02020603050405020304" pitchFamily="18" charset="0"/>
              </a:rPr>
              <a:t>. London: ONS.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Office for National Statistics (ONS) (2023b) </a:t>
            </a:r>
            <a:r>
              <a:rPr lang="en-US" sz="600" i="1">
                <a:latin typeface="Times New Roman" panose="02020603050405020304" pitchFamily="18" charset="0"/>
                <a:cs typeface="Times New Roman" panose="02020603050405020304" pitchFamily="18" charset="0"/>
              </a:rPr>
              <a:t>Overview of the UK population: 2023</a:t>
            </a:r>
            <a:r>
              <a:rPr lang="en-US" sz="600">
                <a:latin typeface="Times New Roman" panose="02020603050405020304" pitchFamily="18" charset="0"/>
                <a:cs typeface="Times New Roman" panose="02020603050405020304" pitchFamily="18" charset="0"/>
              </a:rPr>
              <a:t>. London: ONS.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SCIE (2021) </a:t>
            </a:r>
            <a:r>
              <a:rPr lang="en-US" sz="600" i="1" err="1">
                <a:latin typeface="Times New Roman" panose="02020603050405020304" pitchFamily="18" charset="0"/>
                <a:cs typeface="Times New Roman" panose="02020603050405020304" pitchFamily="18" charset="0"/>
              </a:rPr>
              <a:t>Reablement</a:t>
            </a:r>
            <a:r>
              <a:rPr lang="en-US" sz="600" i="1">
                <a:latin typeface="Times New Roman" panose="02020603050405020304" pitchFamily="18" charset="0"/>
                <a:cs typeface="Times New Roman" panose="02020603050405020304" pitchFamily="18" charset="0"/>
              </a:rPr>
              <a:t>: Supporting independence</a:t>
            </a:r>
            <a:r>
              <a:rPr lang="en-US" sz="600">
                <a:latin typeface="Times New Roman" panose="02020603050405020304" pitchFamily="18" charset="0"/>
                <a:cs typeface="Times New Roman" panose="02020603050405020304" pitchFamily="18" charset="0"/>
              </a:rPr>
              <a:t>. London: Social Care Institute for Excellence.</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Seifert, A., Cotton, S.R. and Xie, B. (2021) ‘A double burden of exclusion? Digital and social exclusion of older adults’, </a:t>
            </a:r>
            <a:r>
              <a:rPr lang="en-US" sz="600" i="1">
                <a:latin typeface="Times New Roman" panose="02020603050405020304" pitchFamily="18" charset="0"/>
                <a:cs typeface="Times New Roman" panose="02020603050405020304" pitchFamily="18" charset="0"/>
              </a:rPr>
              <a:t>The Journals of Gerontology: Series B</a:t>
            </a:r>
            <a:r>
              <a:rPr lang="en-US" sz="600">
                <a:latin typeface="Times New Roman" panose="02020603050405020304" pitchFamily="18" charset="0"/>
                <a:cs typeface="Times New Roman" panose="02020603050405020304" pitchFamily="18" charset="0"/>
              </a:rPr>
              <a:t>, 76(3), pp. e99–e103.</a:t>
            </a:r>
          </a:p>
          <a:p>
            <a:pPr marL="171450" indent="-171450" algn="just">
              <a:buFont typeface="Arial" panose="020B0604020202020204" pitchFamily="34" charset="0"/>
              <a:buChar char="•"/>
            </a:pPr>
            <a:r>
              <a:rPr lang="en-US" sz="600" err="1">
                <a:latin typeface="Times New Roman" panose="02020603050405020304" pitchFamily="18" charset="0"/>
                <a:cs typeface="Times New Roman" panose="02020603050405020304" pitchFamily="18" charset="0"/>
              </a:rPr>
              <a:t>Shigekawa</a:t>
            </a:r>
            <a:r>
              <a:rPr lang="en-US" sz="600">
                <a:latin typeface="Times New Roman" panose="02020603050405020304" pitchFamily="18" charset="0"/>
                <a:cs typeface="Times New Roman" panose="02020603050405020304" pitchFamily="18" charset="0"/>
              </a:rPr>
              <a:t>, E., Fix, M., Corbett, G., Roby, D.H. and Coffman, J. (2018) ‘The current state of telehealth evidence’, </a:t>
            </a:r>
            <a:r>
              <a:rPr lang="en-US" sz="600" i="1">
                <a:latin typeface="Times New Roman" panose="02020603050405020304" pitchFamily="18" charset="0"/>
                <a:cs typeface="Times New Roman" panose="02020603050405020304" pitchFamily="18" charset="0"/>
              </a:rPr>
              <a:t>Health Affairs</a:t>
            </a:r>
            <a:r>
              <a:rPr lang="en-US" sz="600">
                <a:latin typeface="Times New Roman" panose="02020603050405020304" pitchFamily="18" charset="0"/>
                <a:cs typeface="Times New Roman" panose="02020603050405020304" pitchFamily="18" charset="0"/>
              </a:rPr>
              <a:t>, 37(12), pp. 1975–1982.</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Skills for Care (2023) </a:t>
            </a:r>
            <a:r>
              <a:rPr lang="en-US" sz="600" i="1">
                <a:latin typeface="Times New Roman" panose="02020603050405020304" pitchFamily="18" charset="0"/>
                <a:cs typeface="Times New Roman" panose="02020603050405020304" pitchFamily="18" charset="0"/>
              </a:rPr>
              <a:t>The state of the adult social care sector and workforce in England</a:t>
            </a:r>
            <a:r>
              <a:rPr lang="en-US" sz="600">
                <a:latin typeface="Times New Roman" panose="02020603050405020304" pitchFamily="18" charset="0"/>
                <a:cs typeface="Times New Roman" panose="02020603050405020304" pitchFamily="18" charset="0"/>
              </a:rPr>
              <a:t>. Leeds: Skills for Care.</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(2022a) </a:t>
            </a:r>
            <a:r>
              <a:rPr lang="en-US" sz="600" i="1">
                <a:latin typeface="Times New Roman" panose="02020603050405020304" pitchFamily="18" charset="0"/>
                <a:cs typeface="Times New Roman" panose="02020603050405020304" pitchFamily="18" charset="0"/>
              </a:rPr>
              <a:t>Health and social care workforce pressures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(2022b) </a:t>
            </a:r>
            <a:r>
              <a:rPr lang="en-US" sz="600" i="1">
                <a:latin typeface="Times New Roman" panose="02020603050405020304" pitchFamily="18" charset="0"/>
                <a:cs typeface="Times New Roman" panose="02020603050405020304" pitchFamily="18" charset="0"/>
              </a:rPr>
              <a:t>Integrated care systems: Challenges and opportunities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(2022c) </a:t>
            </a:r>
            <a:r>
              <a:rPr lang="en-US" sz="600" i="1">
                <a:latin typeface="Times New Roman" panose="02020603050405020304" pitchFamily="18" charset="0"/>
                <a:cs typeface="Times New Roman" panose="02020603050405020304" pitchFamily="18" charset="0"/>
              </a:rPr>
              <a:t>Mental health funding and service pressures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(2022d) </a:t>
            </a:r>
            <a:r>
              <a:rPr lang="en-US" sz="600" i="1">
                <a:latin typeface="Times New Roman" panose="02020603050405020304" pitchFamily="18" charset="0"/>
                <a:cs typeface="Times New Roman" panose="02020603050405020304" pitchFamily="18" charset="0"/>
              </a:rPr>
              <a:t>NHS workforce pressures and challenges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(2022e) </a:t>
            </a:r>
            <a:r>
              <a:rPr lang="en-US" sz="600" i="1">
                <a:latin typeface="Times New Roman" panose="02020603050405020304" pitchFamily="18" charset="0"/>
                <a:cs typeface="Times New Roman" panose="02020603050405020304" pitchFamily="18" charset="0"/>
              </a:rPr>
              <a:t>Social care funding and prevention</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(2022f) </a:t>
            </a:r>
            <a:r>
              <a:rPr lang="en-US" sz="600" i="1">
                <a:latin typeface="Times New Roman" panose="02020603050405020304" pitchFamily="18" charset="0"/>
                <a:cs typeface="Times New Roman" panose="02020603050405020304" pitchFamily="18" charset="0"/>
              </a:rPr>
              <a:t>Social care funding and workforce pressures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(2023) </a:t>
            </a:r>
            <a:r>
              <a:rPr lang="en-US" sz="600" i="1">
                <a:latin typeface="Times New Roman" panose="02020603050405020304" pitchFamily="18" charset="0"/>
                <a:cs typeface="Times New Roman" panose="02020603050405020304" pitchFamily="18" charset="0"/>
              </a:rPr>
              <a:t>NHS and social care performance update</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Tones, K. and Green, J. (2004) </a:t>
            </a:r>
            <a:r>
              <a:rPr lang="en-US" sz="600" i="1">
                <a:latin typeface="Times New Roman" panose="02020603050405020304" pitchFamily="18" charset="0"/>
                <a:cs typeface="Times New Roman" panose="02020603050405020304" pitchFamily="18" charset="0"/>
              </a:rPr>
              <a:t>Health promotion: Planning and strategies</a:t>
            </a:r>
            <a:r>
              <a:rPr lang="en-US" sz="600">
                <a:latin typeface="Times New Roman" panose="02020603050405020304" pitchFamily="18" charset="0"/>
                <a:cs typeface="Times New Roman" panose="02020603050405020304" pitchFamily="18" charset="0"/>
              </a:rPr>
              <a:t>. London: Sage.</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Topol, E. (2019) </a:t>
            </a:r>
            <a:r>
              <a:rPr lang="en-US" sz="600" i="1">
                <a:latin typeface="Times New Roman" panose="02020603050405020304" pitchFamily="18" charset="0"/>
                <a:cs typeface="Times New Roman" panose="02020603050405020304" pitchFamily="18" charset="0"/>
              </a:rPr>
              <a:t>Deep medicine: How artificial intelligence can make healthcare human again</a:t>
            </a:r>
            <a:r>
              <a:rPr lang="en-US" sz="600">
                <a:latin typeface="Times New Roman" panose="02020603050405020304" pitchFamily="18" charset="0"/>
                <a:cs typeface="Times New Roman" panose="02020603050405020304" pitchFamily="18" charset="0"/>
              </a:rPr>
              <a:t>. New York: Basic Books.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World Health Organization (WHO) (2020) </a:t>
            </a:r>
            <a:r>
              <a:rPr lang="en-US" sz="600" i="1">
                <a:latin typeface="Times New Roman" panose="02020603050405020304" pitchFamily="18" charset="0"/>
                <a:cs typeface="Times New Roman" panose="02020603050405020304" pitchFamily="18" charset="0"/>
              </a:rPr>
              <a:t>Decade of Healthy Ageing 2020–2030</a:t>
            </a:r>
            <a:r>
              <a:rPr lang="en-US" sz="600">
                <a:latin typeface="Times New Roman" panose="02020603050405020304" pitchFamily="18" charset="0"/>
                <a:cs typeface="Times New Roman" panose="02020603050405020304" pitchFamily="18" charset="0"/>
              </a:rPr>
              <a:t>. Geneva: WHO.</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World Health Organization (WHO) (2021a) </a:t>
            </a:r>
            <a:r>
              <a:rPr lang="en-US" sz="600" i="1">
                <a:latin typeface="Times New Roman" panose="02020603050405020304" pitchFamily="18" charset="0"/>
                <a:cs typeface="Times New Roman" panose="02020603050405020304" pitchFamily="18" charset="0"/>
              </a:rPr>
              <a:t>Ethics and governance of artificial intelligence for health</a:t>
            </a:r>
            <a:r>
              <a:rPr lang="en-US" sz="600">
                <a:latin typeface="Times New Roman" panose="02020603050405020304" pitchFamily="18" charset="0"/>
                <a:cs typeface="Times New Roman" panose="02020603050405020304" pitchFamily="18" charset="0"/>
              </a:rPr>
              <a:t>. Geneva: WHO.</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World Health Organization (WHO) (2021b) </a:t>
            </a:r>
            <a:r>
              <a:rPr lang="en-US" sz="600" i="1">
                <a:latin typeface="Times New Roman" panose="02020603050405020304" pitchFamily="18" charset="0"/>
                <a:cs typeface="Times New Roman" panose="02020603050405020304" pitchFamily="18" charset="0"/>
              </a:rPr>
              <a:t>Global report on ageism</a:t>
            </a:r>
            <a:r>
              <a:rPr lang="en-US" sz="600">
                <a:latin typeface="Times New Roman" panose="02020603050405020304" pitchFamily="18" charset="0"/>
                <a:cs typeface="Times New Roman" panose="02020603050405020304" pitchFamily="18" charset="0"/>
              </a:rPr>
              <a:t>. Geneva: WHO.</a:t>
            </a:r>
          </a:p>
        </p:txBody>
      </p:sp>
      <p:pic>
        <p:nvPicPr>
          <p:cNvPr id="4" name="Audio 3">
            <a:hlinkClick r:id="" action="ppaction://media"/>
            <a:extLst>
              <a:ext uri="{FF2B5EF4-FFF2-40B4-BE49-F238E27FC236}">
                <a16:creationId xmlns:a16="http://schemas.microsoft.com/office/drawing/2014/main" id="{DF152043-BA18-4CF2-9F23-95DA26105AA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113092034"/>
      </p:ext>
    </p:extLst>
  </p:cSld>
  <p:clrMapOvr>
    <a:masterClrMapping/>
  </p:clrMapOvr>
  <mc:AlternateContent xmlns:mc="http://schemas.openxmlformats.org/markup-compatibility/2006">
    <mc:Choice xmlns:p14="http://schemas.microsoft.com/office/powerpoint/2010/main" Requires="p14">
      <p:transition spd="slow" p14:dur="2000" advTm="6245"/>
    </mc:Choice>
    <mc:Fallback>
      <p:transition spd="slow" advTm="6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89"/>
        <p:cNvGrpSpPr/>
        <p:nvPr/>
      </p:nvGrpSpPr>
      <p:grpSpPr>
        <a:xfrm>
          <a:off x="0" y="0"/>
          <a:ext cx="0" cy="0"/>
          <a:chOff x="0" y="0"/>
          <a:chExt cx="0" cy="0"/>
        </a:xfrm>
      </p:grpSpPr>
      <p:sp>
        <p:nvSpPr>
          <p:cNvPr id="1890" name="Google Shape;1890;p72"/>
          <p:cNvSpPr txBox="1">
            <a:spLocks noGrp="1"/>
          </p:cNvSpPr>
          <p:nvPr>
            <p:ph type="title"/>
          </p:nvPr>
        </p:nvSpPr>
        <p:spPr>
          <a:xfrm>
            <a:off x="2394626" y="2896981"/>
            <a:ext cx="4664700" cy="98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THANK YOU</a:t>
            </a:r>
            <a:endParaRPr/>
          </a:p>
        </p:txBody>
      </p:sp>
      <p:pic>
        <p:nvPicPr>
          <p:cNvPr id="1893" name="Google Shape;1893;p72"/>
          <p:cNvPicPr preferRelativeResize="0">
            <a:picLocks noGrp="1"/>
          </p:cNvPicPr>
          <p:nvPr>
            <p:ph type="pic" idx="3"/>
          </p:nvPr>
        </p:nvPicPr>
        <p:blipFill rotWithShape="1">
          <a:blip r:embed="rId5">
            <a:alphaModFix/>
          </a:blip>
          <a:srcRect t="23489" b="34309"/>
          <a:stretch/>
        </p:blipFill>
        <p:spPr>
          <a:xfrm>
            <a:off x="0" y="0"/>
            <a:ext cx="9144000" cy="2571900"/>
          </a:xfrm>
          <a:prstGeom prst="rect">
            <a:avLst/>
          </a:prstGeom>
        </p:spPr>
      </p:pic>
      <p:sp>
        <p:nvSpPr>
          <p:cNvPr id="1894" name="Google Shape;1894;p72"/>
          <p:cNvSpPr/>
          <p:nvPr/>
        </p:nvSpPr>
        <p:spPr>
          <a:xfrm>
            <a:off x="7893925" y="-366788"/>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5" name="Google Shape;1895;p72"/>
          <p:cNvGrpSpPr/>
          <p:nvPr/>
        </p:nvGrpSpPr>
        <p:grpSpPr>
          <a:xfrm flipH="1">
            <a:off x="8130156" y="1990409"/>
            <a:ext cx="2148130" cy="3153089"/>
            <a:chOff x="5361125" y="2097300"/>
            <a:chExt cx="1033500" cy="1517075"/>
          </a:xfrm>
        </p:grpSpPr>
        <p:sp>
          <p:nvSpPr>
            <p:cNvPr id="1896" name="Google Shape;1896;p72"/>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72"/>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72"/>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72"/>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72"/>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72"/>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72"/>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72"/>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72"/>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72"/>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72"/>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72"/>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72"/>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72"/>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72"/>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72"/>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2" name="Google Shape;1912;p72"/>
          <p:cNvGrpSpPr/>
          <p:nvPr/>
        </p:nvGrpSpPr>
        <p:grpSpPr>
          <a:xfrm rot="-5400000">
            <a:off x="-1034118" y="-1005116"/>
            <a:ext cx="3133124" cy="2857887"/>
            <a:chOff x="520300" y="1770525"/>
            <a:chExt cx="2369450" cy="2161300"/>
          </a:xfrm>
        </p:grpSpPr>
        <p:sp>
          <p:nvSpPr>
            <p:cNvPr id="1913" name="Google Shape;1913;p72"/>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72"/>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72"/>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72"/>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72"/>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72"/>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72"/>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72"/>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Audio 2">
            <a:hlinkClick r:id="" action="ppaction://media"/>
            <a:extLst>
              <a:ext uri="{FF2B5EF4-FFF2-40B4-BE49-F238E27FC236}">
                <a16:creationId xmlns:a16="http://schemas.microsoft.com/office/drawing/2014/main" id="{76289E72-04C5-D396-CF51-C29F52C84D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06"/>
    </mc:Choice>
    <mc:Fallback>
      <p:transition spd="slow" advTm="8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Elder Care Medical Tips for International Day of Older Persons by Slidesgo">
  <a:themeElements>
    <a:clrScheme name="Simple Light">
      <a:dk1>
        <a:srgbClr val="767D79"/>
      </a:dk1>
      <a:lt1>
        <a:srgbClr val="DEFFEF"/>
      </a:lt1>
      <a:dk2>
        <a:srgbClr val="AAC0B3"/>
      </a:dk2>
      <a:lt2>
        <a:srgbClr val="C3CFD1"/>
      </a:lt2>
      <a:accent1>
        <a:srgbClr val="E1E1E1"/>
      </a:accent1>
      <a:accent2>
        <a:srgbClr val="B5C7CB"/>
      </a:accent2>
      <a:accent3>
        <a:srgbClr val="AEBCBF"/>
      </a:accent3>
      <a:accent4>
        <a:srgbClr val="A1A7A7"/>
      </a:accent4>
      <a:accent5>
        <a:srgbClr val="FFFFFF"/>
      </a:accent5>
      <a:accent6>
        <a:srgbClr val="FFFFFF"/>
      </a:accent6>
      <a:hlink>
        <a:srgbClr val="767D7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1" ma:contentTypeDescription="Create a new document." ma:contentTypeScope="" ma:versionID="7bf47ddbaa53549de6b3d8a513660350">
  <xsd:schema xmlns:xsd="http://www.w3.org/2001/XMLSchema" xmlns:xs="http://www.w3.org/2001/XMLSchema" xmlns:p="http://schemas.microsoft.com/office/2006/metadata/properties" xmlns:ns3="2185e222-3c8d-40d1-8655-532d5209bd26" xmlns:ns4="2fff46f4-612e-44ba-884a-bcd0b08f5dc6" targetNamespace="http://schemas.microsoft.com/office/2006/metadata/properties" ma:root="true" ma:fieldsID="9e45febffb08331d2bc06132320206a3" ns3:_="" ns4:_="">
    <xsd:import namespace="2185e222-3c8d-40d1-8655-532d5209bd26"/>
    <xsd:import namespace="2fff46f4-612e-44ba-884a-bcd0b08f5dc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559F7616-AC65-4B68-8CB3-C461A5048D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85e222-3c8d-40d1-8655-532d5209bd26"/>
    <ds:schemaRef ds:uri="2fff46f4-612e-44ba-884a-bcd0b08f5d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8316A1E-8B9A-460E-A92E-9B045DD75A11}">
  <ds:schemaRefs>
    <ds:schemaRef ds:uri="http://schemas.microsoft.com/sharepoint/v3/contenttype/forms"/>
  </ds:schemaRefs>
</ds:datastoreItem>
</file>

<file path=customXml/itemProps3.xml><?xml version="1.0" encoding="utf-8"?>
<ds:datastoreItem xmlns:ds="http://schemas.openxmlformats.org/officeDocument/2006/customXml" ds:itemID="{98DAD87C-EF09-49FE-9209-163065BD0CCF}">
  <ds:schemaRefs>
    <ds:schemaRef ds:uri="http://schemas.microsoft.com/office/infopath/2007/PartnerControls"/>
    <ds:schemaRef ds:uri="http://schemas.openxmlformats.org/package/2006/metadata/core-properties"/>
    <ds:schemaRef ds:uri="http://www.w3.org/XML/1998/namespace"/>
    <ds:schemaRef ds:uri="http://schemas.microsoft.com/office/2006/documentManagement/types"/>
    <ds:schemaRef ds:uri="2185e222-3c8d-40d1-8655-532d5209bd26"/>
    <ds:schemaRef ds:uri="http://purl.org/dc/dcmitype/"/>
    <ds:schemaRef ds:uri="http://purl.org/dc/elements/1.1/"/>
    <ds:schemaRef ds:uri="2fff46f4-612e-44ba-884a-bcd0b08f5dc6"/>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4773</Words>
  <Application>Microsoft Office PowerPoint</Application>
  <PresentationFormat>On-screen Show (16:9)</PresentationFormat>
  <Paragraphs>147</Paragraphs>
  <Slides>18</Slides>
  <Notes>17</Notes>
  <HiddenSlides>0</HiddenSlides>
  <MMClips>18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Mulish</vt:lpstr>
      <vt:lpstr>Times New Roman</vt:lpstr>
      <vt:lpstr>Merriweather</vt:lpstr>
      <vt:lpstr>Arial</vt:lpstr>
      <vt:lpstr>Elder Care Medical Tips for International Day of Older Persons by Slidesgo</vt:lpstr>
      <vt:lpstr>Empowering Older People: Evaluating Care, Support, and Technological Innovation in the UK</vt:lpstr>
      <vt:lpstr>PowerPoint Presentation</vt:lpstr>
      <vt:lpstr>Introduction</vt:lpstr>
      <vt:lpstr>Understanding Older People and Ageing</vt:lpstr>
      <vt:lpstr>Physical Care Needs</vt:lpstr>
      <vt:lpstr>Psychological and Emotional Needs</vt:lpstr>
      <vt:lpstr>Social Needs and Empowerment</vt:lpstr>
      <vt:lpstr>Functional Ability and Independence</vt:lpstr>
      <vt:lpstr>UK Policy Framework</vt:lpstr>
      <vt:lpstr>Evaluation of Current UK Services</vt:lpstr>
      <vt:lpstr>Current &amp; Emerging Technologies in Older People’s Care</vt:lpstr>
      <vt:lpstr>Technology and Empowerment</vt:lpstr>
      <vt:lpstr>Structural &amp; Systemic Barriers to Independence</vt:lpstr>
      <vt:lpstr>Recommendations for Service Improvement</vt:lpstr>
      <vt:lpstr>Technology Recommendations &amp; Best Practice Examples</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Ayesha</dc:creator>
  <cp:lastModifiedBy>Tati Bangoura (2120469)</cp:lastModifiedBy>
  <cp:revision>2</cp:revision>
  <dcterms:modified xsi:type="dcterms:W3CDTF">2026-03-09T15:14:31Z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