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9" r:id="rId3"/>
    <p:sldId id="259" r:id="rId4"/>
    <p:sldId id="268" r:id="rId5"/>
    <p:sldId id="263" r:id="rId6"/>
    <p:sldId id="267" r:id="rId7"/>
    <p:sldId id="264" r:id="rId8"/>
    <p:sldId id="270" r:id="rId9"/>
    <p:sldId id="273" r:id="rId10"/>
    <p:sldId id="271" r:id="rId11"/>
    <p:sldId id="274" r:id="rId12"/>
    <p:sldId id="265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865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44" autoAdjust="0"/>
    <p:restoredTop sz="94660"/>
  </p:normalViewPr>
  <p:slideViewPr>
    <p:cSldViewPr snapToGrid="0" showGuides="1">
      <p:cViewPr varScale="1">
        <p:scale>
          <a:sx n="72" d="100"/>
          <a:sy n="72" d="100"/>
        </p:scale>
        <p:origin x="654" y="78"/>
      </p:cViewPr>
      <p:guideLst>
        <p:guide orient="horz" pos="1865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25ED0-29A2-4CAA-9DB6-D3BFEB0960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2688DB-8D69-427B-AD4D-B9EB8332CA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1E76EB-F57B-4A71-AC25-2371311E94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55EC3-4601-436D-8624-370181E253ED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C83E97-A40D-46DE-A768-0C6966B37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2FB8E2-0CEB-4888-BE56-73AEEEB563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ACCB8-3422-4039-BA54-4B7B3028D8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11866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D91275-B2CC-46A0-A420-57EF8AEE52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343938-3F2C-404C-8B1E-80BEDCA4F1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7D5F46-007D-4BC6-90C3-CCFB69E785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55EC3-4601-436D-8624-370181E253ED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6E8137-AA32-4310-82FC-4E6B9FBB85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514A89-8E89-419E-B6C3-2A82CF02CC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ACCB8-3422-4039-BA54-4B7B3028D8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33883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3216E1-A832-48F7-B95B-D5C49B039C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0A87B7-E9E8-47B2-B98A-E6A8B85C54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ABFDC1-3AAB-4122-8010-2B122DD7D9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55EC3-4601-436D-8624-370181E253ED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225CE0-396A-41CA-815D-439EBD0552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11DC75-59FA-4127-894D-A7F45FC742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ACCB8-3422-4039-BA54-4B7B3028D8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85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B459B4-6B88-4B1C-BD20-B2C715A8A3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9FB710-DFB3-4E14-B2C6-C04CA67ACBB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49EF45-682C-450E-A235-C14BCD9F25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2F4D92-7F06-42FF-AF45-E34275EC9A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55EC3-4601-436D-8624-370181E253ED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ECA545-8781-4D00-978D-4DDC689F79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FB3B98-53A2-4C53-8694-55EE06FF6D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ACCB8-3422-4039-BA54-4B7B3028D8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37865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6CD753-C081-4A47-83F8-6FA6BF925E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64138A-D08E-4F86-82FF-BA702760BD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19A650-1A2B-42E7-8790-E0B11DC255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2040B60-12BE-49F0-9260-530C96E195D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02C8134-9104-4432-A098-54C2F317866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007C20D-7599-437D-A616-8AB5B328DC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55EC3-4601-436D-8624-370181E253ED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C49BB11-0EF8-432D-95F6-4CCDFAA35D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48CB7FA-742C-4766-BE9E-08BA842833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ACCB8-3422-4039-BA54-4B7B3028D8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56030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D64C8D-19F1-4E4B-A1F6-91421061F8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4128B77-A8B9-49CC-9BAF-D1CEFBA039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55EC3-4601-436D-8624-370181E253ED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3B433B6-2CA8-42BE-85F8-DBE34530E3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AE93C9-BE49-4D69-BE88-38852885D4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ACCB8-3422-4039-BA54-4B7B3028D8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49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9F90F47-9E47-45D2-B031-093B7C09B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55EC3-4601-436D-8624-370181E253ED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107D48A-5A04-4842-9B90-521AB7FD22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237B89-3CFA-4BCD-AA3F-3C8F134831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ACCB8-3422-4039-BA54-4B7B3028D8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0343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B77F2-7A29-4965-91AD-F5AEF560B8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7599FA-F276-41D9-8B4D-288DBCF4E1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AD7434-2637-49FE-A247-5E65AA92A3F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AE4B6A-C082-47CD-90A1-509F3679B4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55EC3-4601-436D-8624-370181E253ED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CC0650-845D-4C1D-A097-C1D1D75291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31CF7D-ACAE-4AA2-8EED-C771631A57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ACCB8-3422-4039-BA54-4B7B3028D8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85554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4449F-DE51-4E31-A30F-C84DBE7E3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AC01E3D-885E-4B73-9B39-9423110D33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C640A0-8ADF-4B4D-8E18-3D371F771E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65E5A2-2912-4E0B-8382-46DA2C096C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55EC3-4601-436D-8624-370181E253ED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524862-F7E3-48DC-91B3-3F0F37606D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5BC1F6-7094-46E3-B984-D6CEAD26C5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ACCB8-3422-4039-BA54-4B7B3028D8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8974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2FC62-D98B-4F66-B12E-B43389DDFE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3C42618-6220-4043-9F00-660F13F6D7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DEB0B3-6CE6-42C1-979E-82129826DE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55EC3-4601-436D-8624-370181E253ED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6A6B3E-80A7-43A2-9071-2DB86562E2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B0AA50-F5C9-48DD-9789-5D14DEB493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ACCB8-3422-4039-BA54-4B7B3028D8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80485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F2AE29C-E4C7-41E5-ADAE-BC73B1788FB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1458888-D772-4F21-B05E-B828F51118E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092C2A-3ECB-4663-A7A9-BF8DA3A56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55EC3-4601-436D-8624-370181E253ED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E134A1-3935-4096-A001-6873B847F1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DDBCF3-BB28-4B9D-9DC9-421F04C020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ACCB8-3422-4039-BA54-4B7B3028D8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0423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3FC6174-131F-4488-A487-539FC34133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C7D3EE-9FB0-4968-8EE8-EEE766C2B1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F05CBC-4502-4B92-83F6-AC06832D6CA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755EC3-4601-436D-8624-370181E253ED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6BD64D-DEB8-49C2-8E59-FFC62E0132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4A00F6-3B42-4E14-B11E-F38EB6F7D2E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BACCB8-3422-4039-BA54-4B7B3028D8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25643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naturalresources.wales/evidence-and-data/research-and-reports/the-state-of-natural-resources-report-assessment-of-the-sustainable-management-of-natural-resources/?lang=en%5baccessed:10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0CEBE0-6FFE-4319-9D97-B9743B760D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33670" y="1122363"/>
            <a:ext cx="9144000" cy="238760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20273BE-F32E-4564-8CDB-317CE0CA3BB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C0861198-3352-4901-B41E-B5586357A4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1458" y="0"/>
            <a:ext cx="898842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2F101BA-5274-4902-88A8-31BD058DE8F9}"/>
              </a:ext>
            </a:extLst>
          </p:cNvPr>
          <p:cNvSpPr txBox="1"/>
          <p:nvPr/>
        </p:nvSpPr>
        <p:spPr>
          <a:xfrm>
            <a:off x="8494643" y="5605670"/>
            <a:ext cx="21733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1</a:t>
            </a:r>
          </a:p>
        </p:txBody>
      </p:sp>
    </p:spTree>
    <p:extLst>
      <p:ext uri="{BB962C8B-B14F-4D97-AF65-F5344CB8AC3E}">
        <p14:creationId xmlns:p14="http://schemas.microsoft.com/office/powerpoint/2010/main" val="40569751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33F3196-3F90-4140-A1DF-EA2EF6D25E17}"/>
              </a:ext>
            </a:extLst>
          </p:cNvPr>
          <p:cNvSpPr txBox="1"/>
          <p:nvPr/>
        </p:nvSpPr>
        <p:spPr>
          <a:xfrm>
            <a:off x="689113" y="1499662"/>
            <a:ext cx="10429461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Biodiversity</a:t>
            </a:r>
          </a:p>
          <a:p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Facing threats </a:t>
            </a:r>
          </a:p>
          <a:p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Habitat destruction</a:t>
            </a:r>
          </a:p>
          <a:p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Fragmentation</a:t>
            </a:r>
          </a:p>
          <a:p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Pollution </a:t>
            </a:r>
          </a:p>
          <a:p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climate change</a:t>
            </a:r>
          </a:p>
          <a:p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Extinction rate is 1,000 higher than before humans    (Green, 2018).</a:t>
            </a:r>
          </a:p>
          <a:p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People may be unaware of what extinction of certain species may mean (Carrington,2018).</a:t>
            </a:r>
          </a:p>
        </p:txBody>
      </p:sp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03553385-75B7-44E1-A0E3-8F1569203B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01879" y="151157"/>
            <a:ext cx="3538330" cy="2533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4D0AFC0-67F6-4DD4-B555-D66D88478AB2}"/>
              </a:ext>
            </a:extLst>
          </p:cNvPr>
          <p:cNvSpPr txBox="1"/>
          <p:nvPr/>
        </p:nvSpPr>
        <p:spPr>
          <a:xfrm>
            <a:off x="10628243" y="2888974"/>
            <a:ext cx="8746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2</a:t>
            </a:r>
          </a:p>
        </p:txBody>
      </p:sp>
    </p:spTree>
    <p:extLst>
      <p:ext uri="{BB962C8B-B14F-4D97-AF65-F5344CB8AC3E}">
        <p14:creationId xmlns:p14="http://schemas.microsoft.com/office/powerpoint/2010/main" val="25975057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FBC68A76-0DD5-4C17-85D3-325164F072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0955" y="930092"/>
            <a:ext cx="6457950" cy="3867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8C4D6CA-0E34-4DAE-8EB5-17976C50ABF7}"/>
              </a:ext>
            </a:extLst>
          </p:cNvPr>
          <p:cNvSpPr txBox="1"/>
          <p:nvPr/>
        </p:nvSpPr>
        <p:spPr>
          <a:xfrm>
            <a:off x="1590261" y="344557"/>
            <a:ext cx="90512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Well-being of future generations act 2015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A1535E5-004A-4FEF-A5CE-C4A9912688DF}"/>
              </a:ext>
            </a:extLst>
          </p:cNvPr>
          <p:cNvSpPr txBox="1"/>
          <p:nvPr/>
        </p:nvSpPr>
        <p:spPr>
          <a:xfrm>
            <a:off x="7726017" y="5141843"/>
            <a:ext cx="23721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2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0800575-EAF1-4C01-8F08-4C1E18B79CFE}"/>
              </a:ext>
            </a:extLst>
          </p:cNvPr>
          <p:cNvSpPr txBox="1"/>
          <p:nvPr/>
        </p:nvSpPr>
        <p:spPr>
          <a:xfrm>
            <a:off x="5421740" y="5833965"/>
            <a:ext cx="66260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(A Guide to the Well-being of Future Generations Act |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Open Sans"/>
              </a:rPr>
              <a:t>Cynnal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 Cymru, 2019)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83A6FBD-EE08-40CF-99CD-449D78A3F3BF}"/>
              </a:ext>
            </a:extLst>
          </p:cNvPr>
          <p:cNvSpPr txBox="1"/>
          <p:nvPr/>
        </p:nvSpPr>
        <p:spPr>
          <a:xfrm>
            <a:off x="286603" y="1446663"/>
            <a:ext cx="645795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Purpose of the act</a:t>
            </a:r>
          </a:p>
          <a:p>
            <a:r>
              <a:rPr lang="en-GB" sz="3200" dirty="0"/>
              <a:t>Improving social, cultural, economic and environmental well-being of Wales</a:t>
            </a:r>
          </a:p>
          <a:p>
            <a:r>
              <a:rPr lang="en-GB" sz="3200" dirty="0"/>
              <a:t>Opportunity for reflecting the way we live our lives</a:t>
            </a:r>
          </a:p>
          <a:p>
            <a:r>
              <a:rPr lang="en-GB" sz="3200" dirty="0"/>
              <a:t>Public bodies to consider long term impact their decisions have on society and climate change</a:t>
            </a:r>
          </a:p>
        </p:txBody>
      </p:sp>
    </p:spTree>
    <p:extLst>
      <p:ext uri="{BB962C8B-B14F-4D97-AF65-F5344CB8AC3E}">
        <p14:creationId xmlns:p14="http://schemas.microsoft.com/office/powerpoint/2010/main" val="7971351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7EC9721-9F80-48E6-8729-EC64ADBFD2AC}"/>
              </a:ext>
            </a:extLst>
          </p:cNvPr>
          <p:cNvSpPr txBox="1"/>
          <p:nvPr/>
        </p:nvSpPr>
        <p:spPr>
          <a:xfrm>
            <a:off x="110835" y="786809"/>
            <a:ext cx="11372327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/>
              <a:t>Threats to sustainability</a:t>
            </a:r>
          </a:p>
          <a:p>
            <a:r>
              <a:rPr lang="en-GB" sz="4400" dirty="0"/>
              <a:t>Climate change</a:t>
            </a:r>
          </a:p>
          <a:p>
            <a:r>
              <a:rPr lang="en-GB" sz="4400" dirty="0"/>
              <a:t>Growing population</a:t>
            </a:r>
          </a:p>
          <a:p>
            <a:r>
              <a:rPr lang="en-GB" sz="4400" dirty="0"/>
              <a:t>Depletion of non-renewable energy</a:t>
            </a:r>
          </a:p>
          <a:p>
            <a:r>
              <a:rPr lang="en-GB" sz="4400" dirty="0"/>
              <a:t>Over production of waste     </a:t>
            </a:r>
            <a:r>
              <a:rPr lang="en-GB" sz="1600" b="1" i="0" dirty="0">
                <a:solidFill>
                  <a:srgbClr val="666666"/>
                </a:solidFill>
                <a:effectLst/>
                <a:latin typeface="Open Sans"/>
              </a:rPr>
              <a:t> 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Open Sans"/>
              </a:rPr>
              <a:t>(</a:t>
            </a:r>
            <a:r>
              <a:rPr lang="en-GB" sz="1600" b="0" i="0" dirty="0" err="1">
                <a:solidFill>
                  <a:srgbClr val="000000"/>
                </a:solidFill>
                <a:effectLst/>
                <a:latin typeface="Open Sans"/>
              </a:rPr>
              <a:t>Schrogl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Open Sans"/>
              </a:rPr>
              <a:t>, Mathieu and </a:t>
            </a:r>
            <a:r>
              <a:rPr lang="en-GB" sz="1600" b="0" i="0" dirty="0" err="1">
                <a:solidFill>
                  <a:srgbClr val="000000"/>
                </a:solidFill>
                <a:effectLst/>
                <a:latin typeface="Open Sans"/>
              </a:rPr>
              <a:t>Lukaszczyk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Open Sans"/>
              </a:rPr>
              <a:t>, 2009)</a:t>
            </a:r>
            <a:r>
              <a:rPr lang="en-GB" sz="1600" dirty="0"/>
              <a:t>      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600" dirty="0"/>
              <a:t>                                  </a:t>
            </a:r>
          </a:p>
          <a:p>
            <a:endParaRPr lang="en-GB" sz="1600" dirty="0"/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3326883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6B35C71-1550-46F1-BBC2-F21B9524CB0C}"/>
              </a:ext>
            </a:extLst>
          </p:cNvPr>
          <p:cNvSpPr txBox="1"/>
          <p:nvPr/>
        </p:nvSpPr>
        <p:spPr>
          <a:xfrm>
            <a:off x="357809" y="821635"/>
            <a:ext cx="11542643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Globally responsible Wales goals</a:t>
            </a:r>
          </a:p>
          <a:p>
            <a:r>
              <a:rPr lang="en-GB" sz="2800" dirty="0"/>
              <a:t>To continue as we are we will need 1.7 earths </a:t>
            </a:r>
          </a:p>
          <a:p>
            <a:endParaRPr lang="en-GB" sz="2800" dirty="0"/>
          </a:p>
          <a:p>
            <a:r>
              <a:rPr lang="en-GB" sz="2800" dirty="0"/>
              <a:t>Making sure Wales is welcoming and safe for all</a:t>
            </a:r>
          </a:p>
          <a:p>
            <a:endParaRPr lang="en-GB" sz="2800" dirty="0"/>
          </a:p>
          <a:p>
            <a:r>
              <a:rPr lang="en-GB" sz="2800" dirty="0"/>
              <a:t>Having fair, sustainable and ethical supply chains</a:t>
            </a:r>
          </a:p>
          <a:p>
            <a:endParaRPr lang="en-GB" sz="2800" dirty="0"/>
          </a:p>
          <a:p>
            <a:r>
              <a:rPr lang="en-GB" sz="2800" dirty="0"/>
              <a:t>Contribute towards global well-being and realizing the importance of using the earth’s resources efficiently</a:t>
            </a:r>
          </a:p>
          <a:p>
            <a:endParaRPr lang="en-GB" sz="2800" dirty="0"/>
          </a:p>
          <a:p>
            <a:r>
              <a:rPr lang="en-GB" sz="2800" dirty="0"/>
              <a:t>Making  sure that the correct decisions are made now that can ensure future generations can thrive 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(A journey to a globally responsible Wales, 2020)</a:t>
            </a:r>
            <a:endParaRPr lang="en-GB" sz="1400" dirty="0"/>
          </a:p>
          <a:p>
            <a:endParaRPr lang="en-GB" sz="2800" dirty="0"/>
          </a:p>
        </p:txBody>
      </p:sp>
      <p:pic>
        <p:nvPicPr>
          <p:cNvPr id="2052" name="Picture 4" descr="Image result for sustainable earth">
            <a:extLst>
              <a:ext uri="{FF2B5EF4-FFF2-40B4-BE49-F238E27FC236}">
                <a16:creationId xmlns:a16="http://schemas.microsoft.com/office/drawing/2014/main" id="{F1D60C26-C3E8-4791-8F9C-0A1E116F83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4070" y="145775"/>
            <a:ext cx="3790121" cy="3283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62715FD-9B7E-499A-A667-322565E579A8}"/>
              </a:ext>
            </a:extLst>
          </p:cNvPr>
          <p:cNvSpPr txBox="1"/>
          <p:nvPr/>
        </p:nvSpPr>
        <p:spPr>
          <a:xfrm>
            <a:off x="11423374" y="3101009"/>
            <a:ext cx="66260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Image 3</a:t>
            </a:r>
          </a:p>
        </p:txBody>
      </p:sp>
    </p:spTree>
    <p:extLst>
      <p:ext uri="{BB962C8B-B14F-4D97-AF65-F5344CB8AC3E}">
        <p14:creationId xmlns:p14="http://schemas.microsoft.com/office/powerpoint/2010/main" val="16322633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FF6176B-B408-42EC-92E2-EFB6CEC33950}"/>
              </a:ext>
            </a:extLst>
          </p:cNvPr>
          <p:cNvSpPr txBox="1"/>
          <p:nvPr/>
        </p:nvSpPr>
        <p:spPr>
          <a:xfrm>
            <a:off x="781878" y="874643"/>
            <a:ext cx="10760765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err="1"/>
              <a:t>Economic,social</a:t>
            </a:r>
            <a:r>
              <a:rPr lang="en-GB" sz="3600" dirty="0"/>
              <a:t> and cultural benefits of natural resources</a:t>
            </a:r>
          </a:p>
          <a:p>
            <a:r>
              <a:rPr lang="en-GB" sz="3600" dirty="0"/>
              <a:t>£385 million from agriculture to Welsh economy</a:t>
            </a:r>
          </a:p>
          <a:p>
            <a:r>
              <a:rPr lang="en-GB" sz="3600" dirty="0"/>
              <a:t>951 litres of drinking water daily</a:t>
            </a:r>
          </a:p>
          <a:p>
            <a:r>
              <a:rPr lang="en-GB" sz="3600" dirty="0"/>
              <a:t>1.5 million tonnes of timber used each year</a:t>
            </a:r>
          </a:p>
          <a:p>
            <a:r>
              <a:rPr lang="en-GB" sz="3600" dirty="0"/>
              <a:t>£499.3 million is made from forestry sector</a:t>
            </a:r>
          </a:p>
          <a:p>
            <a:r>
              <a:rPr lang="en-GB" sz="3600" dirty="0"/>
              <a:t>£2,870 million is made through tourism</a:t>
            </a:r>
          </a:p>
          <a:p>
            <a:r>
              <a:rPr lang="en-GB" sz="3600" dirty="0"/>
              <a:t>8919 giga watts of energy produced and creating 2000 jobs </a:t>
            </a:r>
            <a:r>
              <a:rPr lang="en-GB" sz="1400" dirty="0"/>
              <a:t>                                                                                                                   (Natural resources Wales, 2016).</a:t>
            </a:r>
            <a:endParaRPr lang="en-GB" sz="3600" dirty="0"/>
          </a:p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6963393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44AB9D0-417D-430B-A665-4371C7FD4EC4}"/>
              </a:ext>
            </a:extLst>
          </p:cNvPr>
          <p:cNvSpPr txBox="1"/>
          <p:nvPr/>
        </p:nvSpPr>
        <p:spPr>
          <a:xfrm>
            <a:off x="397565" y="514777"/>
            <a:ext cx="11396869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Managing the use of Earth’s resources efficiently</a:t>
            </a:r>
          </a:p>
          <a:p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Supporting successful, sustainable communities</a:t>
            </a:r>
          </a:p>
          <a:p>
            <a:r>
              <a:rPr lang="en-GB" sz="2400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Eco-systems provide benefits for economies and society</a:t>
            </a:r>
          </a:p>
          <a:p>
            <a:r>
              <a:rPr lang="en-GB" sz="2400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Provide high quality jobs in fisheries, forestry, agriculture, tourism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Promoting green growth</a:t>
            </a:r>
          </a:p>
          <a:p>
            <a:r>
              <a:rPr lang="en-GB" sz="2400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Using renewable sources can create sustainable growth, adding value and lengthening supply chains while protecting human health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Supporting </a:t>
            </a:r>
            <a:r>
              <a:rPr lang="en-GB" sz="2400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resource efficient economy</a:t>
            </a:r>
          </a:p>
          <a:p>
            <a:r>
              <a:rPr lang="en-GB" sz="2400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Creating a circular economy with potential of providing jobs, reducing costs to businesses and releasing pressure on resources and waste removal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Maintaining healthy active communities</a:t>
            </a:r>
          </a:p>
          <a:p>
            <a:r>
              <a:rPr lang="en-GB" sz="2400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Focus on green space to build more cohesive communities and reducing health inequalities</a:t>
            </a:r>
          </a:p>
          <a:p>
            <a:r>
              <a:rPr lang="en-GB" sz="2400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                             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6E24E91-E976-4BEC-91BC-FFCF47C2FA76}"/>
              </a:ext>
            </a:extLst>
          </p:cNvPr>
          <p:cNvSpPr txBox="1"/>
          <p:nvPr/>
        </p:nvSpPr>
        <p:spPr>
          <a:xfrm>
            <a:off x="8216348" y="6122504"/>
            <a:ext cx="18155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(Griffiths,2019).</a:t>
            </a:r>
          </a:p>
        </p:txBody>
      </p:sp>
    </p:spTree>
    <p:extLst>
      <p:ext uri="{BB962C8B-B14F-4D97-AF65-F5344CB8AC3E}">
        <p14:creationId xmlns:p14="http://schemas.microsoft.com/office/powerpoint/2010/main" val="16248398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577ECC7-D25F-4FC0-865E-0260DF2E626E}"/>
              </a:ext>
            </a:extLst>
          </p:cNvPr>
          <p:cNvSpPr txBox="1"/>
          <p:nvPr/>
        </p:nvSpPr>
        <p:spPr>
          <a:xfrm>
            <a:off x="323527" y="1020417"/>
            <a:ext cx="10331222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creating Ethical supply chains is an evolving practise </a:t>
            </a:r>
          </a:p>
          <a:p>
            <a:endParaRPr lang="en-GB" sz="3200" dirty="0"/>
          </a:p>
          <a:p>
            <a:r>
              <a:rPr lang="en-GB" sz="3200" dirty="0"/>
              <a:t>Simplifying processes</a:t>
            </a:r>
          </a:p>
          <a:p>
            <a:r>
              <a:rPr lang="en-GB" sz="3200" dirty="0"/>
              <a:t>Efficient planning</a:t>
            </a:r>
          </a:p>
          <a:p>
            <a:r>
              <a:rPr lang="en-GB" sz="3200" dirty="0"/>
              <a:t>Optimizing transport routes</a:t>
            </a:r>
          </a:p>
          <a:p>
            <a:r>
              <a:rPr lang="en-GB" sz="3200" dirty="0"/>
              <a:t>Visibility in to supplier action</a:t>
            </a:r>
          </a:p>
          <a:p>
            <a:r>
              <a:rPr lang="en-GB" sz="3200" dirty="0"/>
              <a:t>Use sustainable sourcing</a:t>
            </a:r>
          </a:p>
          <a:p>
            <a:r>
              <a:rPr lang="en-GB" sz="3200" dirty="0"/>
              <a:t>Reducing waste</a:t>
            </a:r>
          </a:p>
          <a:p>
            <a:r>
              <a:rPr lang="en-GB" sz="3200" dirty="0"/>
              <a:t>Better worker conditions</a:t>
            </a:r>
          </a:p>
          <a:p>
            <a:endParaRPr lang="en-GB" sz="3200" dirty="0"/>
          </a:p>
          <a:p>
            <a:r>
              <a:rPr lang="en-GB" sz="3200" dirty="0"/>
              <a:t>                                                       (Goldman, 2020).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E8A09C-5EF7-4F5B-AE56-E41BF77EE94D}"/>
              </a:ext>
            </a:extLst>
          </p:cNvPr>
          <p:cNvSpPr txBox="1"/>
          <p:nvPr/>
        </p:nvSpPr>
        <p:spPr>
          <a:xfrm>
            <a:off x="5638800" y="2975113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C4CA92E-A685-46EA-852C-B8AC5BEBAC47}"/>
              </a:ext>
            </a:extLst>
          </p:cNvPr>
          <p:cNvSpPr txBox="1"/>
          <p:nvPr/>
        </p:nvSpPr>
        <p:spPr>
          <a:xfrm>
            <a:off x="5638800" y="2975113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3AD57C9-6C27-4E12-8655-558EC1FEECE5}"/>
              </a:ext>
            </a:extLst>
          </p:cNvPr>
          <p:cNvSpPr txBox="1"/>
          <p:nvPr/>
        </p:nvSpPr>
        <p:spPr>
          <a:xfrm>
            <a:off x="5638800" y="2975113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2052" name="Picture 4" descr="Fairtrade International Logo">
            <a:extLst>
              <a:ext uri="{FF2B5EF4-FFF2-40B4-BE49-F238E27FC236}">
                <a16:creationId xmlns:a16="http://schemas.microsoft.com/office/drawing/2014/main" id="{893B0CC5-8750-4B5D-8D80-C2B5E27330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2435" y="1630017"/>
            <a:ext cx="3892826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43C6289-6FE7-4FDD-B24D-B9380F77D5C7}"/>
              </a:ext>
            </a:extLst>
          </p:cNvPr>
          <p:cNvSpPr txBox="1"/>
          <p:nvPr/>
        </p:nvSpPr>
        <p:spPr>
          <a:xfrm>
            <a:off x="9978887" y="5685183"/>
            <a:ext cx="16035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5</a:t>
            </a:r>
          </a:p>
        </p:txBody>
      </p:sp>
    </p:spTree>
    <p:extLst>
      <p:ext uri="{BB962C8B-B14F-4D97-AF65-F5344CB8AC3E}">
        <p14:creationId xmlns:p14="http://schemas.microsoft.com/office/powerpoint/2010/main" val="17289094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0B6976-81FE-449A-B3BC-75A7F0188F6C}"/>
              </a:ext>
            </a:extLst>
          </p:cNvPr>
          <p:cNvSpPr txBox="1"/>
          <p:nvPr/>
        </p:nvSpPr>
        <p:spPr>
          <a:xfrm>
            <a:off x="706582" y="734291"/>
            <a:ext cx="1052945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Wales should introduce the 20 minute neighbourhood scheme to Wales                                                                  (Howe, 2020).                             </a:t>
            </a:r>
          </a:p>
        </p:txBody>
      </p:sp>
      <p:pic>
        <p:nvPicPr>
          <p:cNvPr id="1026" name="Picture 2" descr="People love the idea of 20-minute neighbourhoods. So why isn't it top of the agenda?">
            <a:extLst>
              <a:ext uri="{FF2B5EF4-FFF2-40B4-BE49-F238E27FC236}">
                <a16:creationId xmlns:a16="http://schemas.microsoft.com/office/drawing/2014/main" id="{46C66044-BF8E-4DCB-A936-9A105FA4FC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4327" y="2410692"/>
            <a:ext cx="5458690" cy="2784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158B429-2BB7-4556-963A-2A0D268A2750}"/>
              </a:ext>
            </a:extLst>
          </p:cNvPr>
          <p:cNvSpPr txBox="1"/>
          <p:nvPr/>
        </p:nvSpPr>
        <p:spPr>
          <a:xfrm>
            <a:off x="8562109" y="5902036"/>
            <a:ext cx="22721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49BAA70-6025-4979-94AA-C690F9A1B3BA}"/>
              </a:ext>
            </a:extLst>
          </p:cNvPr>
          <p:cNvSpPr txBox="1"/>
          <p:nvPr/>
        </p:nvSpPr>
        <p:spPr>
          <a:xfrm>
            <a:off x="429491" y="2410692"/>
            <a:ext cx="522316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1"/>
                </a:solidFill>
              </a:rPr>
              <a:t>Most things required for a good life could be within 20 minute public transport trip, bike ride or walk from home </a:t>
            </a:r>
            <a:endParaRPr lang="en-GB" sz="2400" dirty="0">
              <a:solidFill>
                <a:srgbClr val="FF000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AB852B1-C1EB-4953-A13E-024FCCB09B7F}"/>
              </a:ext>
            </a:extLst>
          </p:cNvPr>
          <p:cNvSpPr txBox="1"/>
          <p:nvPr/>
        </p:nvSpPr>
        <p:spPr>
          <a:xfrm>
            <a:off x="429491" y="4114800"/>
            <a:ext cx="522316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Shopping</a:t>
            </a:r>
          </a:p>
          <a:p>
            <a:r>
              <a:rPr lang="en-GB" dirty="0">
                <a:solidFill>
                  <a:srgbClr val="FF0000"/>
                </a:solidFill>
              </a:rPr>
              <a:t>Business services</a:t>
            </a:r>
          </a:p>
          <a:p>
            <a:r>
              <a:rPr lang="en-GB" dirty="0">
                <a:solidFill>
                  <a:srgbClr val="FF0000"/>
                </a:solidFill>
              </a:rPr>
              <a:t>Schools</a:t>
            </a:r>
          </a:p>
          <a:p>
            <a:r>
              <a:rPr lang="en-GB" dirty="0">
                <a:solidFill>
                  <a:srgbClr val="FF0000"/>
                </a:solidFill>
              </a:rPr>
              <a:t>Community facilities</a:t>
            </a:r>
          </a:p>
          <a:p>
            <a:r>
              <a:rPr lang="en-GB" dirty="0">
                <a:solidFill>
                  <a:srgbClr val="FF0000"/>
                </a:solidFill>
              </a:rPr>
              <a:t>Leisure facilities</a:t>
            </a:r>
          </a:p>
          <a:p>
            <a:r>
              <a:rPr lang="en-GB" dirty="0">
                <a:solidFill>
                  <a:srgbClr val="FF0000"/>
                </a:solidFill>
              </a:rPr>
              <a:t>Jobs</a:t>
            </a:r>
          </a:p>
          <a:p>
            <a:r>
              <a:rPr lang="en-GB" dirty="0">
                <a:solidFill>
                  <a:srgbClr val="FF0000"/>
                </a:solidFill>
              </a:rPr>
              <a:t>Access to nature</a:t>
            </a:r>
          </a:p>
          <a:p>
            <a:r>
              <a:rPr lang="en-GB" dirty="0">
                <a:solidFill>
                  <a:srgbClr val="FF0000"/>
                </a:solidFill>
              </a:rPr>
              <a:t>Public transport needs to be greatly improved and this will cost money                  </a:t>
            </a:r>
            <a:r>
              <a:rPr lang="en-GB" dirty="0"/>
              <a:t>(Stanley and Hansen, 2020).</a:t>
            </a:r>
          </a:p>
        </p:txBody>
      </p:sp>
    </p:spTree>
    <p:extLst>
      <p:ext uri="{BB962C8B-B14F-4D97-AF65-F5344CB8AC3E}">
        <p14:creationId xmlns:p14="http://schemas.microsoft.com/office/powerpoint/2010/main" val="35546193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533F7B6-C5BC-4720-B8BF-B898A88DE23B}"/>
              </a:ext>
            </a:extLst>
          </p:cNvPr>
          <p:cNvSpPr txBox="1"/>
          <p:nvPr/>
        </p:nvSpPr>
        <p:spPr>
          <a:xfrm>
            <a:off x="569843" y="967409"/>
            <a:ext cx="11078818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What was found in 2020 Future generations report</a:t>
            </a:r>
          </a:p>
          <a:p>
            <a:r>
              <a:rPr lang="en-GB" sz="3200" dirty="0"/>
              <a:t>Despite most people being aware of the threat from climate change people are stuck in their ways</a:t>
            </a:r>
          </a:p>
          <a:p>
            <a:r>
              <a:rPr lang="en-GB" sz="3200" dirty="0"/>
              <a:t>Attitudes towards energy production, waste and packaging need to change</a:t>
            </a:r>
          </a:p>
          <a:p>
            <a:r>
              <a:rPr lang="en-GB" sz="3200" dirty="0"/>
              <a:t>Young people need to be educated to gain tools to make changes</a:t>
            </a:r>
          </a:p>
          <a:p>
            <a:r>
              <a:rPr lang="en-GB" sz="3200" dirty="0"/>
              <a:t>More public bodies need to show commitment to fair investment</a:t>
            </a:r>
          </a:p>
          <a:p>
            <a:r>
              <a:rPr lang="en-GB" sz="3200" dirty="0"/>
              <a:t>Fair trade is often overlooked as value for money is key driver</a:t>
            </a:r>
          </a:p>
          <a:p>
            <a:r>
              <a:rPr lang="en-GB" sz="3200" dirty="0"/>
              <a:t>Still using more natural resources than can be produced</a:t>
            </a: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(Future generations commissioner for Wales, 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8149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7EAA32C-86AE-4858-A160-3D15DEFCAACE}"/>
              </a:ext>
            </a:extLst>
          </p:cNvPr>
          <p:cNvSpPr txBox="1"/>
          <p:nvPr/>
        </p:nvSpPr>
        <p:spPr>
          <a:xfrm>
            <a:off x="640923" y="650659"/>
            <a:ext cx="11526982" cy="5047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-457200"/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</a:p>
          <a:p>
            <a:pPr indent="-457200"/>
            <a:r>
              <a:rPr lang="en-GB" sz="1400" b="0" i="0" dirty="0">
                <a:solidFill>
                  <a:srgbClr val="000000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Cynnalcymru.com. 2019.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 Guide To The Well-Being Of Future Generations Act | </a:t>
            </a:r>
            <a:r>
              <a:rPr lang="en-GB" sz="1400" b="0" i="1" dirty="0" err="1">
                <a:solidFill>
                  <a:srgbClr val="000000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Cynnal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Cymru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 [online] Available at: &lt;http://www.cynnalcymru.com/resource/a-guide-to-the-well-being-of-future-generations-act/&gt; [Accessed 9 November 2020].</a:t>
            </a:r>
          </a:p>
          <a:p>
            <a:pPr indent="-457200"/>
            <a:r>
              <a:rPr lang="en-GB" sz="1400" dirty="0" err="1">
                <a:solidFill>
                  <a:srgbClr val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Carrington,D</a:t>
            </a:r>
            <a:r>
              <a:rPr lang="en-GB" sz="1400" dirty="0">
                <a:solidFill>
                  <a:srgbClr val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.(2018) ‘What is biodiversity and why does it matter to </a:t>
            </a:r>
            <a:r>
              <a:rPr lang="en-GB" sz="1400" dirty="0" err="1">
                <a:solidFill>
                  <a:srgbClr val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us?’The</a:t>
            </a:r>
            <a:r>
              <a:rPr lang="en-GB" sz="1400" dirty="0">
                <a:solidFill>
                  <a:srgbClr val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Guardian, 12 March.</a:t>
            </a:r>
          </a:p>
          <a:p>
            <a:pPr indent="-457200"/>
            <a:r>
              <a:rPr lang="en-GB" sz="1400" b="0" i="0" dirty="0">
                <a:solidFill>
                  <a:srgbClr val="000000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Future generations commissioner for Wales, 2020.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Future Generations Report 2020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 [online] Available at: &lt;https://www.futuregenerations.wales/wp-content/uploads/2020/06/Chap-3-Global.pdf&gt; [Accessed 10 November 2020].</a:t>
            </a:r>
          </a:p>
          <a:p>
            <a:pPr indent="-457200"/>
            <a:r>
              <a:rPr lang="en-GB" sz="1400" b="0" i="0" dirty="0" err="1">
                <a:solidFill>
                  <a:srgbClr val="000000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Futuregenerations.wales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 2020.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 Journey To A Globally Responsible Wales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 [online] Available at: &lt;https://www.futuregenerations.wales/wp-content/uploads/2019/10/Global-Responsible-Topic-1.pdf&gt; [Accessed 9 November 2020].</a:t>
            </a:r>
          </a:p>
          <a:p>
            <a:pPr indent="-457200"/>
            <a:r>
              <a:rPr lang="en-GB" sz="1400" dirty="0" err="1">
                <a:solidFill>
                  <a:srgbClr val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Goldman,S</a:t>
            </a:r>
            <a:r>
              <a:rPr lang="en-GB" sz="1400" dirty="0">
                <a:solidFill>
                  <a:srgbClr val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 (2020)The </a:t>
            </a:r>
            <a:r>
              <a:rPr lang="en-GB" sz="1400" dirty="0" err="1">
                <a:solidFill>
                  <a:srgbClr val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ethica</a:t>
            </a:r>
            <a:r>
              <a:rPr lang="en-GB" sz="1400" dirty="0">
                <a:solidFill>
                  <a:srgbClr val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(Accessed 10 November 2020)l supply chain. Available at https://www.the-future-of-commerce.com/2020/01/22/ethical-supply-chain-definition-stats/</a:t>
            </a:r>
            <a:endParaRPr lang="en-GB" sz="1400" b="0" i="0" dirty="0">
              <a:solidFill>
                <a:srgbClr val="000000"/>
              </a:solidFill>
              <a:effectLst/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indent="-457200"/>
            <a:r>
              <a:rPr lang="en-GB" sz="1400" b="0" i="0" dirty="0">
                <a:solidFill>
                  <a:srgbClr val="000000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Green, C., 2018.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Why Biodiversity Is Essential For Sustainable Development | </a:t>
            </a:r>
            <a:r>
              <a:rPr lang="en-GB" sz="1400" b="0" i="1" dirty="0" err="1">
                <a:solidFill>
                  <a:srgbClr val="000000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Unfoundation.Org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 [online] unfoundation.org. Available at: &lt;https://unfoundation.org/blog/post/biodiversity-essential-sustainable-development/&gt; [Accessed 10 November 2020].</a:t>
            </a:r>
          </a:p>
          <a:p>
            <a:pPr indent="-457200"/>
            <a:r>
              <a:rPr lang="en-GB" sz="1400" b="0" i="0" dirty="0">
                <a:solidFill>
                  <a:srgbClr val="000000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Griffiths, L.(2019).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Natural Resources Policy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 [online] </a:t>
            </a:r>
            <a:r>
              <a:rPr lang="en-GB" sz="1400" b="0" i="0" dirty="0" err="1">
                <a:solidFill>
                  <a:srgbClr val="000000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Gov.wales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 Available at: &lt;https://gov.wales/sites/default/files/publications/2019-06/natural-resources-policy.pdf&gt; [Accessed 9 November 2020].</a:t>
            </a:r>
          </a:p>
          <a:p>
            <a:pPr indent="-457200"/>
            <a:r>
              <a:rPr lang="en-GB" sz="1400" dirty="0" err="1">
                <a:solidFill>
                  <a:srgbClr val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Howe,S</a:t>
            </a:r>
            <a:r>
              <a:rPr lang="en-GB" sz="1400" dirty="0">
                <a:solidFill>
                  <a:srgbClr val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 (2020) Climate </a:t>
            </a:r>
            <a:r>
              <a:rPr lang="en-GB" sz="1400" dirty="0" err="1">
                <a:solidFill>
                  <a:srgbClr val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week:How</a:t>
            </a:r>
            <a:r>
              <a:rPr lang="en-GB" sz="1400" dirty="0">
                <a:solidFill>
                  <a:srgbClr val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20 minute neighbourhoods can help us fight the climate emergency and save towns and cities. Available athttps://www.futuregenerations.wales/news/climate-week-how-20-minute-neighbourhoods-can-help-us-fight-the-climate-emergency-and-save-our-towns-and-cities. [accessed 11 November 2020].</a:t>
            </a:r>
            <a:endParaRPr lang="en-GB" sz="1400" b="0" i="0" dirty="0">
              <a:solidFill>
                <a:srgbClr val="000000"/>
              </a:solidFill>
              <a:effectLst/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indent="-457200"/>
            <a:r>
              <a:rPr lang="en-GB" sz="1400" b="0" i="0" dirty="0">
                <a:solidFill>
                  <a:srgbClr val="000000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https://gov.wales/sites/default/files/publications/2019-06/natural-resources-policy.pdf, 2016.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Natural Resource Policy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</a:p>
          <a:p>
            <a:pPr indent="-457200"/>
            <a:r>
              <a:rPr lang="en-GB" sz="1400" dirty="0">
                <a:solidFill>
                  <a:srgbClr val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Natural resource Wales.(2016)</a:t>
            </a:r>
            <a:r>
              <a:rPr lang="en-GB" sz="1400" i="1" dirty="0">
                <a:solidFill>
                  <a:srgbClr val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The state of National resources report 2016. </a:t>
            </a:r>
            <a:r>
              <a:rPr lang="en-GB" sz="1400" dirty="0">
                <a:solidFill>
                  <a:srgbClr val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Available at </a:t>
            </a:r>
            <a:r>
              <a:rPr lang="en-GB" sz="1400" dirty="0">
                <a:solidFill>
                  <a:srgbClr val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2"/>
              </a:rPr>
              <a:t>https://naturalresources.wales/evidence-and-data/research-and-reports/the-state-of-natural-resources-report-assessment-of-the-sustainable-management-of-natural-resources/?lang=en[accessed:10</a:t>
            </a:r>
            <a:r>
              <a:rPr lang="en-GB" sz="1400" dirty="0">
                <a:solidFill>
                  <a:srgbClr val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November</a:t>
            </a:r>
          </a:p>
          <a:p>
            <a:pPr indent="-457200"/>
            <a:r>
              <a:rPr lang="en-GB" sz="1400" dirty="0" err="1">
                <a:solidFill>
                  <a:srgbClr val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Stanley,J</a:t>
            </a:r>
            <a:r>
              <a:rPr lang="en-GB" sz="1400" dirty="0">
                <a:solidFill>
                  <a:srgbClr val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&amp; Hansen, R. (2020). </a:t>
            </a:r>
            <a:r>
              <a:rPr lang="en-GB" sz="1400" i="1" dirty="0">
                <a:solidFill>
                  <a:srgbClr val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20-minute </a:t>
            </a:r>
            <a:r>
              <a:rPr lang="en-GB" sz="1400" i="1" dirty="0" err="1">
                <a:solidFill>
                  <a:srgbClr val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neighborhood</a:t>
            </a:r>
            <a:r>
              <a:rPr lang="en-GB" sz="1400" i="1" dirty="0">
                <a:solidFill>
                  <a:srgbClr val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why isn’t it a key policy direction.</a:t>
            </a:r>
            <a:r>
              <a:rPr lang="en-GB" sz="1400" dirty="0">
                <a:solidFill>
                  <a:srgbClr val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Available at phys.org/news/2020-02-minute-neighborhood-isn’t-key-policy.html. [Accessed 11 November 2020]</a:t>
            </a:r>
            <a:endParaRPr lang="en-GB" sz="1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30844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BEE32B6-0FF0-42C4-9AE4-BFE82947CA80}"/>
              </a:ext>
            </a:extLst>
          </p:cNvPr>
          <p:cNvSpPr txBox="1"/>
          <p:nvPr/>
        </p:nvSpPr>
        <p:spPr>
          <a:xfrm>
            <a:off x="722244" y="1122500"/>
            <a:ext cx="11224591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 1 </a:t>
            </a:r>
            <a:r>
              <a:rPr lang="en-GB" sz="1400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Dayag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J., 2019.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Presentation Of Diagram Of Sustainability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[image] Available at: &lt;https://www.themindfulword.org/2016/sustainable-communities/&gt; [Accessed 8 November 2020].</a:t>
            </a:r>
          </a:p>
          <a:p>
            <a:r>
              <a:rPr lang="en-GB" sz="1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Image 2 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Oxford university, 2020.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Open Sans"/>
              </a:rPr>
              <a:t>Biodiversity Image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. [image] Available at: &lt;https://www.alumni.ox.ac.uk/quad/article/oxford-launches-biodiversity-plan-help-organisations&gt; [Accessed 10 November 2020].</a:t>
            </a:r>
            <a:endParaRPr lang="en-GB" sz="14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Image 3 </a:t>
            </a:r>
            <a:r>
              <a:rPr lang="en-GB" sz="1400" b="1" i="0" dirty="0">
                <a:solidFill>
                  <a:srgbClr val="666666"/>
                </a:solidFill>
                <a:effectLst/>
                <a:latin typeface="Open Sans"/>
              </a:rPr>
              <a:t> </a:t>
            </a:r>
            <a:r>
              <a:rPr lang="en-GB" sz="1400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cynnal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400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cymru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2019.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Seven Well-Being Goals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[image] Available at: &lt;http://www.cynnalcymru.com/resource/a-guide-to-the-well-being-of-future-generations-act/&gt; [Accessed 9 November 2020].</a:t>
            </a:r>
          </a:p>
          <a:p>
            <a:r>
              <a:rPr lang="en-GB" sz="1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IMAGE 4 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University of Manitoba, 2017.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Sustainable Earth Seminar Image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[image] Available at: &lt;http://umanitoba.ca/faculties/education/conferences/Sustainability2016.html&gt; [Accessed 9 November 2020].</a:t>
            </a:r>
          </a:p>
          <a:p>
            <a:r>
              <a:rPr lang="en-GB" sz="1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Image 5 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Fairtrade.net, 2013.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Fairtrade Logo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[image] Available at: &lt;https://www.npr.org/sections/thesalt/2013/04/24/177757797/coffee-for-a-cause-what-do-those-feel-good-labels-deliver?t=1605010296988&gt; [Accessed 10 November 2020].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AEFC37-6D63-4555-82D3-FBE122FA0363}"/>
              </a:ext>
            </a:extLst>
          </p:cNvPr>
          <p:cNvSpPr txBox="1"/>
          <p:nvPr/>
        </p:nvSpPr>
        <p:spPr>
          <a:xfrm>
            <a:off x="722244" y="860890"/>
            <a:ext cx="109794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4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400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Schrogl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K., Mathieu, C. and </a:t>
            </a:r>
            <a:r>
              <a:rPr lang="en-GB" sz="1400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Lukaszczyk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A., 2009.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Threats, Risks And Sustainability Answers By Space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New York: Springer.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390A1ED-4D45-45E6-9C43-F1740DA41390}"/>
              </a:ext>
            </a:extLst>
          </p:cNvPr>
          <p:cNvSpPr txBox="1"/>
          <p:nvPr/>
        </p:nvSpPr>
        <p:spPr>
          <a:xfrm>
            <a:off x="575867" y="3584713"/>
            <a:ext cx="117625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Image 6 state government of Victoria, CC BY, 2020.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Open Sans"/>
              </a:rPr>
              <a:t>Features Of A 20 Minute Neighbourhood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. [image] Available at: &lt;https://phys.org/news/2020-02-minute-neighborhood-isnt-key-policy.html&gt; [Accessed 11 November 2020].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74344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2365</TotalTime>
  <Words>1274</Words>
  <Application>Microsoft Office PowerPoint</Application>
  <PresentationFormat>Widescreen</PresentationFormat>
  <Paragraphs>106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Calibri</vt:lpstr>
      <vt:lpstr>Calibri Light</vt:lpstr>
      <vt:lpstr>Open Sans</vt:lpstr>
      <vt:lpstr>Tahoma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Gwen</dc:creator>
  <cp:lastModifiedBy>Gwen</cp:lastModifiedBy>
  <cp:revision>55</cp:revision>
  <dcterms:created xsi:type="dcterms:W3CDTF">2020-11-08T15:40:26Z</dcterms:created>
  <dcterms:modified xsi:type="dcterms:W3CDTF">2020-11-11T19:37:09Z</dcterms:modified>
</cp:coreProperties>
</file>