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601200" cy="128016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4A6810-E6B3-ABA5-0E6D-FB7BE46C03E1}" v="489" dt="2024-11-07T22:47:02.778"/>
    <p1510:client id="{B086B321-DC75-0BF6-5349-F52BEEF83E95}" v="5" dt="2024-11-06T14:40:06.595"/>
    <p1510:client id="{B4155A0B-8CEE-40A3-36DF-D2BCD06AF30D}" v="6" dt="2024-11-07T11:31:09.562"/>
    <p1510:client id="{E2687D1F-E058-757F-A6D3-DDD4489BBE12}" v="16" dt="2024-11-07T16:28:08.606"/>
    <p1510:client id="{F258A3D1-1C45-232D-0957-F8B1F87C518C}" v="807" dt="2024-11-06T19:51:17.8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heme" Target="theme/theme1.xml" Id="rId8" /><Relationship Type="http://schemas.openxmlformats.org/officeDocument/2006/relationships/slide" Target="slides/slide2.xml" Id="rId3" /><Relationship Type="http://schemas.openxmlformats.org/officeDocument/2006/relationships/viewProps" Target="viewProp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presProps" Target="presProps.xml" Id="rId6" /><Relationship Type="http://schemas.microsoft.com/office/2015/10/relationships/revisionInfo" Target="revisionInfo.xml" Id="rId11" /><Relationship Type="http://schemas.openxmlformats.org/officeDocument/2006/relationships/slide" Target="slides/slide4.xml" Id="rId5" /><Relationship Type="http://schemas.openxmlformats.org/officeDocument/2006/relationships/slide" Target="slides/slide3.xml" Id="rId4" /><Relationship Type="http://schemas.openxmlformats.org/officeDocument/2006/relationships/tableStyles" Target="tableStyles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00150" y="2095079"/>
            <a:ext cx="7200900" cy="4456853"/>
          </a:xfrm>
        </p:spPr>
        <p:txBody>
          <a:bodyPr anchor="b"/>
          <a:lstStyle>
            <a:lvl1pPr algn="ctr">
              <a:defRPr sz="354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5"/>
            <a:ext cx="7200900" cy="3090756"/>
          </a:xfrm>
        </p:spPr>
        <p:txBody>
          <a:bodyPr/>
          <a:lstStyle>
            <a:lvl1pPr marL="0" indent="0" algn="ctr">
              <a:buNone/>
              <a:defRPr sz="1418"/>
            </a:lvl1pPr>
            <a:lvl2pPr marL="270034" indent="0" algn="ctr">
              <a:buNone/>
              <a:defRPr sz="1181"/>
            </a:lvl2pPr>
            <a:lvl3pPr marL="540068" indent="0" algn="ctr">
              <a:buNone/>
              <a:defRPr sz="1064"/>
            </a:lvl3pPr>
            <a:lvl4pPr marL="810101" indent="0" algn="ctr">
              <a:buNone/>
              <a:defRPr sz="945"/>
            </a:lvl4pPr>
            <a:lvl5pPr marL="1080135" indent="0" algn="ctr">
              <a:buNone/>
              <a:defRPr sz="945"/>
            </a:lvl5pPr>
            <a:lvl6pPr marL="1350169" indent="0" algn="ctr">
              <a:buNone/>
              <a:defRPr sz="945"/>
            </a:lvl6pPr>
            <a:lvl7pPr marL="1620203" indent="0" algn="ctr">
              <a:buNone/>
              <a:defRPr sz="945"/>
            </a:lvl7pPr>
            <a:lvl8pPr marL="1890236" indent="0" algn="ctr">
              <a:buNone/>
              <a:defRPr sz="945"/>
            </a:lvl8pPr>
            <a:lvl9pPr marL="2160270" indent="0" algn="ctr">
              <a:buNone/>
              <a:defRPr sz="945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2"/>
            <a:ext cx="8281035" cy="5325109"/>
          </a:xfrm>
        </p:spPr>
        <p:txBody>
          <a:bodyPr anchor="b"/>
          <a:lstStyle>
            <a:lvl1pPr>
              <a:defRPr sz="354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1418">
                <a:solidFill>
                  <a:schemeClr val="tx1">
                    <a:tint val="82000"/>
                  </a:schemeClr>
                </a:solidFill>
              </a:defRPr>
            </a:lvl1pPr>
            <a:lvl2pPr marL="270034" indent="0">
              <a:buNone/>
              <a:defRPr sz="1181">
                <a:solidFill>
                  <a:schemeClr val="tx1">
                    <a:tint val="82000"/>
                  </a:schemeClr>
                </a:solidFill>
              </a:defRPr>
            </a:lvl2pPr>
            <a:lvl3pPr marL="540068" indent="0">
              <a:buNone/>
              <a:defRPr sz="1064">
                <a:solidFill>
                  <a:schemeClr val="tx1">
                    <a:tint val="82000"/>
                  </a:schemeClr>
                </a:solidFill>
              </a:defRPr>
            </a:lvl3pPr>
            <a:lvl4pPr marL="810101" indent="0">
              <a:buNone/>
              <a:defRPr sz="945">
                <a:solidFill>
                  <a:schemeClr val="tx1">
                    <a:tint val="82000"/>
                  </a:schemeClr>
                </a:solidFill>
              </a:defRPr>
            </a:lvl4pPr>
            <a:lvl5pPr marL="1080135" indent="0">
              <a:buNone/>
              <a:defRPr sz="945">
                <a:solidFill>
                  <a:schemeClr val="tx1">
                    <a:tint val="82000"/>
                  </a:schemeClr>
                </a:solidFill>
              </a:defRPr>
            </a:lvl5pPr>
            <a:lvl6pPr marL="1350169" indent="0">
              <a:buNone/>
              <a:defRPr sz="945">
                <a:solidFill>
                  <a:schemeClr val="tx1">
                    <a:tint val="82000"/>
                  </a:schemeClr>
                </a:solidFill>
              </a:defRPr>
            </a:lvl6pPr>
            <a:lvl7pPr marL="1620203" indent="0">
              <a:buNone/>
              <a:defRPr sz="945">
                <a:solidFill>
                  <a:schemeClr val="tx1">
                    <a:tint val="82000"/>
                  </a:schemeClr>
                </a:solidFill>
              </a:defRPr>
            </a:lvl7pPr>
            <a:lvl8pPr marL="1890236" indent="0">
              <a:buNone/>
              <a:defRPr sz="945">
                <a:solidFill>
                  <a:schemeClr val="tx1">
                    <a:tint val="82000"/>
                  </a:schemeClr>
                </a:solidFill>
              </a:defRPr>
            </a:lvl8pPr>
            <a:lvl9pPr marL="2160270" indent="0">
              <a:buNone/>
              <a:defRPr sz="945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4" y="681568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3"/>
            <a:ext cx="4061757" cy="1537969"/>
          </a:xfrm>
        </p:spPr>
        <p:txBody>
          <a:bodyPr anchor="b"/>
          <a:lstStyle>
            <a:lvl1pPr marL="0" indent="0">
              <a:buNone/>
              <a:defRPr sz="1418" b="1"/>
            </a:lvl1pPr>
            <a:lvl2pPr marL="270034" indent="0">
              <a:buNone/>
              <a:defRPr sz="1181" b="1"/>
            </a:lvl2pPr>
            <a:lvl3pPr marL="540068" indent="0">
              <a:buNone/>
              <a:defRPr sz="1064" b="1"/>
            </a:lvl3pPr>
            <a:lvl4pPr marL="810101" indent="0">
              <a:buNone/>
              <a:defRPr sz="945" b="1"/>
            </a:lvl4pPr>
            <a:lvl5pPr marL="1080135" indent="0">
              <a:buNone/>
              <a:defRPr sz="945" b="1"/>
            </a:lvl5pPr>
            <a:lvl6pPr marL="1350169" indent="0">
              <a:buNone/>
              <a:defRPr sz="945" b="1"/>
            </a:lvl6pPr>
            <a:lvl7pPr marL="1620203" indent="0">
              <a:buNone/>
              <a:defRPr sz="945" b="1"/>
            </a:lvl7pPr>
            <a:lvl8pPr marL="1890236" indent="0">
              <a:buNone/>
              <a:defRPr sz="945" b="1"/>
            </a:lvl8pPr>
            <a:lvl9pPr marL="2160270" indent="0">
              <a:buNone/>
              <a:defRPr sz="94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3"/>
            <a:ext cx="4081761" cy="1537969"/>
          </a:xfrm>
        </p:spPr>
        <p:txBody>
          <a:bodyPr anchor="b"/>
          <a:lstStyle>
            <a:lvl1pPr marL="0" indent="0">
              <a:buNone/>
              <a:defRPr sz="1418" b="1"/>
            </a:lvl1pPr>
            <a:lvl2pPr marL="270034" indent="0">
              <a:buNone/>
              <a:defRPr sz="1181" b="1"/>
            </a:lvl2pPr>
            <a:lvl3pPr marL="540068" indent="0">
              <a:buNone/>
              <a:defRPr sz="1064" b="1"/>
            </a:lvl3pPr>
            <a:lvl4pPr marL="810101" indent="0">
              <a:buNone/>
              <a:defRPr sz="945" b="1"/>
            </a:lvl4pPr>
            <a:lvl5pPr marL="1080135" indent="0">
              <a:buNone/>
              <a:defRPr sz="945" b="1"/>
            </a:lvl5pPr>
            <a:lvl6pPr marL="1350169" indent="0">
              <a:buNone/>
              <a:defRPr sz="945" b="1"/>
            </a:lvl6pPr>
            <a:lvl7pPr marL="1620203" indent="0">
              <a:buNone/>
              <a:defRPr sz="945" b="1"/>
            </a:lvl7pPr>
            <a:lvl8pPr marL="1890236" indent="0">
              <a:buNone/>
              <a:defRPr sz="945" b="1"/>
            </a:lvl8pPr>
            <a:lvl9pPr marL="2160270" indent="0">
              <a:buNone/>
              <a:defRPr sz="94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4" y="853440"/>
            <a:ext cx="3096637" cy="2987040"/>
          </a:xfrm>
        </p:spPr>
        <p:txBody>
          <a:bodyPr anchor="b"/>
          <a:lstStyle>
            <a:lvl1pPr>
              <a:defRPr sz="189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1" y="1843196"/>
            <a:ext cx="4860608" cy="9097433"/>
          </a:xfrm>
        </p:spPr>
        <p:txBody>
          <a:bodyPr/>
          <a:lstStyle>
            <a:lvl1pPr>
              <a:defRPr sz="1890"/>
            </a:lvl1pPr>
            <a:lvl2pPr>
              <a:defRPr sz="1654"/>
            </a:lvl2pPr>
            <a:lvl3pPr>
              <a:defRPr sz="1418"/>
            </a:lvl3pPr>
            <a:lvl4pPr>
              <a:defRPr sz="1181"/>
            </a:lvl4pPr>
            <a:lvl5pPr>
              <a:defRPr sz="1181"/>
            </a:lvl5pPr>
            <a:lvl6pPr>
              <a:defRPr sz="1181"/>
            </a:lvl6pPr>
            <a:lvl7pPr>
              <a:defRPr sz="1181"/>
            </a:lvl7pPr>
            <a:lvl8pPr>
              <a:defRPr sz="1181"/>
            </a:lvl8pPr>
            <a:lvl9pPr>
              <a:defRPr sz="118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4" y="3840481"/>
            <a:ext cx="3096637" cy="7114964"/>
          </a:xfrm>
        </p:spPr>
        <p:txBody>
          <a:bodyPr/>
          <a:lstStyle>
            <a:lvl1pPr marL="0" indent="0">
              <a:buNone/>
              <a:defRPr sz="945"/>
            </a:lvl1pPr>
            <a:lvl2pPr marL="270034" indent="0">
              <a:buNone/>
              <a:defRPr sz="827"/>
            </a:lvl2pPr>
            <a:lvl3pPr marL="540068" indent="0">
              <a:buNone/>
              <a:defRPr sz="709"/>
            </a:lvl3pPr>
            <a:lvl4pPr marL="810101" indent="0">
              <a:buNone/>
              <a:defRPr sz="591"/>
            </a:lvl4pPr>
            <a:lvl5pPr marL="1080135" indent="0">
              <a:buNone/>
              <a:defRPr sz="591"/>
            </a:lvl5pPr>
            <a:lvl6pPr marL="1350169" indent="0">
              <a:buNone/>
              <a:defRPr sz="591"/>
            </a:lvl6pPr>
            <a:lvl7pPr marL="1620203" indent="0">
              <a:buNone/>
              <a:defRPr sz="591"/>
            </a:lvl7pPr>
            <a:lvl8pPr marL="1890236" indent="0">
              <a:buNone/>
              <a:defRPr sz="591"/>
            </a:lvl8pPr>
            <a:lvl9pPr marL="2160270" indent="0">
              <a:buNone/>
              <a:defRPr sz="59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4" y="853440"/>
            <a:ext cx="3096637" cy="2987040"/>
          </a:xfrm>
        </p:spPr>
        <p:txBody>
          <a:bodyPr anchor="b"/>
          <a:lstStyle>
            <a:lvl1pPr>
              <a:defRPr sz="189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1" y="1843196"/>
            <a:ext cx="4860608" cy="9097433"/>
          </a:xfrm>
        </p:spPr>
        <p:txBody>
          <a:bodyPr anchor="t"/>
          <a:lstStyle>
            <a:lvl1pPr marL="0" indent="0">
              <a:buNone/>
              <a:defRPr sz="1890"/>
            </a:lvl1pPr>
            <a:lvl2pPr marL="270034" indent="0">
              <a:buNone/>
              <a:defRPr sz="1654"/>
            </a:lvl2pPr>
            <a:lvl3pPr marL="540068" indent="0">
              <a:buNone/>
              <a:defRPr sz="1418"/>
            </a:lvl3pPr>
            <a:lvl4pPr marL="810101" indent="0">
              <a:buNone/>
              <a:defRPr sz="1181"/>
            </a:lvl4pPr>
            <a:lvl5pPr marL="1080135" indent="0">
              <a:buNone/>
              <a:defRPr sz="1181"/>
            </a:lvl5pPr>
            <a:lvl6pPr marL="1350169" indent="0">
              <a:buNone/>
              <a:defRPr sz="1181"/>
            </a:lvl6pPr>
            <a:lvl7pPr marL="1620203" indent="0">
              <a:buNone/>
              <a:defRPr sz="1181"/>
            </a:lvl7pPr>
            <a:lvl8pPr marL="1890236" indent="0">
              <a:buNone/>
              <a:defRPr sz="1181"/>
            </a:lvl8pPr>
            <a:lvl9pPr marL="2160270" indent="0">
              <a:buNone/>
              <a:defRPr sz="1181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4" y="3840481"/>
            <a:ext cx="3096637" cy="7114964"/>
          </a:xfrm>
        </p:spPr>
        <p:txBody>
          <a:bodyPr/>
          <a:lstStyle>
            <a:lvl1pPr marL="0" indent="0">
              <a:buNone/>
              <a:defRPr sz="945"/>
            </a:lvl1pPr>
            <a:lvl2pPr marL="270034" indent="0">
              <a:buNone/>
              <a:defRPr sz="827"/>
            </a:lvl2pPr>
            <a:lvl3pPr marL="540068" indent="0">
              <a:buNone/>
              <a:defRPr sz="709"/>
            </a:lvl3pPr>
            <a:lvl4pPr marL="810101" indent="0">
              <a:buNone/>
              <a:defRPr sz="591"/>
            </a:lvl4pPr>
            <a:lvl5pPr marL="1080135" indent="0">
              <a:buNone/>
              <a:defRPr sz="591"/>
            </a:lvl5pPr>
            <a:lvl6pPr marL="1350169" indent="0">
              <a:buNone/>
              <a:defRPr sz="591"/>
            </a:lvl6pPr>
            <a:lvl7pPr marL="1620203" indent="0">
              <a:buNone/>
              <a:defRPr sz="591"/>
            </a:lvl7pPr>
            <a:lvl8pPr marL="1890236" indent="0">
              <a:buNone/>
              <a:defRPr sz="591"/>
            </a:lvl8pPr>
            <a:lvl9pPr marL="2160270" indent="0">
              <a:buNone/>
              <a:defRPr sz="59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60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4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68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9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09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9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m/url?sa=i&amp;url=https%3A%2F%2Faisat.edu.ph%2Faltitude_articles%2Fthe-ins-and-outs-of-sogie-bill%2F&amp;psig=AOvVaw3MhEu8hI5f2vQE-DBhXXuV&amp;ust=1731008911073000&amp;source=images&amp;cd=vfe&amp;opi=89978449&amp;ved=0CBQQjRxqFwoTCODNpeq8yIkDFQAAAAAdAAAAABAE" TargetMode="External"/><Relationship Id="rId13" Type="http://schemas.openxmlformats.org/officeDocument/2006/relationships/hyperlink" Target="https://utsynergyjournal.org/2020/05/05/rhetoric-a-necessary-strategy-in-debating-the-ratification-of-the-sogie-equality-bill/?form=MG0AV3%3E" TargetMode="External"/><Relationship Id="rId18" Type="http://schemas.openxmlformats.org/officeDocument/2006/relationships/hyperlink" Target="https://insidemcc.org/about-mcc/what-we-believe/#mcc-core-values" TargetMode="External"/><Relationship Id="rId26" Type="http://schemas.openxmlformats.org/officeDocument/2006/relationships/hyperlink" Target="https://nccphilippines.org/" TargetMode="External"/><Relationship Id="rId3" Type="http://schemas.openxmlformats.org/officeDocument/2006/relationships/hyperlink" Target="https://c.files.bbci.co.uk/39CE/production/_119089741_pride3.jpg%3E" TargetMode="External"/><Relationship Id="rId21" Type="http://schemas.openxmlformats.org/officeDocument/2006/relationships/hyperlink" Target="https://insidemcc.org/about-mcc/mcc-history%3E%3C/a%3E" TargetMode="External"/><Relationship Id="rId7" Type="http://schemas.openxmlformats.org/officeDocument/2006/relationships/hyperlink" Target="https://encrypted-tbn0.gstatic.com/images?q=tbn:ANd9GcTwZdVqgi79bhobOu_k3BQJwiuvh-__oytEJA&amp;s%3E" TargetMode="External"/><Relationship Id="rId12" Type="http://schemas.openxmlformats.org/officeDocument/2006/relationships/hyperlink" Target="https://utsynergyjournal.org/2020/05/05/rhetoric-a-necessary-strategy-in-debating-the-ratification-of-the-sogie-equality-bill/?form=MG0AV3" TargetMode="External"/><Relationship Id="rId17" Type="http://schemas.openxmlformats.org/officeDocument/2006/relationships/hyperlink" Target="https://www.hhri.org/organisation/lagablab-lgbt-network/#:~:text=LAGABLAB%20is%20a%20Philippine%20advocacy,empowerment%20(only%20on%20Facebook).%3E" TargetMode="External"/><Relationship Id="rId25" Type="http://schemas.openxmlformats.org/officeDocument/2006/relationships/hyperlink" Target="https://nccphilippines.org/about-us/brief-history%3E%3C/a%3E" TargetMode="External"/><Relationship Id="rId2" Type="http://schemas.openxmlformats.org/officeDocument/2006/relationships/hyperlink" Target="https://c.files.bbci.co.uk/39CE/production/_119089741_pride3.jpg" TargetMode="External"/><Relationship Id="rId16" Type="http://schemas.openxmlformats.org/officeDocument/2006/relationships/hyperlink" Target="https://www.hhri.org/organisation/lagablab-lgbt-network/#:~:text=LAGABLAB%20is%20a%20Philippine%20advocacy,empowerment%20(only%20on%20Facebook)." TargetMode="External"/><Relationship Id="rId20" Type="http://schemas.openxmlformats.org/officeDocument/2006/relationships/hyperlink" Target="https://insidemcc.org/about-mcc/mcc-history/" TargetMode="External"/><Relationship Id="rId29" Type="http://schemas.openxmlformats.org/officeDocument/2006/relationships/hyperlink" Target="https://opentablemcc.ph/blog/christian-leaders-support-sogie-equality-bill/?form=MG0AV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crypted-tbn0.gstatic.com/images?q=tbn:ANd9GcTwZdVqgi79bhobOu_k3BQJwiuvh-__oytEJA&amp;s" TargetMode="External"/><Relationship Id="rId11" Type="http://schemas.openxmlformats.org/officeDocument/2006/relationships/hyperlink" Target="https://time.com/6290762/philippines-pride-lgbt-discrimination-sogie-equality-bill/?form=MG0AV3%3E" TargetMode="External"/><Relationship Id="rId24" Type="http://schemas.openxmlformats.org/officeDocument/2006/relationships/hyperlink" Target="https://nccphilippines.org/about-us/brief-history/" TargetMode="External"/><Relationship Id="rId5" Type="http://schemas.openxmlformats.org/officeDocument/2006/relationships/hyperlink" Target="https://encrypted-tbn0.gstatic.com/images?q=tbn:ANd9GcSypNTqRPaNFtdFKXmfTJB6WKh-mQj4Zjr9NQ&amp;s%3E" TargetMode="External"/><Relationship Id="rId15" Type="http://schemas.openxmlformats.org/officeDocument/2006/relationships/hyperlink" Target="https://kami.com.ph/108199-sogie-bill-proposed-pros-cons.html?form=MG0AV3%3E" TargetMode="External"/><Relationship Id="rId23" Type="http://schemas.openxmlformats.org/officeDocument/2006/relationships/hyperlink" Target="https://visitmccchurch.com/our-churches/mcc-churches-in-the-philippines/open-table-mcc/?form=MG0AV3%3E" TargetMode="External"/><Relationship Id="rId28" Type="http://schemas.openxmlformats.org/officeDocument/2006/relationships/hyperlink" Target="https://opentablemcc.ph/blog/sulongvaklash-holyequality-sogie-equality-bill-freedom-of-religion/?form=MG0AV3%3E" TargetMode="External"/><Relationship Id="rId10" Type="http://schemas.openxmlformats.org/officeDocument/2006/relationships/hyperlink" Target="https://time.com/6290762/philippines-pride-lgbt-discrimination-sogie-equality-bill/?form=MG0AV3" TargetMode="External"/><Relationship Id="rId19" Type="http://schemas.openxmlformats.org/officeDocument/2006/relationships/hyperlink" Target="https://insidemcc.org/about-mcc/what-we-believe/#mcc-core-values%3E" TargetMode="External"/><Relationship Id="rId4" Type="http://schemas.openxmlformats.org/officeDocument/2006/relationships/hyperlink" Target="https://encrypted-tbn0.gstatic.com/images?q=tbn:ANd9GcSypNTqRPaNFtdFKXmfTJB6WKh-mQj4Zjr9NQ&amp;s" TargetMode="External"/><Relationship Id="rId9" Type="http://schemas.openxmlformats.org/officeDocument/2006/relationships/hyperlink" Target="https://www.google.com/url?sa=i&amp;url=https%3A%2F%2Faisat.edu.ph%2Faltitude_articles%2Fthe-ins-and-outs-of-sogie-bill%2F&amp;psig=AOvVaw3MhEu8hI5f2vQE-DBhXXuV&amp;ust=1731008911073000&amp;source=images&amp;cd=vfe&amp;opi=89978449&amp;ved=0CBQQjRxqFwoTCODNpeq8yIkDFQAAAAAdAAAAABAE%3E" TargetMode="External"/><Relationship Id="rId14" Type="http://schemas.openxmlformats.org/officeDocument/2006/relationships/hyperlink" Target="https://kami.com.ph/108199-sogie-bill-proposed-pros-cons.html?form=MG0AV3" TargetMode="External"/><Relationship Id="rId22" Type="http://schemas.openxmlformats.org/officeDocument/2006/relationships/hyperlink" Target="https://visitmccchurch.com/our-churches/mcc-churches-in-the-philippines/open-table-mcc/?form=MG0AV3" TargetMode="External"/><Relationship Id="rId27" Type="http://schemas.openxmlformats.org/officeDocument/2006/relationships/hyperlink" Target="https://opentablemcc.ph/blog/sulongvaklash-holyequality-sogie-equality-bill-freedom-of-religion/?form=MG0AV3" TargetMode="External"/><Relationship Id="rId30" Type="http://schemas.openxmlformats.org/officeDocument/2006/relationships/hyperlink" Target="https://opentablemcc.ph/blog/christian-leaders-support-sogie-equality-bill/?form=MG0AV3%3E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philstarlife.com/news-and-views/600623-how-pride-marches-began-in-philippines?page=6" TargetMode="External"/><Relationship Id="rId13" Type="http://schemas.openxmlformats.org/officeDocument/2006/relationships/hyperlink" Target="https://loveyourself.ph/the-history-of-lgbtq-visibility-in-the-philippines/" TargetMode="External"/><Relationship Id="rId3" Type="http://schemas.openxmlformats.org/officeDocument/2006/relationships/hyperlink" Target="https://outragemag.com/living-history-phl-makes-history-with-first-pride-march-in-1994/?form=MG0AV3%3E" TargetMode="External"/><Relationship Id="rId7" Type="http://schemas.openxmlformats.org/officeDocument/2006/relationships/hyperlink" Target="https://www.ohchr.org/sites/default/files/lib-docs/HRBodies/UPR/Documents/session13/PH/JS17_UPR_PHL_S13_2012_JointSubmission17_E.pdf?form=MG0AV3%3E" TargetMode="External"/><Relationship Id="rId12" Type="http://schemas.openxmlformats.org/officeDocument/2006/relationships/hyperlink" Target="https://socialhealthjournal.ust.edu.ph/wp-content/uploads/2022/02/Anti-Discrimination-Bill-based-on-SOGIE-An-Occupational-Justice-Perspective.pdf?form=MG0AV3%3E" TargetMode="External"/><Relationship Id="rId17" Type="http://schemas.openxmlformats.org/officeDocument/2006/relationships/hyperlink" Target="https://www.undp.org/asia-pacific/press-releases/report-details-workplace-discrimination-faced-lgbti-people-china-philippines-and-thailand%3E" TargetMode="External"/><Relationship Id="rId2" Type="http://schemas.openxmlformats.org/officeDocument/2006/relationships/hyperlink" Target="https://outragemag.com/living-history-phl-makes-history-with-first-pride-march-in-1994/?form=MG0AV3" TargetMode="External"/><Relationship Id="rId16" Type="http://schemas.openxmlformats.org/officeDocument/2006/relationships/hyperlink" Target="https://www.undp.org/asia-pacific/press-releases/report-details-workplace-discrimination-faced-lgbti-people-china-philippines-and-thailan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hchr.org/sites/default/files/lib-docs/HRBodies/UPR/Documents/session13/PH/JS17_UPR_PHL_S13_2012_JointSubmission17_E.pdf?form=MG0AV3" TargetMode="External"/><Relationship Id="rId11" Type="http://schemas.openxmlformats.org/officeDocument/2006/relationships/hyperlink" Target="https://www.respicio.ph/bar/2025/political-law-and-public-international-law/the-bill-of-rights?form=MG0AV3%3E" TargetMode="External"/><Relationship Id="rId5" Type="http://schemas.openxmlformats.org/officeDocument/2006/relationships/hyperlink" Target="https://www.spot.ph/newsfeatures/culture/78298/history-of-pride-march-in-the-philippines-a4410-20190629-lfrm?form=MG0AV3&amp;s=ejj9qc9vmtds7sv1iicumg8v3k%3E" TargetMode="External"/><Relationship Id="rId15" Type="http://schemas.openxmlformats.org/officeDocument/2006/relationships/hyperlink" Target="https://www.thetrevorproject.org/survey-international/assets/static/2024_Philippines_National_Survey_EN.pdf%3E" TargetMode="External"/><Relationship Id="rId10" Type="http://schemas.openxmlformats.org/officeDocument/2006/relationships/hyperlink" Target="https://www.respicio.ph/bar/2025/political-law-and-public-international-law/the-bill-of-rights?form=MG0AV3" TargetMode="External"/><Relationship Id="rId4" Type="http://schemas.openxmlformats.org/officeDocument/2006/relationships/hyperlink" Target="https://www.spot.ph/newsfeatures/culture/78298/history-of-pride-march-in-the-philippines-a4410-20190629-lfrm?form=MG0AV3&amp;s=ejj9qc9vmtds7sv1iicumg8v3k" TargetMode="External"/><Relationship Id="rId9" Type="http://schemas.openxmlformats.org/officeDocument/2006/relationships/hyperlink" Target="https://philstarlife.com/news-and-views/600623-how-pride-marches-began-in-philippines?page=6%3E" TargetMode="External"/><Relationship Id="rId14" Type="http://schemas.openxmlformats.org/officeDocument/2006/relationships/hyperlink" Target="https://loveyourself.ph/the-history-of-lgbtq-visibility-in-the-philippines%3E%3C/a%3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C374967-C07D-3FE6-11DF-59E7F224EB3E}"/>
              </a:ext>
            </a:extLst>
          </p:cNvPr>
          <p:cNvSpPr txBox="1"/>
          <p:nvPr/>
        </p:nvSpPr>
        <p:spPr>
          <a:xfrm>
            <a:off x="22782" y="194449"/>
            <a:ext cx="956023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Sitka Heading"/>
              </a:rPr>
              <a:t>The Metropolitan Community Church and LGBTQ+ Rights in the Philippines: Activism and Advocacy</a:t>
            </a:r>
            <a:endParaRPr lang="en-US" sz="3200" b="1" dirty="0">
              <a:latin typeface="Sitka Heading"/>
            </a:endParaRPr>
          </a:p>
        </p:txBody>
      </p:sp>
      <p:pic>
        <p:nvPicPr>
          <p:cNvPr id="4" name="Picture 3" descr="Heartland Metropolitan Community Church">
            <a:extLst>
              <a:ext uri="{FF2B5EF4-FFF2-40B4-BE49-F238E27FC236}">
                <a16:creationId xmlns:a16="http://schemas.microsoft.com/office/drawing/2014/main" id="{B4428C5A-5092-71EA-F6D8-F489E0BFB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886" y="1765136"/>
            <a:ext cx="4000873" cy="397183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AED63D-3BB1-27AF-A95E-B50FC48440CB}"/>
              </a:ext>
            </a:extLst>
          </p:cNvPr>
          <p:cNvSpPr txBox="1"/>
          <p:nvPr/>
        </p:nvSpPr>
        <p:spPr>
          <a:xfrm>
            <a:off x="15323" y="1458167"/>
            <a:ext cx="4658141" cy="267765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Sitka Text"/>
              </a:rPr>
              <a:t>The Metropolitan Community Church (MMC) are an international group of churches, that value LGBTQ+ people and their inclusion within the church and the world </a:t>
            </a:r>
            <a:endParaRPr 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97B398-6A78-D295-9A00-08A380842E84}"/>
              </a:ext>
            </a:extLst>
          </p:cNvPr>
          <p:cNvSpPr txBox="1"/>
          <p:nvPr/>
        </p:nvSpPr>
        <p:spPr>
          <a:xfrm>
            <a:off x="25710" y="4562441"/>
            <a:ext cx="470336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Sitka Text"/>
              </a:rPr>
              <a:t>Currently, the MCC is advocating for the passing of the Sexual Orientation and Gender Identity (SOGIE) bill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1EC7D9-B140-6BF5-09D8-E2A6E085FA99}"/>
              </a:ext>
            </a:extLst>
          </p:cNvPr>
          <p:cNvSpPr txBox="1"/>
          <p:nvPr/>
        </p:nvSpPr>
        <p:spPr>
          <a:xfrm>
            <a:off x="16138" y="6397435"/>
            <a:ext cx="9552591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Sitka Text"/>
              </a:rPr>
              <a:t>The SOGIE bill seeks equality in four areas: prohibition of discrimination towards LGBTQ+ individuals in employment, education, healthcare, and access to public services</a:t>
            </a:r>
            <a:r>
              <a:rPr lang="en-US" sz="2800" dirty="0">
                <a:latin typeface="Sitka Text"/>
              </a:rPr>
              <a:t> </a:t>
            </a:r>
            <a:r>
              <a:rPr lang="en-US" sz="3200" dirty="0">
                <a:latin typeface="Sitka Text"/>
              </a:rPr>
              <a:t> </a:t>
            </a:r>
          </a:p>
        </p:txBody>
      </p:sp>
      <p:pic>
        <p:nvPicPr>
          <p:cNvPr id="10" name="Picture 9" descr="Pride: What is the Progress Pride flag? - BBC Newsround">
            <a:extLst>
              <a:ext uri="{FF2B5EF4-FFF2-40B4-BE49-F238E27FC236}">
                <a16:creationId xmlns:a16="http://schemas.microsoft.com/office/drawing/2014/main" id="{B75429FF-7202-6BC9-DA24-205B9EBF26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1082" y="8163388"/>
            <a:ext cx="6249329" cy="3870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9AF3B81-B6E3-B5C4-CC57-87B39A624624}"/>
              </a:ext>
            </a:extLst>
          </p:cNvPr>
          <p:cNvSpPr txBox="1"/>
          <p:nvPr/>
        </p:nvSpPr>
        <p:spPr>
          <a:xfrm>
            <a:off x="1125252" y="807206"/>
            <a:ext cx="7861773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Sitka Text"/>
                <a:cs typeface="Segoe UI"/>
              </a:rPr>
              <a:t>Venue: University of Wales Trinity Saint David, Lampeter Campus Chapal​</a:t>
            </a:r>
          </a:p>
          <a:p>
            <a:r>
              <a:rPr lang="en-US" sz="2400">
                <a:latin typeface="Sitka Text"/>
                <a:cs typeface="Segoe UI"/>
              </a:rPr>
              <a:t>​</a:t>
            </a:r>
          </a:p>
          <a:p>
            <a:r>
              <a:rPr lang="en-US" sz="2400">
                <a:latin typeface="Sitka Text"/>
                <a:cs typeface="Segoe UI"/>
              </a:rPr>
              <a:t>All are welcome at this evet</a:t>
            </a:r>
          </a:p>
        </p:txBody>
      </p:sp>
      <p:pic>
        <p:nvPicPr>
          <p:cNvPr id="5" name="Picture 4" descr="The Ins and Outs of SOGIE Bill - AISAT">
            <a:extLst>
              <a:ext uri="{FF2B5EF4-FFF2-40B4-BE49-F238E27FC236}">
                <a16:creationId xmlns:a16="http://schemas.microsoft.com/office/drawing/2014/main" id="{A9E14B43-7689-BFF0-1A43-EB01833970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451" y="3385138"/>
            <a:ext cx="7237940" cy="348664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53AF62-B218-D645-CE54-A71698B9128D}"/>
              </a:ext>
            </a:extLst>
          </p:cNvPr>
          <p:cNvSpPr txBox="1"/>
          <p:nvPr/>
        </p:nvSpPr>
        <p:spPr>
          <a:xfrm>
            <a:off x="1203771" y="7962928"/>
            <a:ext cx="7240468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Sitka Text"/>
              </a:rPr>
              <a:t>Statistics that show the need for an equality bill</a:t>
            </a:r>
          </a:p>
          <a:p>
            <a:endParaRPr lang="en-US" sz="2400" dirty="0">
              <a:latin typeface="Sitka Text"/>
            </a:endParaRPr>
          </a:p>
          <a:p>
            <a:r>
              <a:rPr lang="en-US" sz="2400" dirty="0">
                <a:latin typeface="Sitka Text"/>
              </a:rPr>
              <a:t>30% of LGBTQ+ people in the Philippines report experiencing discrimination in the workplace</a:t>
            </a:r>
          </a:p>
          <a:p>
            <a:endParaRPr lang="en-US" sz="2400" dirty="0">
              <a:latin typeface="Sitka Text"/>
            </a:endParaRPr>
          </a:p>
          <a:p>
            <a:r>
              <a:rPr lang="en-US" sz="2400" dirty="0">
                <a:latin typeface="Sitka Text"/>
              </a:rPr>
              <a:t>74% of young LGBTQ+ people reported that they had experience discrimination based on their sexual orientation or gender identity</a:t>
            </a:r>
          </a:p>
        </p:txBody>
      </p:sp>
    </p:spTree>
    <p:extLst>
      <p:ext uri="{BB962C8B-B14F-4D97-AF65-F5344CB8AC3E}">
        <p14:creationId xmlns:p14="http://schemas.microsoft.com/office/powerpoint/2010/main" val="3225262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575EE-6128-4064-99EC-B1E5891A4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261" y="187305"/>
            <a:ext cx="9166679" cy="1238969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err="1">
                <a:latin typeface="Sitka Text"/>
              </a:rPr>
              <a:t>Refernces</a:t>
            </a:r>
            <a:r>
              <a:rPr lang="en-US" sz="2000" dirty="0">
                <a:latin typeface="Sitka Text"/>
              </a:rPr>
              <a:t> </a:t>
            </a:r>
          </a:p>
          <a:p>
            <a:pPr marL="0" indent="0">
              <a:buNone/>
            </a:pPr>
            <a:endParaRPr lang="en-US" sz="1100" dirty="0">
              <a:latin typeface="Sitka Text"/>
            </a:endParaRPr>
          </a:p>
          <a:p>
            <a:pPr>
              <a:buNone/>
            </a:pPr>
            <a:r>
              <a:rPr lang="en-US" sz="1400" i="1" dirty="0">
                <a:latin typeface="Sitka Text"/>
                <a:ea typeface="Roboto"/>
                <a:cs typeface="Roboto"/>
              </a:rPr>
              <a:t>LGBTQ+ Flag,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2"/>
              </a:rPr>
              <a:t>https://c.files.bbci.co.uk/39CE/production/_119089741_pride3.jpg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(a)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3"/>
              </a:rPr>
              <a:t>https://c.files.bbci.co.uk/39CE/production/_119089741_pride3.jpg&gt;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6th November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i="1" dirty="0">
                <a:latin typeface="Sitka Text"/>
                <a:ea typeface="Roboto"/>
                <a:cs typeface="Roboto"/>
              </a:rPr>
              <a:t>Metropolitan Community Church Logo Image,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4"/>
              </a:rPr>
              <a:t>https://encrypted-tbn0.gstatic.com/images?q=tbn:ANd9GcSypNTqRPaNFtdFKXmfTJB6WKh-mQj4Zjr9NQ&amp;s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(b)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5"/>
              </a:rPr>
              <a:t>https://encrypted-tbn0.gstatic.com/images?q=tbn:ANd9GcSypNTqRPaNFtdFKXmfTJB6WKh-mQj4Zjr9NQ&amp;s&gt;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6th November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i="1" dirty="0">
                <a:latin typeface="Sitka Text"/>
                <a:ea typeface="Roboto"/>
                <a:cs typeface="Roboto"/>
              </a:rPr>
              <a:t>MMC Logo Image,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4"/>
              </a:rPr>
              <a:t>https://encrypted-tbn0.gstatic.com/images?q=tbn:ANd9GcSypNTqRPaNFtdFKXmfTJB6WKh-mQj4Zjr9NQ&amp;s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(c)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5"/>
              </a:rPr>
              <a:t>https://encrypted-tbn0.gstatic.com/images?q=tbn:ANd9GcSypNTqRPaNFtdFKXmfTJB6WKh-mQj4Zjr9NQ&amp;s&gt;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i="1" dirty="0">
                <a:latin typeface="Sitka Text"/>
                <a:ea typeface="Roboto"/>
                <a:cs typeface="Roboto"/>
              </a:rPr>
              <a:t>Sexual Orientation and Gender Identity Equality Bill,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6"/>
              </a:rPr>
              <a:t>https://encrypted-tbn0.gstatic.com/images?q=tbn:ANd9GcTwZdVqgi79bhobOu_k3BQJwiuvh-__oytEJA&amp;s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(d)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7"/>
              </a:rPr>
              <a:t>https://encrypted-tbn0.gstatic.com/images?q=tbn:ANd9GcTwZdVqgi79bhobOu_k3BQJwiuvh-__oytEJA&amp;s&gt;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6th November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i="1" dirty="0">
                <a:latin typeface="Sitka Text"/>
                <a:ea typeface="Roboto"/>
                <a:cs typeface="Roboto"/>
              </a:rPr>
              <a:t>SOGIE Bill Image,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8"/>
              </a:rPr>
              <a:t>https://www.google.com/url?sa=i&amp;url=https%3A%2F%2Faisat.edu.ph%2Faltitude_articles%2Fthe-ins-and-outs-of-sogie-bill%2F&amp;psig=AOvVaw3MhEu8hI5f2vQE-DBhXXuV&amp;ust=1731008911073000&amp;source=images&amp;cd=vfe&amp;opi=89978449&amp;ved=0CBQQjRxqFwoTCODNpeq8yIkDFQAAAAAdAAAAABAE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(e)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9"/>
              </a:rPr>
              <a:t>https://www.google.com/url?sa=i&amp;url=https%3A%2F%2Faisat.edu.ph%2Faltitude_articles%2Fthe-ins-and-outs-of-sogie-bill%2F&amp;psig=AOvVaw3MhEu8hI5f2vQE-DBhXXuV&amp;ust=1731008911073000&amp;source=images&amp;cd=vfe&amp;opi=89978449&amp;ved=0CBQQjRxqFwoTCODNpeq8yIkDFQAAAAAdAAAAABAE&gt;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dirty="0">
                <a:latin typeface="Sitka Text"/>
                <a:ea typeface="Roboto"/>
                <a:cs typeface="Roboto"/>
              </a:rPr>
              <a:t>Guzman, Chad, 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Southeast Asia’s Most Gay-Friendly Country Still Has No Law Against LGBT Discrimination,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10"/>
              </a:rPr>
              <a:t>https://time.com/6290762/philippines-pride-lgbt-discrimination-sogie-equality-bill/?form=MG0AV3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(2023)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11"/>
              </a:rPr>
              <a:t>https://time.com/6290762/philippines-pride-lgbt-discrimination-sogie-equality-bill/?form=MG0AV3&gt;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24th November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dirty="0">
                <a:latin typeface="Sitka Text"/>
                <a:ea typeface="Roboto"/>
                <a:cs typeface="Roboto"/>
              </a:rPr>
              <a:t>Manalo, Alfonso, 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Rhetoric: A Necessary Strategy in Debating the Ratification of the SOGIE Equality Bill,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12"/>
              </a:rPr>
              <a:t>https://utsynergyjournal.org/2020/05/05/rhetoric-a-necessary-strategy-in-debating-the-ratification-of-the-sogie-equality-bill/?form=MG0AV3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(2020)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13"/>
              </a:rPr>
              <a:t>https://utsynergyjournal.org/2020/05/05/rhetoric-a-necessary-strategy-in-debating-the-ratification-of-the-sogie-equality-bill/?form=MG0AV3&gt;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7th November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dirty="0">
                <a:latin typeface="Sitka Text"/>
                <a:ea typeface="Roboto"/>
                <a:cs typeface="Roboto"/>
              </a:rPr>
              <a:t>Melsa, </a:t>
            </a:r>
            <a:r>
              <a:rPr lang="en-US" sz="1400" err="1">
                <a:latin typeface="Sitka Text"/>
                <a:ea typeface="Roboto"/>
                <a:cs typeface="Roboto"/>
              </a:rPr>
              <a:t>Vivian&amp;nbsp</a:t>
            </a:r>
            <a:r>
              <a:rPr lang="en-US" sz="1400" dirty="0">
                <a:latin typeface="Sitka Text"/>
                <a:ea typeface="Roboto"/>
                <a:cs typeface="Roboto"/>
              </a:rPr>
              <a:t>, 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 SOGIE Equality Bill 2023? Meaning Explained and </a:t>
            </a:r>
            <a:r>
              <a:rPr lang="en-US" sz="1400" i="1" err="1">
                <a:latin typeface="Sitka Text"/>
                <a:ea typeface="Roboto"/>
                <a:cs typeface="Roboto"/>
              </a:rPr>
              <a:t>Philipines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 Update,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14"/>
              </a:rPr>
              <a:t>https://kami.com.ph/108199-sogie-bill-proposed-pros-cons.html?form=MG0AV3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(2023)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15"/>
              </a:rPr>
              <a:t>https://kami.com.ph/108199-sogie-bill-proposed-pros-cons.html?form=MG0AV3&gt;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24th November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dirty="0">
                <a:latin typeface="Sitka Text"/>
                <a:ea typeface="Roboto"/>
                <a:cs typeface="Roboto"/>
              </a:rPr>
              <a:t>Mental Health and Human Rights Info, </a:t>
            </a:r>
            <a:r>
              <a:rPr lang="en-US" sz="1400" i="1" err="1">
                <a:latin typeface="Sitka Text"/>
                <a:ea typeface="Roboto"/>
                <a:cs typeface="Roboto"/>
              </a:rPr>
              <a:t>Lagablab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 LGBT Network,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16"/>
              </a:rPr>
              <a:t>https://www.hhri.org/organisation/lagablab-lgbt-network/#:~:text=LAGABLAB%20is%20a%20Philippine%20advocacy,empowerment%20(only%20on%20Facebook).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(2023)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17"/>
              </a:rPr>
              <a:t>https://www.hhri.org/organisation/lagablab-lgbt-network/#:~:text=LAGABLAB%20is%20a%20Philippine%20advocacy,empowerment%20(only%20on%20Facebook).&gt;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5th November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dirty="0">
                <a:latin typeface="Sitka Text"/>
                <a:ea typeface="Roboto"/>
                <a:cs typeface="Roboto"/>
              </a:rPr>
              <a:t>Metropolitan Community Churches, 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What We Believe 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18"/>
              </a:rPr>
              <a:t>https://insidemcc.org/about-mcc/what-we-believe/#mcc-core-values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(2024)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19"/>
              </a:rPr>
              <a:t>https://insidemcc.org/about-mcc/what-we-believe/#mcc-core-values&gt;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20th October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dirty="0">
                <a:latin typeface="Sitka Text"/>
                <a:ea typeface="Roboto"/>
                <a:cs typeface="Roboto"/>
              </a:rPr>
              <a:t>Metropolitan Community </a:t>
            </a:r>
            <a:r>
              <a:rPr lang="en-US" sz="1400" err="1">
                <a:latin typeface="Sitka Text"/>
                <a:ea typeface="Roboto"/>
                <a:cs typeface="Roboto"/>
              </a:rPr>
              <a:t>Churches&amp;nbsp</a:t>
            </a:r>
            <a:r>
              <a:rPr lang="en-US" sz="1400" dirty="0">
                <a:latin typeface="Sitka Text"/>
                <a:ea typeface="Roboto"/>
                <a:cs typeface="Roboto"/>
              </a:rPr>
              <a:t>, 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MCC History,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20"/>
              </a:rPr>
              <a:t>https://insidemcc.org/about-mcc/mcc-history/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(2024a)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21"/>
              </a:rPr>
              <a:t>https://insidemcc.org/about-mcc/mcc-history/&gt;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20th October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dirty="0">
                <a:latin typeface="Sitka Text"/>
                <a:ea typeface="Roboto"/>
                <a:cs typeface="Roboto"/>
              </a:rPr>
              <a:t>---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Open Table MCC,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22"/>
              </a:rPr>
              <a:t>https://visitmccchurch.com/our-churches/mcc-churches-in-the-philippines/open-table-mcc/?form=MG0AV3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(2024b)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23"/>
              </a:rPr>
              <a:t>https://visitmccchurch.com/our-churches/mcc-churches-in-the-philippines/open-table-mcc/?form=MG0AV3&gt;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24th October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dirty="0">
                <a:latin typeface="Sitka Text"/>
                <a:ea typeface="Roboto"/>
                <a:cs typeface="Roboto"/>
              </a:rPr>
              <a:t>National Council of Churches in the Philippines, 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Brief History,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24"/>
              </a:rPr>
              <a:t>https://nccphilippines.org/about-us/brief-history/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(2023a)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25"/>
              </a:rPr>
              <a:t>https://nccphilippines.org/about-us/brief-history/&gt;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5th November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dirty="0">
                <a:latin typeface="Sitka Text"/>
                <a:ea typeface="Roboto"/>
                <a:cs typeface="Roboto"/>
              </a:rPr>
              <a:t>---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National Council of Churches in the Philippines,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26"/>
              </a:rPr>
              <a:t>https://nccphilippines.org/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(2023b)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"/>
              </a:rPr>
              <a:t>https://nccphilippines.org/&gt;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5th November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dirty="0">
                <a:latin typeface="Sitka Text"/>
                <a:ea typeface="Roboto"/>
                <a:cs typeface="Roboto"/>
              </a:rPr>
              <a:t>Open Table, MCC, 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#SulongVAKLASH: </a:t>
            </a:r>
            <a:r>
              <a:rPr lang="en-US" sz="1400" i="1" err="1">
                <a:latin typeface="Sitka Text"/>
                <a:ea typeface="Roboto"/>
                <a:cs typeface="Roboto"/>
              </a:rPr>
              <a:t>HolyEquality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 – SOGIE Equality Bill &amp; Freedom Of Religion,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27"/>
              </a:rPr>
              <a:t>https://opentablemcc.ph/blog/sulongvaklash-holyequality-sogie-equality-bill-freedom-of-religion/?form=MG0AV3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(2021)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28"/>
              </a:rPr>
              <a:t>https://opentablemcc.ph/blog/sulongvaklash-holyequality-sogie-equality-bill-freedom-of-religion/?form=MG0AV3&gt;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24th November 2024]</a:t>
            </a:r>
            <a:endParaRPr lang="en-US" sz="1400">
              <a:latin typeface="Sitka Text"/>
            </a:endParaRPr>
          </a:p>
          <a:p>
            <a:pPr>
              <a:buNone/>
            </a:pPr>
            <a:r>
              <a:rPr lang="en-US" sz="1400" dirty="0">
                <a:latin typeface="Sitka Text"/>
                <a:ea typeface="Roboto"/>
                <a:cs typeface="Roboto"/>
              </a:rPr>
              <a:t>---</a:t>
            </a:r>
            <a:r>
              <a:rPr lang="en-US" sz="1400" i="1" dirty="0">
                <a:latin typeface="Sitka Text"/>
                <a:ea typeface="Roboto"/>
                <a:cs typeface="Roboto"/>
              </a:rPr>
              <a:t>Christian Leaders Support SOGIE Equality Bill, 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29"/>
              </a:rPr>
              <a:t>https://opentablemcc.ph/blog/christian-leaders-support-sogie-equality-bill/?form=MG0AV3</a:t>
            </a:r>
            <a:r>
              <a:rPr lang="en-US" sz="1400" dirty="0">
                <a:latin typeface="Sitka Text"/>
                <a:ea typeface="Roboto"/>
                <a:cs typeface="Roboto"/>
              </a:rPr>
              <a:t> </a:t>
            </a:r>
            <a:r>
              <a:rPr lang="en-US" sz="1400" err="1">
                <a:latin typeface="Sitka Text"/>
                <a:ea typeface="Roboto"/>
                <a:cs typeface="Roboto"/>
              </a:rPr>
              <a:t>edn</a:t>
            </a:r>
            <a:r>
              <a:rPr lang="en-US" sz="1400" dirty="0">
                <a:latin typeface="Sitka Text"/>
                <a:ea typeface="Roboto"/>
                <a:cs typeface="Roboto"/>
              </a:rPr>
              <a:t>, 2024 vols (2019) &lt;</a:t>
            </a:r>
            <a:r>
              <a:rPr lang="en-US" sz="1400" dirty="0">
                <a:solidFill>
                  <a:srgbClr val="0066CC"/>
                </a:solidFill>
                <a:latin typeface="Sitka Text"/>
                <a:ea typeface="Roboto"/>
                <a:cs typeface="Roboto"/>
                <a:hlinkClick r:id="rId30"/>
              </a:rPr>
              <a:t>https://opentablemcc.ph/blog/christian-leaders-support-sogie-equality-bill/?form=MG0AV3&gt;</a:t>
            </a:r>
            <a:r>
              <a:rPr lang="en-US" sz="1400" dirty="0">
                <a:latin typeface="Sitka Text"/>
                <a:ea typeface="Roboto"/>
                <a:cs typeface="Roboto"/>
              </a:rPr>
              <a:t> [accessed 24th November 2024]</a:t>
            </a:r>
            <a:endParaRPr lang="en-US" sz="1400" dirty="0">
              <a:latin typeface="Sitka Text"/>
            </a:endParaRPr>
          </a:p>
          <a:p>
            <a:pPr>
              <a:buNone/>
            </a:pPr>
            <a:endParaRPr lang="en-US" sz="1100" dirty="0">
              <a:latin typeface="Sitka Text"/>
              <a:ea typeface="Roboto"/>
              <a:cs typeface="Roboto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890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01915-CBE4-5279-365B-417F8126F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517" y="187305"/>
            <a:ext cx="9166680" cy="1232931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1300" dirty="0">
                <a:latin typeface="Sitka Text"/>
              </a:rPr>
              <a:t>OUTRAGE, </a:t>
            </a:r>
            <a:r>
              <a:rPr lang="en-US" sz="1300" i="1" dirty="0">
                <a:latin typeface="Sitka Text"/>
              </a:rPr>
              <a:t>Living History: </a:t>
            </a:r>
            <a:r>
              <a:rPr lang="en-US" sz="1300" i="1" dirty="0" err="1">
                <a:latin typeface="Sitka Text"/>
              </a:rPr>
              <a:t>Phl</a:t>
            </a:r>
            <a:r>
              <a:rPr lang="en-US" sz="1300" i="1" dirty="0">
                <a:latin typeface="Sitka Text"/>
              </a:rPr>
              <a:t> Makes History with First Pride March in 1994, </a:t>
            </a:r>
            <a:r>
              <a:rPr lang="en-US" sz="1300" dirty="0">
                <a:latin typeface="Sitka Text"/>
                <a:hlinkClick r:id="rId2"/>
              </a:rPr>
              <a:t>https://outragemag.com/living-history-phl-makes-history-with-first-pride-march-in-1994/?form=MG0AV3</a:t>
            </a:r>
            <a:r>
              <a:rPr lang="en-US" sz="1300" dirty="0">
                <a:latin typeface="Sitka Text"/>
              </a:rPr>
              <a:t> </a:t>
            </a:r>
            <a:r>
              <a:rPr lang="en-US" sz="1300" dirty="0" err="1">
                <a:latin typeface="Sitka Text"/>
              </a:rPr>
              <a:t>edn</a:t>
            </a:r>
            <a:r>
              <a:rPr lang="en-US" sz="1300" dirty="0">
                <a:latin typeface="Sitka Text"/>
              </a:rPr>
              <a:t>, 2024 vols (2018) &lt;</a:t>
            </a:r>
            <a:r>
              <a:rPr lang="en-US" sz="1300" dirty="0">
                <a:latin typeface="Sitka Text"/>
                <a:hlinkClick r:id="rId3"/>
              </a:rPr>
              <a:t>https://outragemag.com/living-history-phl-makes-history-with-first-pride-march-in-1994/?form=MG0AV3&gt;</a:t>
            </a:r>
            <a:r>
              <a:rPr lang="en-US" sz="1300" dirty="0">
                <a:latin typeface="Sitka Text"/>
              </a:rPr>
              <a:t> [accessed 23rd October 2024]</a:t>
            </a:r>
          </a:p>
          <a:p>
            <a:pPr>
              <a:buNone/>
            </a:pPr>
            <a:r>
              <a:rPr lang="en-US" sz="1300" dirty="0">
                <a:latin typeface="Sitka Text"/>
              </a:rPr>
              <a:t>Paradela, Teilhard, </a:t>
            </a:r>
            <a:r>
              <a:rPr lang="en-US" sz="1300" i="1" dirty="0">
                <a:latin typeface="Sitka Text"/>
              </a:rPr>
              <a:t>Tracing the Origins of the Metro Manila Pride March, </a:t>
            </a:r>
            <a:r>
              <a:rPr lang="en-US" sz="1300" dirty="0">
                <a:latin typeface="Sitka Text"/>
                <a:hlinkClick r:id="rId4"/>
              </a:rPr>
              <a:t>https://www.spot.ph/newsfeatures/culture/78298/history-of-pride-march-in-the-philippines-a4410-20190629-lfrm?form=MG0AV3&amp;s=ejj9qc9vmtds7sv1iicumg8v3k</a:t>
            </a:r>
            <a:r>
              <a:rPr lang="en-US" sz="1300" dirty="0">
                <a:latin typeface="Sitka Text"/>
              </a:rPr>
              <a:t> </a:t>
            </a:r>
            <a:r>
              <a:rPr lang="en-US" sz="1300" err="1">
                <a:latin typeface="Sitka Text"/>
              </a:rPr>
              <a:t>edn</a:t>
            </a:r>
            <a:r>
              <a:rPr lang="en-US" sz="1300" dirty="0">
                <a:latin typeface="Sitka Text"/>
              </a:rPr>
              <a:t>, 2024 vols (2019) &lt;</a:t>
            </a:r>
            <a:r>
              <a:rPr lang="en-US" sz="1300" dirty="0">
                <a:latin typeface="Sitka Text"/>
                <a:hlinkClick r:id="rId5"/>
              </a:rPr>
              <a:t>https://www.spot.ph/newsfeatures/culture/78298/history-of-pride-march-in-the-philippines-a4410-20190629-lfrm?form=MG0AV3&amp;s=ejj9qc9vmtds7sv1iicumg8v3k&gt;</a:t>
            </a:r>
            <a:r>
              <a:rPr lang="en-US" sz="1300" dirty="0">
                <a:latin typeface="Sitka Text"/>
              </a:rPr>
              <a:t> [accessed 7th November 2024]</a:t>
            </a:r>
          </a:p>
          <a:p>
            <a:pPr>
              <a:buNone/>
            </a:pPr>
            <a:r>
              <a:rPr lang="en-US" sz="1300" dirty="0">
                <a:latin typeface="Sitka Text"/>
              </a:rPr>
              <a:t>Progressive Organization of Gays in the Philippines, </a:t>
            </a:r>
            <a:r>
              <a:rPr lang="en-US" sz="1300" i="1" dirty="0">
                <a:latin typeface="Sitka Text"/>
              </a:rPr>
              <a:t>A Report ON Violations OF Human Rights Based ON</a:t>
            </a:r>
            <a:br>
              <a:rPr lang="en-US" sz="1300" i="1" dirty="0">
                <a:latin typeface="Sitka Text"/>
              </a:rPr>
            </a:br>
            <a:r>
              <a:rPr lang="en-US" sz="1300" i="1" dirty="0">
                <a:latin typeface="Sitka Text"/>
              </a:rPr>
              <a:t>Sexual Orientation AND Gender Identity</a:t>
            </a:r>
            <a:br>
              <a:rPr lang="en-US" sz="1300" i="1" dirty="0">
                <a:latin typeface="Sitka Text"/>
              </a:rPr>
            </a:br>
            <a:r>
              <a:rPr lang="en-US" sz="1300" i="1" dirty="0">
                <a:latin typeface="Sitka Text"/>
              </a:rPr>
              <a:t>IN THE Philippines, </a:t>
            </a:r>
            <a:r>
              <a:rPr lang="en-US" sz="1300" dirty="0">
                <a:latin typeface="Sitka Text"/>
                <a:hlinkClick r:id="rId6"/>
              </a:rPr>
              <a:t>https://www.ohchr.org/sites/default/files/lib-docs/HRBodies/UPR/Documents/session13/PH/JS17_UPR_PHL_S13_2012_JointSubmission17_E.pdf?form=MG0AV3</a:t>
            </a:r>
            <a:r>
              <a:rPr lang="en-US" sz="1300" dirty="0">
                <a:latin typeface="Sitka Text"/>
              </a:rPr>
              <a:t> </a:t>
            </a:r>
            <a:r>
              <a:rPr lang="en-US" sz="1300" err="1">
                <a:latin typeface="Sitka Text"/>
              </a:rPr>
              <a:t>edn</a:t>
            </a:r>
            <a:r>
              <a:rPr lang="en-US" sz="1300" dirty="0">
                <a:latin typeface="Sitka Text"/>
              </a:rPr>
              <a:t>, 2024 vols (2012) &lt;</a:t>
            </a:r>
            <a:r>
              <a:rPr lang="en-US" sz="1300" dirty="0">
                <a:latin typeface="Sitka Text"/>
                <a:hlinkClick r:id="rId7"/>
              </a:rPr>
              <a:t>https://www.ohchr.org/sites/default/files/lib-docs/HRBodies/UPR/Documents/session13/PH/JS17_UPR_PHL_S13_2012_JointSubmission17_E.pdf?form=MG0AV3&gt;</a:t>
            </a:r>
            <a:r>
              <a:rPr lang="en-US" sz="1300" dirty="0">
                <a:latin typeface="Sitka Text"/>
              </a:rPr>
              <a:t> [accessed 23 October 2024]</a:t>
            </a:r>
          </a:p>
          <a:p>
            <a:pPr>
              <a:buNone/>
            </a:pPr>
            <a:r>
              <a:rPr lang="en-US" sz="1300" err="1">
                <a:latin typeface="Sitka Text"/>
              </a:rPr>
              <a:t>Ranara</a:t>
            </a:r>
            <a:r>
              <a:rPr lang="en-US" sz="1300" dirty="0">
                <a:latin typeface="Sitka Text"/>
              </a:rPr>
              <a:t>, John, </a:t>
            </a:r>
            <a:r>
              <a:rPr lang="en-US" sz="1300" i="1" dirty="0">
                <a:latin typeface="Sitka Text"/>
              </a:rPr>
              <a:t>How Pride Marches Began in the Philippines and Where They're Going, </a:t>
            </a:r>
            <a:r>
              <a:rPr lang="en-US" sz="1300" dirty="0">
                <a:latin typeface="Sitka Text"/>
                <a:hlinkClick r:id="rId8"/>
              </a:rPr>
              <a:t>https://philstarlife.com/news-and-views/600623-how-pride-marches-began-in-philippines?page=6</a:t>
            </a:r>
            <a:r>
              <a:rPr lang="en-US" sz="1300" dirty="0">
                <a:latin typeface="Sitka Text"/>
              </a:rPr>
              <a:t> </a:t>
            </a:r>
            <a:r>
              <a:rPr lang="en-US" sz="1300" err="1">
                <a:latin typeface="Sitka Text"/>
              </a:rPr>
              <a:t>edn</a:t>
            </a:r>
            <a:r>
              <a:rPr lang="en-US" sz="1300" dirty="0">
                <a:latin typeface="Sitka Text"/>
              </a:rPr>
              <a:t>, 2024 vols (2024) &lt;</a:t>
            </a:r>
            <a:r>
              <a:rPr lang="en-US" sz="1300" dirty="0">
                <a:latin typeface="Sitka Text"/>
                <a:hlinkClick r:id="rId9"/>
              </a:rPr>
              <a:t>https://philstarlife.com/news-and-views/600623-how-pride-marches-began-in-philippines?page=6&gt;</a:t>
            </a:r>
            <a:r>
              <a:rPr lang="en-US" sz="1300" dirty="0">
                <a:latin typeface="Sitka Text"/>
              </a:rPr>
              <a:t> [accessed 7th November 2024]</a:t>
            </a:r>
          </a:p>
          <a:p>
            <a:pPr>
              <a:buNone/>
            </a:pPr>
            <a:r>
              <a:rPr lang="en-US" sz="1300" dirty="0">
                <a:latin typeface="Sitka Text"/>
              </a:rPr>
              <a:t>Respicio and Co, </a:t>
            </a:r>
            <a:r>
              <a:rPr lang="en-US" sz="1300" i="1" dirty="0">
                <a:latin typeface="Sitka Text"/>
              </a:rPr>
              <a:t>The Bill of Rights, </a:t>
            </a:r>
            <a:r>
              <a:rPr lang="en-US" sz="1300" dirty="0">
                <a:latin typeface="Sitka Text"/>
                <a:hlinkClick r:id="rId10"/>
              </a:rPr>
              <a:t>https://www.respicio.ph/bar/2025/political-law-and-public-international-law/the-bill-of-rights?form=MG0AV3</a:t>
            </a:r>
            <a:r>
              <a:rPr lang="en-US" sz="1300" dirty="0">
                <a:latin typeface="Sitka Text"/>
              </a:rPr>
              <a:t> </a:t>
            </a:r>
            <a:r>
              <a:rPr lang="en-US" sz="1300" err="1">
                <a:latin typeface="Sitka Text"/>
              </a:rPr>
              <a:t>edn</a:t>
            </a:r>
            <a:r>
              <a:rPr lang="en-US" sz="1300" dirty="0">
                <a:latin typeface="Sitka Text"/>
              </a:rPr>
              <a:t>, 2024 vols (2024) &lt;</a:t>
            </a:r>
            <a:r>
              <a:rPr lang="en-US" sz="1300" dirty="0">
                <a:latin typeface="Sitka Text"/>
                <a:hlinkClick r:id="rId11"/>
              </a:rPr>
              <a:t>https://www.respicio.ph/bar/2025/political-law-and-public-international-law/the-bill-of-rights?form=MG0AV3&gt;</a:t>
            </a:r>
            <a:r>
              <a:rPr lang="en-US" sz="1300" dirty="0">
                <a:latin typeface="Sitka Text"/>
              </a:rPr>
              <a:t> [accessed 23rd October 2024]</a:t>
            </a:r>
          </a:p>
          <a:p>
            <a:pPr>
              <a:buNone/>
            </a:pPr>
            <a:r>
              <a:rPr lang="en-US" sz="1300" dirty="0">
                <a:latin typeface="Sitka Text"/>
              </a:rPr>
              <a:t>Reyes, </a:t>
            </a:r>
            <a:r>
              <a:rPr lang="en-US" sz="1300" err="1">
                <a:latin typeface="Sitka Text"/>
              </a:rPr>
              <a:t>Rod&amp;nbsp</a:t>
            </a:r>
            <a:r>
              <a:rPr lang="en-US" sz="1300" dirty="0">
                <a:latin typeface="Sitka Text"/>
              </a:rPr>
              <a:t> and </a:t>
            </a:r>
            <a:r>
              <a:rPr lang="en-US" sz="1300" err="1">
                <a:latin typeface="Sitka Text"/>
              </a:rPr>
              <a:t>Mark&amp;nbsp</a:t>
            </a:r>
            <a:r>
              <a:rPr lang="en-US" sz="1300" dirty="0">
                <a:latin typeface="Sitka Text"/>
              </a:rPr>
              <a:t> Blanco, 'Anti-Discrimination Bill Based on SOGIE: An</a:t>
            </a:r>
            <a:br>
              <a:rPr lang="en-US" sz="1300" dirty="0">
                <a:latin typeface="Sitka Text"/>
              </a:rPr>
            </a:br>
            <a:r>
              <a:rPr lang="en-US" sz="1300" dirty="0">
                <a:latin typeface="Sitka Text"/>
              </a:rPr>
              <a:t>Occupational Justice Perspective', </a:t>
            </a:r>
            <a:r>
              <a:rPr lang="en-US" sz="1300" i="1" dirty="0">
                <a:latin typeface="Sitka Text"/>
              </a:rPr>
              <a:t>Journal OF Social Health, </a:t>
            </a:r>
            <a:r>
              <a:rPr lang="en-US" sz="1300" dirty="0">
                <a:latin typeface="Sitka Text"/>
              </a:rPr>
              <a:t>5 (2022) &lt;</a:t>
            </a:r>
            <a:r>
              <a:rPr lang="en-US" sz="1300" dirty="0">
                <a:latin typeface="Sitka Text"/>
                <a:hlinkClick r:id="rId12"/>
              </a:rPr>
              <a:t>https://socialhealthjournal.ust.edu.ph/wp-content/uploads/2022/02/Anti-Discrimination-Bill-based-on-SOGIE-An-Occupational-Justice-Perspective.pdf?form=MG0AV3&gt;</a:t>
            </a:r>
            <a:r>
              <a:rPr lang="en-US" sz="1300" dirty="0">
                <a:latin typeface="Sitka Text"/>
              </a:rPr>
              <a:t> [accessed 24th November 2024]</a:t>
            </a:r>
          </a:p>
          <a:p>
            <a:pPr>
              <a:buNone/>
            </a:pPr>
            <a:r>
              <a:rPr lang="en-US" sz="1300" dirty="0" err="1">
                <a:latin typeface="Sitka Text"/>
              </a:rPr>
              <a:t>Rozul</a:t>
            </a:r>
            <a:r>
              <a:rPr lang="en-US" sz="1300" dirty="0">
                <a:latin typeface="Sitka Text"/>
              </a:rPr>
              <a:t>, Diego, </a:t>
            </a:r>
            <a:r>
              <a:rPr lang="en-US" sz="1300" i="1" dirty="0">
                <a:latin typeface="Sitka Text"/>
              </a:rPr>
              <a:t>The History Of LGBTQ+ Visibility In The Philippines, </a:t>
            </a:r>
            <a:r>
              <a:rPr lang="en-US" sz="1300" dirty="0">
                <a:latin typeface="Sitka Text"/>
                <a:hlinkClick r:id="rId13"/>
              </a:rPr>
              <a:t>https://loveyourself.ph/the-history-of-lgbtq-visibility-in-the-philippines/</a:t>
            </a:r>
            <a:r>
              <a:rPr lang="en-US" sz="1300" dirty="0">
                <a:latin typeface="Sitka Text"/>
              </a:rPr>
              <a:t> </a:t>
            </a:r>
            <a:r>
              <a:rPr lang="en-US" sz="1300" dirty="0" err="1">
                <a:latin typeface="Sitka Text"/>
              </a:rPr>
              <a:t>edn</a:t>
            </a:r>
            <a:r>
              <a:rPr lang="en-US" sz="1300" dirty="0">
                <a:latin typeface="Sitka Text"/>
              </a:rPr>
              <a:t>, 2024 vols (2024) &lt;</a:t>
            </a:r>
            <a:r>
              <a:rPr lang="en-US" sz="1300" dirty="0">
                <a:latin typeface="Sitka Text"/>
                <a:hlinkClick r:id="rId14"/>
              </a:rPr>
              <a:t>https://loveyourself.ph/the-history-of-lgbtq-visibility-in-the-philippines/&gt;</a:t>
            </a:r>
            <a:r>
              <a:rPr lang="en-US" sz="1300" dirty="0">
                <a:latin typeface="Sitka Text"/>
              </a:rPr>
              <a:t> [accessed 21st October 2024]</a:t>
            </a:r>
          </a:p>
          <a:p>
            <a:pPr>
              <a:buNone/>
            </a:pPr>
            <a:r>
              <a:rPr lang="en-US" sz="1300" dirty="0">
                <a:latin typeface="Sitka Text"/>
              </a:rPr>
              <a:t>The Trevor Project, '2024 Philippines National Survey on the Mental Health of LGBTQ+ Young People', (2024) &lt;</a:t>
            </a:r>
            <a:r>
              <a:rPr lang="en-US" sz="1300" dirty="0">
                <a:latin typeface="Sitka Text"/>
                <a:hlinkClick r:id="rId15"/>
              </a:rPr>
              <a:t>https://www.thetrevorproject.org/survey-international/assets/static/2024_Philippines_National_Survey_EN.pdf&gt;</a:t>
            </a:r>
            <a:r>
              <a:rPr lang="en-US" sz="1300" dirty="0">
                <a:latin typeface="Sitka Text"/>
              </a:rPr>
              <a:t> [accessed 7th November 2024]</a:t>
            </a:r>
          </a:p>
          <a:p>
            <a:pPr>
              <a:buNone/>
            </a:pPr>
            <a:r>
              <a:rPr lang="en-US" sz="1300" dirty="0">
                <a:latin typeface="Sitka Text"/>
              </a:rPr>
              <a:t>United Nations Development </a:t>
            </a:r>
            <a:r>
              <a:rPr lang="en-US" sz="1300" err="1">
                <a:latin typeface="Sitka Text"/>
              </a:rPr>
              <a:t>Programme</a:t>
            </a:r>
            <a:r>
              <a:rPr lang="en-US" sz="1300" dirty="0">
                <a:latin typeface="Sitka Text"/>
              </a:rPr>
              <a:t> Asia and the Pacific, </a:t>
            </a:r>
            <a:r>
              <a:rPr lang="en-US" sz="1300" i="1" dirty="0">
                <a:latin typeface="Sitka Text"/>
              </a:rPr>
              <a:t>Report Details Workplace Discrimination Faced by LGBTI People in China, the Philippines and Thailand, </a:t>
            </a:r>
            <a:r>
              <a:rPr lang="en-US" sz="1300" dirty="0">
                <a:latin typeface="Sitka Text"/>
                <a:hlinkClick r:id="rId16"/>
              </a:rPr>
              <a:t>https://www.undp.org/asia-pacific/press-releases/report-details-workplace-discrimination-faced-lgbti-people-china-philippines-and-thailand</a:t>
            </a:r>
            <a:r>
              <a:rPr lang="en-US" sz="1300" dirty="0">
                <a:latin typeface="Sitka Text"/>
              </a:rPr>
              <a:t> </a:t>
            </a:r>
            <a:r>
              <a:rPr lang="en-US" sz="1300" err="1">
                <a:latin typeface="Sitka Text"/>
              </a:rPr>
              <a:t>edn</a:t>
            </a:r>
            <a:r>
              <a:rPr lang="en-US" sz="1300" dirty="0">
                <a:latin typeface="Sitka Text"/>
              </a:rPr>
              <a:t>, 2024 vols (2018) &lt;</a:t>
            </a:r>
            <a:r>
              <a:rPr lang="en-US" sz="1300" dirty="0">
                <a:latin typeface="Sitka Text"/>
                <a:hlinkClick r:id="rId17"/>
              </a:rPr>
              <a:t>https://www.undp.org/asia-p</a:t>
            </a:r>
            <a:r>
              <a:rPr lang="en-US" sz="900" dirty="0">
                <a:latin typeface="Sitka Text"/>
                <a:hlinkClick r:id="rId17"/>
              </a:rPr>
              <a:t>acific/press-releases/report-details-workplace-discrimination-faced-lgbti-people-china-philippines-and-thailand&gt;</a:t>
            </a:r>
            <a:r>
              <a:rPr lang="en-US" sz="900" dirty="0">
                <a:latin typeface="Sitka Text"/>
              </a:rPr>
              <a:t> [accessed 7th November 2024]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8568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A3 Paper (297x420 mm)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350</cp:revision>
  <dcterms:created xsi:type="dcterms:W3CDTF">2024-11-06T14:37:54Z</dcterms:created>
  <dcterms:modified xsi:type="dcterms:W3CDTF">2024-11-07T22:47:07Z</dcterms:modified>
</cp:coreProperties>
</file>