
<file path=[Content_Types].xml><?xml version="1.0" encoding="utf-8"?>
<Types xmlns="http://schemas.openxmlformats.org/package/2006/content-types">
  <Default Extension="png" ContentType="image/png"/>
  <Default Extension="jpg&amp;ehk=K2D7YzwPtkc8bv" ContentType="image/jpe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345" r:id="rId6"/>
    <p:sldId id="335" r:id="rId7"/>
    <p:sldId id="359" r:id="rId8"/>
    <p:sldId id="336" r:id="rId9"/>
    <p:sldId id="358" r:id="rId10"/>
    <p:sldId id="350" r:id="rId11"/>
    <p:sldId id="321" r:id="rId12"/>
    <p:sldId id="362" r:id="rId13"/>
    <p:sldId id="363" r:id="rId14"/>
    <p:sldId id="364" r:id="rId15"/>
    <p:sldId id="365" r:id="rId16"/>
    <p:sldId id="366" r:id="rId17"/>
    <p:sldId id="367" r:id="rId18"/>
    <p:sldId id="368" r:id="rId19"/>
    <p:sldId id="369" r:id="rId20"/>
    <p:sldId id="370" r:id="rId21"/>
    <p:sldId id="371" r:id="rId22"/>
    <p:sldId id="361" r:id="rId23"/>
    <p:sldId id="372" r:id="rId24"/>
    <p:sldId id="373" r:id="rId25"/>
    <p:sldId id="353" r:id="rId26"/>
    <p:sldId id="328" r:id="rId27"/>
    <p:sldId id="324" r:id="rId28"/>
    <p:sldId id="346" r:id="rId29"/>
    <p:sldId id="360" r:id="rId30"/>
    <p:sldId id="291" r:id="rId3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CC"/>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61815" autoAdjust="0"/>
  </p:normalViewPr>
  <p:slideViewPr>
    <p:cSldViewPr>
      <p:cViewPr varScale="1">
        <p:scale>
          <a:sx n="57" d="100"/>
          <a:sy n="57" d="100"/>
        </p:scale>
        <p:origin x="412" y="36"/>
      </p:cViewPr>
      <p:guideLst>
        <p:guide orient="horz" pos="2160"/>
        <p:guide pos="2880"/>
      </p:guideLst>
    </p:cSldViewPr>
  </p:slideViewPr>
  <p:notesTextViewPr>
    <p:cViewPr>
      <p:scale>
        <a:sx n="125" d="100"/>
        <a:sy n="125" d="100"/>
      </p:scale>
      <p:origin x="0" y="0"/>
    </p:cViewPr>
  </p:notesTextViewPr>
  <p:sorterViewPr>
    <p:cViewPr>
      <p:scale>
        <a:sx n="100" d="100"/>
        <a:sy n="100" d="100"/>
      </p:scale>
      <p:origin x="0" y="1008"/>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039DA1-44E5-43DA-B9A8-3C75182F3ACB}"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1FB838A9-534D-4108-B2A4-366C6E899AA6}">
      <dgm:prSet phldrT="[Text]"/>
      <dgm:spPr/>
      <dgm:t>
        <a:bodyPr/>
        <a:lstStyle/>
        <a:p>
          <a:r>
            <a:rPr lang="en-US" dirty="0"/>
            <a:t>The 4 main strategies we use for reading</a:t>
          </a:r>
        </a:p>
      </dgm:t>
    </dgm:pt>
    <dgm:pt modelId="{38D16135-7D60-46EA-8608-1DB7CEE12328}" type="parTrans" cxnId="{9C70D47F-30B0-41CE-992D-40AB4C51048B}">
      <dgm:prSet/>
      <dgm:spPr/>
      <dgm:t>
        <a:bodyPr/>
        <a:lstStyle/>
        <a:p>
          <a:endParaRPr lang="en-US"/>
        </a:p>
      </dgm:t>
    </dgm:pt>
    <dgm:pt modelId="{C0D073DE-5A9D-485E-AADF-7EDEEE75AFBC}" type="sibTrans" cxnId="{9C70D47F-30B0-41CE-992D-40AB4C51048B}">
      <dgm:prSet/>
      <dgm:spPr/>
      <dgm:t>
        <a:bodyPr/>
        <a:lstStyle/>
        <a:p>
          <a:endParaRPr lang="en-US"/>
        </a:p>
      </dgm:t>
    </dgm:pt>
    <dgm:pt modelId="{529FFE2B-CD40-4628-884E-FC4A95C1D1E1}">
      <dgm:prSet phldrT="[Text]"/>
      <dgm:spPr>
        <a:solidFill>
          <a:schemeClr val="tx2">
            <a:lumMod val="60000"/>
            <a:lumOff val="40000"/>
          </a:schemeClr>
        </a:solidFill>
      </dgm:spPr>
      <dgm:t>
        <a:bodyPr/>
        <a:lstStyle/>
        <a:p>
          <a:r>
            <a:rPr lang="en-US" dirty="0"/>
            <a:t>Phonic strategies</a:t>
          </a:r>
        </a:p>
      </dgm:t>
    </dgm:pt>
    <dgm:pt modelId="{9CF0E5A3-F9CF-477B-91F8-F6E945BF8027}" type="parTrans" cxnId="{4B74AD01-9852-4BE4-BD50-CC3C01BC5888}">
      <dgm:prSet/>
      <dgm:spPr/>
      <dgm:t>
        <a:bodyPr/>
        <a:lstStyle/>
        <a:p>
          <a:endParaRPr lang="en-US" dirty="0"/>
        </a:p>
      </dgm:t>
    </dgm:pt>
    <dgm:pt modelId="{44293151-348D-4010-BFB0-39986BE001BF}" type="sibTrans" cxnId="{4B74AD01-9852-4BE4-BD50-CC3C01BC5888}">
      <dgm:prSet/>
      <dgm:spPr/>
      <dgm:t>
        <a:bodyPr/>
        <a:lstStyle/>
        <a:p>
          <a:endParaRPr lang="en-US"/>
        </a:p>
      </dgm:t>
    </dgm:pt>
    <dgm:pt modelId="{96D7244B-32FC-49F1-B459-5D88BE78DB22}">
      <dgm:prSet phldrT="[Text]"/>
      <dgm:spPr>
        <a:solidFill>
          <a:schemeClr val="accent1">
            <a:lumMod val="20000"/>
            <a:lumOff val="80000"/>
          </a:schemeClr>
        </a:solidFill>
      </dgm:spPr>
      <dgm:t>
        <a:bodyPr/>
        <a:lstStyle/>
        <a:p>
          <a:r>
            <a:rPr lang="en-US" dirty="0">
              <a:solidFill>
                <a:schemeClr val="tx1"/>
              </a:solidFill>
            </a:rPr>
            <a:t>Word recognition strategies</a:t>
          </a:r>
        </a:p>
      </dgm:t>
    </dgm:pt>
    <dgm:pt modelId="{6336FCA1-2591-446B-91F5-969BF231BA38}" type="parTrans" cxnId="{13E8C215-0763-40F0-A670-06C1FC5C73D5}">
      <dgm:prSet/>
      <dgm:spPr/>
      <dgm:t>
        <a:bodyPr/>
        <a:lstStyle/>
        <a:p>
          <a:endParaRPr lang="en-US" dirty="0"/>
        </a:p>
      </dgm:t>
    </dgm:pt>
    <dgm:pt modelId="{CB5AEEAA-AA42-4ABD-986A-DD5F925A6F86}" type="sibTrans" cxnId="{13E8C215-0763-40F0-A670-06C1FC5C73D5}">
      <dgm:prSet/>
      <dgm:spPr/>
      <dgm:t>
        <a:bodyPr/>
        <a:lstStyle/>
        <a:p>
          <a:endParaRPr lang="en-US"/>
        </a:p>
      </dgm:t>
    </dgm:pt>
    <dgm:pt modelId="{B616D96A-786F-4D89-80D8-3614FE94AE9B}">
      <dgm:prSet phldrT="[Text]"/>
      <dgm:spPr>
        <a:solidFill>
          <a:schemeClr val="tx2">
            <a:lumMod val="40000"/>
            <a:lumOff val="60000"/>
          </a:schemeClr>
        </a:solidFill>
      </dgm:spPr>
      <dgm:t>
        <a:bodyPr/>
        <a:lstStyle/>
        <a:p>
          <a:r>
            <a:rPr lang="en-US" dirty="0"/>
            <a:t>Knowledge of language strategies</a:t>
          </a:r>
        </a:p>
      </dgm:t>
    </dgm:pt>
    <dgm:pt modelId="{0F274941-1FE9-48DF-A5C9-D2DF209C6452}" type="parTrans" cxnId="{6A8DE78C-E217-4B70-893C-20D5F134718F}">
      <dgm:prSet/>
      <dgm:spPr/>
      <dgm:t>
        <a:bodyPr/>
        <a:lstStyle/>
        <a:p>
          <a:endParaRPr lang="en-US" dirty="0"/>
        </a:p>
      </dgm:t>
    </dgm:pt>
    <dgm:pt modelId="{3FDE4A64-5779-42A1-8EDA-F8786628CF71}" type="sibTrans" cxnId="{6A8DE78C-E217-4B70-893C-20D5F134718F}">
      <dgm:prSet/>
      <dgm:spPr/>
      <dgm:t>
        <a:bodyPr/>
        <a:lstStyle/>
        <a:p>
          <a:endParaRPr lang="en-US"/>
        </a:p>
      </dgm:t>
    </dgm:pt>
    <dgm:pt modelId="{409707A9-E87F-4C74-B5A6-BB28CFA86E8B}">
      <dgm:prSet phldrT="[Text]"/>
      <dgm:spPr>
        <a:solidFill>
          <a:schemeClr val="accent5">
            <a:lumMod val="60000"/>
            <a:lumOff val="40000"/>
          </a:schemeClr>
        </a:solidFill>
      </dgm:spPr>
      <dgm:t>
        <a:bodyPr/>
        <a:lstStyle/>
        <a:p>
          <a:r>
            <a:rPr lang="en-US" dirty="0"/>
            <a:t>Contextual strategies</a:t>
          </a:r>
        </a:p>
      </dgm:t>
    </dgm:pt>
    <dgm:pt modelId="{9E966CCA-3531-421C-BCDA-A9CD6E21D795}" type="parTrans" cxnId="{4AA79B75-54B0-4EE1-BE8B-86DD273E14B6}">
      <dgm:prSet/>
      <dgm:spPr/>
      <dgm:t>
        <a:bodyPr/>
        <a:lstStyle/>
        <a:p>
          <a:endParaRPr lang="en-US" dirty="0"/>
        </a:p>
      </dgm:t>
    </dgm:pt>
    <dgm:pt modelId="{BAE38347-D2F5-42D8-9C5A-A5D348CCF1CF}" type="sibTrans" cxnId="{4AA79B75-54B0-4EE1-BE8B-86DD273E14B6}">
      <dgm:prSet/>
      <dgm:spPr/>
      <dgm:t>
        <a:bodyPr/>
        <a:lstStyle/>
        <a:p>
          <a:endParaRPr lang="en-US"/>
        </a:p>
      </dgm:t>
    </dgm:pt>
    <dgm:pt modelId="{E3951187-017F-48FF-BC45-8CFDA80CA1FF}" type="pres">
      <dgm:prSet presAssocID="{73039DA1-44E5-43DA-B9A8-3C75182F3ACB}" presName="cycle" presStyleCnt="0">
        <dgm:presLayoutVars>
          <dgm:chMax val="1"/>
          <dgm:dir/>
          <dgm:animLvl val="ctr"/>
          <dgm:resizeHandles val="exact"/>
        </dgm:presLayoutVars>
      </dgm:prSet>
      <dgm:spPr/>
      <dgm:t>
        <a:bodyPr/>
        <a:lstStyle/>
        <a:p>
          <a:endParaRPr lang="en-US"/>
        </a:p>
      </dgm:t>
    </dgm:pt>
    <dgm:pt modelId="{833B1760-65DA-412F-B18F-2D2E99D1C3C8}" type="pres">
      <dgm:prSet presAssocID="{1FB838A9-534D-4108-B2A4-366C6E899AA6}" presName="centerShape" presStyleLbl="node0" presStyleIdx="0" presStyleCnt="1"/>
      <dgm:spPr/>
      <dgm:t>
        <a:bodyPr/>
        <a:lstStyle/>
        <a:p>
          <a:endParaRPr lang="en-US"/>
        </a:p>
      </dgm:t>
    </dgm:pt>
    <dgm:pt modelId="{E57FE782-3136-4345-98C2-EFE1C738F982}" type="pres">
      <dgm:prSet presAssocID="{9CF0E5A3-F9CF-477B-91F8-F6E945BF8027}" presName="Name9" presStyleLbl="parChTrans1D2" presStyleIdx="0" presStyleCnt="4"/>
      <dgm:spPr/>
      <dgm:t>
        <a:bodyPr/>
        <a:lstStyle/>
        <a:p>
          <a:endParaRPr lang="en-US"/>
        </a:p>
      </dgm:t>
    </dgm:pt>
    <dgm:pt modelId="{BE35B6E1-6A13-49A8-ADD9-1E6478718138}" type="pres">
      <dgm:prSet presAssocID="{9CF0E5A3-F9CF-477B-91F8-F6E945BF8027}" presName="connTx" presStyleLbl="parChTrans1D2" presStyleIdx="0" presStyleCnt="4"/>
      <dgm:spPr/>
      <dgm:t>
        <a:bodyPr/>
        <a:lstStyle/>
        <a:p>
          <a:endParaRPr lang="en-US"/>
        </a:p>
      </dgm:t>
    </dgm:pt>
    <dgm:pt modelId="{AE8EB792-D5C4-4FE5-BF15-31F7B159BA43}" type="pres">
      <dgm:prSet presAssocID="{529FFE2B-CD40-4628-884E-FC4A95C1D1E1}" presName="node" presStyleLbl="node1" presStyleIdx="0" presStyleCnt="4">
        <dgm:presLayoutVars>
          <dgm:bulletEnabled val="1"/>
        </dgm:presLayoutVars>
      </dgm:prSet>
      <dgm:spPr/>
      <dgm:t>
        <a:bodyPr/>
        <a:lstStyle/>
        <a:p>
          <a:endParaRPr lang="en-US"/>
        </a:p>
      </dgm:t>
    </dgm:pt>
    <dgm:pt modelId="{A54264E8-31D4-4BA6-A5A2-FDFEAD158827}" type="pres">
      <dgm:prSet presAssocID="{6336FCA1-2591-446B-91F5-969BF231BA38}" presName="Name9" presStyleLbl="parChTrans1D2" presStyleIdx="1" presStyleCnt="4"/>
      <dgm:spPr/>
      <dgm:t>
        <a:bodyPr/>
        <a:lstStyle/>
        <a:p>
          <a:endParaRPr lang="en-US"/>
        </a:p>
      </dgm:t>
    </dgm:pt>
    <dgm:pt modelId="{C3D9C32D-F5AB-4DE1-B152-2D2BFFD5D529}" type="pres">
      <dgm:prSet presAssocID="{6336FCA1-2591-446B-91F5-969BF231BA38}" presName="connTx" presStyleLbl="parChTrans1D2" presStyleIdx="1" presStyleCnt="4"/>
      <dgm:spPr/>
      <dgm:t>
        <a:bodyPr/>
        <a:lstStyle/>
        <a:p>
          <a:endParaRPr lang="en-US"/>
        </a:p>
      </dgm:t>
    </dgm:pt>
    <dgm:pt modelId="{384EFA93-7650-486E-A653-45B41B8ADC04}" type="pres">
      <dgm:prSet presAssocID="{96D7244B-32FC-49F1-B459-5D88BE78DB22}" presName="node" presStyleLbl="node1" presStyleIdx="1" presStyleCnt="4">
        <dgm:presLayoutVars>
          <dgm:bulletEnabled val="1"/>
        </dgm:presLayoutVars>
      </dgm:prSet>
      <dgm:spPr/>
      <dgm:t>
        <a:bodyPr/>
        <a:lstStyle/>
        <a:p>
          <a:endParaRPr lang="en-US"/>
        </a:p>
      </dgm:t>
    </dgm:pt>
    <dgm:pt modelId="{2D05B222-8776-4A9B-ACB2-EE7F30C3EE52}" type="pres">
      <dgm:prSet presAssocID="{0F274941-1FE9-48DF-A5C9-D2DF209C6452}" presName="Name9" presStyleLbl="parChTrans1D2" presStyleIdx="2" presStyleCnt="4"/>
      <dgm:spPr/>
      <dgm:t>
        <a:bodyPr/>
        <a:lstStyle/>
        <a:p>
          <a:endParaRPr lang="en-US"/>
        </a:p>
      </dgm:t>
    </dgm:pt>
    <dgm:pt modelId="{A21073E3-730B-4F14-9C6C-CC577D4CC9FD}" type="pres">
      <dgm:prSet presAssocID="{0F274941-1FE9-48DF-A5C9-D2DF209C6452}" presName="connTx" presStyleLbl="parChTrans1D2" presStyleIdx="2" presStyleCnt="4"/>
      <dgm:spPr/>
      <dgm:t>
        <a:bodyPr/>
        <a:lstStyle/>
        <a:p>
          <a:endParaRPr lang="en-US"/>
        </a:p>
      </dgm:t>
    </dgm:pt>
    <dgm:pt modelId="{D374E91B-AF11-4272-BE82-88D6CB604D99}" type="pres">
      <dgm:prSet presAssocID="{B616D96A-786F-4D89-80D8-3614FE94AE9B}" presName="node" presStyleLbl="node1" presStyleIdx="2" presStyleCnt="4">
        <dgm:presLayoutVars>
          <dgm:bulletEnabled val="1"/>
        </dgm:presLayoutVars>
      </dgm:prSet>
      <dgm:spPr/>
      <dgm:t>
        <a:bodyPr/>
        <a:lstStyle/>
        <a:p>
          <a:endParaRPr lang="en-US"/>
        </a:p>
      </dgm:t>
    </dgm:pt>
    <dgm:pt modelId="{59FC8EAC-EDB2-49BC-9C43-9AF423749D08}" type="pres">
      <dgm:prSet presAssocID="{9E966CCA-3531-421C-BCDA-A9CD6E21D795}" presName="Name9" presStyleLbl="parChTrans1D2" presStyleIdx="3" presStyleCnt="4"/>
      <dgm:spPr/>
      <dgm:t>
        <a:bodyPr/>
        <a:lstStyle/>
        <a:p>
          <a:endParaRPr lang="en-US"/>
        </a:p>
      </dgm:t>
    </dgm:pt>
    <dgm:pt modelId="{CDDD12E7-24F0-4ECB-9D4F-A240D6C1039B}" type="pres">
      <dgm:prSet presAssocID="{9E966CCA-3531-421C-BCDA-A9CD6E21D795}" presName="connTx" presStyleLbl="parChTrans1D2" presStyleIdx="3" presStyleCnt="4"/>
      <dgm:spPr/>
      <dgm:t>
        <a:bodyPr/>
        <a:lstStyle/>
        <a:p>
          <a:endParaRPr lang="en-US"/>
        </a:p>
      </dgm:t>
    </dgm:pt>
    <dgm:pt modelId="{60C111B6-BED8-4BC8-8EDB-2129CDD33E1C}" type="pres">
      <dgm:prSet presAssocID="{409707A9-E87F-4C74-B5A6-BB28CFA86E8B}" presName="node" presStyleLbl="node1" presStyleIdx="3" presStyleCnt="4" custScaleX="111071">
        <dgm:presLayoutVars>
          <dgm:bulletEnabled val="1"/>
        </dgm:presLayoutVars>
      </dgm:prSet>
      <dgm:spPr/>
      <dgm:t>
        <a:bodyPr/>
        <a:lstStyle/>
        <a:p>
          <a:endParaRPr lang="en-US"/>
        </a:p>
      </dgm:t>
    </dgm:pt>
  </dgm:ptLst>
  <dgm:cxnLst>
    <dgm:cxn modelId="{810DDAA9-90EF-408B-B10D-D1F7FC4F3EE7}" type="presOf" srcId="{9E966CCA-3531-421C-BCDA-A9CD6E21D795}" destId="{59FC8EAC-EDB2-49BC-9C43-9AF423749D08}" srcOrd="0" destOrd="0" presId="urn:microsoft.com/office/officeart/2005/8/layout/radial1"/>
    <dgm:cxn modelId="{8340C9CF-1437-49FD-B927-3E6F14B194D9}" type="presOf" srcId="{0F274941-1FE9-48DF-A5C9-D2DF209C6452}" destId="{A21073E3-730B-4F14-9C6C-CC577D4CC9FD}" srcOrd="1" destOrd="0" presId="urn:microsoft.com/office/officeart/2005/8/layout/radial1"/>
    <dgm:cxn modelId="{ED9F8542-E176-4733-B0C9-7D247DDFDA15}" type="presOf" srcId="{6336FCA1-2591-446B-91F5-969BF231BA38}" destId="{C3D9C32D-F5AB-4DE1-B152-2D2BFFD5D529}" srcOrd="1" destOrd="0" presId="urn:microsoft.com/office/officeart/2005/8/layout/radial1"/>
    <dgm:cxn modelId="{2871F9F1-7C53-447D-BD4D-E650CE09BB10}" type="presOf" srcId="{96D7244B-32FC-49F1-B459-5D88BE78DB22}" destId="{384EFA93-7650-486E-A653-45B41B8ADC04}" srcOrd="0" destOrd="0" presId="urn:microsoft.com/office/officeart/2005/8/layout/radial1"/>
    <dgm:cxn modelId="{88000271-5582-4FF1-AA03-889B3F727E19}" type="presOf" srcId="{1FB838A9-534D-4108-B2A4-366C6E899AA6}" destId="{833B1760-65DA-412F-B18F-2D2E99D1C3C8}" srcOrd="0" destOrd="0" presId="urn:microsoft.com/office/officeart/2005/8/layout/radial1"/>
    <dgm:cxn modelId="{4AA79B75-54B0-4EE1-BE8B-86DD273E14B6}" srcId="{1FB838A9-534D-4108-B2A4-366C6E899AA6}" destId="{409707A9-E87F-4C74-B5A6-BB28CFA86E8B}" srcOrd="3" destOrd="0" parTransId="{9E966CCA-3531-421C-BCDA-A9CD6E21D795}" sibTransId="{BAE38347-D2F5-42D8-9C5A-A5D348CCF1CF}"/>
    <dgm:cxn modelId="{00D5576C-E2EE-48E0-A342-31053FA665E6}" type="presOf" srcId="{409707A9-E87F-4C74-B5A6-BB28CFA86E8B}" destId="{60C111B6-BED8-4BC8-8EDB-2129CDD33E1C}" srcOrd="0" destOrd="0" presId="urn:microsoft.com/office/officeart/2005/8/layout/radial1"/>
    <dgm:cxn modelId="{BFA2A7C6-E38B-435F-9539-0CFA764D9DBA}" type="presOf" srcId="{0F274941-1FE9-48DF-A5C9-D2DF209C6452}" destId="{2D05B222-8776-4A9B-ACB2-EE7F30C3EE52}" srcOrd="0" destOrd="0" presId="urn:microsoft.com/office/officeart/2005/8/layout/radial1"/>
    <dgm:cxn modelId="{9C70D47F-30B0-41CE-992D-40AB4C51048B}" srcId="{73039DA1-44E5-43DA-B9A8-3C75182F3ACB}" destId="{1FB838A9-534D-4108-B2A4-366C6E899AA6}" srcOrd="0" destOrd="0" parTransId="{38D16135-7D60-46EA-8608-1DB7CEE12328}" sibTransId="{C0D073DE-5A9D-485E-AADF-7EDEEE75AFBC}"/>
    <dgm:cxn modelId="{13E8C215-0763-40F0-A670-06C1FC5C73D5}" srcId="{1FB838A9-534D-4108-B2A4-366C6E899AA6}" destId="{96D7244B-32FC-49F1-B459-5D88BE78DB22}" srcOrd="1" destOrd="0" parTransId="{6336FCA1-2591-446B-91F5-969BF231BA38}" sibTransId="{CB5AEEAA-AA42-4ABD-986A-DD5F925A6F86}"/>
    <dgm:cxn modelId="{CE863800-2269-4D30-8729-697B258A4E3F}" type="presOf" srcId="{6336FCA1-2591-446B-91F5-969BF231BA38}" destId="{A54264E8-31D4-4BA6-A5A2-FDFEAD158827}" srcOrd="0" destOrd="0" presId="urn:microsoft.com/office/officeart/2005/8/layout/radial1"/>
    <dgm:cxn modelId="{4A8410FB-47EA-42D1-861A-F76B559309BB}" type="presOf" srcId="{9CF0E5A3-F9CF-477B-91F8-F6E945BF8027}" destId="{E57FE782-3136-4345-98C2-EFE1C738F982}" srcOrd="0" destOrd="0" presId="urn:microsoft.com/office/officeart/2005/8/layout/radial1"/>
    <dgm:cxn modelId="{4B74AD01-9852-4BE4-BD50-CC3C01BC5888}" srcId="{1FB838A9-534D-4108-B2A4-366C6E899AA6}" destId="{529FFE2B-CD40-4628-884E-FC4A95C1D1E1}" srcOrd="0" destOrd="0" parTransId="{9CF0E5A3-F9CF-477B-91F8-F6E945BF8027}" sibTransId="{44293151-348D-4010-BFB0-39986BE001BF}"/>
    <dgm:cxn modelId="{23F9ECB3-212A-444D-8C2D-651EFA55A0AC}" type="presOf" srcId="{73039DA1-44E5-43DA-B9A8-3C75182F3ACB}" destId="{E3951187-017F-48FF-BC45-8CFDA80CA1FF}" srcOrd="0" destOrd="0" presId="urn:microsoft.com/office/officeart/2005/8/layout/radial1"/>
    <dgm:cxn modelId="{BF20DC9D-DA00-4212-819A-964AA642DCF7}" type="presOf" srcId="{529FFE2B-CD40-4628-884E-FC4A95C1D1E1}" destId="{AE8EB792-D5C4-4FE5-BF15-31F7B159BA43}" srcOrd="0" destOrd="0" presId="urn:microsoft.com/office/officeart/2005/8/layout/radial1"/>
    <dgm:cxn modelId="{6A8DE78C-E217-4B70-893C-20D5F134718F}" srcId="{1FB838A9-534D-4108-B2A4-366C6E899AA6}" destId="{B616D96A-786F-4D89-80D8-3614FE94AE9B}" srcOrd="2" destOrd="0" parTransId="{0F274941-1FE9-48DF-A5C9-D2DF209C6452}" sibTransId="{3FDE4A64-5779-42A1-8EDA-F8786628CF71}"/>
    <dgm:cxn modelId="{85156717-2E9C-4FFF-B41A-977C770A5A47}" type="presOf" srcId="{9CF0E5A3-F9CF-477B-91F8-F6E945BF8027}" destId="{BE35B6E1-6A13-49A8-ADD9-1E6478718138}" srcOrd="1" destOrd="0" presId="urn:microsoft.com/office/officeart/2005/8/layout/radial1"/>
    <dgm:cxn modelId="{EDC9CEAA-BA61-485A-96A9-1E0C51030BE1}" type="presOf" srcId="{B616D96A-786F-4D89-80D8-3614FE94AE9B}" destId="{D374E91B-AF11-4272-BE82-88D6CB604D99}" srcOrd="0" destOrd="0" presId="urn:microsoft.com/office/officeart/2005/8/layout/radial1"/>
    <dgm:cxn modelId="{3DB2220F-C90B-4F94-A5C9-5C647A689200}" type="presOf" srcId="{9E966CCA-3531-421C-BCDA-A9CD6E21D795}" destId="{CDDD12E7-24F0-4ECB-9D4F-A240D6C1039B}" srcOrd="1" destOrd="0" presId="urn:microsoft.com/office/officeart/2005/8/layout/radial1"/>
    <dgm:cxn modelId="{8B0886A0-16D4-49B2-8470-B02686861DE4}" type="presParOf" srcId="{E3951187-017F-48FF-BC45-8CFDA80CA1FF}" destId="{833B1760-65DA-412F-B18F-2D2E99D1C3C8}" srcOrd="0" destOrd="0" presId="urn:microsoft.com/office/officeart/2005/8/layout/radial1"/>
    <dgm:cxn modelId="{DAE76A60-338D-49B8-84D6-D0BC74F9DDE6}" type="presParOf" srcId="{E3951187-017F-48FF-BC45-8CFDA80CA1FF}" destId="{E57FE782-3136-4345-98C2-EFE1C738F982}" srcOrd="1" destOrd="0" presId="urn:microsoft.com/office/officeart/2005/8/layout/radial1"/>
    <dgm:cxn modelId="{F38367B8-B7AD-444B-AB3F-016BE1D039AC}" type="presParOf" srcId="{E57FE782-3136-4345-98C2-EFE1C738F982}" destId="{BE35B6E1-6A13-49A8-ADD9-1E6478718138}" srcOrd="0" destOrd="0" presId="urn:microsoft.com/office/officeart/2005/8/layout/radial1"/>
    <dgm:cxn modelId="{A1BF52F5-17EB-45BA-954F-1D52C6F1E80A}" type="presParOf" srcId="{E3951187-017F-48FF-BC45-8CFDA80CA1FF}" destId="{AE8EB792-D5C4-4FE5-BF15-31F7B159BA43}" srcOrd="2" destOrd="0" presId="urn:microsoft.com/office/officeart/2005/8/layout/radial1"/>
    <dgm:cxn modelId="{14E0BEB8-D38A-472A-9C4C-F276A529AA3E}" type="presParOf" srcId="{E3951187-017F-48FF-BC45-8CFDA80CA1FF}" destId="{A54264E8-31D4-4BA6-A5A2-FDFEAD158827}" srcOrd="3" destOrd="0" presId="urn:microsoft.com/office/officeart/2005/8/layout/radial1"/>
    <dgm:cxn modelId="{19FAD5C6-7659-4475-AF8D-F3402214DD52}" type="presParOf" srcId="{A54264E8-31D4-4BA6-A5A2-FDFEAD158827}" destId="{C3D9C32D-F5AB-4DE1-B152-2D2BFFD5D529}" srcOrd="0" destOrd="0" presId="urn:microsoft.com/office/officeart/2005/8/layout/radial1"/>
    <dgm:cxn modelId="{FFBCB2C6-2863-442C-B3F8-B74E8072A4DC}" type="presParOf" srcId="{E3951187-017F-48FF-BC45-8CFDA80CA1FF}" destId="{384EFA93-7650-486E-A653-45B41B8ADC04}" srcOrd="4" destOrd="0" presId="urn:microsoft.com/office/officeart/2005/8/layout/radial1"/>
    <dgm:cxn modelId="{C99AD0DB-7546-4183-B591-DAD064780EDD}" type="presParOf" srcId="{E3951187-017F-48FF-BC45-8CFDA80CA1FF}" destId="{2D05B222-8776-4A9B-ACB2-EE7F30C3EE52}" srcOrd="5" destOrd="0" presId="urn:microsoft.com/office/officeart/2005/8/layout/radial1"/>
    <dgm:cxn modelId="{3623D72D-A8E8-4CCB-A284-4A4B6DF7DDDE}" type="presParOf" srcId="{2D05B222-8776-4A9B-ACB2-EE7F30C3EE52}" destId="{A21073E3-730B-4F14-9C6C-CC577D4CC9FD}" srcOrd="0" destOrd="0" presId="urn:microsoft.com/office/officeart/2005/8/layout/radial1"/>
    <dgm:cxn modelId="{7AB2C0C2-DA98-4A7D-88F0-B16046F3950E}" type="presParOf" srcId="{E3951187-017F-48FF-BC45-8CFDA80CA1FF}" destId="{D374E91B-AF11-4272-BE82-88D6CB604D99}" srcOrd="6" destOrd="0" presId="urn:microsoft.com/office/officeart/2005/8/layout/radial1"/>
    <dgm:cxn modelId="{B0D83C43-5F77-4922-A1A3-01BA36987A8E}" type="presParOf" srcId="{E3951187-017F-48FF-BC45-8CFDA80CA1FF}" destId="{59FC8EAC-EDB2-49BC-9C43-9AF423749D08}" srcOrd="7" destOrd="0" presId="urn:microsoft.com/office/officeart/2005/8/layout/radial1"/>
    <dgm:cxn modelId="{88FD295D-B2F3-4E3E-AD57-B35755739BC1}" type="presParOf" srcId="{59FC8EAC-EDB2-49BC-9C43-9AF423749D08}" destId="{CDDD12E7-24F0-4ECB-9D4F-A240D6C1039B}" srcOrd="0" destOrd="0" presId="urn:microsoft.com/office/officeart/2005/8/layout/radial1"/>
    <dgm:cxn modelId="{416AF8BA-E63A-414D-87C9-19B3E957A3FB}" type="presParOf" srcId="{E3951187-017F-48FF-BC45-8CFDA80CA1FF}" destId="{60C111B6-BED8-4BC8-8EDB-2129CDD33E1C}"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B1760-65DA-412F-B18F-2D2E99D1C3C8}">
      <dsp:nvSpPr>
        <dsp:cNvPr id="0" name=""/>
        <dsp:cNvSpPr/>
      </dsp:nvSpPr>
      <dsp:spPr>
        <a:xfrm>
          <a:off x="1647085" y="1414957"/>
          <a:ext cx="1086448" cy="108644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1100" kern="1200" dirty="0"/>
            <a:t>The 4 main strategies we use for reading</a:t>
          </a:r>
        </a:p>
      </dsp:txBody>
      <dsp:txXfrm>
        <a:off x="1806192" y="1574064"/>
        <a:ext cx="768234" cy="768234"/>
      </dsp:txXfrm>
    </dsp:sp>
    <dsp:sp modelId="{E57FE782-3136-4345-98C2-EFE1C738F982}">
      <dsp:nvSpPr>
        <dsp:cNvPr id="0" name=""/>
        <dsp:cNvSpPr/>
      </dsp:nvSpPr>
      <dsp:spPr>
        <a:xfrm rot="16200000">
          <a:off x="2027106" y="1229121"/>
          <a:ext cx="326408" cy="45263"/>
        </a:xfrm>
        <a:custGeom>
          <a:avLst/>
          <a:gdLst/>
          <a:ahLst/>
          <a:cxnLst/>
          <a:rect l="0" t="0" r="0" b="0"/>
          <a:pathLst>
            <a:path>
              <a:moveTo>
                <a:pt x="0" y="22631"/>
              </a:moveTo>
              <a:lnTo>
                <a:pt x="326408" y="2263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2182149" y="1243592"/>
        <a:ext cx="16320" cy="16320"/>
      </dsp:txXfrm>
    </dsp:sp>
    <dsp:sp modelId="{AE8EB792-D5C4-4FE5-BF15-31F7B159BA43}">
      <dsp:nvSpPr>
        <dsp:cNvPr id="0" name=""/>
        <dsp:cNvSpPr/>
      </dsp:nvSpPr>
      <dsp:spPr>
        <a:xfrm>
          <a:off x="1647085" y="2100"/>
          <a:ext cx="1086448" cy="1086448"/>
        </a:xfrm>
        <a:prstGeom prst="ellipse">
          <a:avLst/>
        </a:prstGeom>
        <a:solidFill>
          <a:schemeClr val="tx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1100" kern="1200" dirty="0"/>
            <a:t>Phonic strategies</a:t>
          </a:r>
        </a:p>
      </dsp:txBody>
      <dsp:txXfrm>
        <a:off x="1806192" y="161207"/>
        <a:ext cx="768234" cy="768234"/>
      </dsp:txXfrm>
    </dsp:sp>
    <dsp:sp modelId="{A54264E8-31D4-4BA6-A5A2-FDFEAD158827}">
      <dsp:nvSpPr>
        <dsp:cNvPr id="0" name=""/>
        <dsp:cNvSpPr/>
      </dsp:nvSpPr>
      <dsp:spPr>
        <a:xfrm>
          <a:off x="2733534" y="1935549"/>
          <a:ext cx="326408" cy="45263"/>
        </a:xfrm>
        <a:custGeom>
          <a:avLst/>
          <a:gdLst/>
          <a:ahLst/>
          <a:cxnLst/>
          <a:rect l="0" t="0" r="0" b="0"/>
          <a:pathLst>
            <a:path>
              <a:moveTo>
                <a:pt x="0" y="22631"/>
              </a:moveTo>
              <a:lnTo>
                <a:pt x="326408" y="2263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2888578" y="1950021"/>
        <a:ext cx="16320" cy="16320"/>
      </dsp:txXfrm>
    </dsp:sp>
    <dsp:sp modelId="{384EFA93-7650-486E-A653-45B41B8ADC04}">
      <dsp:nvSpPr>
        <dsp:cNvPr id="0" name=""/>
        <dsp:cNvSpPr/>
      </dsp:nvSpPr>
      <dsp:spPr>
        <a:xfrm>
          <a:off x="3059942" y="1414957"/>
          <a:ext cx="1086448" cy="1086448"/>
        </a:xfrm>
        <a:prstGeom prst="ellipse">
          <a:avLst/>
        </a:prstGeom>
        <a:solidFill>
          <a:schemeClr val="accent1">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1100" kern="1200" dirty="0">
              <a:solidFill>
                <a:schemeClr val="tx1"/>
              </a:solidFill>
            </a:rPr>
            <a:t>Word recognition strategies</a:t>
          </a:r>
        </a:p>
      </dsp:txBody>
      <dsp:txXfrm>
        <a:off x="3219049" y="1574064"/>
        <a:ext cx="768234" cy="768234"/>
      </dsp:txXfrm>
    </dsp:sp>
    <dsp:sp modelId="{2D05B222-8776-4A9B-ACB2-EE7F30C3EE52}">
      <dsp:nvSpPr>
        <dsp:cNvPr id="0" name=""/>
        <dsp:cNvSpPr/>
      </dsp:nvSpPr>
      <dsp:spPr>
        <a:xfrm rot="5400000">
          <a:off x="2027106" y="2641978"/>
          <a:ext cx="326408" cy="45263"/>
        </a:xfrm>
        <a:custGeom>
          <a:avLst/>
          <a:gdLst/>
          <a:ahLst/>
          <a:cxnLst/>
          <a:rect l="0" t="0" r="0" b="0"/>
          <a:pathLst>
            <a:path>
              <a:moveTo>
                <a:pt x="0" y="22631"/>
              </a:moveTo>
              <a:lnTo>
                <a:pt x="326408" y="2263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2182149" y="2656449"/>
        <a:ext cx="16320" cy="16320"/>
      </dsp:txXfrm>
    </dsp:sp>
    <dsp:sp modelId="{D374E91B-AF11-4272-BE82-88D6CB604D99}">
      <dsp:nvSpPr>
        <dsp:cNvPr id="0" name=""/>
        <dsp:cNvSpPr/>
      </dsp:nvSpPr>
      <dsp:spPr>
        <a:xfrm>
          <a:off x="1647085" y="2827814"/>
          <a:ext cx="1086448" cy="1086448"/>
        </a:xfrm>
        <a:prstGeom prst="ellipse">
          <a:avLst/>
        </a:prstGeom>
        <a:solidFill>
          <a:schemeClr val="tx2">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1100" kern="1200" dirty="0"/>
            <a:t>Knowledge of language strategies</a:t>
          </a:r>
        </a:p>
      </dsp:txBody>
      <dsp:txXfrm>
        <a:off x="1806192" y="2986921"/>
        <a:ext cx="768234" cy="768234"/>
      </dsp:txXfrm>
    </dsp:sp>
    <dsp:sp modelId="{59FC8EAC-EDB2-49BC-9C43-9AF423749D08}">
      <dsp:nvSpPr>
        <dsp:cNvPr id="0" name=""/>
        <dsp:cNvSpPr/>
      </dsp:nvSpPr>
      <dsp:spPr>
        <a:xfrm rot="10800000">
          <a:off x="1380817" y="1935549"/>
          <a:ext cx="266267" cy="45263"/>
        </a:xfrm>
        <a:custGeom>
          <a:avLst/>
          <a:gdLst/>
          <a:ahLst/>
          <a:cxnLst/>
          <a:rect l="0" t="0" r="0" b="0"/>
          <a:pathLst>
            <a:path>
              <a:moveTo>
                <a:pt x="0" y="22631"/>
              </a:moveTo>
              <a:lnTo>
                <a:pt x="266267" y="2263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rot="10800000">
        <a:off x="1507295" y="1951524"/>
        <a:ext cx="13313" cy="13313"/>
      </dsp:txXfrm>
    </dsp:sp>
    <dsp:sp modelId="{60C111B6-BED8-4BC8-8EDB-2129CDD33E1C}">
      <dsp:nvSpPr>
        <dsp:cNvPr id="0" name=""/>
        <dsp:cNvSpPr/>
      </dsp:nvSpPr>
      <dsp:spPr>
        <a:xfrm>
          <a:off x="174088" y="1414957"/>
          <a:ext cx="1206729" cy="1086448"/>
        </a:xfrm>
        <a:prstGeom prst="ellipse">
          <a:avLst/>
        </a:prstGeom>
        <a:solidFill>
          <a:schemeClr val="accent5">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1100" kern="1200" dirty="0"/>
            <a:t>Contextual strategies</a:t>
          </a:r>
        </a:p>
      </dsp:txBody>
      <dsp:txXfrm>
        <a:off x="350809" y="1574064"/>
        <a:ext cx="853287" cy="76823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89938" cy="487680"/>
          </a:xfrm>
          <a:prstGeom prst="rect">
            <a:avLst/>
          </a:prstGeom>
        </p:spPr>
        <p:txBody>
          <a:bodyPr vert="horz" lIns="92755" tIns="46377" rIns="92755" bIns="46377" rtlCol="0"/>
          <a:lstStyle>
            <a:lvl1pPr algn="l">
              <a:defRPr sz="1200"/>
            </a:lvl1pPr>
          </a:lstStyle>
          <a:p>
            <a:endParaRPr lang="en-GB" dirty="0"/>
          </a:p>
        </p:txBody>
      </p:sp>
      <p:sp>
        <p:nvSpPr>
          <p:cNvPr id="3" name="Date Placeholder 2"/>
          <p:cNvSpPr>
            <a:spLocks noGrp="1"/>
          </p:cNvSpPr>
          <p:nvPr>
            <p:ph type="dt" sz="quarter" idx="1"/>
          </p:nvPr>
        </p:nvSpPr>
        <p:spPr>
          <a:xfrm>
            <a:off x="3777608" y="0"/>
            <a:ext cx="2889938" cy="487680"/>
          </a:xfrm>
          <a:prstGeom prst="rect">
            <a:avLst/>
          </a:prstGeom>
        </p:spPr>
        <p:txBody>
          <a:bodyPr vert="horz" lIns="92755" tIns="46377" rIns="92755" bIns="46377" rtlCol="0"/>
          <a:lstStyle>
            <a:lvl1pPr algn="r">
              <a:defRPr sz="1200"/>
            </a:lvl1pPr>
          </a:lstStyle>
          <a:p>
            <a:fld id="{96D292DE-8B7A-4254-AA83-74C1F4DD4AF0}" type="datetimeFigureOut">
              <a:rPr lang="en-GB" smtClean="0"/>
              <a:t>21/01/2019</a:t>
            </a:fld>
            <a:endParaRPr lang="en-GB" dirty="0"/>
          </a:p>
        </p:txBody>
      </p:sp>
      <p:sp>
        <p:nvSpPr>
          <p:cNvPr id="4" name="Footer Placeholder 3"/>
          <p:cNvSpPr>
            <a:spLocks noGrp="1"/>
          </p:cNvSpPr>
          <p:nvPr>
            <p:ph type="ftr" sz="quarter" idx="2"/>
          </p:nvPr>
        </p:nvSpPr>
        <p:spPr>
          <a:xfrm>
            <a:off x="2" y="9264227"/>
            <a:ext cx="2889938" cy="487680"/>
          </a:xfrm>
          <a:prstGeom prst="rect">
            <a:avLst/>
          </a:prstGeom>
        </p:spPr>
        <p:txBody>
          <a:bodyPr vert="horz" lIns="92755" tIns="46377" rIns="92755" bIns="46377"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8" y="9264227"/>
            <a:ext cx="2889938" cy="487680"/>
          </a:xfrm>
          <a:prstGeom prst="rect">
            <a:avLst/>
          </a:prstGeom>
        </p:spPr>
        <p:txBody>
          <a:bodyPr vert="horz" lIns="92755" tIns="46377" rIns="92755" bIns="46377"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89938" cy="487680"/>
          </a:xfrm>
          <a:prstGeom prst="rect">
            <a:avLst/>
          </a:prstGeom>
        </p:spPr>
        <p:txBody>
          <a:bodyPr vert="horz" lIns="92755" tIns="46377" rIns="92755" bIns="46377" rtlCol="0"/>
          <a:lstStyle>
            <a:lvl1pPr algn="l">
              <a:defRPr sz="1200"/>
            </a:lvl1pPr>
          </a:lstStyle>
          <a:p>
            <a:endParaRPr lang="en-GB" dirty="0"/>
          </a:p>
        </p:txBody>
      </p:sp>
      <p:sp>
        <p:nvSpPr>
          <p:cNvPr id="3" name="Date Placeholder 2"/>
          <p:cNvSpPr>
            <a:spLocks noGrp="1"/>
          </p:cNvSpPr>
          <p:nvPr>
            <p:ph type="dt" idx="1"/>
          </p:nvPr>
        </p:nvSpPr>
        <p:spPr>
          <a:xfrm>
            <a:off x="3777608" y="0"/>
            <a:ext cx="2889938" cy="487680"/>
          </a:xfrm>
          <a:prstGeom prst="rect">
            <a:avLst/>
          </a:prstGeom>
        </p:spPr>
        <p:txBody>
          <a:bodyPr vert="horz" lIns="92755" tIns="46377" rIns="92755" bIns="46377" rtlCol="0"/>
          <a:lstStyle>
            <a:lvl1pPr algn="r">
              <a:defRPr sz="1200"/>
            </a:lvl1pPr>
          </a:lstStyle>
          <a:p>
            <a:fld id="{7B5557C6-2EBE-40BA-9735-E1E51942F078}" type="datetimeFigureOut">
              <a:rPr lang="en-GB" smtClean="0"/>
              <a:t>21/01/2019</a:t>
            </a:fld>
            <a:endParaRPr lang="en-GB" dirty="0"/>
          </a:p>
        </p:txBody>
      </p:sp>
      <p:sp>
        <p:nvSpPr>
          <p:cNvPr id="4" name="Slide Image Placeholder 3"/>
          <p:cNvSpPr>
            <a:spLocks noGrp="1" noRot="1" noChangeAspect="1"/>
          </p:cNvSpPr>
          <p:nvPr>
            <p:ph type="sldImg" idx="2"/>
          </p:nvPr>
        </p:nvSpPr>
        <p:spPr>
          <a:xfrm>
            <a:off x="898525" y="731838"/>
            <a:ext cx="4872038" cy="3656012"/>
          </a:xfrm>
          <a:prstGeom prst="rect">
            <a:avLst/>
          </a:prstGeom>
          <a:noFill/>
          <a:ln w="12700">
            <a:solidFill>
              <a:prstClr val="black"/>
            </a:solidFill>
          </a:ln>
        </p:spPr>
        <p:txBody>
          <a:bodyPr vert="horz" lIns="92755" tIns="46377" rIns="92755" bIns="46377" rtlCol="0" anchor="ctr"/>
          <a:lstStyle/>
          <a:p>
            <a:endParaRPr lang="en-GB" dirty="0"/>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92755" tIns="46377" rIns="92755" bIns="4637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264227"/>
            <a:ext cx="2889938" cy="487680"/>
          </a:xfrm>
          <a:prstGeom prst="rect">
            <a:avLst/>
          </a:prstGeom>
        </p:spPr>
        <p:txBody>
          <a:bodyPr vert="horz" lIns="92755" tIns="46377" rIns="92755" bIns="46377"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8" y="9264227"/>
            <a:ext cx="2889938" cy="487680"/>
          </a:xfrm>
          <a:prstGeom prst="rect">
            <a:avLst/>
          </a:prstGeom>
        </p:spPr>
        <p:txBody>
          <a:bodyPr vert="horz" lIns="92755" tIns="46377" rIns="92755" bIns="46377" rtlCol="0" anchor="b"/>
          <a:lstStyle>
            <a:lvl1pPr algn="r">
              <a:defRPr sz="1200"/>
            </a:lvl1pPr>
          </a:lstStyle>
          <a:p>
            <a:fld id="{34363F00-7F05-4888-870A-A771EB1772FD}" type="slidenum">
              <a:rPr lang="en-GB" smtClean="0"/>
              <a:t>‹#›</a:t>
            </a:fld>
            <a:endParaRPr lang="en-GB" dirty="0"/>
          </a:p>
        </p:txBody>
      </p:sp>
    </p:spTree>
    <p:extLst>
      <p:ext uri="{BB962C8B-B14F-4D97-AF65-F5344CB8AC3E}">
        <p14:creationId xmlns:p14="http://schemas.microsoft.com/office/powerpoint/2010/main"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Warm-up activity:</a:t>
            </a:r>
          </a:p>
          <a:p>
            <a:endParaRPr lang="en-GB" dirty="0"/>
          </a:p>
          <a:p>
            <a:r>
              <a:rPr lang="en-GB" dirty="0"/>
              <a:t>Make a list of all the CVC words you can think of.</a:t>
            </a:r>
          </a:p>
        </p:txBody>
      </p:sp>
      <p:sp>
        <p:nvSpPr>
          <p:cNvPr id="4" name="Slide Number Placeholder 3"/>
          <p:cNvSpPr>
            <a:spLocks noGrp="1"/>
          </p:cNvSpPr>
          <p:nvPr>
            <p:ph type="sldNum" sz="quarter" idx="10"/>
          </p:nvPr>
        </p:nvSpPr>
        <p:spPr/>
        <p:txBody>
          <a:bodyPr/>
          <a:lstStyle/>
          <a:p>
            <a:fld id="{34363F00-7F05-4888-870A-A771EB1772FD}" type="slidenum">
              <a:rPr lang="en-GB" smtClean="0"/>
              <a:t>1</a:t>
            </a:fld>
            <a:endParaRPr lang="en-GB" dirty="0"/>
          </a:p>
        </p:txBody>
      </p:sp>
    </p:spTree>
    <p:extLst>
      <p:ext uri="{BB962C8B-B14F-4D97-AF65-F5344CB8AC3E}">
        <p14:creationId xmlns:p14="http://schemas.microsoft.com/office/powerpoint/2010/main" val="3017572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Complete</a:t>
            </a:r>
          </a:p>
        </p:txBody>
      </p:sp>
      <p:sp>
        <p:nvSpPr>
          <p:cNvPr id="4" name="Slide Number Placeholder 3"/>
          <p:cNvSpPr>
            <a:spLocks noGrp="1"/>
          </p:cNvSpPr>
          <p:nvPr>
            <p:ph type="sldNum" sz="quarter" idx="10"/>
          </p:nvPr>
        </p:nvSpPr>
        <p:spPr/>
        <p:txBody>
          <a:bodyPr/>
          <a:lstStyle/>
          <a:p>
            <a:fld id="{7C5B0F83-95FE-4690-BED0-5E8A9AD7FE61}" type="slidenum">
              <a:rPr lang="en-GB" smtClean="0"/>
              <a:t>2</a:t>
            </a:fld>
            <a:endParaRPr lang="en-GB" dirty="0"/>
          </a:p>
        </p:txBody>
      </p:sp>
    </p:spTree>
    <p:extLst>
      <p:ext uri="{BB962C8B-B14F-4D97-AF65-F5344CB8AC3E}">
        <p14:creationId xmlns:p14="http://schemas.microsoft.com/office/powerpoint/2010/main" val="497550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Let groups discuss and make a list of all the skills and knowledge they would need to be able to read this text</a:t>
            </a:r>
          </a:p>
          <a:p>
            <a:endParaRPr lang="en-GB" dirty="0"/>
          </a:p>
          <a:p>
            <a:r>
              <a:rPr lang="en-GB" dirty="0"/>
              <a:t>Show next slide to confirm answers.</a:t>
            </a:r>
          </a:p>
        </p:txBody>
      </p:sp>
      <p:sp>
        <p:nvSpPr>
          <p:cNvPr id="4" name="Slide Number Placeholder 3"/>
          <p:cNvSpPr>
            <a:spLocks noGrp="1"/>
          </p:cNvSpPr>
          <p:nvPr>
            <p:ph type="sldNum" sz="quarter" idx="10"/>
          </p:nvPr>
        </p:nvSpPr>
        <p:spPr/>
        <p:txBody>
          <a:bodyPr/>
          <a:lstStyle/>
          <a:p>
            <a:fld id="{34363F00-7F05-4888-870A-A771EB1772FD}" type="slidenum">
              <a:rPr lang="en-GB" smtClean="0"/>
              <a:t>3</a:t>
            </a:fld>
            <a:endParaRPr lang="en-GB" dirty="0"/>
          </a:p>
        </p:txBody>
      </p:sp>
    </p:spTree>
    <p:extLst>
      <p:ext uri="{BB962C8B-B14F-4D97-AF65-F5344CB8AC3E}">
        <p14:creationId xmlns:p14="http://schemas.microsoft.com/office/powerpoint/2010/main" val="4255629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revision from last week</a:t>
            </a:r>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4</a:t>
            </a:fld>
            <a:endParaRPr lang="en-GB" dirty="0"/>
          </a:p>
        </p:txBody>
      </p:sp>
    </p:spTree>
    <p:extLst>
      <p:ext uri="{BB962C8B-B14F-4D97-AF65-F5344CB8AC3E}">
        <p14:creationId xmlns:p14="http://schemas.microsoft.com/office/powerpoint/2010/main" val="825470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r>
              <a:rPr lang="en-GB" b="1" dirty="0"/>
              <a:t>Activity: They have to think of the different skills then they have to choose one skill and think of  ways they could develop that skill in the classroom</a:t>
            </a:r>
          </a:p>
          <a:p>
            <a:pPr defTabSz="897740">
              <a:defRPr/>
            </a:pPr>
            <a:endParaRPr lang="en-GB" b="1" dirty="0"/>
          </a:p>
          <a:p>
            <a:r>
              <a:rPr lang="en-GB" b="1" dirty="0"/>
              <a:t>Listening skills</a:t>
            </a:r>
          </a:p>
          <a:p>
            <a:r>
              <a:rPr lang="en-GB" dirty="0"/>
              <a:t>It is essential that we encourage our young learners to develop listening skills.</a:t>
            </a:r>
          </a:p>
          <a:p>
            <a:r>
              <a:rPr lang="en-GB" dirty="0"/>
              <a:t>In order to begin reading we need to be able to differentiate between sounds.</a:t>
            </a:r>
          </a:p>
          <a:p>
            <a:r>
              <a:rPr lang="en-GB" dirty="0"/>
              <a:t>We need to establish good eye contact – the movements of the mouth are essential in understanding the formation of sounds.</a:t>
            </a:r>
            <a:endParaRPr lang="en-GB" b="1" dirty="0"/>
          </a:p>
          <a:p>
            <a:r>
              <a:rPr lang="en-GB" b="1" dirty="0"/>
              <a:t>Developing auditory memory</a:t>
            </a:r>
          </a:p>
          <a:p>
            <a:pPr>
              <a:buNone/>
            </a:pPr>
            <a:r>
              <a:rPr lang="en-GB" dirty="0"/>
              <a:t>Before we can even consider our young learners ability to read we need to ensure they are developing good auditory memory skills. </a:t>
            </a:r>
          </a:p>
          <a:p>
            <a:pPr>
              <a:buNone/>
            </a:pPr>
            <a:r>
              <a:rPr lang="en-GB" dirty="0"/>
              <a:t>    Young children need to develop short and long term auditory memory skills – learning songs and rhymes is crucial. Songs and rhymes also allow learners to develop an understanding of the importance of pattern and keeping a steady beat. </a:t>
            </a:r>
          </a:p>
          <a:p>
            <a:pPr>
              <a:buNone/>
            </a:pPr>
            <a:r>
              <a:rPr lang="en-GB" b="1" dirty="0"/>
              <a:t>Developing visual discrimination</a:t>
            </a:r>
          </a:p>
          <a:p>
            <a:pPr>
              <a:buNone/>
            </a:pPr>
            <a:r>
              <a:rPr lang="en-GB" dirty="0"/>
              <a:t>They need to do this or they will not be able to distinguish</a:t>
            </a:r>
            <a:r>
              <a:rPr lang="en-GB" baseline="0" dirty="0"/>
              <a:t> between the letters they see</a:t>
            </a:r>
            <a:endParaRPr lang="en-GB" dirty="0"/>
          </a:p>
          <a:p>
            <a:pPr>
              <a:buNone/>
            </a:pPr>
            <a:r>
              <a:rPr lang="en-GB" b="1" dirty="0"/>
              <a:t>Developing visual memory</a:t>
            </a:r>
          </a:p>
          <a:p>
            <a:pPr>
              <a:buNone/>
            </a:pPr>
            <a:r>
              <a:rPr lang="en-GB" dirty="0"/>
              <a:t>Children need to be able to remember</a:t>
            </a:r>
            <a:r>
              <a:rPr lang="en-GB" baseline="0" dirty="0"/>
              <a:t> what they have seen</a:t>
            </a:r>
            <a:endParaRPr lang="en-GB" dirty="0"/>
          </a:p>
          <a:p>
            <a:pPr>
              <a:buNone/>
            </a:pPr>
            <a:r>
              <a:rPr lang="en-GB" b="1" dirty="0"/>
              <a:t>Vocabulary development</a:t>
            </a:r>
            <a:endParaRPr lang="en-GB" dirty="0"/>
          </a:p>
          <a:p>
            <a:r>
              <a:rPr lang="en-GB" dirty="0"/>
              <a:t>Each week young children should extend their vocabulary through:</a:t>
            </a:r>
          </a:p>
          <a:p>
            <a:r>
              <a:rPr lang="en-GB" dirty="0"/>
              <a:t>Nouns (names e.g. shop, chair, dog etc.)</a:t>
            </a:r>
          </a:p>
          <a:p>
            <a:r>
              <a:rPr lang="en-GB" dirty="0"/>
              <a:t>Adjectives (describes e.g. happy, soft, kind etc.)</a:t>
            </a:r>
          </a:p>
          <a:p>
            <a:r>
              <a:rPr lang="en-GB" dirty="0"/>
              <a:t>Verbs (actions /doing e.g. Jumping, carry, running etc.)</a:t>
            </a:r>
          </a:p>
          <a:p>
            <a:r>
              <a:rPr lang="en-GB" dirty="0"/>
              <a:t>Prepositions (positional language e.g. Behind, on etc.)</a:t>
            </a:r>
          </a:p>
          <a:p>
            <a:r>
              <a:rPr lang="en-GB" dirty="0"/>
              <a:t>Sequencing (when, after, later etc.)</a:t>
            </a:r>
          </a:p>
          <a:p>
            <a:r>
              <a:rPr lang="en-GB" dirty="0"/>
              <a:t>Reasoning (but, because, if etc.)</a:t>
            </a:r>
            <a:endParaRPr lang="en-GB" b="1" dirty="0"/>
          </a:p>
          <a:p>
            <a:r>
              <a:rPr lang="en-GB" b="1" dirty="0"/>
              <a:t>Brain development – left to right</a:t>
            </a:r>
          </a:p>
          <a:p>
            <a:r>
              <a:rPr lang="en-GB" dirty="0"/>
              <a:t>This is essential to support directionality – left to right in reading and writing.</a:t>
            </a:r>
          </a:p>
          <a:p>
            <a:r>
              <a:rPr lang="en-GB" dirty="0"/>
              <a:t>Gross motor physical skills are required to develop crossing the mid line</a:t>
            </a:r>
          </a:p>
          <a:p>
            <a:r>
              <a:rPr lang="en-GB" b="1" dirty="0"/>
              <a:t>Story-telling</a:t>
            </a:r>
          </a:p>
          <a:p>
            <a:r>
              <a:rPr lang="en-GB" dirty="0"/>
              <a:t>Story telling develops all aspects of listening when a book is not used.</a:t>
            </a:r>
          </a:p>
          <a:p>
            <a:r>
              <a:rPr lang="en-GB" dirty="0"/>
              <a:t>The story teller has an opportunity to really focus on expression and rhythmic pattern</a:t>
            </a:r>
          </a:p>
          <a:p>
            <a:endParaRPr lang="en-GB" dirty="0"/>
          </a:p>
          <a:p>
            <a:r>
              <a:rPr lang="en-GB" b="1" dirty="0"/>
              <a:t>Key question: when is a child ready to read?</a:t>
            </a:r>
          </a:p>
          <a:p>
            <a:endParaRPr lang="en-GB" dirty="0"/>
          </a:p>
          <a:p>
            <a:endParaRPr lang="en-GB" dirty="0"/>
          </a:p>
          <a:p>
            <a:endParaRPr lang="en-GB" dirty="0"/>
          </a:p>
          <a:p>
            <a:endParaRPr lang="en-GB" dirty="0"/>
          </a:p>
          <a:p>
            <a:endParaRPr lang="en-GB" dirty="0"/>
          </a:p>
          <a:p>
            <a:pPr>
              <a:buNone/>
            </a:pPr>
            <a:endParaRPr lang="en-GB" dirty="0"/>
          </a:p>
          <a:p>
            <a:pPr>
              <a:buNone/>
            </a:pPr>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5</a:t>
            </a:fld>
            <a:endParaRPr lang="en-GB" dirty="0"/>
          </a:p>
        </p:txBody>
      </p:sp>
    </p:spTree>
    <p:extLst>
      <p:ext uri="{BB962C8B-B14F-4D97-AF65-F5344CB8AC3E}">
        <p14:creationId xmlns:p14="http://schemas.microsoft.com/office/powerpoint/2010/main" val="4021578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6</a:t>
            </a:fld>
            <a:endParaRPr lang="en-GB" dirty="0"/>
          </a:p>
        </p:txBody>
      </p:sp>
    </p:spTree>
    <p:extLst>
      <p:ext uri="{BB962C8B-B14F-4D97-AF65-F5344CB8AC3E}">
        <p14:creationId xmlns:p14="http://schemas.microsoft.com/office/powerpoint/2010/main" val="2623280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attention to the documents</a:t>
            </a:r>
          </a:p>
        </p:txBody>
      </p:sp>
      <p:sp>
        <p:nvSpPr>
          <p:cNvPr id="4" name="Slide Number Placeholder 3"/>
          <p:cNvSpPr>
            <a:spLocks noGrp="1"/>
          </p:cNvSpPr>
          <p:nvPr>
            <p:ph type="sldNum" sz="quarter" idx="10"/>
          </p:nvPr>
        </p:nvSpPr>
        <p:spPr/>
        <p:txBody>
          <a:bodyPr/>
          <a:lstStyle/>
          <a:p>
            <a:fld id="{34363F00-7F05-4888-870A-A771EB1772FD}" type="slidenum">
              <a:rPr lang="en-GB" smtClean="0"/>
              <a:t>7</a:t>
            </a:fld>
            <a:endParaRPr lang="en-GB" dirty="0"/>
          </a:p>
        </p:txBody>
      </p:sp>
    </p:spTree>
    <p:extLst>
      <p:ext uri="{BB962C8B-B14F-4D97-AF65-F5344CB8AC3E}">
        <p14:creationId xmlns:p14="http://schemas.microsoft.com/office/powerpoint/2010/main" val="677692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8</a:t>
            </a:fld>
            <a:endParaRPr lang="en-GB" dirty="0"/>
          </a:p>
        </p:txBody>
      </p:sp>
    </p:spTree>
    <p:extLst>
      <p:ext uri="{BB962C8B-B14F-4D97-AF65-F5344CB8AC3E}">
        <p14:creationId xmlns:p14="http://schemas.microsoft.com/office/powerpoint/2010/main" val="13571380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5B4561-305B-47DE-BD7C-2D41FE1DBF4A}" type="slidenum">
              <a:rPr lang="en-GB" smtClean="0"/>
              <a:t>10</a:t>
            </a:fld>
            <a:endParaRPr lang="en-GB" dirty="0"/>
          </a:p>
        </p:txBody>
      </p:sp>
    </p:spTree>
    <p:extLst>
      <p:ext uri="{BB962C8B-B14F-4D97-AF65-F5344CB8AC3E}">
        <p14:creationId xmlns:p14="http://schemas.microsoft.com/office/powerpoint/2010/main" val="2011532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5B4561-305B-47DE-BD7C-2D41FE1DBF4A}" type="slidenum">
              <a:rPr lang="en-GB" smtClean="0"/>
              <a:t>12</a:t>
            </a:fld>
            <a:endParaRPr lang="en-GB" dirty="0"/>
          </a:p>
        </p:txBody>
      </p:sp>
    </p:spTree>
    <p:extLst>
      <p:ext uri="{BB962C8B-B14F-4D97-AF65-F5344CB8AC3E}">
        <p14:creationId xmlns:p14="http://schemas.microsoft.com/office/powerpoint/2010/main" val="32956651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5B4561-305B-47DE-BD7C-2D41FE1DBF4A}" type="slidenum">
              <a:rPr lang="en-GB" smtClean="0"/>
              <a:t>16</a:t>
            </a:fld>
            <a:endParaRPr lang="en-GB" dirty="0"/>
          </a:p>
        </p:txBody>
      </p:sp>
    </p:spTree>
    <p:extLst>
      <p:ext uri="{BB962C8B-B14F-4D97-AF65-F5344CB8AC3E}">
        <p14:creationId xmlns:p14="http://schemas.microsoft.com/office/powerpoint/2010/main" val="12096810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5B4561-305B-47DE-BD7C-2D41FE1DBF4A}" type="slidenum">
              <a:rPr lang="en-GB" smtClean="0"/>
              <a:t>19</a:t>
            </a:fld>
            <a:endParaRPr lang="en-GB" dirty="0"/>
          </a:p>
        </p:txBody>
      </p:sp>
    </p:spTree>
    <p:extLst>
      <p:ext uri="{BB962C8B-B14F-4D97-AF65-F5344CB8AC3E}">
        <p14:creationId xmlns:p14="http://schemas.microsoft.com/office/powerpoint/2010/main" val="41508097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video</a:t>
            </a:r>
          </a:p>
        </p:txBody>
      </p:sp>
      <p:sp>
        <p:nvSpPr>
          <p:cNvPr id="4" name="Slide Number Placeholder 3"/>
          <p:cNvSpPr>
            <a:spLocks noGrp="1"/>
          </p:cNvSpPr>
          <p:nvPr>
            <p:ph type="sldNum" sz="quarter" idx="10"/>
          </p:nvPr>
        </p:nvSpPr>
        <p:spPr/>
        <p:txBody>
          <a:bodyPr/>
          <a:lstStyle/>
          <a:p>
            <a:fld id="{34363F00-7F05-4888-870A-A771EB1772FD}" type="slidenum">
              <a:rPr lang="en-GB" smtClean="0"/>
              <a:t>22</a:t>
            </a:fld>
            <a:endParaRPr lang="en-GB" dirty="0"/>
          </a:p>
        </p:txBody>
      </p:sp>
    </p:spTree>
    <p:extLst>
      <p:ext uri="{BB962C8B-B14F-4D97-AF65-F5344CB8AC3E}">
        <p14:creationId xmlns:p14="http://schemas.microsoft.com/office/powerpoint/2010/main" val="34547271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Tricky words (or words that need to be used before pupils understand the phonics)</a:t>
            </a:r>
          </a:p>
          <a:p>
            <a:r>
              <a:rPr lang="en-GB" dirty="0"/>
              <a:t>Speed (easier to recognise whole words than to sound out)</a:t>
            </a:r>
          </a:p>
          <a:p>
            <a:r>
              <a:rPr lang="en-GB" dirty="0"/>
              <a:t>Magic words?</a:t>
            </a:r>
          </a:p>
          <a:p>
            <a:endParaRPr lang="en-GB" dirty="0"/>
          </a:p>
          <a:p>
            <a:r>
              <a:rPr lang="en-GB" dirty="0"/>
              <a:t>Point out that these are taught alongside phonics</a:t>
            </a: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23</a:t>
            </a:fld>
            <a:endParaRPr lang="en-GB" dirty="0"/>
          </a:p>
        </p:txBody>
      </p:sp>
    </p:spTree>
    <p:extLst>
      <p:ext uri="{BB962C8B-B14F-4D97-AF65-F5344CB8AC3E}">
        <p14:creationId xmlns:p14="http://schemas.microsoft.com/office/powerpoint/2010/main" val="23899616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video of Phonic Bugs?</a:t>
            </a:r>
          </a:p>
        </p:txBody>
      </p:sp>
      <p:sp>
        <p:nvSpPr>
          <p:cNvPr id="4" name="Slide Number Placeholder 3"/>
          <p:cNvSpPr>
            <a:spLocks noGrp="1"/>
          </p:cNvSpPr>
          <p:nvPr>
            <p:ph type="sldNum" sz="quarter" idx="10"/>
          </p:nvPr>
        </p:nvSpPr>
        <p:spPr/>
        <p:txBody>
          <a:bodyPr/>
          <a:lstStyle/>
          <a:p>
            <a:fld id="{34363F00-7F05-4888-870A-A771EB1772FD}" type="slidenum">
              <a:rPr lang="en-GB" smtClean="0"/>
              <a:t>24</a:t>
            </a:fld>
            <a:endParaRPr lang="en-GB" dirty="0"/>
          </a:p>
        </p:txBody>
      </p:sp>
    </p:spTree>
    <p:extLst>
      <p:ext uri="{BB962C8B-B14F-4D97-AF65-F5344CB8AC3E}">
        <p14:creationId xmlns:p14="http://schemas.microsoft.com/office/powerpoint/2010/main" val="40492973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25</a:t>
            </a:fld>
            <a:endParaRPr lang="en-GB" dirty="0"/>
          </a:p>
        </p:txBody>
      </p:sp>
    </p:spTree>
    <p:extLst>
      <p:ext uri="{BB962C8B-B14F-4D97-AF65-F5344CB8AC3E}">
        <p14:creationId xmlns:p14="http://schemas.microsoft.com/office/powerpoint/2010/main" val="8484450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ea typeface="ＭＳ Ｐゴシック" panose="020B0600070205080204" pitchFamily="34" charset="-128"/>
              </a:rPr>
              <a:t>Time: 5mins</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Activity: </a:t>
            </a:r>
            <a:r>
              <a:rPr lang="en-GB" altLang="en-US" dirty="0">
                <a:ea typeface="ＭＳ Ｐゴシック" panose="020B0600070205080204" pitchFamily="34" charset="-128"/>
              </a:rPr>
              <a:t>Tell the person next to you 3 things </a:t>
            </a:r>
            <a:r>
              <a:rPr lang="en-GB" altLang="en-US" i="1" dirty="0">
                <a:ea typeface="ＭＳ Ｐゴシック" panose="020B0600070205080204" pitchFamily="34" charset="-128"/>
              </a:rPr>
              <a:t>………..    as above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
        <p:nvSpPr>
          <p:cNvPr id="3482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64456">
              <a:defRPr>
                <a:solidFill>
                  <a:schemeClr val="tx1"/>
                </a:solidFill>
                <a:latin typeface="Arial" panose="020B0604020202020204" pitchFamily="34" charset="0"/>
                <a:ea typeface="ＭＳ Ｐゴシック" panose="020B0600070205080204" pitchFamily="34" charset="-128"/>
              </a:defRPr>
            </a:lvl1pPr>
            <a:lvl2pPr marL="729415" indent="-280544" defTabSz="464456">
              <a:defRPr>
                <a:solidFill>
                  <a:schemeClr val="tx1"/>
                </a:solidFill>
                <a:latin typeface="Arial" panose="020B0604020202020204" pitchFamily="34" charset="0"/>
                <a:ea typeface="ＭＳ Ｐゴシック" panose="020B0600070205080204" pitchFamily="34" charset="-128"/>
              </a:defRPr>
            </a:lvl2pPr>
            <a:lvl3pPr marL="1122176" indent="-224435" defTabSz="464456">
              <a:defRPr>
                <a:solidFill>
                  <a:schemeClr val="tx1"/>
                </a:solidFill>
                <a:latin typeface="Arial" panose="020B0604020202020204" pitchFamily="34" charset="0"/>
                <a:ea typeface="ＭＳ Ｐゴシック" panose="020B0600070205080204" pitchFamily="34" charset="-128"/>
              </a:defRPr>
            </a:lvl3pPr>
            <a:lvl4pPr marL="1571045" indent="-224435" defTabSz="464456">
              <a:defRPr>
                <a:solidFill>
                  <a:schemeClr val="tx1"/>
                </a:solidFill>
                <a:latin typeface="Arial" panose="020B0604020202020204" pitchFamily="34" charset="0"/>
                <a:ea typeface="ＭＳ Ｐゴシック" panose="020B0600070205080204" pitchFamily="34" charset="-128"/>
              </a:defRPr>
            </a:lvl4pPr>
            <a:lvl5pPr marL="2019916" indent="-224435" defTabSz="464456">
              <a:defRPr>
                <a:solidFill>
                  <a:schemeClr val="tx1"/>
                </a:solidFill>
                <a:latin typeface="Arial" panose="020B0604020202020204" pitchFamily="34" charset="0"/>
                <a:ea typeface="ＭＳ Ｐゴシック" panose="020B0600070205080204" pitchFamily="34" charset="-128"/>
              </a:defRPr>
            </a:lvl5pPr>
            <a:lvl6pPr marL="2468786" indent="-224435" defTabSz="464456"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7655" indent="-224435" defTabSz="464456"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526" indent="-224435" defTabSz="464456"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396" indent="-224435" defTabSz="464456"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8D5883F-26C5-4F2B-98B5-860A7C05C0B8}" type="slidenum">
              <a:rPr lang="en-GB" altLang="en-US" smtClean="0">
                <a:latin typeface="Calibri" panose="020F0502020204030204" pitchFamily="34" charset="0"/>
              </a:rPr>
              <a:pPr/>
              <a:t>26</a:t>
            </a:fld>
            <a:endParaRPr lang="en-GB" altLang="en-US" dirty="0">
              <a:latin typeface="Calibri" panose="020F0502020204030204" pitchFamily="34" charset="0"/>
            </a:endParaRPr>
          </a:p>
        </p:txBody>
      </p:sp>
    </p:spTree>
    <p:extLst>
      <p:ext uri="{BB962C8B-B14F-4D97-AF65-F5344CB8AC3E}">
        <p14:creationId xmlns:p14="http://schemas.microsoft.com/office/powerpoint/2010/main" val="38170954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27</a:t>
            </a:fld>
            <a:endParaRPr lang="en-GB" dirty="0"/>
          </a:p>
        </p:txBody>
      </p:sp>
    </p:spTree>
    <p:extLst>
      <p:ext uri="{BB962C8B-B14F-4D97-AF65-F5344CB8AC3E}">
        <p14:creationId xmlns:p14="http://schemas.microsoft.com/office/powerpoint/2010/main" val="9727507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21/01/2019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21/01/2019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hyperlink" Target="https://www.flickr.com/photos/isbg6/5029147286/" TargetMode="External"/><Relationship Id="rId3" Type="http://schemas.openxmlformats.org/officeDocument/2006/relationships/image" Target="../media/image6.jpeg"/><Relationship Id="rId7" Type="http://schemas.openxmlformats.org/officeDocument/2006/relationships/image" Target="../media/image10.jpg&amp;ehk=K2D7YzwPtkc8bv"/><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hyperlink" Target="http://www.bbc.co.uk/news/magazine-18493436"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3.jpg"/></Relationships>
</file>

<file path=ppt/slides/_rels/slide1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youtube.com/watch?v=m5v35_jYJYw" TargetMode="External"/><Relationship Id="rId5" Type="http://schemas.openxmlformats.org/officeDocument/2006/relationships/hyperlink" Target="https://www.youtube.com/watch?v=8aljylvCBzc&amp;app=desktop" TargetMode="External"/><Relationship Id="rId4" Type="http://schemas.openxmlformats.org/officeDocument/2006/relationships/hyperlink" Target="https://www.youtube.com/watch?v=141Rj_-uHX4"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0.png"/><Relationship Id="rId7"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jpeg"/><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bbc.co.uk/news/magazine-18493436"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701442"/>
            <a:ext cx="7772400" cy="1470025"/>
          </a:xfrm>
        </p:spPr>
        <p:txBody>
          <a:bodyPr/>
          <a:lstStyle/>
          <a:p>
            <a:r>
              <a:rPr lang="en-GB" dirty="0"/>
              <a:t>All About Phonics</a:t>
            </a:r>
          </a:p>
        </p:txBody>
      </p:sp>
      <p:sp>
        <p:nvSpPr>
          <p:cNvPr id="4" name="Subtitle 2">
            <a:extLst>
              <a:ext uri="{FF2B5EF4-FFF2-40B4-BE49-F238E27FC236}">
                <a16:creationId xmlns:a16="http://schemas.microsoft.com/office/drawing/2014/main" id="{5AAEA1BE-E79A-4C1C-9FD5-EC783461361F}"/>
              </a:ext>
            </a:extLst>
          </p:cNvPr>
          <p:cNvSpPr txBox="1">
            <a:spLocks/>
          </p:cNvSpPr>
          <p:nvPr/>
        </p:nvSpPr>
        <p:spPr>
          <a:xfrm>
            <a:off x="899592" y="2942794"/>
            <a:ext cx="7128792" cy="20882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2400" dirty="0">
                <a:solidFill>
                  <a:schemeClr val="bg1"/>
                </a:solidFill>
              </a:rPr>
              <a:t>An Introduction to the Knowledge, Skills and Understanding of Language and Mathematics</a:t>
            </a:r>
          </a:p>
          <a:p>
            <a:r>
              <a:rPr lang="en-GB" sz="2400" dirty="0" smtClean="0">
                <a:solidFill>
                  <a:schemeClr val="bg1"/>
                </a:solidFill>
              </a:rPr>
              <a:t>ECAD4003C</a:t>
            </a:r>
            <a:endParaRPr lang="en-GB" sz="2400" dirty="0">
              <a:solidFill>
                <a:schemeClr val="bg1"/>
              </a:solidFill>
            </a:endParaRPr>
          </a:p>
          <a:p>
            <a:r>
              <a:rPr lang="en-GB" sz="2400" dirty="0">
                <a:solidFill>
                  <a:schemeClr val="bg1"/>
                </a:solidFill>
              </a:rPr>
              <a:t>Session 2</a:t>
            </a:r>
          </a:p>
          <a:p>
            <a:r>
              <a:rPr lang="en-GB" sz="2400" dirty="0" smtClean="0">
                <a:solidFill>
                  <a:schemeClr val="bg1"/>
                </a:solidFill>
              </a:rPr>
              <a:t>2018  </a:t>
            </a:r>
            <a:r>
              <a:rPr lang="en-GB" sz="2400" dirty="0">
                <a:solidFill>
                  <a:schemeClr val="bg1"/>
                </a:solidFill>
              </a:rPr>
              <a:t>- </a:t>
            </a:r>
            <a:r>
              <a:rPr lang="en-GB" sz="2400" dirty="0" smtClean="0">
                <a:solidFill>
                  <a:schemeClr val="bg1"/>
                </a:solidFill>
              </a:rPr>
              <a:t>2019</a:t>
            </a:r>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p:txBody>
      </p:sp>
      <p:pic>
        <p:nvPicPr>
          <p:cNvPr id="7" name="Content Placeholder 4">
            <a:extLst>
              <a:ext uri="{FF2B5EF4-FFF2-40B4-BE49-F238E27FC236}">
                <a16:creationId xmlns:a16="http://schemas.microsoft.com/office/drawing/2014/main" id="{DA4785EA-3C2B-480C-8D63-C517759E6B7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837505">
            <a:off x="6892249" y="570944"/>
            <a:ext cx="1686956" cy="1686956"/>
          </a:xfrm>
          <a:prstGeom prst="rect">
            <a:avLst/>
          </a:prstGeom>
          <a:ln w="38100">
            <a:solidFill>
              <a:srgbClr val="FF0000"/>
            </a:solidFill>
          </a:ln>
        </p:spPr>
      </p:pic>
      <p:pic>
        <p:nvPicPr>
          <p:cNvPr id="8" name="Picture 7">
            <a:extLst>
              <a:ext uri="{FF2B5EF4-FFF2-40B4-BE49-F238E27FC236}">
                <a16:creationId xmlns:a16="http://schemas.microsoft.com/office/drawing/2014/main" id="{C37FCD57-127C-40C1-B7EB-B583B5CFF8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521979">
            <a:off x="728657" y="4163617"/>
            <a:ext cx="1728995" cy="1499419"/>
          </a:xfrm>
          <a:prstGeom prst="rect">
            <a:avLst/>
          </a:prstGeom>
          <a:ln w="38100">
            <a:solidFill>
              <a:srgbClr val="FF0000"/>
            </a:solidFill>
          </a:ln>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089" y="332656"/>
            <a:ext cx="6059016" cy="1143000"/>
          </a:xfrm>
          <a:solidFill>
            <a:srgbClr val="FFCCCC"/>
          </a:solidFill>
          <a:ln>
            <a:solidFill>
              <a:srgbClr val="FF0000"/>
            </a:solidFill>
          </a:ln>
        </p:spPr>
        <p:txBody>
          <a:bodyPr/>
          <a:lstStyle/>
          <a:p>
            <a:r>
              <a:rPr lang="en-GB" dirty="0"/>
              <a:t>Aims of the Session</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563545472"/>
              </p:ext>
            </p:extLst>
          </p:nvPr>
        </p:nvGraphicFramePr>
        <p:xfrm>
          <a:off x="1115616" y="1556792"/>
          <a:ext cx="7147962" cy="4050784"/>
        </p:xfrm>
        <a:graphic>
          <a:graphicData uri="http://schemas.openxmlformats.org/drawingml/2006/table">
            <a:tbl>
              <a:tblPr firstRow="1" bandRow="1">
                <a:tableStyleId>{72833802-FEF1-4C79-8D5D-14CF1EAF98D9}</a:tableStyleId>
              </a:tblPr>
              <a:tblGrid>
                <a:gridCol w="405629">
                  <a:extLst>
                    <a:ext uri="{9D8B030D-6E8A-4147-A177-3AD203B41FA5}">
                      <a16:colId xmlns:a16="http://schemas.microsoft.com/office/drawing/2014/main" val="20000"/>
                    </a:ext>
                  </a:extLst>
                </a:gridCol>
                <a:gridCol w="4896544">
                  <a:extLst>
                    <a:ext uri="{9D8B030D-6E8A-4147-A177-3AD203B41FA5}">
                      <a16:colId xmlns:a16="http://schemas.microsoft.com/office/drawing/2014/main" val="20001"/>
                    </a:ext>
                  </a:extLst>
                </a:gridCol>
                <a:gridCol w="1845789">
                  <a:extLst>
                    <a:ext uri="{9D8B030D-6E8A-4147-A177-3AD203B41FA5}">
                      <a16:colId xmlns:a16="http://schemas.microsoft.com/office/drawing/2014/main" val="298281800"/>
                    </a:ext>
                  </a:extLst>
                </a:gridCol>
              </a:tblGrid>
              <a:tr h="576064">
                <a:tc>
                  <a:txBody>
                    <a:bodyPr/>
                    <a:lstStyle/>
                    <a:p>
                      <a:endParaRPr lang="en-GB" sz="2800" dirty="0">
                        <a:latin typeface="+mn-lt"/>
                      </a:endParaRPr>
                    </a:p>
                  </a:txBody>
                  <a:tcPr>
                    <a:solidFill>
                      <a:schemeClr val="accent1">
                        <a:lumMod val="40000"/>
                        <a:lumOff val="60000"/>
                      </a:schemeClr>
                    </a:solidFill>
                  </a:tcPr>
                </a:tc>
                <a:tc>
                  <a:txBody>
                    <a:bodyPr/>
                    <a:lstStyle/>
                    <a:p>
                      <a:pPr algn="ctr"/>
                      <a:r>
                        <a:rPr lang="en-GB" sz="2800" dirty="0">
                          <a:latin typeface="+mn-lt"/>
                        </a:rPr>
                        <a:t>Aim</a:t>
                      </a:r>
                    </a:p>
                  </a:txBody>
                  <a:tcPr>
                    <a:solidFill>
                      <a:schemeClr val="accent1">
                        <a:lumMod val="40000"/>
                        <a:lumOff val="60000"/>
                      </a:schemeClr>
                    </a:solidFill>
                  </a:tcPr>
                </a:tc>
                <a:tc>
                  <a:txBody>
                    <a:bodyPr/>
                    <a:lstStyle/>
                    <a:p>
                      <a:pPr algn="ctr"/>
                      <a:r>
                        <a:rPr lang="en-GB" sz="2800" dirty="0">
                          <a:latin typeface="+mn-lt"/>
                        </a:rPr>
                        <a:t>QTS</a:t>
                      </a:r>
                    </a:p>
                  </a:txBody>
                  <a:tcPr>
                    <a:solidFill>
                      <a:schemeClr val="accent1">
                        <a:lumMod val="40000"/>
                        <a:lumOff val="60000"/>
                      </a:schemeClr>
                    </a:solidFill>
                  </a:tcPr>
                </a:tc>
                <a:extLst>
                  <a:ext uri="{0D108BD9-81ED-4DB2-BD59-A6C34878D82A}">
                    <a16:rowId xmlns:a16="http://schemas.microsoft.com/office/drawing/2014/main" val="10000"/>
                  </a:ext>
                </a:extLst>
              </a:tr>
              <a:tr h="1480670">
                <a:tc>
                  <a:txBody>
                    <a:bodyPr/>
                    <a:lstStyle/>
                    <a:p>
                      <a:r>
                        <a:rPr lang="en-GB" sz="2800" dirty="0">
                          <a:latin typeface="+mn-lt"/>
                        </a:rPr>
                        <a:t>1</a:t>
                      </a:r>
                    </a:p>
                  </a:txBody>
                  <a:tcPr>
                    <a:solidFill>
                      <a:schemeClr val="accent1">
                        <a:lumMod val="40000"/>
                        <a:lumOff val="60000"/>
                      </a:schemeClr>
                    </a:solidFill>
                  </a:tcPr>
                </a:tc>
                <a:tc>
                  <a:txBody>
                    <a:bodyPr/>
                    <a:lstStyle/>
                    <a:p>
                      <a:r>
                        <a:rPr lang="en-GB" sz="2400" baseline="0" dirty="0">
                          <a:latin typeface="+mn-lt"/>
                        </a:rPr>
                        <a:t>To begin to understand </a:t>
                      </a:r>
                      <a:r>
                        <a:rPr lang="en-GB" sz="2400" baseline="0" dirty="0" smtClean="0">
                          <a:latin typeface="+mn-lt"/>
                        </a:rPr>
                        <a:t>how </a:t>
                      </a:r>
                      <a:r>
                        <a:rPr lang="en-GB" sz="2400" baseline="0" dirty="0">
                          <a:latin typeface="+mn-lt"/>
                        </a:rPr>
                        <a:t>children  learn to </a:t>
                      </a:r>
                      <a:r>
                        <a:rPr lang="en-GB" sz="2400" baseline="0" dirty="0" smtClean="0">
                          <a:latin typeface="+mn-lt"/>
                        </a:rPr>
                        <a:t>read in English, with a focus on development of phonic </a:t>
                      </a:r>
                      <a:r>
                        <a:rPr lang="en-GB" sz="2400" baseline="0" dirty="0">
                          <a:latin typeface="+mn-lt"/>
                        </a:rPr>
                        <a:t>skills;</a:t>
                      </a:r>
                    </a:p>
                    <a:p>
                      <a:endParaRPr lang="en-GB" sz="2400" dirty="0">
                        <a:latin typeface="+mn-lt"/>
                      </a:endParaRPr>
                    </a:p>
                  </a:txBody>
                  <a:tcPr>
                    <a:solidFill>
                      <a:schemeClr val="accent1">
                        <a:lumMod val="40000"/>
                        <a:lumOff val="60000"/>
                      </a:schemeClr>
                    </a:solidFill>
                  </a:tcPr>
                </a:tc>
                <a:tc>
                  <a:txBody>
                    <a:bodyPr/>
                    <a:lstStyle/>
                    <a:p>
                      <a:r>
                        <a:rPr lang="en-GB" sz="2400" dirty="0">
                          <a:latin typeface="+mn-lt"/>
                        </a:rPr>
                        <a:t>S2.1, 2.2, 2.3, </a:t>
                      </a:r>
                    </a:p>
                  </a:txBody>
                  <a:tcPr>
                    <a:solidFill>
                      <a:schemeClr val="accent1">
                        <a:lumMod val="40000"/>
                        <a:lumOff val="60000"/>
                      </a:schemeClr>
                    </a:solidFill>
                  </a:tcPr>
                </a:tc>
                <a:extLst>
                  <a:ext uri="{0D108BD9-81ED-4DB2-BD59-A6C34878D82A}">
                    <a16:rowId xmlns:a16="http://schemas.microsoft.com/office/drawing/2014/main" val="10001"/>
                  </a:ext>
                </a:extLst>
              </a:tr>
              <a:tr h="915849">
                <a:tc>
                  <a:txBody>
                    <a:bodyPr/>
                    <a:lstStyle/>
                    <a:p>
                      <a:r>
                        <a:rPr lang="en-GB" sz="2800" dirty="0">
                          <a:latin typeface="+mn-lt"/>
                        </a:rPr>
                        <a:t>2</a:t>
                      </a:r>
                    </a:p>
                  </a:txBody>
                  <a:tcPr>
                    <a:solidFill>
                      <a:schemeClr val="accent1">
                        <a:lumMod val="40000"/>
                        <a:lumOff val="60000"/>
                      </a:schemeClr>
                    </a:solidFill>
                  </a:tcPr>
                </a:tc>
                <a:tc>
                  <a:txBody>
                    <a:bodyPr/>
                    <a:lstStyle/>
                    <a:p>
                      <a:r>
                        <a:rPr lang="en-GB" sz="2400" dirty="0">
                          <a:latin typeface="+mn-lt"/>
                        </a:rPr>
                        <a:t>To begin thinking about how you would teach </a:t>
                      </a:r>
                      <a:r>
                        <a:rPr lang="en-GB" sz="2400" dirty="0" smtClean="0">
                          <a:latin typeface="+mn-lt"/>
                        </a:rPr>
                        <a:t>English phonics </a:t>
                      </a:r>
                      <a:r>
                        <a:rPr lang="en-GB" sz="2400" dirty="0">
                          <a:latin typeface="+mn-lt"/>
                        </a:rPr>
                        <a:t>in your </a:t>
                      </a:r>
                      <a:r>
                        <a:rPr lang="en-GB" sz="2400" dirty="0" smtClean="0">
                          <a:latin typeface="+mn-lt"/>
                        </a:rPr>
                        <a:t>classroom either</a:t>
                      </a:r>
                      <a:r>
                        <a:rPr lang="en-GB" sz="2400" baseline="0" dirty="0" smtClean="0">
                          <a:latin typeface="+mn-lt"/>
                        </a:rPr>
                        <a:t> from the </a:t>
                      </a:r>
                      <a:r>
                        <a:rPr lang="en-GB" sz="2400" baseline="0" dirty="0" err="1" smtClean="0">
                          <a:latin typeface="+mn-lt"/>
                        </a:rPr>
                        <a:t>FPh</a:t>
                      </a:r>
                      <a:r>
                        <a:rPr lang="en-GB" sz="2400" baseline="0" dirty="0" smtClean="0">
                          <a:latin typeface="+mn-lt"/>
                        </a:rPr>
                        <a:t> or KS2</a:t>
                      </a:r>
                      <a:r>
                        <a:rPr lang="en-GB" sz="2400" dirty="0" smtClean="0">
                          <a:latin typeface="+mn-lt"/>
                        </a:rPr>
                        <a:t>.</a:t>
                      </a:r>
                      <a:endParaRPr lang="en-GB" sz="2400" dirty="0">
                        <a:latin typeface="+mn-lt"/>
                      </a:endParaRPr>
                    </a:p>
                  </a:txBody>
                  <a:tcPr>
                    <a:solidFill>
                      <a:schemeClr val="accent1">
                        <a:lumMod val="40000"/>
                        <a:lumOff val="60000"/>
                      </a:schemeClr>
                    </a:solidFill>
                  </a:tcPr>
                </a:tc>
                <a:tc>
                  <a:txBody>
                    <a:bodyPr/>
                    <a:lstStyle/>
                    <a:p>
                      <a:r>
                        <a:rPr lang="en-GB" sz="2400" dirty="0">
                          <a:latin typeface="+mn-lt"/>
                        </a:rPr>
                        <a:t>S3.3.2, 3.3.3 &amp; 3.3.4</a:t>
                      </a:r>
                    </a:p>
                  </a:txBody>
                  <a:tcPr>
                    <a:solidFill>
                      <a:schemeClr val="accent1">
                        <a:lumMod val="40000"/>
                        <a:lumOff val="60000"/>
                      </a:schemeClr>
                    </a:solidFill>
                  </a:tcPr>
                </a:tc>
                <a:extLst>
                  <a:ext uri="{0D108BD9-81ED-4DB2-BD59-A6C34878D82A}">
                    <a16:rowId xmlns:a16="http://schemas.microsoft.com/office/drawing/2014/main" val="938986983"/>
                  </a:ext>
                </a:extLst>
              </a:tr>
            </a:tbl>
          </a:graphicData>
        </a:graphic>
      </p:graphicFrame>
    </p:spTree>
    <p:extLst>
      <p:ext uri="{BB962C8B-B14F-4D97-AF65-F5344CB8AC3E}">
        <p14:creationId xmlns:p14="http://schemas.microsoft.com/office/powerpoint/2010/main" val="19678079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9717A8D-FAC5-43D4-B918-E04F0E164F8F}"/>
              </a:ext>
            </a:extLst>
          </p:cNvPr>
          <p:cNvSpPr txBox="1"/>
          <p:nvPr/>
        </p:nvSpPr>
        <p:spPr>
          <a:xfrm>
            <a:off x="7458108" y="764704"/>
            <a:ext cx="648072" cy="4508927"/>
          </a:xfrm>
          <a:prstGeom prst="rect">
            <a:avLst/>
          </a:prstGeom>
          <a:noFill/>
        </p:spPr>
        <p:txBody>
          <a:bodyPr wrap="square" rtlCol="0">
            <a:spAutoFit/>
          </a:bodyPr>
          <a:lstStyle/>
          <a:p>
            <a:pPr algn="ctr"/>
            <a:r>
              <a:rPr lang="en-GB" sz="28700" dirty="0">
                <a:solidFill>
                  <a:srgbClr val="00B0F0"/>
                </a:solidFill>
              </a:rPr>
              <a:t>?</a:t>
            </a:r>
          </a:p>
        </p:txBody>
      </p:sp>
      <p:sp>
        <p:nvSpPr>
          <p:cNvPr id="4" name="Content Placeholder 2"/>
          <p:cNvSpPr txBox="1">
            <a:spLocks/>
          </p:cNvSpPr>
          <p:nvPr/>
        </p:nvSpPr>
        <p:spPr>
          <a:xfrm>
            <a:off x="0" y="2348880"/>
            <a:ext cx="7458108" cy="2592288"/>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pitchFamily="34" charset="0"/>
              <a:buNone/>
            </a:pPr>
            <a:r>
              <a:rPr lang="en-GB" dirty="0"/>
              <a:t> </a:t>
            </a:r>
            <a:r>
              <a:rPr lang="en-GB" i="1" dirty="0"/>
              <a:t>   ‘Reading involves a number of processes and skills, including </a:t>
            </a:r>
            <a:r>
              <a:rPr lang="en-GB" i="1" dirty="0">
                <a:solidFill>
                  <a:srgbClr val="FF0000"/>
                </a:solidFill>
              </a:rPr>
              <a:t>word recognition </a:t>
            </a:r>
            <a:r>
              <a:rPr lang="en-GB" i="1" dirty="0"/>
              <a:t>and </a:t>
            </a:r>
            <a:r>
              <a:rPr lang="en-GB" i="1" dirty="0">
                <a:solidFill>
                  <a:srgbClr val="FF0000"/>
                </a:solidFill>
              </a:rPr>
              <a:t>comprehension</a:t>
            </a:r>
            <a:r>
              <a:rPr lang="en-GB" i="1" dirty="0"/>
              <a:t>. Readers also make use of their </a:t>
            </a:r>
            <a:r>
              <a:rPr lang="en-GB" i="1" dirty="0">
                <a:solidFill>
                  <a:srgbClr val="FF0000"/>
                </a:solidFill>
              </a:rPr>
              <a:t>knowledge of vocabulary</a:t>
            </a:r>
            <a:r>
              <a:rPr lang="en-GB" i="1" dirty="0"/>
              <a:t> </a:t>
            </a:r>
            <a:r>
              <a:rPr lang="en-GB" i="1" dirty="0">
                <a:solidFill>
                  <a:srgbClr val="FF0000"/>
                </a:solidFill>
              </a:rPr>
              <a:t>and grammar </a:t>
            </a:r>
            <a:r>
              <a:rPr lang="en-GB" i="1" dirty="0"/>
              <a:t>and their </a:t>
            </a:r>
            <a:r>
              <a:rPr lang="en-GB" i="1" dirty="0">
                <a:solidFill>
                  <a:srgbClr val="FF0000"/>
                </a:solidFill>
              </a:rPr>
              <a:t>wider experience with texts </a:t>
            </a:r>
            <a:r>
              <a:rPr lang="en-GB" i="1" dirty="0"/>
              <a:t>in order to help them understand the written word.’ </a:t>
            </a:r>
          </a:p>
          <a:p>
            <a:pPr algn="r">
              <a:buFont typeface="Arial" pitchFamily="34" charset="0"/>
              <a:buNone/>
            </a:pPr>
            <a:r>
              <a:rPr lang="en-GB" dirty="0"/>
              <a:t>Estyn 2009</a:t>
            </a:r>
          </a:p>
          <a:p>
            <a:endParaRPr lang="en-GB" dirty="0"/>
          </a:p>
        </p:txBody>
      </p:sp>
      <p:sp>
        <p:nvSpPr>
          <p:cNvPr id="5122" name="Title 1"/>
          <p:cNvSpPr>
            <a:spLocks noGrp="1"/>
          </p:cNvSpPr>
          <p:nvPr>
            <p:ph type="title"/>
          </p:nvPr>
        </p:nvSpPr>
        <p:spPr>
          <a:solidFill>
            <a:srgbClr val="FFCCCC"/>
          </a:solidFill>
          <a:ln>
            <a:solidFill>
              <a:srgbClr val="FF0000"/>
            </a:solidFill>
          </a:ln>
        </p:spPr>
        <p:txBody>
          <a:bodyPr>
            <a:normAutofit fontScale="90000"/>
          </a:bodyPr>
          <a:lstStyle/>
          <a:p>
            <a:r>
              <a:rPr lang="en-US" altLang="en-US" dirty="0"/>
              <a:t>What strategies do you use as you read?</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4581128"/>
            <a:ext cx="1885221" cy="947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3498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p:bldP spid="512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87203036"/>
              </p:ext>
            </p:extLst>
          </p:nvPr>
        </p:nvGraphicFramePr>
        <p:xfrm>
          <a:off x="2267744" y="1556792"/>
          <a:ext cx="432048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2">
            <a:extLst>
              <a:ext uri="{FF2B5EF4-FFF2-40B4-BE49-F238E27FC236}">
                <a16:creationId xmlns:a16="http://schemas.microsoft.com/office/drawing/2014/main" id="{6CBFB332-4037-471A-811F-F80FCF62C095}"/>
              </a:ext>
            </a:extLst>
          </p:cNvPr>
          <p:cNvSpPr txBox="1">
            <a:spLocks noChangeArrowheads="1"/>
          </p:cNvSpPr>
          <p:nvPr/>
        </p:nvSpPr>
        <p:spPr>
          <a:xfrm>
            <a:off x="457200" y="471727"/>
            <a:ext cx="8229600" cy="879297"/>
          </a:xfrm>
          <a:prstGeom prst="rect">
            <a:avLst/>
          </a:prstGeom>
          <a:solidFill>
            <a:srgbClr val="FFCCCC"/>
          </a:solidFill>
          <a:ln>
            <a:solidFill>
              <a:srgbClr val="FF0000"/>
            </a:solidFill>
          </a:ln>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AU" altLang="en-US" sz="4000" dirty="0" smtClean="0"/>
              <a:t>Reading strategies</a:t>
            </a:r>
            <a:endParaRPr lang="en-US" altLang="en-US" sz="4000" b="1" dirty="0"/>
          </a:p>
        </p:txBody>
      </p:sp>
    </p:spTree>
    <p:extLst>
      <p:ext uri="{BB962C8B-B14F-4D97-AF65-F5344CB8AC3E}">
        <p14:creationId xmlns:p14="http://schemas.microsoft.com/office/powerpoint/2010/main" val="2351272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solidFill>
            <a:srgbClr val="FFCCCC"/>
          </a:solidFill>
          <a:ln>
            <a:solidFill>
              <a:srgbClr val="FF0000"/>
            </a:solidFill>
          </a:ln>
        </p:spPr>
        <p:txBody>
          <a:bodyPr>
            <a:noAutofit/>
          </a:bodyPr>
          <a:lstStyle/>
          <a:p>
            <a:r>
              <a:rPr lang="en-US" altLang="en-US" sz="3600" dirty="0"/>
              <a:t>But before we teach phonics we need to develop children’s pre-reading skills</a:t>
            </a:r>
          </a:p>
        </p:txBody>
      </p:sp>
      <p:pic>
        <p:nvPicPr>
          <p:cNvPr id="6" name="Picture 2" descr="http://www.theotpractice.co.uk/photos/services-speech-and-language-therapy.jpg"/>
          <p:cNvPicPr>
            <a:picLocks noChangeAspect="1" noChangeArrowheads="1"/>
          </p:cNvPicPr>
          <p:nvPr/>
        </p:nvPicPr>
        <p:blipFill>
          <a:blip r:embed="rId3" cstate="print"/>
          <a:srcRect l="29605"/>
          <a:stretch>
            <a:fillRect/>
          </a:stretch>
        </p:blipFill>
        <p:spPr bwMode="auto">
          <a:xfrm rot="20500254">
            <a:off x="550510" y="1678873"/>
            <a:ext cx="1453981" cy="1361296"/>
          </a:xfrm>
          <a:prstGeom prst="rect">
            <a:avLst/>
          </a:prstGeom>
          <a:noFill/>
        </p:spPr>
      </p:pic>
      <p:pic>
        <p:nvPicPr>
          <p:cNvPr id="7" name="Picture 2" descr="http://eng509d2734aa11b.img.gostorego.com/809E82/cdn/media-v2/en/g5/09/d2/73/4a/a1/1b/catalog/product/cache/1/image/57f0ff763f1a86807d5d4f1acdfb53df/b/r/bri-33028_classic_figure_8_set_0_web_1.jpg"/>
          <p:cNvPicPr>
            <a:picLocks noChangeAspect="1" noChangeArrowheads="1"/>
          </p:cNvPicPr>
          <p:nvPr/>
        </p:nvPicPr>
        <p:blipFill>
          <a:blip r:embed="rId4" cstate="print"/>
          <a:srcRect t="12196" b="14634"/>
          <a:stretch>
            <a:fillRect/>
          </a:stretch>
        </p:blipFill>
        <p:spPr bwMode="auto">
          <a:xfrm>
            <a:off x="251520" y="3753070"/>
            <a:ext cx="2474352" cy="1066962"/>
          </a:xfrm>
          <a:prstGeom prst="rect">
            <a:avLst/>
          </a:prstGeom>
          <a:noFill/>
        </p:spPr>
      </p:pic>
      <p:sp>
        <p:nvSpPr>
          <p:cNvPr id="4" name="Rectangle 3"/>
          <p:cNvSpPr/>
          <p:nvPr/>
        </p:nvSpPr>
        <p:spPr>
          <a:xfrm>
            <a:off x="3017119" y="2359520"/>
            <a:ext cx="3427089" cy="769441"/>
          </a:xfrm>
          <a:prstGeom prst="rect">
            <a:avLst/>
          </a:prstGeom>
          <a:noFill/>
          <a:effectLst>
            <a:glow rad="101600">
              <a:schemeClr val="accent4">
                <a:satMod val="175000"/>
                <a:alpha val="40000"/>
              </a:schemeClr>
            </a:glow>
          </a:effectLst>
        </p:spPr>
        <p:txBody>
          <a:bodyPr wrap="square" lIns="91440" tIns="45720" rIns="91440" bIns="45720">
            <a:spAutoFit/>
          </a:bodyPr>
          <a:lstStyle/>
          <a:p>
            <a:pPr algn="ctr"/>
            <a:r>
              <a:rPr lang="en-US" sz="4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v</a:t>
            </a:r>
            <a:r>
              <a:rPr lang="en-US" sz="4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ocabulary</a:t>
            </a:r>
          </a:p>
        </p:txBody>
      </p:sp>
      <p:pic>
        <p:nvPicPr>
          <p:cNvPr id="10" name="Picture 2" descr="http://theroadlesstaken.net/wp-content/uploads/2010/11/storytelling.jpeg"/>
          <p:cNvPicPr>
            <a:picLocks noGrp="1" noChangeAspect="1" noChangeArrowheads="1"/>
          </p:cNvPicPr>
          <p:nvPr>
            <p:ph idx="1"/>
          </p:nvPr>
        </p:nvPicPr>
        <p:blipFill>
          <a:blip r:embed="rId5" cstate="print"/>
          <a:srcRect/>
          <a:stretch>
            <a:fillRect/>
          </a:stretch>
        </p:blipFill>
        <p:spPr bwMode="auto">
          <a:xfrm rot="762010">
            <a:off x="7104566" y="3606023"/>
            <a:ext cx="1584320" cy="1598213"/>
          </a:xfrm>
          <a:prstGeom prst="rect">
            <a:avLst/>
          </a:prstGeom>
          <a:noFill/>
        </p:spPr>
      </p:pic>
      <p:pic>
        <p:nvPicPr>
          <p:cNvPr id="2" name="Picture 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647993">
            <a:off x="7130779" y="1839635"/>
            <a:ext cx="1849395" cy="1039771"/>
          </a:xfrm>
          <a:prstGeom prst="rect">
            <a:avLst/>
          </a:prstGeom>
        </p:spPr>
      </p:pic>
      <p:pic>
        <p:nvPicPr>
          <p:cNvPr id="5" name="Picture 4">
            <a:extLst>
              <a:ext uri="{FF2B5EF4-FFF2-40B4-BE49-F238E27FC236}">
                <a16:creationId xmlns:a16="http://schemas.microsoft.com/office/drawing/2014/main" id="{ECB7D68C-12B8-4BF3-9168-CD7288C56D9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 xmlns:a1611="http://schemas.microsoft.com/office/drawing/2016/11/main" r:id="rId8"/>
              </a:ext>
            </a:extLst>
          </a:blip>
          <a:stretch>
            <a:fillRect/>
          </a:stretch>
        </p:blipFill>
        <p:spPr>
          <a:xfrm>
            <a:off x="3074478" y="3281988"/>
            <a:ext cx="2995041" cy="2246281"/>
          </a:xfrm>
          <a:prstGeom prst="rect">
            <a:avLst/>
          </a:prstGeom>
        </p:spPr>
      </p:pic>
    </p:spTree>
    <p:extLst>
      <p:ext uri="{BB962C8B-B14F-4D97-AF65-F5344CB8AC3E}">
        <p14:creationId xmlns:p14="http://schemas.microsoft.com/office/powerpoint/2010/main" val="15631602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537E1-CA3F-4860-9FA3-31A4CC1355F0}"/>
              </a:ext>
            </a:extLst>
          </p:cNvPr>
          <p:cNvSpPr>
            <a:spLocks noGrp="1"/>
          </p:cNvSpPr>
          <p:nvPr>
            <p:ph type="title"/>
          </p:nvPr>
        </p:nvSpPr>
        <p:spPr>
          <a:solidFill>
            <a:srgbClr val="FFCCCC"/>
          </a:solidFill>
        </p:spPr>
        <p:txBody>
          <a:bodyPr>
            <a:normAutofit/>
          </a:bodyPr>
          <a:lstStyle/>
          <a:p>
            <a:r>
              <a:rPr lang="en-GB" dirty="0" smtClean="0"/>
              <a:t>What’s the difference</a:t>
            </a:r>
            <a:r>
              <a:rPr lang="en-GB" dirty="0" smtClean="0"/>
              <a:t>?</a:t>
            </a:r>
            <a:endParaRPr lang="en-GB" dirty="0"/>
          </a:p>
        </p:txBody>
      </p:sp>
      <p:pic>
        <p:nvPicPr>
          <p:cNvPr id="5" name="Picture 4">
            <a:extLst>
              <a:ext uri="{FF2B5EF4-FFF2-40B4-BE49-F238E27FC236}">
                <a16:creationId xmlns:a16="http://schemas.microsoft.com/office/drawing/2014/main" id="{3D5F6349-8E18-4A13-9546-B63A5E43A6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1628799"/>
            <a:ext cx="3024336" cy="3899233"/>
          </a:xfrm>
          <a:prstGeom prst="rect">
            <a:avLst/>
          </a:prstGeom>
        </p:spPr>
      </p:pic>
      <p:pic>
        <p:nvPicPr>
          <p:cNvPr id="7" name="Picture 6">
            <a:extLst>
              <a:ext uri="{FF2B5EF4-FFF2-40B4-BE49-F238E27FC236}">
                <a16:creationId xmlns:a16="http://schemas.microsoft.com/office/drawing/2014/main" id="{AE5F1589-8A55-4748-A51B-6B07F1A793F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23928" y="1628799"/>
            <a:ext cx="4358885" cy="3744417"/>
          </a:xfrm>
          <a:prstGeom prst="rect">
            <a:avLst/>
          </a:prstGeom>
        </p:spPr>
      </p:pic>
    </p:spTree>
    <p:extLst>
      <p:ext uri="{BB962C8B-B14F-4D97-AF65-F5344CB8AC3E}">
        <p14:creationId xmlns:p14="http://schemas.microsoft.com/office/powerpoint/2010/main" val="21386740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a:xfrm>
            <a:off x="457200" y="260648"/>
            <a:ext cx="3857600" cy="693980"/>
          </a:xfrm>
          <a:solidFill>
            <a:srgbClr val="FFCCCC"/>
          </a:solidFill>
          <a:ln>
            <a:solidFill>
              <a:srgbClr val="FF0000"/>
            </a:solidFill>
          </a:ln>
        </p:spPr>
        <p:txBody>
          <a:bodyPr>
            <a:normAutofit fontScale="90000"/>
          </a:bodyPr>
          <a:lstStyle/>
          <a:p>
            <a:pPr eaLnBrk="1" hangingPunct="1">
              <a:defRPr/>
            </a:pPr>
            <a:r>
              <a:rPr lang="en-GB" dirty="0"/>
              <a:t>Definition</a:t>
            </a:r>
          </a:p>
        </p:txBody>
      </p:sp>
      <p:sp>
        <p:nvSpPr>
          <p:cNvPr id="14339" name="Rectangle 3"/>
          <p:cNvSpPr>
            <a:spLocks noGrp="1" noRot="1" noChangeArrowheads="1"/>
          </p:cNvSpPr>
          <p:nvPr>
            <p:ph idx="1"/>
          </p:nvPr>
        </p:nvSpPr>
        <p:spPr>
          <a:xfrm>
            <a:off x="73405" y="1190028"/>
            <a:ext cx="5050904" cy="1909050"/>
          </a:xfrm>
        </p:spPr>
        <p:txBody>
          <a:bodyPr>
            <a:normAutofit fontScale="77500" lnSpcReduction="20000"/>
          </a:bodyPr>
          <a:lstStyle/>
          <a:p>
            <a:pPr marL="0" indent="0" algn="ctr" eaLnBrk="1" hangingPunct="1">
              <a:buNone/>
              <a:defRPr/>
            </a:pPr>
            <a:r>
              <a:rPr lang="en-GB" dirty="0"/>
              <a:t>Phonics is an approach to reading in which individual letters or groups of letters are linked with the sounds they represent and translated into meaningful wholes.</a:t>
            </a:r>
          </a:p>
          <a:p>
            <a:pPr marL="0" indent="0" eaLnBrk="1" hangingPunct="1">
              <a:buNone/>
              <a:defRPr/>
            </a:pPr>
            <a:endParaRPr lang="en-GB" dirty="0"/>
          </a:p>
          <a:p>
            <a:pPr eaLnBrk="1" hangingPunct="1">
              <a:defRPr/>
            </a:pP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892844">
            <a:off x="6867604" y="805765"/>
            <a:ext cx="1700837" cy="1208624"/>
          </a:xfrm>
          <a:prstGeom prst="rect">
            <a:avLst/>
          </a:prstGeom>
        </p:spPr>
      </p:pic>
      <p:pic>
        <p:nvPicPr>
          <p:cNvPr id="5" name="Content Placeholder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235314">
            <a:off x="5565837" y="552589"/>
            <a:ext cx="1250783" cy="1667712"/>
          </a:xfrm>
          <a:prstGeom prst="rect">
            <a:avLst/>
          </a:prstGeom>
        </p:spPr>
      </p:pic>
      <p:sp>
        <p:nvSpPr>
          <p:cNvPr id="7" name="Title 1"/>
          <p:cNvSpPr txBox="1">
            <a:spLocks/>
          </p:cNvSpPr>
          <p:nvPr/>
        </p:nvSpPr>
        <p:spPr>
          <a:xfrm>
            <a:off x="4796336" y="3202896"/>
            <a:ext cx="3898776" cy="410318"/>
          </a:xfrm>
          <a:prstGeom prst="rect">
            <a:avLst/>
          </a:prstGeom>
          <a:solidFill>
            <a:srgbClr val="FFCCCC"/>
          </a:solidFill>
          <a:ln>
            <a:solidFill>
              <a:srgbClr val="FF0000"/>
            </a:solidFill>
          </a:ln>
        </p:spPr>
        <p:txBody>
          <a:bodyPr vert="horz" lIns="91440" tIns="45720" rIns="91440" bIns="45720" rtlCol="0" anchor="ctr">
            <a:normAutofit fontScale="6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effectLst>
                  <a:outerShdw blurRad="38100" dist="38100" dir="2700000" algn="tl">
                    <a:srgbClr val="000000">
                      <a:alpha val="43137"/>
                    </a:srgbClr>
                  </a:outerShdw>
                </a:effectLst>
              </a:rPr>
              <a:t>Synthetic Phonics</a:t>
            </a:r>
            <a:endParaRPr lang="en-GB" dirty="0">
              <a:effectLst>
                <a:outerShdw blurRad="38100" dist="38100" dir="2700000" algn="tl">
                  <a:srgbClr val="000000">
                    <a:alpha val="43137"/>
                  </a:srgbClr>
                </a:outerShdw>
              </a:effectLst>
            </a:endParaRPr>
          </a:p>
        </p:txBody>
      </p:sp>
      <p:sp>
        <p:nvSpPr>
          <p:cNvPr id="8" name="Content Placeholder 2"/>
          <p:cNvSpPr txBox="1">
            <a:spLocks/>
          </p:cNvSpPr>
          <p:nvPr/>
        </p:nvSpPr>
        <p:spPr>
          <a:xfrm>
            <a:off x="1187624" y="3717032"/>
            <a:ext cx="7011598" cy="1408451"/>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smtClean="0"/>
              <a:t>An approach of blending phonemes in sequence all through a word in order to read it, and segmenting words into their constituent phonemes to spell them.</a:t>
            </a:r>
          </a:p>
          <a:p>
            <a:pPr algn="r">
              <a:buFont typeface="Arial" pitchFamily="34" charset="0"/>
              <a:buNone/>
            </a:pPr>
            <a:endParaRPr lang="en-GB" sz="1800" dirty="0" smtClean="0"/>
          </a:p>
          <a:p>
            <a:pPr>
              <a:buFont typeface="Arial" pitchFamily="34" charset="0"/>
              <a:buNone/>
            </a:pPr>
            <a:endParaRPr lang="en-GB" dirty="0"/>
          </a:p>
        </p:txBody>
      </p:sp>
    </p:spTree>
    <p:extLst>
      <p:ext uri="{BB962C8B-B14F-4D97-AF65-F5344CB8AC3E}">
        <p14:creationId xmlns:p14="http://schemas.microsoft.com/office/powerpoint/2010/main" val="15595293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5776" y="260648"/>
            <a:ext cx="4186808" cy="1143000"/>
          </a:xfrm>
          <a:solidFill>
            <a:srgbClr val="FFCCCC"/>
          </a:solidFill>
          <a:ln>
            <a:solidFill>
              <a:srgbClr val="FF0000"/>
            </a:solidFill>
          </a:ln>
        </p:spPr>
        <p:txBody>
          <a:bodyPr/>
          <a:lstStyle/>
          <a:p>
            <a:r>
              <a:rPr lang="en-GB" dirty="0">
                <a:effectLst>
                  <a:outerShdw blurRad="38100" dist="38100" dir="2700000" algn="tl">
                    <a:srgbClr val="000000">
                      <a:alpha val="43137"/>
                    </a:srgbClr>
                  </a:outerShdw>
                </a:effectLst>
              </a:rPr>
              <a:t>Why phonics?</a:t>
            </a:r>
          </a:p>
        </p:txBody>
      </p:sp>
      <p:sp>
        <p:nvSpPr>
          <p:cNvPr id="3" name="Content Placeholder 2"/>
          <p:cNvSpPr>
            <a:spLocks noGrp="1"/>
          </p:cNvSpPr>
          <p:nvPr>
            <p:ph idx="1"/>
          </p:nvPr>
        </p:nvSpPr>
        <p:spPr/>
        <p:txBody>
          <a:bodyPr>
            <a:normAutofit fontScale="85000" lnSpcReduction="20000"/>
          </a:bodyPr>
          <a:lstStyle/>
          <a:p>
            <a:r>
              <a:rPr lang="en-GB" dirty="0"/>
              <a:t>Learners have to be able to </a:t>
            </a:r>
            <a:r>
              <a:rPr lang="en-GB" b="1" dirty="0">
                <a:solidFill>
                  <a:schemeClr val="accent2">
                    <a:lumMod val="75000"/>
                  </a:schemeClr>
                </a:solidFill>
              </a:rPr>
              <a:t>hear sounds </a:t>
            </a:r>
            <a:r>
              <a:rPr lang="en-GB" dirty="0"/>
              <a:t>and relate them to </a:t>
            </a:r>
            <a:r>
              <a:rPr lang="en-GB" b="1" dirty="0">
                <a:solidFill>
                  <a:schemeClr val="accent2">
                    <a:lumMod val="75000"/>
                  </a:schemeClr>
                </a:solidFill>
              </a:rPr>
              <a:t>symbols</a:t>
            </a:r>
            <a:r>
              <a:rPr lang="en-GB" dirty="0"/>
              <a:t> in order to master a phonetic approach to developing reading skills.</a:t>
            </a:r>
          </a:p>
          <a:p>
            <a:r>
              <a:rPr lang="en-GB" dirty="0"/>
              <a:t>2005 Jim Rose (</a:t>
            </a:r>
            <a:r>
              <a:rPr lang="en-GB" sz="2600" dirty="0"/>
              <a:t>Director of Inspections OFSTED</a:t>
            </a:r>
            <a:r>
              <a:rPr lang="en-GB" dirty="0"/>
              <a:t>)was commissioned to conduct an independent review of the teaching of early reading – The recommendations (March 2006) highlighted the need for systematic </a:t>
            </a:r>
            <a:r>
              <a:rPr lang="en-GB" b="1" dirty="0">
                <a:solidFill>
                  <a:srgbClr val="FF0000"/>
                </a:solidFill>
              </a:rPr>
              <a:t>‘synthetic</a:t>
            </a:r>
            <a:r>
              <a:rPr lang="en-GB" dirty="0"/>
              <a:t>’ approach to teaching phonics.</a:t>
            </a:r>
          </a:p>
          <a:p>
            <a:r>
              <a:rPr lang="en-GB" dirty="0">
                <a:hlinkClick r:id="rId3"/>
              </a:rPr>
              <a:t>http://www.bbc.co.uk/news/magazine-18493436</a:t>
            </a:r>
            <a:r>
              <a:rPr lang="en-GB" dirty="0"/>
              <a:t> </a:t>
            </a:r>
          </a:p>
        </p:txBody>
      </p:sp>
    </p:spTree>
    <p:extLst>
      <p:ext uri="{BB962C8B-B14F-4D97-AF65-F5344CB8AC3E}">
        <p14:creationId xmlns:p14="http://schemas.microsoft.com/office/powerpoint/2010/main" val="40133123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Phoneme</a:t>
            </a:r>
            <a:endParaRPr lang="en-GB" b="1" dirty="0"/>
          </a:p>
        </p:txBody>
      </p:sp>
      <p:sp>
        <p:nvSpPr>
          <p:cNvPr id="3" name="Content Placeholder 2"/>
          <p:cNvSpPr>
            <a:spLocks noGrp="1"/>
          </p:cNvSpPr>
          <p:nvPr>
            <p:ph idx="1"/>
          </p:nvPr>
        </p:nvSpPr>
        <p:spPr>
          <a:xfrm>
            <a:off x="628650" y="2205037"/>
            <a:ext cx="7886700" cy="3190822"/>
          </a:xfrm>
        </p:spPr>
        <p:txBody>
          <a:bodyPr>
            <a:normAutofit fontScale="32500" lnSpcReduction="20000"/>
          </a:bodyPr>
          <a:lstStyle/>
          <a:p>
            <a:pPr marL="0" indent="0">
              <a:buNone/>
            </a:pPr>
            <a:r>
              <a:rPr lang="en-GB" sz="8325" dirty="0"/>
              <a:t>The smallest unit of sound in a word.  Phonemes may be written with more than one letter </a:t>
            </a:r>
            <a:r>
              <a:rPr lang="en-GB" sz="8325" dirty="0" err="1"/>
              <a:t>eg</a:t>
            </a:r>
            <a:r>
              <a:rPr lang="en-GB" sz="8325" dirty="0"/>
              <a:t> day.  The word start has 4 phonemes -  s - t - </a:t>
            </a:r>
            <a:r>
              <a:rPr lang="en-GB" sz="8325" dirty="0" err="1"/>
              <a:t>ar</a:t>
            </a:r>
            <a:r>
              <a:rPr lang="en-GB" sz="8325" dirty="0"/>
              <a:t> - t.  The word church has 3 phonemes - </a:t>
            </a:r>
            <a:r>
              <a:rPr lang="en-GB" sz="8325" dirty="0" err="1"/>
              <a:t>ch</a:t>
            </a:r>
            <a:r>
              <a:rPr lang="en-GB" sz="8325" dirty="0"/>
              <a:t> - </a:t>
            </a:r>
            <a:r>
              <a:rPr lang="en-GB" sz="8325" dirty="0" err="1"/>
              <a:t>ur</a:t>
            </a:r>
            <a:r>
              <a:rPr lang="en-GB" sz="8325" dirty="0"/>
              <a:t> - </a:t>
            </a:r>
            <a:r>
              <a:rPr lang="en-GB" sz="8325" dirty="0" err="1"/>
              <a:t>ch.</a:t>
            </a:r>
            <a:r>
              <a:rPr lang="en-GB" sz="8325" dirty="0"/>
              <a:t> The word strap has 5 phonemes - s - t - r - a - p. </a:t>
            </a:r>
          </a:p>
          <a:p>
            <a:pPr marL="0" indent="0">
              <a:buNone/>
            </a:pPr>
            <a:endParaRPr lang="en-GB" sz="2850" dirty="0"/>
          </a:p>
          <a:p>
            <a:pPr marL="0" indent="0">
              <a:buNone/>
            </a:pPr>
            <a:r>
              <a:rPr lang="en-GB" sz="2850" dirty="0"/>
              <a:t> </a:t>
            </a:r>
          </a:p>
          <a:p>
            <a:pPr marL="0" indent="0">
              <a:buNone/>
            </a:pPr>
            <a:endParaRPr lang="en-GB" sz="2850" dirty="0"/>
          </a:p>
          <a:p>
            <a:pPr marL="0" indent="0">
              <a:buNone/>
            </a:pPr>
            <a:r>
              <a:rPr lang="en-GB" sz="2850" dirty="0"/>
              <a:t> </a:t>
            </a:r>
          </a:p>
        </p:txBody>
      </p:sp>
      <p:sp>
        <p:nvSpPr>
          <p:cNvPr id="4" name="AutoShape 2" descr="Image result for telephone call"/>
          <p:cNvSpPr>
            <a:spLocks noChangeAspect="1" noChangeArrowheads="1"/>
          </p:cNvSpPr>
          <p:nvPr/>
        </p:nvSpPr>
        <p:spPr bwMode="auto">
          <a:xfrm>
            <a:off x="47625" y="321469"/>
            <a:ext cx="2143125" cy="57739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5" name="AutoShape 4" descr="Image result for telephone call"/>
          <p:cNvSpPr>
            <a:spLocks noChangeAspect="1" noChangeArrowheads="1"/>
          </p:cNvSpPr>
          <p:nvPr/>
        </p:nvSpPr>
        <p:spPr bwMode="auto">
          <a:xfrm>
            <a:off x="4202766" y="4524935"/>
            <a:ext cx="2143125" cy="107156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6" name="AutoShape 6" descr="Image result for telephone call"/>
          <p:cNvSpPr>
            <a:spLocks noChangeAspect="1" noChangeArrowheads="1"/>
          </p:cNvSpPr>
          <p:nvPr/>
        </p:nvSpPr>
        <p:spPr bwMode="auto">
          <a:xfrm>
            <a:off x="47625" y="342900"/>
            <a:ext cx="2143125" cy="107156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6418" y="3999870"/>
            <a:ext cx="1499864" cy="1596629"/>
          </a:xfrm>
          <a:prstGeom prst="rect">
            <a:avLst/>
          </a:prstGeom>
        </p:spPr>
      </p:pic>
    </p:spTree>
    <p:extLst>
      <p:ext uri="{BB962C8B-B14F-4D97-AF65-F5344CB8AC3E}">
        <p14:creationId xmlns:p14="http://schemas.microsoft.com/office/powerpoint/2010/main" val="39277717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Grapheme</a:t>
            </a:r>
            <a:endParaRPr lang="en-GB" b="1" dirty="0"/>
          </a:p>
        </p:txBody>
      </p:sp>
      <p:sp>
        <p:nvSpPr>
          <p:cNvPr id="3" name="Content Placeholder 2"/>
          <p:cNvSpPr>
            <a:spLocks noGrp="1"/>
          </p:cNvSpPr>
          <p:nvPr>
            <p:ph idx="1"/>
          </p:nvPr>
        </p:nvSpPr>
        <p:spPr/>
        <p:txBody>
          <a:bodyPr>
            <a:normAutofit/>
          </a:bodyPr>
          <a:lstStyle/>
          <a:p>
            <a:pPr marL="0" indent="0">
              <a:buNone/>
            </a:pPr>
            <a:r>
              <a:rPr lang="en-GB" sz="2700" dirty="0"/>
              <a:t>The letter or letters that are used to write a phoneme.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1279" y="3210486"/>
            <a:ext cx="2700338" cy="2121694"/>
          </a:xfrm>
          <a:prstGeom prst="rect">
            <a:avLst/>
          </a:prstGeom>
        </p:spPr>
      </p:pic>
    </p:spTree>
    <p:extLst>
      <p:ext uri="{BB962C8B-B14F-4D97-AF65-F5344CB8AC3E}">
        <p14:creationId xmlns:p14="http://schemas.microsoft.com/office/powerpoint/2010/main" val="165946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Digraph</a:t>
            </a:r>
            <a:endParaRPr lang="en-GB" b="1" dirty="0"/>
          </a:p>
        </p:txBody>
      </p:sp>
      <p:sp>
        <p:nvSpPr>
          <p:cNvPr id="3" name="Content Placeholder 2"/>
          <p:cNvSpPr>
            <a:spLocks noGrp="1"/>
          </p:cNvSpPr>
          <p:nvPr>
            <p:ph idx="1"/>
          </p:nvPr>
        </p:nvSpPr>
        <p:spPr/>
        <p:txBody>
          <a:bodyPr/>
          <a:lstStyle/>
          <a:p>
            <a:pPr marL="0" indent="0">
              <a:buNone/>
            </a:pPr>
            <a:r>
              <a:rPr lang="en-GB" dirty="0" smtClean="0"/>
              <a:t>A </a:t>
            </a:r>
            <a:r>
              <a:rPr lang="en-GB" dirty="0"/>
              <a:t>two letter grapheme where two letters represent one phoneme or sound </a:t>
            </a:r>
            <a:r>
              <a:rPr lang="en-GB" dirty="0" err="1"/>
              <a:t>eg</a:t>
            </a:r>
            <a:r>
              <a:rPr lang="en-GB" dirty="0"/>
              <a:t> </a:t>
            </a:r>
            <a:r>
              <a:rPr lang="en-GB" dirty="0" err="1"/>
              <a:t>ar</a:t>
            </a:r>
            <a:r>
              <a:rPr lang="en-GB" dirty="0"/>
              <a:t>, </a:t>
            </a:r>
            <a:r>
              <a:rPr lang="en-GB" dirty="0" err="1"/>
              <a:t>ea</a:t>
            </a:r>
            <a:r>
              <a:rPr lang="en-GB" dirty="0"/>
              <a:t>, </a:t>
            </a:r>
            <a:r>
              <a:rPr lang="en-GB" dirty="0" err="1"/>
              <a:t>er</a:t>
            </a:r>
            <a:r>
              <a:rPr lang="en-GB" dirty="0"/>
              <a:t>, oi, </a:t>
            </a:r>
            <a:r>
              <a:rPr lang="en-GB" dirty="0" err="1"/>
              <a:t>ch</a:t>
            </a:r>
            <a:r>
              <a:rPr lang="en-GB" dirty="0"/>
              <a:t>, </a:t>
            </a:r>
            <a:r>
              <a:rPr lang="en-GB" dirty="0" err="1"/>
              <a:t>th</a:t>
            </a:r>
            <a:r>
              <a:rPr lang="en-GB" dirty="0"/>
              <a:t>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8142" y="3341527"/>
            <a:ext cx="2688782" cy="1983088"/>
          </a:xfrm>
          <a:prstGeom prst="rect">
            <a:avLst/>
          </a:prstGeom>
        </p:spPr>
      </p:pic>
    </p:spTree>
    <p:extLst>
      <p:ext uri="{BB962C8B-B14F-4D97-AF65-F5344CB8AC3E}">
        <p14:creationId xmlns:p14="http://schemas.microsoft.com/office/powerpoint/2010/main" val="31123546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Vowel Digraph</a:t>
            </a:r>
            <a:endParaRPr lang="en-GB" b="1" dirty="0"/>
          </a:p>
        </p:txBody>
      </p:sp>
      <p:sp>
        <p:nvSpPr>
          <p:cNvPr id="3" name="Content Placeholder 2"/>
          <p:cNvSpPr>
            <a:spLocks noGrp="1"/>
          </p:cNvSpPr>
          <p:nvPr>
            <p:ph idx="1"/>
          </p:nvPr>
        </p:nvSpPr>
        <p:spPr/>
        <p:txBody>
          <a:bodyPr>
            <a:normAutofit/>
          </a:bodyPr>
          <a:lstStyle/>
          <a:p>
            <a:pPr marL="0" indent="0">
              <a:buNone/>
            </a:pPr>
            <a:r>
              <a:rPr lang="en-GB" sz="2625" dirty="0"/>
              <a:t>A two letter grapheme that represents a vowel phoneme or sound </a:t>
            </a:r>
            <a:r>
              <a:rPr lang="en-GB" sz="2625" dirty="0" err="1"/>
              <a:t>eg</a:t>
            </a:r>
            <a:r>
              <a:rPr lang="en-GB" sz="2625" dirty="0"/>
              <a:t> ay, </a:t>
            </a:r>
            <a:r>
              <a:rPr lang="en-GB" sz="2625" dirty="0" err="1"/>
              <a:t>ee</a:t>
            </a:r>
            <a:r>
              <a:rPr lang="en-GB" sz="2625" dirty="0"/>
              <a:t>, oi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14054" y="3123429"/>
            <a:ext cx="3301296" cy="2467746"/>
          </a:xfrm>
          <a:prstGeom prst="rect">
            <a:avLst/>
          </a:prstGeom>
        </p:spPr>
      </p:pic>
    </p:spTree>
    <p:extLst>
      <p:ext uri="{BB962C8B-B14F-4D97-AF65-F5344CB8AC3E}">
        <p14:creationId xmlns:p14="http://schemas.microsoft.com/office/powerpoint/2010/main" val="27918878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Split Vowel Digraph</a:t>
            </a:r>
            <a:endParaRPr lang="en-GB" b="1" dirty="0"/>
          </a:p>
        </p:txBody>
      </p:sp>
      <p:sp>
        <p:nvSpPr>
          <p:cNvPr id="3" name="Content Placeholder 2"/>
          <p:cNvSpPr>
            <a:spLocks noGrp="1"/>
          </p:cNvSpPr>
          <p:nvPr>
            <p:ph idx="1"/>
          </p:nvPr>
        </p:nvSpPr>
        <p:spPr>
          <a:xfrm>
            <a:off x="628650" y="2226469"/>
            <a:ext cx="7886700" cy="1656370"/>
          </a:xfrm>
        </p:spPr>
        <p:txBody>
          <a:bodyPr>
            <a:normAutofit fontScale="77500" lnSpcReduction="20000"/>
          </a:bodyPr>
          <a:lstStyle/>
          <a:p>
            <a:r>
              <a:rPr lang="en-GB" dirty="0"/>
              <a:t>A two letter grapheme that represent a vowel phoneme or sound where the sounds are pushed apart by another letter.  This digraph often used to be referred to as a magic e </a:t>
            </a:r>
            <a:r>
              <a:rPr lang="en-GB" dirty="0" err="1"/>
              <a:t>eg</a:t>
            </a:r>
            <a:r>
              <a:rPr lang="en-GB" dirty="0"/>
              <a:t> cake, bite, phone, these, cube. It is used for the long vowel sounds. </a:t>
            </a:r>
          </a:p>
        </p:txBody>
      </p:sp>
      <p:sp>
        <p:nvSpPr>
          <p:cNvPr id="4" name="AutoShape 2" descr="Image result for split vowel digraph"/>
          <p:cNvSpPr>
            <a:spLocks noChangeAspect="1" noChangeArrowheads="1"/>
          </p:cNvSpPr>
          <p:nvPr/>
        </p:nvSpPr>
        <p:spPr bwMode="auto">
          <a:xfrm>
            <a:off x="47625" y="-45244"/>
            <a:ext cx="1435894" cy="18859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0341" y="4005064"/>
            <a:ext cx="2285009" cy="1663352"/>
          </a:xfrm>
          <a:prstGeom prst="rect">
            <a:avLst/>
          </a:prstGeom>
        </p:spPr>
      </p:pic>
    </p:spTree>
    <p:extLst>
      <p:ext uri="{BB962C8B-B14F-4D97-AF65-F5344CB8AC3E}">
        <p14:creationId xmlns:p14="http://schemas.microsoft.com/office/powerpoint/2010/main" val="31143212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Trigraph</a:t>
            </a:r>
            <a:endParaRPr lang="en-GB" b="1" dirty="0"/>
          </a:p>
        </p:txBody>
      </p:sp>
      <p:sp>
        <p:nvSpPr>
          <p:cNvPr id="3" name="Content Placeholder 2"/>
          <p:cNvSpPr>
            <a:spLocks noGrp="1"/>
          </p:cNvSpPr>
          <p:nvPr>
            <p:ph idx="1"/>
          </p:nvPr>
        </p:nvSpPr>
        <p:spPr>
          <a:xfrm>
            <a:off x="628650" y="2226469"/>
            <a:ext cx="7886700" cy="1266405"/>
          </a:xfrm>
        </p:spPr>
        <p:txBody>
          <a:bodyPr>
            <a:normAutofit/>
          </a:bodyPr>
          <a:lstStyle/>
          <a:p>
            <a:r>
              <a:rPr lang="en-GB" sz="2625" dirty="0"/>
              <a:t>A three letter grapheme where three letters represent one phoneme or sound </a:t>
            </a:r>
            <a:r>
              <a:rPr lang="en-GB" sz="2625" dirty="0" err="1"/>
              <a:t>eg</a:t>
            </a:r>
            <a:r>
              <a:rPr lang="en-GB" sz="2625" dirty="0"/>
              <a:t> air, </a:t>
            </a:r>
            <a:r>
              <a:rPr lang="en-GB" sz="2625" dirty="0" err="1"/>
              <a:t>igh</a:t>
            </a:r>
            <a:r>
              <a:rPr lang="en-GB" sz="2625" dirty="0"/>
              <a:t>, ear</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1680" y="3498823"/>
            <a:ext cx="2403180" cy="1802385"/>
          </a:xfrm>
          <a:prstGeom prst="rect">
            <a:avLst/>
          </a:prstGeom>
        </p:spPr>
      </p:pic>
    </p:spTree>
    <p:extLst>
      <p:ext uri="{BB962C8B-B14F-4D97-AF65-F5344CB8AC3E}">
        <p14:creationId xmlns:p14="http://schemas.microsoft.com/office/powerpoint/2010/main" val="277300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Blending</a:t>
            </a:r>
            <a:endParaRPr lang="en-GB" b="1" dirty="0"/>
          </a:p>
        </p:txBody>
      </p:sp>
      <p:sp>
        <p:nvSpPr>
          <p:cNvPr id="3" name="Content Placeholder 2"/>
          <p:cNvSpPr>
            <a:spLocks noGrp="1"/>
          </p:cNvSpPr>
          <p:nvPr>
            <p:ph idx="1"/>
          </p:nvPr>
        </p:nvSpPr>
        <p:spPr/>
        <p:txBody>
          <a:bodyPr/>
          <a:lstStyle/>
          <a:p>
            <a:r>
              <a:rPr lang="en-GB" dirty="0"/>
              <a:t> </a:t>
            </a:r>
            <a:r>
              <a:rPr lang="en-GB" sz="2700" dirty="0"/>
              <a:t>Building words for reading by pushing together all the phonemes or sounds in the word. </a:t>
            </a:r>
          </a:p>
          <a:p>
            <a:pPr marL="0" indent="0">
              <a:buNone/>
            </a:pPr>
            <a:endParaRPr lang="en-GB" sz="27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200" y="2924944"/>
            <a:ext cx="1862405" cy="2450207"/>
          </a:xfrm>
          <a:prstGeom prst="rect">
            <a:avLst/>
          </a:prstGeom>
        </p:spPr>
      </p:pic>
    </p:spTree>
    <p:extLst>
      <p:ext uri="{BB962C8B-B14F-4D97-AF65-F5344CB8AC3E}">
        <p14:creationId xmlns:p14="http://schemas.microsoft.com/office/powerpoint/2010/main" val="9773160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Segmenting</a:t>
            </a:r>
            <a:endParaRPr lang="en-GB" b="1" dirty="0"/>
          </a:p>
        </p:txBody>
      </p:sp>
      <p:sp>
        <p:nvSpPr>
          <p:cNvPr id="3" name="Content Placeholder 2"/>
          <p:cNvSpPr>
            <a:spLocks noGrp="1"/>
          </p:cNvSpPr>
          <p:nvPr>
            <p:ph idx="1"/>
          </p:nvPr>
        </p:nvSpPr>
        <p:spPr>
          <a:xfrm>
            <a:off x="628650" y="1896323"/>
            <a:ext cx="7886700" cy="1656370"/>
          </a:xfrm>
        </p:spPr>
        <p:txBody>
          <a:bodyPr>
            <a:normAutofit lnSpcReduction="10000"/>
          </a:bodyPr>
          <a:lstStyle/>
          <a:p>
            <a:r>
              <a:rPr lang="en-GB" sz="2700" dirty="0"/>
              <a:t>Splitting up words for spelling by breaking up words into all their sounds and then working out what letter or letters are needed to represent each sound. </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200" y="3284984"/>
            <a:ext cx="1850231" cy="221456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31640" y="3661383"/>
            <a:ext cx="2561570" cy="1838164"/>
          </a:xfrm>
          <a:prstGeom prst="rect">
            <a:avLst/>
          </a:prstGeom>
        </p:spPr>
      </p:pic>
    </p:spTree>
    <p:extLst>
      <p:ext uri="{BB962C8B-B14F-4D97-AF65-F5344CB8AC3E}">
        <p14:creationId xmlns:p14="http://schemas.microsoft.com/office/powerpoint/2010/main" val="12648642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b="1" dirty="0" smtClean="0"/>
              <a:t>Short Vowel Sound</a:t>
            </a:r>
            <a:endParaRPr lang="en-GB" b="1" dirty="0"/>
          </a:p>
        </p:txBody>
      </p:sp>
      <p:sp>
        <p:nvSpPr>
          <p:cNvPr id="3" name="Content Placeholder 2"/>
          <p:cNvSpPr>
            <a:spLocks noGrp="1"/>
          </p:cNvSpPr>
          <p:nvPr>
            <p:ph idx="1"/>
          </p:nvPr>
        </p:nvSpPr>
        <p:spPr/>
        <p:txBody>
          <a:bodyPr>
            <a:normAutofit/>
          </a:bodyPr>
          <a:lstStyle/>
          <a:p>
            <a:pPr marL="0" indent="0">
              <a:buNone/>
            </a:pPr>
            <a:r>
              <a:rPr lang="en-GB" sz="2700" dirty="0"/>
              <a:t>The sound that the letters a, e, </a:t>
            </a:r>
            <a:r>
              <a:rPr lang="en-GB" sz="2700" dirty="0" err="1"/>
              <a:t>i</a:t>
            </a:r>
            <a:r>
              <a:rPr lang="en-GB" sz="2700" dirty="0"/>
              <a:t>, o, u make in a word </a:t>
            </a:r>
            <a:r>
              <a:rPr lang="en-GB" sz="2700" dirty="0" err="1"/>
              <a:t>eg</a:t>
            </a:r>
            <a:r>
              <a:rPr lang="en-GB" sz="2700" dirty="0"/>
              <a:t> cat, peg, hit, not, sun.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6176" y="2797969"/>
            <a:ext cx="1897982" cy="2465484"/>
          </a:xfrm>
          <a:prstGeom prst="rect">
            <a:avLst/>
          </a:prstGeom>
        </p:spPr>
      </p:pic>
    </p:spTree>
    <p:extLst>
      <p:ext uri="{BB962C8B-B14F-4D97-AF65-F5344CB8AC3E}">
        <p14:creationId xmlns:p14="http://schemas.microsoft.com/office/powerpoint/2010/main" val="2324472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823" y="897722"/>
            <a:ext cx="7886700" cy="994172"/>
          </a:xfrm>
        </p:spPr>
        <p:txBody>
          <a:bodyPr/>
          <a:lstStyle/>
          <a:p>
            <a:r>
              <a:rPr lang="en-GB" b="1" dirty="0" smtClean="0"/>
              <a:t>Long Vowel Sounds</a:t>
            </a:r>
            <a:endParaRPr lang="en-GB" b="1" dirty="0"/>
          </a:p>
        </p:txBody>
      </p:sp>
      <p:sp>
        <p:nvSpPr>
          <p:cNvPr id="3" name="Content Placeholder 2"/>
          <p:cNvSpPr>
            <a:spLocks noGrp="1"/>
          </p:cNvSpPr>
          <p:nvPr>
            <p:ph idx="1"/>
          </p:nvPr>
        </p:nvSpPr>
        <p:spPr>
          <a:xfrm>
            <a:off x="328823" y="1917187"/>
            <a:ext cx="7886700" cy="3263504"/>
          </a:xfrm>
        </p:spPr>
        <p:txBody>
          <a:bodyPr>
            <a:normAutofit/>
          </a:bodyPr>
          <a:lstStyle/>
          <a:p>
            <a:pPr marL="0" indent="0">
              <a:buNone/>
            </a:pPr>
            <a:r>
              <a:rPr lang="en-GB" sz="2700" dirty="0"/>
              <a:t>The sound that is like the names of the vowel letters.  The long vowel sounds are often represented in more than one way by digraphs and </a:t>
            </a:r>
            <a:r>
              <a:rPr lang="en-GB" sz="2700" dirty="0" err="1"/>
              <a:t>trigraphs</a:t>
            </a:r>
            <a:r>
              <a:rPr lang="en-GB" sz="2700" dirty="0"/>
              <a:t> </a:t>
            </a:r>
          </a:p>
          <a:p>
            <a:pPr marL="0" indent="0">
              <a:buNone/>
            </a:pPr>
            <a:r>
              <a:rPr lang="en-GB" sz="2700" dirty="0" err="1"/>
              <a:t>eg</a:t>
            </a:r>
            <a:r>
              <a:rPr lang="en-GB" sz="2700" dirty="0"/>
              <a:t> main, stay, cake, see, seat, mice, </a:t>
            </a:r>
          </a:p>
          <a:p>
            <a:pPr marL="0" indent="0">
              <a:buNone/>
            </a:pPr>
            <a:r>
              <a:rPr lang="en-GB" sz="2700" dirty="0"/>
              <a:t>light, coat, bone, glue, spoon.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6256" y="3385116"/>
            <a:ext cx="1692882" cy="2142817"/>
          </a:xfrm>
          <a:prstGeom prst="rect">
            <a:avLst/>
          </a:prstGeom>
        </p:spPr>
      </p:pic>
    </p:spTree>
    <p:extLst>
      <p:ext uri="{BB962C8B-B14F-4D97-AF65-F5344CB8AC3E}">
        <p14:creationId xmlns:p14="http://schemas.microsoft.com/office/powerpoint/2010/main" val="744441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solidFill>
                  <a:srgbClr val="C00000"/>
                </a:solidFill>
              </a:rPr>
              <a:t>Phonics Quiz</a:t>
            </a:r>
          </a:p>
        </p:txBody>
      </p:sp>
      <p:sp>
        <p:nvSpPr>
          <p:cNvPr id="3" name="Content Placeholder 2"/>
          <p:cNvSpPr>
            <a:spLocks noGrp="1"/>
          </p:cNvSpPr>
          <p:nvPr>
            <p:ph idx="1"/>
          </p:nvPr>
        </p:nvSpPr>
        <p:spPr>
          <a:xfrm>
            <a:off x="533050" y="1451882"/>
            <a:ext cx="7886700" cy="3263504"/>
          </a:xfrm>
        </p:spPr>
        <p:txBody>
          <a:bodyPr>
            <a:noAutofit/>
          </a:bodyPr>
          <a:lstStyle/>
          <a:p>
            <a:r>
              <a:rPr lang="en-GB" sz="2625" dirty="0"/>
              <a:t>How  many graphemes are there:</a:t>
            </a:r>
          </a:p>
          <a:p>
            <a:r>
              <a:rPr lang="en-GB" sz="2625" dirty="0"/>
              <a:t> for the phoneme ‘s’?</a:t>
            </a:r>
          </a:p>
          <a:p>
            <a:r>
              <a:rPr lang="en-GB" sz="2625" dirty="0"/>
              <a:t>for the phoneme ‘n’?</a:t>
            </a:r>
          </a:p>
          <a:p>
            <a:r>
              <a:rPr lang="en-GB" sz="2625" dirty="0"/>
              <a:t>for the phoneme ‘c’?</a:t>
            </a:r>
          </a:p>
          <a:p>
            <a:r>
              <a:rPr lang="en-GB" sz="2625" dirty="0"/>
              <a:t>for the short vowel phoneme ‘u’?</a:t>
            </a:r>
          </a:p>
          <a:p>
            <a:r>
              <a:rPr lang="en-GB" sz="2625" dirty="0"/>
              <a:t>for the digraph ‘</a:t>
            </a:r>
            <a:r>
              <a:rPr lang="en-GB" sz="2625" dirty="0" err="1"/>
              <a:t>ul</a:t>
            </a:r>
            <a:r>
              <a:rPr lang="en-GB" sz="2625" dirty="0"/>
              <a:t>’?</a:t>
            </a:r>
          </a:p>
          <a:p>
            <a:r>
              <a:rPr lang="en-GB" sz="2625" dirty="0"/>
              <a:t>for the long vowel phoneme ‘</a:t>
            </a:r>
            <a:r>
              <a:rPr lang="en-GB" sz="2625" dirty="0" err="1"/>
              <a:t>ai</a:t>
            </a:r>
            <a:r>
              <a:rPr lang="en-GB" sz="2625" dirty="0"/>
              <a:t>’</a:t>
            </a:r>
          </a:p>
          <a:p>
            <a:r>
              <a:rPr lang="en-GB" sz="2625" dirty="0"/>
              <a:t>For the digraph ‘</a:t>
            </a:r>
            <a:r>
              <a:rPr lang="en-GB" sz="2625" dirty="0" err="1"/>
              <a:t>zh</a:t>
            </a:r>
            <a:r>
              <a:rPr lang="en-GB" sz="2625" dirty="0"/>
              <a: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3829" y="2060848"/>
            <a:ext cx="2694008" cy="1942618"/>
          </a:xfrm>
          <a:prstGeom prst="rect">
            <a:avLst/>
          </a:prstGeom>
        </p:spPr>
      </p:pic>
    </p:spTree>
    <p:extLst>
      <p:ext uri="{BB962C8B-B14F-4D97-AF65-F5344CB8AC3E}">
        <p14:creationId xmlns:p14="http://schemas.microsoft.com/office/powerpoint/2010/main" val="19061198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19" y="620688"/>
            <a:ext cx="8229600" cy="1143000"/>
          </a:xfrm>
        </p:spPr>
        <p:txBody>
          <a:bodyPr>
            <a:normAutofit/>
          </a:bodyPr>
          <a:lstStyle/>
          <a:p>
            <a:r>
              <a:rPr lang="en-GB" sz="1200" b="1" i="1" u="sng" dirty="0">
                <a:solidFill>
                  <a:srgbClr val="FF0000"/>
                </a:solidFill>
              </a:rPr>
              <a:t>Phase One </a:t>
            </a:r>
            <a:r>
              <a:rPr lang="en-GB" sz="1200" b="1" i="1" dirty="0"/>
              <a:t>of Letters and Sounds concentrates on developing children's speaking and listening skills and lays the foundations for the phonic work which starts in Phase 2. The emphasis during Phase 1 is to get children attuned to the sounds around them and ready to begin developing oral blending and segmenting skills.</a:t>
            </a:r>
            <a:endParaRPr lang="en-GB" sz="1200" b="1" i="1" dirty="0"/>
          </a:p>
        </p:txBody>
      </p:sp>
      <p:sp>
        <p:nvSpPr>
          <p:cNvPr id="5" name="TextBox 4"/>
          <p:cNvSpPr txBox="1"/>
          <p:nvPr/>
        </p:nvSpPr>
        <p:spPr>
          <a:xfrm>
            <a:off x="467544" y="188640"/>
            <a:ext cx="7704856" cy="553998"/>
          </a:xfrm>
          <a:prstGeom prst="rect">
            <a:avLst/>
          </a:prstGeom>
          <a:noFill/>
        </p:spPr>
        <p:txBody>
          <a:bodyPr wrap="square" rtlCol="0">
            <a:spAutoFit/>
          </a:bodyPr>
          <a:lstStyle/>
          <a:p>
            <a:r>
              <a:rPr lang="en-GB" sz="3000" b="1" dirty="0" smtClean="0"/>
              <a:t>Letters and Sounds Phonics Progression</a:t>
            </a:r>
            <a:endParaRPr lang="en-GB" sz="3000" b="1" dirty="0"/>
          </a:p>
        </p:txBody>
      </p:sp>
      <p:pic>
        <p:nvPicPr>
          <p:cNvPr id="9" name="Content Placeholder 8"/>
          <p:cNvPicPr>
            <a:picLocks noGrp="1" noChangeAspect="1"/>
          </p:cNvPicPr>
          <p:nvPr>
            <p:ph idx="1"/>
          </p:nvPr>
        </p:nvPicPr>
        <p:blipFill>
          <a:blip r:embed="rId2"/>
          <a:stretch>
            <a:fillRect/>
          </a:stretch>
        </p:blipFill>
        <p:spPr>
          <a:xfrm>
            <a:off x="564980" y="1628800"/>
            <a:ext cx="8014039" cy="4104456"/>
          </a:xfrm>
          <a:prstGeom prst="rect">
            <a:avLst/>
          </a:prstGeom>
        </p:spPr>
      </p:pic>
    </p:spTree>
    <p:extLst>
      <p:ext uri="{BB962C8B-B14F-4D97-AF65-F5344CB8AC3E}">
        <p14:creationId xmlns:p14="http://schemas.microsoft.com/office/powerpoint/2010/main" val="2065941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27584" y="116632"/>
            <a:ext cx="7488832" cy="5616624"/>
          </a:xfrm>
          <a:prstGeom prst="rect">
            <a:avLst/>
          </a:prstGeom>
        </p:spPr>
      </p:pic>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41329212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CCC"/>
          </a:solidFill>
          <a:ln>
            <a:solidFill>
              <a:srgbClr val="FF0000"/>
            </a:solidFill>
          </a:ln>
        </p:spPr>
        <p:txBody>
          <a:bodyPr>
            <a:normAutofit/>
          </a:bodyPr>
          <a:lstStyle/>
          <a:p>
            <a:r>
              <a:rPr lang="en-GB" dirty="0">
                <a:effectLst>
                  <a:outerShdw blurRad="38100" dist="38100" dir="2700000" algn="tl">
                    <a:srgbClr val="000000">
                      <a:alpha val="43137"/>
                    </a:srgbClr>
                  </a:outerShdw>
                </a:effectLst>
              </a:rPr>
              <a:t>When and how to teach phonics</a:t>
            </a:r>
          </a:p>
        </p:txBody>
      </p:sp>
      <p:sp>
        <p:nvSpPr>
          <p:cNvPr id="3" name="Content Placeholder 2"/>
          <p:cNvSpPr>
            <a:spLocks noGrp="1"/>
          </p:cNvSpPr>
          <p:nvPr>
            <p:ph idx="1"/>
          </p:nvPr>
        </p:nvSpPr>
        <p:spPr>
          <a:xfrm>
            <a:off x="457200" y="1600201"/>
            <a:ext cx="5987008" cy="4061047"/>
          </a:xfrm>
        </p:spPr>
        <p:txBody>
          <a:bodyPr>
            <a:normAutofit lnSpcReduction="10000"/>
          </a:bodyPr>
          <a:lstStyle/>
          <a:p>
            <a:r>
              <a:rPr lang="en-GB" dirty="0"/>
              <a:t>Phonics should be taught regularly and in short bursts. It should be taught </a:t>
            </a:r>
            <a:r>
              <a:rPr lang="en-GB" dirty="0" smtClean="0"/>
              <a:t>discretely </a:t>
            </a:r>
            <a:r>
              <a:rPr lang="en-GB" dirty="0"/>
              <a:t>and set within a language rich curriculum that focuses on all aspects of literacy.</a:t>
            </a:r>
          </a:p>
          <a:p>
            <a:pPr marL="0" indent="0">
              <a:buNone/>
            </a:pPr>
            <a:r>
              <a:rPr lang="en-GB" dirty="0" smtClean="0">
                <a:solidFill>
                  <a:srgbClr val="FF0000"/>
                </a:solidFill>
              </a:rPr>
              <a:t>	Where should we begin in </a:t>
            </a:r>
          </a:p>
          <a:p>
            <a:pPr marL="0" indent="0">
              <a:buNone/>
            </a:pPr>
            <a:r>
              <a:rPr lang="en-GB" dirty="0" smtClean="0">
                <a:solidFill>
                  <a:srgbClr val="FF0000"/>
                </a:solidFill>
              </a:rPr>
              <a:t>	Year 3?</a:t>
            </a:r>
            <a:endParaRPr lang="en-GB" dirty="0">
              <a:solidFill>
                <a:srgbClr val="FF0000"/>
              </a:solidFill>
            </a:endParaRPr>
          </a:p>
        </p:txBody>
      </p:sp>
      <p:pic>
        <p:nvPicPr>
          <p:cNvPr id="6" name="Picture 5">
            <a:extLst>
              <a:ext uri="{FF2B5EF4-FFF2-40B4-BE49-F238E27FC236}">
                <a16:creationId xmlns:a16="http://schemas.microsoft.com/office/drawing/2014/main" id="{37CFFD23-4B84-468D-BE0B-CC26069495B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4248" y="1988840"/>
            <a:ext cx="1891536" cy="1390279"/>
          </a:xfrm>
          <a:prstGeom prst="rect">
            <a:avLst/>
          </a:prstGeom>
        </p:spPr>
      </p:pic>
      <p:sp>
        <p:nvSpPr>
          <p:cNvPr id="5" name="TextBox 4">
            <a:extLst>
              <a:ext uri="{FF2B5EF4-FFF2-40B4-BE49-F238E27FC236}">
                <a16:creationId xmlns:a16="http://schemas.microsoft.com/office/drawing/2014/main" id="{F8922AEB-1667-4F0C-9285-A6BE455AACB9}"/>
              </a:ext>
            </a:extLst>
          </p:cNvPr>
          <p:cNvSpPr txBox="1"/>
          <p:nvPr/>
        </p:nvSpPr>
        <p:spPr>
          <a:xfrm>
            <a:off x="6431841" y="3769514"/>
            <a:ext cx="2520280" cy="2708434"/>
          </a:xfrm>
          <a:prstGeom prst="rect">
            <a:avLst/>
          </a:prstGeom>
          <a:noFill/>
        </p:spPr>
        <p:txBody>
          <a:bodyPr wrap="square" rtlCol="0">
            <a:spAutoFit/>
          </a:bodyPr>
          <a:lstStyle/>
          <a:p>
            <a:r>
              <a:rPr lang="en-GB" sz="1400" dirty="0">
                <a:hlinkClick r:id="rId4"/>
              </a:rPr>
              <a:t>https://www.youtube.com/watch?v=141Rj_-uHX4</a:t>
            </a:r>
            <a:endParaRPr lang="en-GB" sz="1400" dirty="0"/>
          </a:p>
          <a:p>
            <a:r>
              <a:rPr lang="en-GB" sz="1400" dirty="0">
                <a:hlinkClick r:id="rId5"/>
              </a:rPr>
              <a:t>https://www.youtube.com/watch?v=8aljylvCBzc&amp;app=desktop</a:t>
            </a:r>
            <a:endParaRPr lang="en-GB" sz="1400" dirty="0"/>
          </a:p>
          <a:p>
            <a:r>
              <a:rPr lang="en-GB" sz="1400" dirty="0">
                <a:hlinkClick r:id="rId6"/>
              </a:rPr>
              <a:t>https://www.youtube.com/watch?v=m5v35_jYJYw</a:t>
            </a:r>
            <a:endParaRPr lang="en-GB" sz="14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413274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238117"/>
            <a:ext cx="6275040" cy="1143000"/>
          </a:xfrm>
          <a:solidFill>
            <a:srgbClr val="FFCCCC"/>
          </a:solidFill>
          <a:ln>
            <a:solidFill>
              <a:srgbClr val="FF0000"/>
            </a:solidFill>
          </a:ln>
        </p:spPr>
        <p:txBody>
          <a:bodyPr/>
          <a:lstStyle/>
          <a:p>
            <a:r>
              <a:rPr lang="en-GB" dirty="0">
                <a:effectLst>
                  <a:outerShdw blurRad="38100" dist="38100" dir="2700000" algn="tl">
                    <a:srgbClr val="000000">
                      <a:alpha val="43137"/>
                    </a:srgbClr>
                  </a:outerShdw>
                </a:effectLst>
              </a:rPr>
              <a:t>High frequency words</a:t>
            </a:r>
          </a:p>
        </p:txBody>
      </p:sp>
      <p:sp>
        <p:nvSpPr>
          <p:cNvPr id="3" name="Content Placeholder 2"/>
          <p:cNvSpPr>
            <a:spLocks noGrp="1"/>
          </p:cNvSpPr>
          <p:nvPr>
            <p:ph idx="1"/>
          </p:nvPr>
        </p:nvSpPr>
        <p:spPr>
          <a:xfrm>
            <a:off x="570384" y="1628800"/>
            <a:ext cx="4649688" cy="3799324"/>
          </a:xfrm>
        </p:spPr>
        <p:txBody>
          <a:bodyPr>
            <a:normAutofit fontScale="62500" lnSpcReduction="20000"/>
          </a:bodyPr>
          <a:lstStyle/>
          <a:p>
            <a:r>
              <a:rPr lang="en-GB" dirty="0"/>
              <a:t>High frequency words support phonics</a:t>
            </a:r>
          </a:p>
          <a:p>
            <a:r>
              <a:rPr lang="en-GB" dirty="0"/>
              <a:t>It is important that children can ‘look and say’ certain words</a:t>
            </a:r>
          </a:p>
          <a:p>
            <a:r>
              <a:rPr lang="en-GB" dirty="0"/>
              <a:t>Flash card sessions that are frequent and focussed will allow the learners to recognise words that will help support fluency in their reading and writing</a:t>
            </a:r>
          </a:p>
          <a:p>
            <a:r>
              <a:rPr lang="en-GB" dirty="0"/>
              <a:t>Knowing these ‘easy to read’ words will build confidence</a:t>
            </a:r>
          </a:p>
          <a:p>
            <a:r>
              <a:rPr lang="en-GB" dirty="0"/>
              <a:t>Consider how you use and display these words</a:t>
            </a:r>
          </a:p>
        </p:txBody>
      </p:sp>
      <p:sp>
        <p:nvSpPr>
          <p:cNvPr id="4" name="Rectangle 3"/>
          <p:cNvSpPr/>
          <p:nvPr/>
        </p:nvSpPr>
        <p:spPr>
          <a:xfrm>
            <a:off x="5220072" y="1417638"/>
            <a:ext cx="3615916" cy="1754326"/>
          </a:xfrm>
          <a:prstGeom prst="rect">
            <a:avLst/>
          </a:prstGeom>
          <a:noFill/>
        </p:spPr>
        <p:txBody>
          <a:bodyPr wrap="square" lIns="91440" tIns="45720" rIns="91440" bIns="45720">
            <a:spAutoFit/>
          </a:bodyPr>
          <a:lstStyle/>
          <a:p>
            <a:pPr algn="ctr"/>
            <a:r>
              <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Tricky words</a:t>
            </a:r>
          </a:p>
        </p:txBody>
      </p:sp>
      <p:sp>
        <p:nvSpPr>
          <p:cNvPr id="5" name="Rectangle 4"/>
          <p:cNvSpPr/>
          <p:nvPr/>
        </p:nvSpPr>
        <p:spPr>
          <a:xfrm>
            <a:off x="5700883" y="3667331"/>
            <a:ext cx="2612169" cy="1754326"/>
          </a:xfrm>
          <a:prstGeom prst="rect">
            <a:avLst/>
          </a:prstGeom>
          <a:solidFill>
            <a:srgbClr val="FF0000"/>
          </a:solid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Red words</a:t>
            </a:r>
          </a:p>
        </p:txBody>
      </p:sp>
    </p:spTree>
    <p:extLst>
      <p:ext uri="{BB962C8B-B14F-4D97-AF65-F5344CB8AC3E}">
        <p14:creationId xmlns:p14="http://schemas.microsoft.com/office/powerpoint/2010/main" val="301168745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3891" y="274638"/>
            <a:ext cx="6530711" cy="1143000"/>
          </a:xfrm>
          <a:solidFill>
            <a:srgbClr val="FFCCCC"/>
          </a:solidFill>
          <a:ln>
            <a:solidFill>
              <a:srgbClr val="FF0000"/>
            </a:solidFill>
          </a:ln>
        </p:spPr>
        <p:txBody>
          <a:bodyPr/>
          <a:lstStyle/>
          <a:p>
            <a:r>
              <a:rPr lang="en-GB" dirty="0">
                <a:effectLst>
                  <a:outerShdw blurRad="38100" dist="38100" dir="2700000" algn="tl">
                    <a:srgbClr val="000000">
                      <a:alpha val="43137"/>
                    </a:srgbClr>
                  </a:outerShdw>
                </a:effectLst>
              </a:rPr>
              <a:t>Popular phonic schemes</a:t>
            </a:r>
          </a:p>
        </p:txBody>
      </p:sp>
      <p:sp>
        <p:nvSpPr>
          <p:cNvPr id="4" name="AutoShape 2" descr="data:image/jpeg;base64,/9j/4AAQSkZJRgABAQAAAQABAAD/2wCEAAkGBhQSERUUExQWFRUWGR8YGBgXFx0cGBwcGBgYHBgaIBgaGyYgGRwjHBofIC8gIycpLCwsGB4xNTAqNSYrLCkBCQoKDgwOGg8PGjMkHyQwLCovLy0vMCwsLC8sKTAtKiwsLDQvNC8sLCwqKTQsLCksLywsLCwsLCwsLCwsLCwsLP/AABEIAOQA3gMBIgACEQEDEQH/xAAcAAACAgMBAQAAAAAAAAAAAAAFBgMEAAIHAQj/xABCEAACAQIEAwUFBgQFAwQDAAABAhEAAwQSITEFQVEGEyJhcTKBkaGxBxRC0eHwI1JiwRVTgqLxM3KSJIOywhYlQ//EABoBAAMBAQEBAAAAAAAAAAAAAAIDBAUBAAb/xAA6EQABAwIDBAkDBAEDBQEAAAABAAIDESEEEjFBUWFxBROBkaGxwdHwFCIyQlLh8TMjYoJDcpKi0hX/2gAMAwEAAhEDEQA/ACIWtgta3JlQIEmKtrwlj7T/AAFYmdznFrGk05K0gAVcVBFYbgHOrqcJSdSSfM1Zt8PQfhHv1+tEI5zsA7aoOsjG8oQL45An0rZ2YAsVyqNyxgD3mKL4y+lm29xtFRSxgchXKeMceuYxO9fwqLjIqSYgKpGnMidT5ivPgeBVz+4U86p2FAnlEYFPFN7doLIMG/bHpLfNQRUq8UsET35YZsspbYiYnkNvOIpFTClmvW1syLaZ1dQxYglYbfLlIJO2gHlUGFTI6MwIUkGY5dRO/UUowAflU9pWlHhY5mF0biKcAutYTAWXUMrZwdiG0+VVTayXXXkdR+/hQXsnjbdvFGzaD5XgrneSqhWJGUTqTrqQQPgWXi9uLlt+vhP7+FMMTGtD2AC9DTjbzWW9rmPLSSRSoqql4kERpJiteIMljKLt6GcwqqhZ2jeFUEmPSpMWvhnoa14vwi69+xi7GVntoyMjsVDJcHJgDlYHyoIYmyTPa+uwi5QSOLWghTYLCJdUOtxyDpqpU6GCCrAEVLc4fZWA7wTtmcCfTaai7N8LvWhca/cZmd5VTca4EQDRczASdySAOXSgfbTs8xa5dtktcuqmVRhzcYNZIKBLgMWQxiZ86tGDh/b6qfrX70R43YNkA20zHMJBBOhB6baga0RsWbbIrZRqBIjruIPnUHamyWw7zocmaPNSGPymlvD8ef8AhgFkUQuvsmMoJ2566+Y5gzK1kcbnVaO7t9UdXO2+acjh1Gyj/wAf0qtdxttXg3EGaAq6TMx11mk61jWd4vs7QZIGkEGdBtuOUcvOjnd5RnRlCLEKqF31jTcmTPIc+cTTTM24Y1CY3b0wWB4R8D7tKC28K+ZlWPAefvijWHbVh5z8ajFqLx/qWfgQKF8fWNZfQ0NO7zAXWOyl3ehRwd3+VT760OHuf5fzH51F2kxd5cThLdu6bS3muKxCKxlUDJ7QPmPfUnZzjD3mxFq5lZ8PcyF0EK4IkGJOVtIImmfR7nnw9l7rzuC8a0/+WajNs87bfD9K3432nWy4RAWZXtC54GKot1wJLjQMQZE0bK176Vw/We4ey71w/alxk6of/GomC/yke6pO2nav7jbWFD3LhIUEwoCxJMa8xpSrwn7U2LgYi2uQn2kkFfVSTmHvmu/TSD9fh/K51rf2phbL+5oVxS66sMgLKR56H/inbKDyBobxFMrggRI5eRpUrpcOzrCQQOFPVGzLKcospsQIAPQ0eC0Hvp4DRjBGbanyFewxpM8bwD6Ls12A80h8PwxsY1RaC4rPebO7WnF+0DIYm6RlKjbz5b01dpOG3L1kLbLhgwPgYCYnRsxEr1Eive03aAYS2GIlmMKPeASASMxE+yDJ8oJEnZjH3b9gPdUKxMQJGwEyCBBzSI123O9aFb0U1LLy3wt7mC7m+EztbyPkJy+UE69PnXK8fbYFluBbSWfBlAMKSToBqSTBJJ3iZ2rt2Wlftj2VW/bd1UloGYLozZZgj+oAnQ7gx0IVKzMrsFiepJoBU6E7EC7FcT+73nw95oDRkJPh5kQT+Fg0j9aN8d7Io1kqgb2pUDXKCSTA5gSYHKd6562IAtd1me5EZS6gFANwCCxIPSYHSnjsd2mhbNm+8tczd0x6K2UKTzJIMekcxSIy0/Ybq/FMkjAxI+0kio471b7IdlLdg98HNxiCBK5conXSTrpHpRvjFrNaaN1g1hsJh1e5Gm5IBJAMdN4qWxiEuDKJllk6eXwmnPjBjLAsqSVz5OscaoY3iSeon+9EuGtNpfSPhpQ7BDTKeRI/fxq9wT2GHRqggd/rtP7mn3Ryj7DwKlx2MFpcxDNrACrJk/T1pPxfb5nMWlCr1YS23SYGvWmziHBEvMpctC/gBhT6ik3GYfDWMS4W2ygGABGUHQbeu09DVWJc9osaBch6kD79fBT8M489x1W62YOY2GmbSNNI6ipL+LVYUKBlMNokTtoOWtGOGWA+WAQqiQ0R/wAfvlEkL+EUEMdxtp0JOtdw0NRV116SVjTYJfxd8W8zPcypEgkxvB3A93vqJ7zSMuoIBE5yTmiNNPPaiuLxCC8CxbMNMstl15ZdjRC3lchjuNun61Z1Q3JP1F6UVDiYP3O4QMrBJ2jUa89eXOoeAY5rqIWMspZCeugIPrFEuJ4fPauJ/MhHyP8Af60rdkMSc+WdCQw9Yyn6j4UbmDqSQLgjzUZeROATYg96Y8fwq1eAF22lwAyA6hoPUTtWuGwVuwoS1bW2s7IoAk84A+dXyK1ihTUH4l2asX2LXFOYgBirus5dUkKwDFSZBO1S4jilm2cr3VDDkW8XvG9XWEGeR8+egGlLl/g2GbEHvGW4c7HKbnsltSsAzAMkT1oHkgWTYgwn7z3KHjt7CXsjtctMbZOUMJ9oRop3OnQ7VSx/AMNe/hC3aDMDEBVfTmCBPy66UD45YtPiD93QhAABlnxESS4knwgbHY7+dUbuAZLiKzEOPE5IPhnbUmW9V06E1M95zLVbg2FgIOu8XXVLdkKoUbKAB6ARQ/iwJAgbc+Wv/FCOyPHXuTZuy0A5X3IA3BP0PupnVAREaCInnpRyME0Zadqzyx2Hlo7YvGSQfSrXDL4FkFiAASCToN/1qJRVYZO7dXYqc0IQwU5mBAgnQHTQ1Cw5cQ3iCPVMeKxnmk/tPxNXxF5btk3EkKjKxQ5fCQp0OmYTsDqdYNMXZftPb+73Fyi3ctB2FszqNWmTqxnf40v9o7LJcIRW70oEzC6XeURtSYBzmUE+RpfW3dXDjvye9zju1ZpuBMrZp5hS2WAf6o83Z3NcTVVRCHEgRNbQ/u402jz712dMUqqoZ5LDeN9YJ0GgnmdKGcJ42pe6pFyFeMzCASWywFmRGmvny2pQw3a3EWC4SyLyEwhBgqktlUnUKBMQROja7GtbvaxogW/ER4yGz5fGhHiUamEHMxPnAo64UBUMWHllNGNqpO1nCrH3hMog33ZCVYQjhVKnLGqvmBOojXpS0rpdtIjubb2yTbeCR4oJVo1GokMJgk6dLOPD9+9+41sgBhZFt1ac0qHyqxKgKc0tBkKOsVbdvLbQqoe7euZLYYSoVAM7EHQ6sBroAGPpO4/eC1bUJzYR31VSKim/s+b11zDXHvYS2Q4ztbBOXZpEEywkAmTtNCrFq6mIRbkL4lICqxBJJgMRIB059ZqnwTFt3aiy1x8jCRbAAYKsQRvlJgAaAAGiFtbiJksIy5i0h8rSFEMTLypzeDkIjnVTMSMtl81I0E1BNPlPgV0iLziQZ102nn9flVjhely4vXX9/GhOAtC2wUILY3AzBpDD2pBO5+nnRXDmL6/1CPr+QrKJyytO51Ox39rR/Jh5eSt4/iduzHeNlmY0JmN9hSJ2gxy37xdVICx0lspIJO8TljWNkHSmjEXPvdzEYdrYiyVAaZPiWZ1EDeMutBH7L3Q0AKQPMAiNzyjTz/m6zVWKdI6zRUKN8b2m/DxuivZ+4/3cC2gd8xzS5QbnWYYkmNo+FHLYJ3UAjcTt7+Y865lieNXcPZt23dhbum4pNtQWJt3WBXvMwAEEaqNQeVGPs87Qteuun8Q21EZrhk5hqBPIanSashGWMJhYCDe45/0mDifaK1YuW7bqQ1w5V1EToOZ8x8arr2vsm93WxzZAx1UtIEaeZolxzs+mJCz4XRg6PAJUqZGh3HUc4HSoOB9kreHVvxuzm4zEAeI9B+EelPSFceyzEQYGoaRuCI8OukH1pV4d2bu4bEAmGtjZhy1A1HKnS84QS2iyB5akKB8SBUGMcFHAIkCSJ1HMSOW1edIWxuA2hD1TXva46grGWtIrXF4xUEn4c9fWq/EcbktyuUtIEHzOsgc4mvC6Jb4vErbRncwqiSfIVzizx25aJDkKGYtluLnsnMSTlI1Xfr7qbDxlyCSyxt7II9POh1jg9m4WCl7B3yr/ANM/+24IX/SQKnxEL3gZSmxPY2uYIBjuMhiO5S0rkgTaMg7yO7Kc5jfpvRPgXCy1xrt4M1zaLi/hga5WWBrtERB86M8K7M27T967Z2T2fCqgE+SjU+tD+0nat7Nxh3TZMoyOdiTEz0g6b/WuN+2DSrjt7V0l5mqCaC1K+fsmO1YGUaCCNQAAPgKkCxQvsz2g+9oWCwFgHoWiT/b40QuWnzzPhiI85389KcNEo1rdTZaB9oS4BCLmzMNOexM6edMAFRtZBupOx0+tYs5c0sc3UEeNvVXAVa4cEh3+D3zmuG2c2+jCAABy3nTeaj4f2buOpLWmEyZHrrHmfLlXUHuWkuJay+JwSNuRjdiJM8hJ8oqonaIFARbyZhbZS5EBLr5MzR7OXmJ/EuokxcyCSuZ9O7+lHWgo0kcQafwud4rsTeywiMxiSSsEQPCo12nU1Xx/ZjEG5MXBbBi2oVlCDlAjfaTuTJ1rodjH3nvJcQEoZW7kWR/BvEAgNqQ9u5IymYIYZgsEnwaxeBc3ixO3LJ7T6r4idVIEQoEDQmTXW4VzRZ3gny4mWVoY42C5RxDgV57r5bbHNGuUiTlGYxvBaTrrqJovhuyt7V+7KxbKDvT7AMzkA11kk8yWNM/aXHXbLgsQqMSAVJkKylTHNT1jT2TuKXE7Vqo+7iSgGhmWncnMZMzrM0psBcDU+iCWZ8go46e2/sTFwGw6I2Ha6hKAghVIbfLAZo18MdNBVLF2bbJc+75muKyrnuXWG+pkSCIgg9DHWQE4bx+8zNmS5eLMWzBWgg7A6QNNIqbh+Cvm53jWUQF8zAv59FkzE9N69K+KJtC8V4lcZES4ENqO9NWE4JZGGF1FKuyA6vnyzBKgzEenQVuLs90/Q6/KfoatnigiFtwIiSf39aHZvAV85H799ZOIxMTgcpFaA7dQa7d6uijcNR8KL/cCrvcUIHb2iIBbL7IJihPBuMi6blu4RZvWwTcQkHQe02YaFZPXaKPpibZVSzJJA3I6UK4hhLdx3nEFUYBSiKJjSRmidTrWu5kNKl+t7uPvZTtcTUOb2hKGI4Lbxtp7Nq4ENu+1y3KEShEaa6CTqN9utGOx3YI4V7lx7gc3BsFiNZ3JP0q9heHYe2ysLl5isxJEaiDyFFv8YH4bbH5UEeIw4iySOaeRJXpWPMmaMGnFU+K3btps4z92vdnwlQkd5F7PPiJykRHu1mtW4diHGVzoFQE94RmNu7LGF1AuWyQdjPLY1PicfMFrK6Hwl4MHqJGh9OleHiN07BB8/wC9N+vhH2tqeQKX9O/U+aHcQ4UTeygqe8LgsAxuBHtkCTEBUdVI15KIB1JHD8FyPcckMXDE6GQXy5wDngKSoMROwnStGxF7+cD0A/KomFw73G/fpXnYyooIz4D1RNgobkKS9hAVFxjIFuMp1XUDWOZ86WGvMEUXNh0AEep5/wDNN2Hvo1oI5A0ggmNtKgTgtoElXYEiD4gdP9UxVsEjXRg12BTPaQ5KeJJLgSoYCRoBmHUjqJ5DnQPi3a3uXCBfEplpIj0HOfP610R+A2iwZwbjAQGfUge6B796xuz1gmTaWfNQfqKcaEUqhaaGtKpZ4Ldv43+JBtW5lZMk6bgQBJ60etd2GdA8lVBeWBGpZYOpggqZB6iiluyFEDlQluz4OheUiApQaDvVuiTPihhHoeupEANAaNi9rcq3ZtqohYjlAAHyr2qWN4JnLeIBGzyuWT/Etd2wnNtoG23FVcR2dOpsutpy0yLfIoisujDTMmbfST61xeRoCo8Tpkbo36/2qcCvL1rMsViYhpdGQ3XZ2LRYaG6JYjBq+XNJCkMBJCypBUkTBggETWouWUAAKDKIAEaA7gRsPKhf3OfaYn1NSrhlHL4044uY6MA5n290sQs2lXG4wnIM3oPzqM8Vc+zb+J/4qs2KQfpW1trj+whjqfzOlSPxjyadZU7mCvumiFovTvKq8T4d95Km6AQswNQNfTeoLPB7Fv2VQH+lRPxijKcEdvbf3DX9KlbD4eyfGQDBaXOkAgE9OYoPpZ5bkUG97j5Be6yNmngPVCkQNoiFvifpVu1wi4d4QfP5fnVPiP2h4SyPC3eGCQLY08IkwdtBrFJHGPtcv3FPcItpZiSZfWeWw286fH0az9RJ5DKP570DsQ7Zbncrpb8PtWlLOS0CYJifIDTX1NU7vEbGIV0sMpa0AxAjSdwYO/5Vx3EcVuYoZrtyFB1EsTtqTOnw+FE+y+K+74pUR8puhrLGfxToY3UTIBjnsarOEYyNwa0AU2C/eltkJcCSV021hEIBA38zUowy/wAo+FZbt5Ha2eWo9DU8VNHDGB+IB5Jxe7eoslYRUkV4RTwANECqYpJKL1P1IFXrvBLZ2lfQ/nUFpZxCD+UT8if7ir3FWtizcN1+7t5TnfOUyjmc4IKnzGvSk4SCOd0j5Gg3p3Bcme5mUA7FQfg7D2bnuIqJsHeH4Q3of+KXuyN3FYnEd7ZvX14eui/eCLly8ROqllzpb8ySdOs5XPG8TtWcve3Ut5tFzsFkjcAsRrrVZwEf6CRyPvVLE7ttCl/FWSfbRh7v7xVcWbfUj1pi4txi3h7DX2M21gyuujMACI3Gs0l8Q+07Cafw85zlWgD2AzAOG5kwDHRt6hd0Xl0IPMeop5J4xJOw9hRUYJTs1e/ciNnal/A9ucJcKK6tbZgMxDDIpJMyXjQLBJE8wJ0ltHCCQGS5IIkTzB1BmlfSPb/0wf8Atd6GiLrQdveFT7lx/wD0b4n861Iuf5jfE/nU74O8OQb0I/Sq968y+0hHuI+tc+xtnBzeeb3XrnSh7l4Wuf5hrU3bv+Z8h+VTEVqRVPU0/U7/AMigzcB3IwBW0VgWtgKavKteZswUQM0QfXTf1q5b4FOruT5D8z+VVsZb8II3B/fzijuGu51Vuon8/nUmHw8cs72zXpQgE2oeHAopZHMaC2yp3bNjDo1x8qKglnfkBzk1dw14OiuuqsAymCJDCQYOo061zb7S+zZw2Hu37DuLF10+92JlWGdfGs622kAGNDm5RFdMslSoK+yQCvoRp8q3GRsjFGCg4KEuLrkofe7Q2FNod4D3t02UK+Je8AMoWGinQiDz0rlf2n4ZrONUlj3VwaTLBTPiYLO4BBBHMUf7b9mmti8bV9gb10YmxhkslnbEoFEhxOVCfEdBqd43I/ahwVsRgRcyxctQ5A1jTxgHyk/AVyQCzty63cuS31cr3rakah7h9uCg8KNBI9QdJB2qFQVUZVZu8RgwIIXSCCNBJXfmPiRRqxwe5ec3rrw51iMwEjnmJ11nfczM1rw3hOKa7d8HesqwHYgKJ1A8TKAGEyo9OdLbionuLQ7RUSYWWNoc5uqWO8K6DmPlPy1FSrectn18MeLzWI19wpus/Zbibyd74LZOuUqQFA5ZtvhPvo9wnszbQJ95a13SPDC2NM5IiVYDKJjkSI25gJcUGkBt6mnBDHELl5pRN1rGi/h7GJX+UBo6Ea/CfjV6KixeMw9g9wtt3e4NRbUsQGMBidh4j8TrXuF2yndfCfdtUtMrqV18x/FPFM2LeK8y1vFervPTX4a0S8tOFrN643TT5x9BU/GOHWL9vu8QiOhPsvtIBI9+9Q8HWLbtIEnc7CAP7mt+L8R7lC0BmJCqsgEsdhJ016EiTpOtF0cQ3DB7ttXHtPslT3kIHJVOD9nbNkq9h7yoBHdG87WhI0HduTlI5ARFVe13Z2/i8ipdTuRrcsPmVbvQNctnMFH8oGvOap9lMXduX7jswa2zAhFUwjFTMHksGYIB8ZmMkU4EVfHIHjM1JIINCuY/anduJZw2GtoyKwAK2lItE6AWgREgESFy9DpXM73C7ipmyNlB1MGAQxBB6ag6V9EcX4dbYd41pXdAchKglZ6EjTr7qX8dhrdybTIG5wwlZjTw86RMaEKmFoc1cKLV077J+NM3eWSVJjNLuc5gQAF1kDmRtppSXxbsffw9trl3KAGyxOpkkBgIiCR6xyimX7JLB+8MQr+yZIjJHQyu8xzHOvNN7IXi1014ntS1pmVrZPjMEA5gGcQSDpADAkz006F+LA5FB3LgEDaRM70TGCUax++kdKHcZUDulG2Y6egr0oIjdU1r6lLZQuCqGtCKlIrQipk9GQK3ArwCtwKFEvGtyCOoipuBXpQqd1PyP6zUcVUuIRcIEjODEbyek6TI0mpnO6qeOTf9p7dPFERmYW9qOXcZbBVSwljAmNTIjfnMede4/iCWUzuYHxJPQDmaVX4U6K1y87krB0aWWCSIgQnmfF+I9Ik49xqxct4ZnaHd/Bb3DSwVtQIgGP3tqukeIy6l0hsQc/KLhGuDdpbWIYqmZWAmGA1HXQnrV/HYbPbZRGojXakfE48qLf3U27d19LZJWJYQxjXSNpHtKBTmmLYi0oK52WWnllAzmAf5jHPfnQRSZwWSa+mn8L0jA0hzDZL13s4tpQvdhhmGZjzG+h6zpHOtbHE8NgsO9xkdwrtDBJkzAUHYRESYEjeve3xu/dGM5SjKwYErzjQ9YJ0oD2K4ozW+5e2SssS7GVIO6wdyT8iaidEI4zPC2uU0IIoeJG/gjOJfI8RPOt+fsug4i+GtBlMqwBB6giQa5F23uBsWwylSoAadZPJh5FSKdF4w64MW1HdahLNxpZSqtKg6TOQRoDsZpa7YcKu/+la6yM9y3lJWJkNpMAAgK6gET7J8quwjmfWCd5oMndU7fmqmxUEjocjLmum1MnYrtFYvKFuMExGUW4OhYA6FSdyTrG89atYbi6XrhuIGCkhGkRJ5EeR+InUUK7Tdi7CI16wzK9tQcq+ySkZmB3BgTvuPOjmA4icXhVYLJjUj+ce15CTJ99exLIR9kI/3DnW4+b0cOfIHyGt8vt84K3FR3zCMfKPjA/vW2HuZlB67+vOouIGLfq30B/Ss7EvywOcNyqjFXAK/wyz/AAVG06/E/lWuO4Wt1fElssdfENoGkNEyORq9Yt5VUdAB8BQbjvE7yXLduyhJbdiPBr4RJ6gkGNNBz1rTiaIYWtOwAKM1c4kcSgXFO0lnCMLK2i9xTmdUbLbznxAkkeMyZ1HKTqKP8N44L1hLyowDToeUGNTSp2g4VbF8NeuW71wRnQKbLMCNBmXws0agE5jA3ozwvjSvbFq3bYpbAVn0CrJOWV3OgkxtrTTLGBlFj8+cEsOBpXXaig4umYK5VC2ihmGvkKDcatG069yqu5IBDvEZpCes5TvHs1Yx3Z9HLXkt53NsoqOxA3PiDbqSCdfPlvUl6+bZAFxFfKB3ZlmGZVRMx9ohbvPoxruXMPuurGFrSCy+8fLpYxvZe9i7ifeAnhkKE8aK0AkXYbRSNABrJ5c2XgGBsWUdLKZArQ+jAFlABbxnXQbzr1NaPhoZcgbOwuO/daWXuZQCHYyVM7dNapYxUFtjcDBUAslc/ehVhTmuLIggwDqdPWuhoGi6/wD1OHJMQcHYg+hoPxgzctjyJqjinGGVFvXQzmSBbtt7IgSFUHQGBOmpAFR4TiXflHyMgySuYglgdQ3hJiZ2OoiKlneS3Kd480DYspzbLq2wrQ1IwrQikLqNAVsK8ArcUKNYBVfH2/CDzB+v6/WrIFetbkEdRH5fOkYmPrInNGuznsRsdldVCsNwq++Ja4oVbNxAHJOpgFRlGpAAPUa/Oxwvgty0hzqur51AGYqYIOo5ER+e0W8FiU7h1uEgKeU5tZ0EazM0AGCxb3bt0qwsRK2zcY+yDHhYlWMaRtoKLrGz4cCp+8bPG3NCGuzEk0y+NNO2iXLfBbC35DXLhXUsugFwONM0AD4mKZ37VkSLQUOBoxGbNIGgUawCZ33G1ZhcJ3ubUsFiFXbLGYERqoOunlRDg1g2772goGZFuJIExGVgJ/q1/wBVOlbNPI12haKAnW/DTyS2dTEzStdypjG3Cge+LhIBaWKoinbRQNBEy24nnrVfEW+6FlGnLJ1QksMxAK5iJI8QOnSrnCuOHE3e4xWGv2XaRDKShUKS38SAI5bQdOtCbP3y+Cv3c27dnwkn/rOQMkpIyiJLzqPWmMhzfma7E57XtrQZaX1Hhv7ESwPDSblyyFgFJTNIZVbcydQZO8cqH8cxVtb2HfEX0QoAHQqxc5LpBykKQPEpnUaU34rhtx79q8jBWTwvpOdDJKxMAyZnWKk/wXvHud8tt7TkMqFZIaAGJnSDA2qk4dmWgClhlo/M8ki6kwaWbiBky3FYaMPECD50v2ezWLW8jfe1tWUMLatWwqlc0gGdCTsTB8ql4x2lt4Upaw4t5UkMoEKB0BBgGfWqbcSZ2RxDG4R4EkhVOjNMmCI1GgPSZNFVriG7eCGObIXBmnEA/CjVy13dwpyPiX37j3VBikzPaXqZPvaPoKs45HuW+8IylNgRryn9+tRYNs+IU9FB/wBv5msbGMoRDvc3uJr4UIVUbqtz8CjRFalaEf4s64m4CjG13lqyGzCFd0B0Tcybign03gxbXjlnIHLZVKG5JB9gMFzGOUsPjW+oFLisElxGR1DK3tAjQ6fXTfyFc4fEPw27dsi33yPEA/yENB9QJU6/h8xHRcHxSzeAa1dt3ASQCjq2oiRodxIkeYpW+0RBbFnEANKPlJUfhbz2Go0nTU1POy2Yaj4UJoDmVDC8dxOLttbsYcBHXKGLEIqlRB7wES0HZSffzF8Et/dHu5ryISAAqAucuVWNxIAUf9zKfZgwNx/D+LYmwjNdvui3hktm5bYkqSc1xSAYyhYgGJuDpNNXCsDZFgCyy3FgAv8AzQADIOo/7TtXHUZRxuOFgnRukdVrDQHhb5vQn/8AIyyqLaJb7tiVKkgyw1JUHLJmYIMTVK/inYsWYnNJaNAZiZCwDMc6bTwu2iFMiwJkba9aSeP3WtP4LcIdFLPoTqQZ5CAZBM1dF0hhWvyOFDs2rNxODxjhmD8w7lpes54gmQIGkiAc0ZSCCAddtPKmTgCHurQYQRaHKJDGQSOpBDHzJqlwHh4KrcuA3O8BAAWETwkGdZJ3htto6lhP/VueQUfAVm4vGwYmQCLUG+zYfZX4OHEQsyTG2wbrr01GalNaGkqtGgK2FeAVuBQIlgrYVqWA3MVC/EEHn6UuSaOMfe4BE1pdoFXxmGJZkEfxB8zqP9wopw1VvotzOWB5aiCCQwM9CCPdQ67ezrmAgofrsfiKKcHsPlbMy92zFrYUGQrakMTpIYnah6LlaS+NptXMOR9ilYpmjjy7kscR4Lfd3t2V7tQpAud5lJKuDbylCWA7sshJHM6HSSnZ/sq1pbLPdd7lqYiAgVwA1sKABkkSNJnpMUT4hxVLAunKSbVsXWnQG3mIdgeZQKSR/wBvWqJ4tdN42xcAc3Xtd1lErbyubV8H2iICsWJK+IrAIrboK1SA92Tq9mqOlACASAWMAE6kwTAncwCfQGhl/ipci3hlDXLlp3R3kWxlOTXQkkOVBWBod9KD4Phbrdt2zbGHL21IaRcJxGGYMbnhaWV1dlLMQzDQ5TFMPDuCC2QzMXcM7g7AG8ZuKqjZC2uVi0GNa6goFLwbHd9ZRyVzMoLAaZSd1IkkFTKmTupq7UDXLdqfZSTJgAEk8yBqT51RxPHh+BSfM6D4b1JPi4YP8jgPPuTGRPf+IVHD9hrAJLDOSSSSqkkkk/iB68oonasWMPMBVPxb4ch5CBQu7xF33cKOg/TX4mof4Y3Jb5CsuTplptEAOLjTwF/JV/TuP5knxV7E8bznIiTOmvn5D86rcAYB3JIGgCyRJnf5itFxoHsr+/dWhw7P7No+4H/is1+Mc6VkubOW1sAQOyx8U4QgNLaUqjf+FWu8F3J4pzTJjNly5ss5c2XTNExzoPi+ybd2yWcVessbYsqwysURWkBYCkaErmnNEayAa9s8Kvj2QV/1R9DXl437NxZeSwO5kaeu361sM6TeRV8LgFKcONA8FAuJ9grjW8PZyYV8PaJZ7aBrLu2aQe8IusAQAWhgWI1aNKJdv2jCm2rhc4K5CYzLGoGhOkADbVhvoCSHFro9q2D6fs0qds+/xLL3YXIv4SYafxeTA6bxEbc6c7pPDgflQ8QR5pf07727rpBv8TOHIVrjOI9i4M9saqZCmQdByA940p/4HisOuH8LLaCjOwOULsJcEQCpO/MTBg6UnWuz90P/ABLRPhAzb7Ejl/TRLgvZ83Lpe4pMEC2hEeyZmD55f/AGp39JNpVxzDht3UptQQtkMmlOexMnC8I90gBnhlQkNqFyqBO25ETtLUV4r2ZR0IUCCIKtsfedj+9KK8O4eLSRux1Y+f5CgXF+3VqxeuWu6v3e5UPfe1bzJZVhILmQfZ1gA6ehpkGAD2F2Iu53huA5JzsQWuAj0HikbE9nrth27u44t7lJIKkEHluNAZ30G+9OmG1zGZljr186JYq5h762m7xP43/RbMAX0zeGfa01ig97DvYaCND8D+RqZ8cmFfWS7d//ANe6aHCYlw13eytGtCKy1fDDT4V61WAg3CUVefiS8hPyqnjOM5FLMQoHQf8AJoAyXnVVN4I0eMWlzsTzj+UDb41JdsWrAUXSqyBbHfNmYjw6d2kzEAyYj364R+pxDvtJLa/pFLczbxKuPVxi+vG/zwUr9oA4PdK11oJG4EhQwUyJEgiK8u3L5gFrdqT/ANz6N+Ec5UTtILDpVvDKHOQZ4HMxatEQCFUL4iSs76CI8qnw+HuW3JQJDFQFUAiAfEQYUklZOpPvinxdEmtX0H/sfQeBQuxP7fZWeBXJHdlixjIzFcpLAAg5eU7++j/Ab0oUO6n5H9ZpYtEpfJmQfD6NaCyNNNnHuGu1GTiDau5lE5hMev6igjpgcQP2i3/F1xpucCheDMzj6j+ET4vwxboBNoXWErla4yKVaMysVBzISqypBBjaqmFxtywiWMveNbRULa+IqoExv51ocTffc5B5afrW/D1yX1EzI39Qfyq/EY58hY2KrQXAZiBt3A3SGQhoJdQ20Xid9nNxbKq7aFsgDEaaFjqRoPgKmNjEtu0e8D/40ZdgASdANSfIc6TD9piC2uIOGvDBM+QYklI9rKHNqc4t5hGb5cqq/wDzy785Xntp5BL6+mjQjC9n2O7j3Sfyqdezq82Y+kD86r8O7RNcx+JwhVV7lLbowJJYXBqSNtG00rTsFx65jMGt29l70Pct3MogZkuEbSY0iuN6IwguW15kleOJlO1EE4HaHIn1P5VKvDbY2RfhP1q2TUffLMSJ6VUzCQM/FgHYEoyvOpKxbYGwA9BWxrwmsDSJGoPMVSABolrKD9oUgW3/AJXE+h3oxVDjdnNYcdBPw1pOIbWJ3f3XTIjR4Q8itGWvbTyoPUA1lxgASdhUJykVOioFaqljERVkgTy9as8IwORe9ceI+yOYB/ufkPfUOBw/esbr6W12B5x9QOfU1a4o7FCVnblyHM+pFS4PDskk+oygD9Ipr/uPojmeQOqB5+yvJdnyPQ0rdpOwNvEuXW49rvXtnEqrsLd63b3VlB9qNA3l7634XiGFwKD7W4O2x1jyphW5ClmIjl6RW4196FRvjLTRLHZ3CXb2IvX76m3btP3OGw5UZbYtad8JHtNMArpl0k6Qx3rQYQwkHkaBX+1D5vDb8I3neP7fOi2Bx63VzLpGhB3B/fOkR4qGZxY01+eKJ8EkYzEILxDhLWzmtyR8x+YqGzjQd9D8qZWoTjuDK5lTlPPTT4cqklwb4Tmw9x+32OzkmtmD7Sd/uly1hrjMrt3SqwNmR4W9qQoLCM0hh4RrPUCr2G4eBdus917mQA5CM22pOZplp0kACNORrQYb+I4eHUMpS2YADHOxaf8ASd+nnV3DYgLc7iTkGYnPLRJzKSdABrpObTmI1dE/rGB+8VXXWNFbwhBJOQZmgzOYgbZgIJmAAD4R9KksoVc3Cy7eEGBlBgzodpDGZHtRVfD4Qa6xduxI01ykyACNRGhgRv5162Lw5z2miF8OUKTmnM4A3kbnUAammnSyDXVQ8QuQBGyNnMjUsZz/AO0mZ5geVHcC8oOo0pW4/YZrAdnLHNm1icrgaQPwqSNzPi570X7M4vOg8x810NR4mPK6OfYasPm3171yKXM98NNKOHHYUbFQuYu2j5gfP9anqtxD2VPQ/wBp/tU2NtFm3EHuIVMd3U31R6/aDqynZgVPoRB+RrlnEOw/FBgf8Ptmw+GTNDZsty4mcXFTKyQjhgdc2XWOVdWB50pcS7ctbxDIlgNZtX7WHu3WuZSHvZYy28pLBQ4kkjnG1b4Wep8f2QdsQmKw2IbC3hZFl/4a3VZAZUEMR4lP4ucCiXZns8mCsd0jM8s1x3aMzO5lmIGg15eVAMT2+7u+LTtZQrjvuzqT4u6a1mt3ILeHxMoLbb06V5eS5xnGvIyFs2crknRmUiACfYY22zg7EAz1AXEdoMq/eCxdGRmaQogwRbTQTEs6+uSt+0uLIuNbaVKsrd4kiNyh13K6iddCQZiku5iXbCwCQFcho2Mwy+UZgNPKsuWeknLXxSXkssea2+0JuJY669q3auDD2FWROUXHKKzHUjvDLQFExHU0M+zPH4jB8VTCMSFdily3MrPdllYDaRA1HKa6Rw3jAxKKLpkFQw65lnMFAG0rzPPnNLHH8Y9nFjFLhxbuoM4LR3jplyalSywCfEN4I1qkTVvsWhh4OvFGa/Kd66y7QJ+VRI/eW5IK5hswgidNRyqlwPjPf2QzALdUDvLYMlWiY66jUeRpY4Z2qy4p+97te8KyBc0ACmWgk7BJ5Hx6gbVTmFuKnLS2vD53cUU4f7Ec1JX4GoWm++RTCLqzf3/sKr28f3s90Gi6xIDCDB+gO89NedB+3faAYSz91sn+K4m4w3Cnf0JG3QV8+xv1B6r9DfyO+mwc9q0HVYbfkdOHFTcK4PjL2MvXWxN6xhrbZLVtRAdR/Q4Iy9WIJYzHWm67gBMg6xB8wORGxGtI3Y/tu1sLaxTgoQAl3kP6WPTo3x605cc7QWsLYa/dPhGwG7E7KOpP012rdicyRtW/0s5zHQk1W2GwyyTC+bCNTzHlr+VLnajtGbDhSJO5Go8PVTETqOvOaWH+1K1cNxxaaxeC+BleQ55LcGXK3vB2iRSvie0Fy8Sb7lztmMkgEyQBsBqdtBXWOha6jzb5ZOiw2IxMTpINhA4jeQPldi6JwPFrct+EHxAELEnXkT1B/OmThvDu6zf1Hl5beu5pZ+znhzjvLx0R1VU8wCTMdNdPI02Y7iFuyua46oPM7+g3J9KAYWNj8wvTQ+a4+d8gpSldikekTtL9pi4O4Fawz5pIhspEGNZBmdx5Gjids7LXXtpLFUzqIYF4Usy+NQFIEGZIIbyrlHEy15iS4XMS0sJiT7IgefyopJhHSu1dgw5lDiNi6rxUZL2bKWkGFHNh4k213B1G01LauMyKuVQxYZ5IcwTJhoAJG2saDfnU3aC34Q8aqZ/8TP0BHvoNicSUxGRT3a3QbhZUaWhZLsVXKDC5dTLdKzcKcuZm4+Bv60T5BWh3ogeHpZvPcZgXcpozS2nhUgAgaamB68q9wmI73E3Ee1FpMs5lQSQGgmfaHICDz61FjeL3LSkpaN1yxW2EkyRm1d5mI8XtbGJ0NWMBiL3gFxArwGZ0IIJLFe7idSVyiZgEeYqm2iAaKXiNwG0EYglpt+z7JuORpsVVdBMEAATQfsri8rFTyM/HRqM3sOhuhncsGAhD4hmJUBiqQNh5+y3QAUOI2rdm8pUD+IxbONiGZgwjNGhyEQOZ6iu4n78K9m2xHNpqO/RThhGIZJsuDyPsbpsFQ45ZtnyIPzj+9Zg7mZAeex91SX1lGHkflr/as+UibDkjaPRWt+14rvRTA3M1tD/SPpS52u7DWsUl25at21xbZSl1pAzW2UqTE8ly5omDFRr2zt4cd24Ph+JnxCB7z8qoj7Te8YLZslix8E6ZhyPijLI67efPRw+JY6Fridg8lIY3ZjQbaJuwfDQAGui298qFuXRbVS0fE5Z2BPIVduOAJJj9zXMsR2v4hcDBLbW4MMSPZMjQGB59d/fQ7ieHxTIbl+8xE+ypgSx92nu5mvOxkdcrbnguOjLWlz7Ab/Tf2I72hxdhblwi7mN5c0MPZ3Cqp5SfQQB5UB7PX0tXbudvB7WXLmmJ5baDT31a7Odn7F8HvLZbLCgliR7Okk6iI01jaiZ7IoGZlzaDLGnOQSZiZEaeVRNY+eR/Vt/HW+033/KqeaUDJLWteGyiDY/tzcVQLCJbRgY0AiCeQgcvnQnG8XXE5Wa5fD5SpS2peSYzhWJgAgLty85ohxngAULYtqzvmPeFiB4WkyAQREqDvO8DmDWC7N97g7ir4LmVgsOV8Shgssh1Hy8uVMc8xlrHAVJ36LQwcxjLXu417rU2fNUoXuLDCK4BZHuQGthybh8QJe64Ptbwo2k9dGm5wQki/cdpfXIGmYaQT6iJjzHOlXD/AGZX8zd69tFWJIJYnNr4RGp5axXSuznDgYJMraAVQTJ8IABPoPideVFi3UywQuq51f8AiN/zVPlc2RxlcLDx+dqH4niJwaklD3rCLalZDE7KCOc7jy2pBxfC8SmfFX1z5j/E5ss8zyjloTGldrxWGW4uVgCP3BHQjrSxx/s5kssbTlYEszGdBq0nnIkGepomdHZIzGx1uPipPqiHZiFy92VBnQgo26nz6ef70rW1gsy+LYjRdYAPly/StuH4LvHYop7sGQPkDV+4h56Vlz54zQab9i1I8j/bb2pfxXZ5SJU5fp8KHfdWtkq0yDEEER7jqKblteJTJADAmN4B9D9DWzcItW7wLXEvIoUiPZMCMhkHbeDyAEjk2GUuYcx7E3CiLCzGQN2bNO7RXOwvau1hLDC/cbKzwqghinh1OTcA9R0GmtN9+/Zx9sdy+YwYuJGZDpIIbVSfMajauaYns6IJYrmJMFCNgTBhSd+XlRPsI9zC4kgIbq3FywsZhBkEZiAeciR8q0IcQ0HqnarKxfWPmdMB9pNRT1C6Nw/BJZtRvp42bdoEZmJ6gUqjsJZvMzAvbSfCFMn18QkAzp6edF+KlrmJw9mItnM7rOpyahT5TE8jPlR3KAduVWOja4AEJQkfEKtdc38V5jbWa2R76VsPetIoVwWfNkyqMz6aZspMAZQOWs+tOApU4hw4JfLS8zHhbKNB1Hi1A5ViSzMw8md+hFO0aeBKpa1zxRuqs4nFXFJCi3bQCLbXdBt/l5gTB0hRQywcRcN3vnJVnzpklFB5T3hJKiAQMsaeZqxbIB0ETuY8evmZY/CtyZP831/vr8Khl6ZOkTe0+w9ynNwv7j3KdsQ2fvM2UgR4P6jJ8TafADatJA1AGmxMk6nSC23XStUBkAkD36/AEkfGqbcUCE5QSRvOnMg6DeD1POsyTF4jEWLjyFgqGwsZcBNXCL2466/nRRROnXT46UqcG4iS7T+Fv9rDT5U1qa2ui35ocjtluw3CkxAo+u9KeJ7OrfuhpIaANzynpv76nwHZO1ZJyjfpoD5QDJ06miREXLi9ZA0nmY0571pw5DbGQ5d5GVYAJMkeWpPxqvo/DxdSzM0uNxtIBBpst3qTEYh7XOaHBoqLaEilfVUrvaa3I7n+IFlfCYURpEkEkiI0+NUeLcVsmy/es1tDllsmbL4hBgNLCd+eu1VsRwN8NdbuyrW7rlgrEhkJksNiGXcjY+u9LP2g4HEP3S21e5b1zZFJGblMTy2nzrbYxkLHBjQK60ULohM8B5qnDsvx3Bk/dsPezu3iLm2UDaeyubUkAbabnzppyyAOnMgEnnrpXEey/ZLFm9au5DbVHDl38MBCGJCnxHQchXRG4sbpZcMhumd3JyqDt4S0H1ioZiQ1pzZADfjwrqmujjjqGXtzp2KHtZdDXbTWzmuKkvbghmQvlG4gwxKxyjarHCe0BAKXG+7ACQTbLlpnSRAA+tEOGdiD3Q7y6xY6gHUKTvAn9yau2OxSL+NvcAPp/fapZGvlk65rTw+V/ldaKAXpwQa72hum6xs2GvWikeIZPED5zmUjyms4dj2kEBrd38SFWA9ATow9806YXAKgAA2qRgsxpO8c9Zg/I/A0L8DNOA5xDXDSmo7U9kxYbmo3Idw/iy3dD4X6dfT8qs4mwtxGRwGVhBB2IO9U+I8DD+K34X+AP5HzqtguMkHJe0I0zfn+dPixb4nCLFWOx2w+xXXRBwzx920Ly5g8PgsOYt+BdlAzOzMYVRzZmMKBVf8AwfD4hSyCCCVIKkFWG4KsAVOvwIOxq3jeEtdui4bhUW9bIUAwxBDuwYQ5KnKByBYgydEztHxPE4O81u1cuKCFa0e4F04vE3WIZXeAtsCAuUFYUCNgK1AABlGikIzGp1V/G9jY1TQ8xQXFcAuqcpUHy6+gP0p2wfHDcvdyBbLW1H3nKxi3cZQVRZWHnxTrIgSNaIYnDK6lWEg1FPgYpQaCh3j2VEWJlj21HH3XJXsFTBGU9CI+tOPZrhy2LRv3CFJWZOgROp8z9I60M4lw69h3u4hl/hYe2y2QIaQR7RB59Z6c4pRxXaDFcUu28PoqsQAiaLpu7czAk9ByFB0f0aS4vefx+VRYvHWDANflE8cE4qL958WZW1/0LQiWaWlniJAOnpBnamI3syq1shgwkHlFCbnB3X7vZREOGQAOD7WnP3zOm5qa/wAas2H7o3EQqAYckCDPM7mfOa0XkVtopmhxA2lGxQjjtvUNsCNfdp19KLCq/E7Wa36H66V830jHngJ3X+di1MO6j0uBwOXnr+QgVIASOg+ArXMBp9B/c616MxMhff8Aqa+VK0lJZt7azHlpz5n+1U7/AAgtcZpABn5gT8xNXrdrm2p9akt3FnKIkawKAPc0ktXqVUGGwwtsIzEkRMaQOv750z8OvZkHUafl8qCZqucMvQ46PpPKRqK1OiZz1+U/qHiFNiW/bVW8TpdJ2kT/ALf0obe4pkxEEko1sERspBYEiPQT6+VFOIaMh3kR8yPoaE8dwcIIjN4hEgMAwEef1+dfWYF5ZFKBq19ew0KxMQwOnaCLFvl/Sms8UtuZzqRGhhgN+sVauXfCDaZGgktmI6abgx19w16rSTtlIHwj0j41esW8hDKQD57Hy8xVLsW54ppxCFuEbGcwueKJ/dna04YjvCPCynLBjQyBJ1E9Ndopd7ALLnKYgAOvMsJAj+kD5mmHC4yLgVlO3LUeY20MetA+HYy1bx0rCMzm1dtgaZplLgB/C66+R90yYuJzoc2fNQ7qW/hFE5wcTly8NnyqecXxe1aYK7wTBiGMBmygnKDkBbSWgTPQ16vFULIonxXHtDTZ7YcsDPkjR1060K7QcHusuIa0yDvbQDBgSwa1nK5YMeLNGu2+u1b4ThwvFMQty6qNcGIVMoWHK5STmE5WWfCY9sneI0houKJ+1pFprncwpw7Ym145LKuXRgF8Bh1OhaA3UVQ4/fxFi7acMud0dHZLcqAjI6EqzM2QBrhYrLQNANSDeG7O2UcMqtKgqoZ2Kqje0iqTAQ/yxGi/yrFzBcMtWRFq2iCZ8KgaxH009NK6vKe3cVlDKQykSCDIIOxBGhFK+Ow4+8Ojfi8Snodz9flTHfxqINWUe8Uu8QxKtfRwZEZT75is7GiJ7Q19NdOdvVUQZgSQtcNjXsHK3iTl5en5UXGS6FMK4DBhIBhl1Bg7EfEVRcAiDqKp5HtHNbOnMfvf61HHLJg7O+6Pxb7hNfG2W4s7wKpXeyq4e0Que6qu1xEDsrvfvOR3ly4kGEDgA8hmYyQIYsJaZLaK7Z2VQGc7sQAC0eZ199a4PiK3Bpo3MfvcUn9trPELWIXFYR3e0FAewDI0JkhDoZB3HiEVtRyNkbnYahROBaaOVj7R+Ld3h+5B8V6QfJB7XxMD40ldkb6cOvG7i7dxe8tgWiEkEEyx3EGANN9aL9hsU3EsVcxGIWTaCgLHgDawAD/LBMHm0mi/2oKDhUB/zR/8Hr0czmZy78d2221OfCyTIxn5b+exM2CxiXra3LZzIwlT5f29PKlfGdmz97u33uKqOAqgqGMws6MCAPD8+VUOyPZBkt2cQt+5bJBZrc+BlM5fSRB1mi+IuNebeFG2n7/cVLi5mUDWgmtxs712EPaXVtsP8JnrLo8LehrysqSYVjdyKez8gg+Gw6knTlM1SxGJIZQI1rKyvkXMb1cRpqHeZWm0nM4cvJbJhwwlpaeR2HurFeGyiAP+KysqUGriCjUuSb/d7D+bdvnIHuFMWHwCKZ1LfzMST89vdWVlfUdHRsoTTRZ87jYLXiw8C+/6Ch15wXPhHgBUekgnc7k86ysrb6NaHTzBwt9vksfpF7mNYWmhupMDZD6kR5D9Zq/bwyyBlHX4VlZVz4YxJSimjmeWVJWqKJZgoDBZBA12U/8A2NI2Jtf/ALdH1lmBPqEGvvisrKTjAGwOp8smwvcX0J2eq6oG0oZxDijJsB75/OvKypsQ9zYMwN6K6FoL6FDm4xdP4o9AKgfEs27E+pNeVlfDSYqeQ0c8ntWyI2NFgtbOGDnWfdVkYNRGkxtNe1lfQYGCPIH5RXeoZXurSqkNaGsrK1UlUMfbyw66GeX1orwzEF7YLbyR8KysqDAnJjXsbYUrTZWyKe8QJ1WXLQSSoAJMmBueppP+1B//AE1rzuf/AEasrK3Z/wDGUjB/52o1xa4Usqq6DRfcBt8qrhYECsrKz3/5jyHqib/jHav/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0"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1202508">
            <a:off x="540282" y="1497541"/>
            <a:ext cx="1503200" cy="20391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descr="http://www.fulwood-cadley.lancsngfl.ac.uk/images/library/About%20Our%20School/Learn%20More/Read-Write-Inc-Image-1knr5pi.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825506">
            <a:off x="5796136" y="1517715"/>
            <a:ext cx="3057648" cy="1421393"/>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a:extLst>
              <a:ext uri="{FF2B5EF4-FFF2-40B4-BE49-F238E27FC236}">
                <a16:creationId xmlns:a16="http://schemas.microsoft.com/office/drawing/2014/main" id="{1D408AAB-1FA7-4835-B532-6913FEB5E1EB}"/>
              </a:ext>
            </a:extLst>
          </p:cNvPr>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3137778" y="1445003"/>
            <a:ext cx="1957958" cy="1957958"/>
          </a:xfrm>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26091" y="3651968"/>
            <a:ext cx="2144887" cy="1504623"/>
          </a:xfrm>
          <a:prstGeom prst="rect">
            <a:avLst/>
          </a:prstGeom>
        </p:spPr>
      </p:pic>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0521979">
            <a:off x="800664" y="3815672"/>
            <a:ext cx="1728995" cy="1499419"/>
          </a:xfrm>
          <a:prstGeom prst="rect">
            <a:avLst/>
          </a:prstGeom>
        </p:spPr>
      </p:pic>
      <p:pic>
        <p:nvPicPr>
          <p:cNvPr id="7" name="Picture 6">
            <a:extLst>
              <a:ext uri="{FF2B5EF4-FFF2-40B4-BE49-F238E27FC236}">
                <a16:creationId xmlns:a16="http://schemas.microsoft.com/office/drawing/2014/main" id="{591684BD-65A7-4A49-95FB-E29A1402F24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819249">
            <a:off x="6598372" y="3627387"/>
            <a:ext cx="2075052" cy="1450222"/>
          </a:xfrm>
          <a:prstGeom prst="rect">
            <a:avLst/>
          </a:prstGeom>
        </p:spPr>
      </p:pic>
    </p:spTree>
    <p:extLst>
      <p:ext uri="{BB962C8B-B14F-4D97-AF65-F5344CB8AC3E}">
        <p14:creationId xmlns:p14="http://schemas.microsoft.com/office/powerpoint/2010/main" val="4825892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3888" y="274638"/>
            <a:ext cx="5122912" cy="1143000"/>
          </a:xfrm>
          <a:solidFill>
            <a:srgbClr val="FFCCCC"/>
          </a:solidFill>
          <a:ln>
            <a:solidFill>
              <a:srgbClr val="FF0000"/>
            </a:solidFill>
          </a:ln>
        </p:spPr>
        <p:txBody>
          <a:bodyPr/>
          <a:lstStyle/>
          <a:p>
            <a:r>
              <a:rPr lang="en-GB" dirty="0"/>
              <a:t>Directed study</a:t>
            </a:r>
          </a:p>
        </p:txBody>
      </p:sp>
      <p:sp>
        <p:nvSpPr>
          <p:cNvPr id="5" name="TextBox 4"/>
          <p:cNvSpPr txBox="1"/>
          <p:nvPr/>
        </p:nvSpPr>
        <p:spPr>
          <a:xfrm>
            <a:off x="3657600" y="2514600"/>
            <a:ext cx="1828800" cy="369332"/>
          </a:xfrm>
          <a:prstGeom prst="rect">
            <a:avLst/>
          </a:prstGeom>
          <a:noFill/>
        </p:spPr>
        <p:txBody>
          <a:bodyPr wrap="square" rtlCol="0">
            <a:spAutoFit/>
          </a:bodyPr>
          <a:lstStyle/>
          <a:p>
            <a:endParaRPr lang="en-US" sz="1800" kern="1200" dirty="0">
              <a:solidFill>
                <a:schemeClr val="tx1"/>
              </a:solidFill>
              <a:latin typeface="+mn-lt"/>
              <a:ea typeface="+mn-ea"/>
              <a:cs typeface="+mn-cs"/>
            </a:endParaRPr>
          </a:p>
        </p:txBody>
      </p:sp>
      <p:sp>
        <p:nvSpPr>
          <p:cNvPr id="3" name="TextBox 2"/>
          <p:cNvSpPr txBox="1"/>
          <p:nvPr/>
        </p:nvSpPr>
        <p:spPr>
          <a:xfrm>
            <a:off x="4573956" y="1966119"/>
            <a:ext cx="3322712" cy="3385542"/>
          </a:xfrm>
          <a:prstGeom prst="rect">
            <a:avLst/>
          </a:prstGeom>
          <a:noFill/>
        </p:spPr>
        <p:txBody>
          <a:bodyPr wrap="square" rtlCol="0">
            <a:spAutoFit/>
          </a:bodyPr>
          <a:lstStyle/>
          <a:p>
            <a:pPr algn="ctr"/>
            <a:r>
              <a:rPr lang="en-US" sz="2800" dirty="0"/>
              <a:t>Look at </a:t>
            </a:r>
            <a:r>
              <a:rPr lang="en-US" sz="2800" dirty="0" smtClean="0"/>
              <a:t>the ‘Letters </a:t>
            </a:r>
            <a:r>
              <a:rPr lang="en-US" sz="2800" dirty="0"/>
              <a:t>and </a:t>
            </a:r>
            <a:r>
              <a:rPr lang="en-US" sz="2800" dirty="0" smtClean="0"/>
              <a:t>Sounds’ program </a:t>
            </a:r>
            <a:r>
              <a:rPr lang="en-US" sz="2800" dirty="0"/>
              <a:t>and find an activity that you are going to explain </a:t>
            </a:r>
            <a:r>
              <a:rPr lang="en-US" sz="2800" dirty="0" smtClean="0"/>
              <a:t>to the  </a:t>
            </a:r>
            <a:r>
              <a:rPr lang="en-US" sz="2800" dirty="0"/>
              <a:t>rest of the group</a:t>
            </a:r>
          </a:p>
          <a:p>
            <a:pPr algn="ctr"/>
            <a:endParaRPr lang="en-US" sz="1800" kern="1200" dirty="0">
              <a:solidFill>
                <a:schemeClr val="tx1"/>
              </a:solidFill>
              <a:latin typeface="+mn-lt"/>
              <a:ea typeface="+mn-ea"/>
              <a:cs typeface="+mn-cs"/>
            </a:endParaRPr>
          </a:p>
        </p:txBody>
      </p:sp>
      <p:pic>
        <p:nvPicPr>
          <p:cNvPr id="6" name="Content Placeholder 6">
            <a:extLst>
              <a:ext uri="{FF2B5EF4-FFF2-40B4-BE49-F238E27FC236}">
                <a16:creationId xmlns:a16="http://schemas.microsoft.com/office/drawing/2014/main" id="{D90EFA5B-31AC-4309-90D5-8E979A2171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729335">
            <a:off x="962529" y="1553696"/>
            <a:ext cx="2739348" cy="3652465"/>
          </a:xfrm>
          <a:prstGeom prst="rect">
            <a:avLst/>
          </a:prstGeom>
        </p:spPr>
      </p:pic>
    </p:spTree>
    <p:extLst>
      <p:ext uri="{BB962C8B-B14F-4D97-AF65-F5344CB8AC3E}">
        <p14:creationId xmlns:p14="http://schemas.microsoft.com/office/powerpoint/2010/main" val="114968736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dirty="0">
                <a:ea typeface="ＭＳ Ｐゴシック" panose="020B0600070205080204" pitchFamily="34" charset="-128"/>
              </a:rPr>
              <a:t>Review</a:t>
            </a:r>
          </a:p>
        </p:txBody>
      </p:sp>
      <p:sp>
        <p:nvSpPr>
          <p:cNvPr id="4" name="Footer Placeholder 3"/>
          <p:cNvSpPr>
            <a:spLocks noGrp="1"/>
          </p:cNvSpPr>
          <p:nvPr>
            <p:ph type="ftr" sz="quarter" idx="11"/>
          </p:nvPr>
        </p:nvSpPr>
        <p:spPr>
          <a:xfrm>
            <a:off x="628650" y="5624513"/>
            <a:ext cx="5486400" cy="274637"/>
          </a:xfrm>
        </p:spPr>
        <p:txBody>
          <a:bodyPr/>
          <a:lstStyle/>
          <a:p>
            <a:pPr>
              <a:defRPr/>
            </a:pPr>
            <a:r>
              <a:rPr lang="en-US" dirty="0"/>
              <a:t>G1453556 CS2B RE Session 1 March 2016</a:t>
            </a:r>
            <a:endParaRPr lang="en-GB" dirty="0"/>
          </a:p>
        </p:txBody>
      </p:sp>
      <p:sp>
        <p:nvSpPr>
          <p:cNvPr id="3379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583B18CA-27AA-46CC-893F-B4275F40C601}" type="slidenum">
              <a:rPr lang="en-GB" altLang="en-US" sz="1200" smtClean="0">
                <a:solidFill>
                  <a:srgbClr val="898989"/>
                </a:solidFill>
                <a:latin typeface="Arial" panose="020B0604020202020204" pitchFamily="34" charset="0"/>
              </a:rPr>
              <a:pPr>
                <a:spcBef>
                  <a:spcPct val="0"/>
                </a:spcBef>
                <a:buFontTx/>
                <a:buNone/>
              </a:pPr>
              <a:t>26</a:t>
            </a:fld>
            <a:endParaRPr lang="en-GB" altLang="en-US" sz="1200" dirty="0">
              <a:solidFill>
                <a:srgbClr val="898989"/>
              </a:solidFill>
              <a:latin typeface="Arial" panose="020B0604020202020204" pitchFamily="34" charset="0"/>
            </a:endParaRPr>
          </a:p>
        </p:txBody>
      </p:sp>
      <p:pic>
        <p:nvPicPr>
          <p:cNvPr id="33797" name="Picture 2" descr="C:\Users\jmorgan7\AppData\Local\Microsoft\Windows\Temporary Internet Files\Content.IE5\1RB490KC\learning-styles-300x209[1].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rot="21048474">
            <a:off x="628650" y="669925"/>
            <a:ext cx="1546225" cy="1077913"/>
          </a:xfrm>
        </p:spPr>
      </p:pic>
      <p:sp>
        <p:nvSpPr>
          <p:cNvPr id="9" name="TextBox 8"/>
          <p:cNvSpPr txBox="1"/>
          <p:nvPr/>
        </p:nvSpPr>
        <p:spPr>
          <a:xfrm>
            <a:off x="2123728" y="1864418"/>
            <a:ext cx="5472608" cy="3108543"/>
          </a:xfrm>
          <a:prstGeom prst="rect">
            <a:avLst/>
          </a:prstGeom>
          <a:solidFill>
            <a:srgbClr val="FFCCCC"/>
          </a:solidFill>
        </p:spPr>
        <p:txBody>
          <a:bodyPr wrap="square">
            <a:spAutoFit/>
          </a:bodyPr>
          <a:lstStyle/>
          <a:p>
            <a:pPr algn="ctr">
              <a:defRPr/>
            </a:pPr>
            <a:r>
              <a:rPr lang="en-GB" sz="2800" dirty="0">
                <a:latin typeface="+mn-lt"/>
              </a:rPr>
              <a:t>Activity – Tell the person sitting next to you three things you have learnt during this session.</a:t>
            </a:r>
          </a:p>
          <a:p>
            <a:pPr algn="ctr">
              <a:defRPr/>
            </a:pPr>
            <a:r>
              <a:rPr lang="en-GB" sz="2800" dirty="0">
                <a:latin typeface="+mn-lt"/>
              </a:rPr>
              <a:t>I will ask a number of people to tell me what their partner has learnt.</a:t>
            </a:r>
          </a:p>
        </p:txBody>
      </p:sp>
    </p:spTree>
    <p:extLst>
      <p:ext uri="{BB962C8B-B14F-4D97-AF65-F5344CB8AC3E}">
        <p14:creationId xmlns:p14="http://schemas.microsoft.com/office/powerpoint/2010/main" val="191838063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5816" y="404664"/>
            <a:ext cx="3466728" cy="1143000"/>
          </a:xfrm>
          <a:solidFill>
            <a:srgbClr val="FFCCCC"/>
          </a:solidFill>
          <a:ln>
            <a:solidFill>
              <a:srgbClr val="FF0000"/>
            </a:solidFill>
          </a:ln>
        </p:spPr>
        <p:txBody>
          <a:bodyPr>
            <a:normAutofit/>
          </a:bodyPr>
          <a:lstStyle/>
          <a:p>
            <a:r>
              <a:rPr lang="en-GB" dirty="0"/>
              <a:t>References</a:t>
            </a:r>
          </a:p>
        </p:txBody>
      </p:sp>
      <p:sp>
        <p:nvSpPr>
          <p:cNvPr id="3" name="Content Placeholder 2"/>
          <p:cNvSpPr>
            <a:spLocks noGrp="1"/>
          </p:cNvSpPr>
          <p:nvPr>
            <p:ph idx="1"/>
          </p:nvPr>
        </p:nvSpPr>
        <p:spPr>
          <a:xfrm>
            <a:off x="457200" y="2492896"/>
            <a:ext cx="8229600" cy="3672408"/>
          </a:xfrm>
        </p:spPr>
        <p:txBody>
          <a:bodyPr>
            <a:normAutofit/>
          </a:bodyPr>
          <a:lstStyle/>
          <a:p>
            <a:pPr marL="0" indent="0">
              <a:buNone/>
            </a:pPr>
            <a:r>
              <a:rPr lang="en-GB" sz="1800" dirty="0"/>
              <a:t>DfES (2007) </a:t>
            </a:r>
            <a:r>
              <a:rPr lang="en-GB" sz="1800" i="1" dirty="0"/>
              <a:t>National Primary Strategy:  Letters &amp; Sounds </a:t>
            </a:r>
            <a:r>
              <a:rPr lang="en-GB" sz="1800" dirty="0"/>
              <a:t>London: DfES</a:t>
            </a:r>
          </a:p>
          <a:p>
            <a:pPr marL="0" indent="0">
              <a:buNone/>
            </a:pPr>
            <a:r>
              <a:rPr lang="en-GB" sz="1800" dirty="0"/>
              <a:t>Estyn (2009)  </a:t>
            </a:r>
            <a:r>
              <a:rPr lang="en-GB" sz="1800" i="1" dirty="0"/>
              <a:t>Sharing good practice in developing pupils’ literacy skills </a:t>
            </a:r>
            <a:r>
              <a:rPr lang="en-GB" sz="1800" dirty="0"/>
              <a:t>Cardiff: Welsh Government</a:t>
            </a:r>
          </a:p>
          <a:p>
            <a:pPr marL="0" indent="0">
              <a:buNone/>
            </a:pPr>
            <a:r>
              <a:rPr lang="en-GB" sz="1800" dirty="0"/>
              <a:t>Rose, J. (2006) </a:t>
            </a:r>
            <a:r>
              <a:rPr lang="en-GB" sz="1800" i="1" dirty="0"/>
              <a:t>Independent review of the teaching of early reading </a:t>
            </a:r>
            <a:r>
              <a:rPr lang="en-GB" sz="1800" dirty="0"/>
              <a:t>London: DfES</a:t>
            </a:r>
          </a:p>
          <a:p>
            <a:pPr marL="0" indent="0">
              <a:buNone/>
            </a:pPr>
            <a:r>
              <a:rPr lang="en-GB" sz="1800" dirty="0">
                <a:hlinkClick r:id="rId3"/>
              </a:rPr>
              <a:t>http://www.bbc.co.uk/news/magazine-18493436</a:t>
            </a:r>
            <a:r>
              <a:rPr lang="en-GB" sz="1800" dirty="0"/>
              <a:t>  - Accessed 1.11.17</a:t>
            </a:r>
          </a:p>
          <a:p>
            <a:endParaRPr lang="en-GB" sz="1800" dirty="0"/>
          </a:p>
          <a:p>
            <a:pPr marL="0" indent="0">
              <a:buNone/>
            </a:pPr>
            <a:endParaRPr lang="en-GB" dirty="0"/>
          </a:p>
        </p:txBody>
      </p:sp>
    </p:spTree>
    <p:extLst>
      <p:ext uri="{BB962C8B-B14F-4D97-AF65-F5344CB8AC3E}">
        <p14:creationId xmlns:p14="http://schemas.microsoft.com/office/powerpoint/2010/main" val="309319376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1418</TotalTime>
  <Words>1473</Words>
  <Application>Microsoft Office PowerPoint</Application>
  <PresentationFormat>On-screen Show (4:3)</PresentationFormat>
  <Paragraphs>179</Paragraphs>
  <Slides>27</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ＭＳ Ｐゴシック</vt:lpstr>
      <vt:lpstr>Arial</vt:lpstr>
      <vt:lpstr>Calibri</vt:lpstr>
      <vt:lpstr>Myriad Pro</vt:lpstr>
      <vt:lpstr>20140311PresentationUWTSDTemplate</vt:lpstr>
      <vt:lpstr>All About Phonics</vt:lpstr>
      <vt:lpstr>Aims of the Session</vt:lpstr>
      <vt:lpstr>What strategies do you use as you read?</vt:lpstr>
      <vt:lpstr>PowerPoint Presentation</vt:lpstr>
      <vt:lpstr>But before we teach phonics we need to develop children’s pre-reading skills</vt:lpstr>
      <vt:lpstr>What’s the difference?</vt:lpstr>
      <vt:lpstr>Definition</vt:lpstr>
      <vt:lpstr>Why phonics?</vt:lpstr>
      <vt:lpstr>Phoneme</vt:lpstr>
      <vt:lpstr>Grapheme</vt:lpstr>
      <vt:lpstr>Digraph</vt:lpstr>
      <vt:lpstr>Vowel Digraph</vt:lpstr>
      <vt:lpstr>Split Vowel Digraph</vt:lpstr>
      <vt:lpstr>Trigraph</vt:lpstr>
      <vt:lpstr>Blending</vt:lpstr>
      <vt:lpstr>Segmenting</vt:lpstr>
      <vt:lpstr> Short Vowel Sound</vt:lpstr>
      <vt:lpstr>Long Vowel Sounds</vt:lpstr>
      <vt:lpstr>Phonics Quiz</vt:lpstr>
      <vt:lpstr>Phase One of Letters and Sounds concentrates on developing children's speaking and listening skills and lays the foundations for the phonic work which starts in Phase 2. The emphasis during Phase 1 is to get children attuned to the sounds around them and ready to begin developing oral blending and segmenting skills.</vt:lpstr>
      <vt:lpstr>PowerPoint Presentation</vt:lpstr>
      <vt:lpstr>When and how to teach phonics</vt:lpstr>
      <vt:lpstr>High frequency words</vt:lpstr>
      <vt:lpstr>Popular phonic schemes</vt:lpstr>
      <vt:lpstr>Directed study</vt:lpstr>
      <vt:lpstr>Review</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A Griffiths</cp:lastModifiedBy>
  <cp:revision>218</cp:revision>
  <cp:lastPrinted>2017-11-21T08:18:26Z</cp:lastPrinted>
  <dcterms:created xsi:type="dcterms:W3CDTF">2015-04-14T15:21:28Z</dcterms:created>
  <dcterms:modified xsi:type="dcterms:W3CDTF">2019-01-21T20:59:57Z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