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F567D-2CEA-C89E-3377-2F434D2398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3A5637-F45A-C707-F009-5625545ED7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97DE3D-8892-E8C7-D152-18163A61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94157-6957-C281-6C3B-1192BE709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9B497A-30C4-DB91-A176-C77D35B2F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152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C3D66-0569-17DD-8EC8-D39C3ED38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32867-E69D-2468-EA7C-18D382BDC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46A17-D0EC-EB8E-2C10-6BD0C3FC3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143BB-A60B-BFC6-FEEE-81FC1324C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AD164-E5B6-434C-67C2-54B5E17C4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887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ADCEE-4F0F-E939-4D2C-9DC63E8BA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AA9D4-AE8F-8BD3-4DD3-C4C4CEBDB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2A850-2734-7B1B-FC80-F22297872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6ACE6-46F3-0793-C379-17E596D47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711EC-DDE7-3D98-396B-EF90E0A46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04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804D1-6394-2184-BE5A-A83263152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E0026-1757-41D5-FE44-22D1B23C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8004D4-0561-E346-2BFF-FC21D4845F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E77C5F-6810-D37A-2367-A1CDA9269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8F5EBE-0D33-AFBF-7161-F65CAB776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0C76DC-8956-9786-287B-3CB5FE78B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353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0E3CB-87FD-9F2B-85DC-C34E78EF0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C7636D-E13E-06DA-3400-E430AD9DB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4521A4-F482-D1BE-8672-FDB0C5DED7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820CFE-46B9-40CE-C267-4FDC41FA8D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CFC18C-6EEB-3D6D-E673-27C66E98AE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E2F9D6-97B6-B66F-17F0-5F0EB3734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324BD1-A0FF-2079-F8C4-36F343DDE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D2290E-01EE-3589-CAC6-8A374D3E4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9F00A-3C9B-185C-CD80-4C0C9BB55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9909BC-DB29-7FE3-C40F-654A36BDB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5B397F-3CC7-5FB9-FC55-347D12322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4AC0A5-5F97-4821-C52E-4BBB727A1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7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6B74B7-EDBA-1FDF-0639-24B1EA354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7172AA-8AF4-2EDF-5E24-2352FD44E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0405A2-BADD-A24C-EFB2-332E071FE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38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41092-6BCA-8EAA-C64F-6652A0436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96998-E624-8072-2D7E-7EF012210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ABC08E-E334-D621-2D81-71AED65C9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5E8661-D296-7C55-D62E-060A32B08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426FB-5E6D-7C31-2EDE-993A52568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3E5B70-EFB3-A238-C27B-28D79DD9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505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763D6-6383-CB0F-4B0E-658C80713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8F5A30-F931-9D27-6C3B-47E31B35EB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513BFC-3689-8EDE-CA4A-01AC4245BA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AB25BF-572A-C4C6-7E49-ABA2A5C8A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F3F889-3916-DAEA-DE1D-D298EBB45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F1423-FDBC-83C2-D0FF-A049851E2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191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4D9BB-D40C-1F14-58B4-2F576D767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4E06AD-5FE3-258D-6C57-1EB9AB8230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E0710-1045-5FBC-25F0-991B3AA80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BBFC5-E73F-2911-FFF4-D52E51D61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40C29B-4C30-0345-5D2D-F9E728DA4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575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21DD04-D9A8-83C5-4A2B-1CA226D27C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4B7E7E-5808-4AEC-8FC9-81FF2ECDF2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CDADE-D9E5-3DE8-82AF-F49BA9E48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A3BDC-94AC-5445-D53C-78791E1D5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6CD62-C41D-31D0-92ED-27C0DC9F6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394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3B0D2D-C344-490B-E210-4C3F81608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76017C-AE6C-A8A8-44E6-C1BAA912D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68C4F-8E31-EB70-F68E-FE2353AC4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DA2214-006B-4DDD-B3A5-D226038153EA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7CA44-C81E-6C70-913E-2A95D5CE0E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3F005-4595-E946-2E67-33D6AD8DC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3923CE-A209-4FFE-AA2D-ECB91C968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3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7/s183336720000451x" TargetMode="External"/><Relationship Id="rId2" Type="http://schemas.openxmlformats.org/officeDocument/2006/relationships/hyperlink" Target="https://doi.org/10.3390/fi1601000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63A79-7A9A-19FD-199D-523B3AAC0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641273" cy="1402470"/>
          </a:xfrm>
        </p:spPr>
        <p:txBody>
          <a:bodyPr anchor="t">
            <a:normAutofit/>
          </a:bodyPr>
          <a:lstStyle/>
          <a:p>
            <a:r>
              <a:rPr lang="en-GB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Introduction to Collaborative Learning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1DE26-AF01-DD48-2809-E129134A3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7"/>
            <a:ext cx="4641273" cy="3471082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is a method in which collaboration occurs within small groups of learners (Baker, 2015).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incorporates learner-interact with their peers, engendering greater levels of active learning and understanding through increasing levels of motivation and achievement. Hence, this results in improved performance (Slavin, 1995).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application of Collaborative Learning enhances the development of the necessary skills to operate in today’s globally-based business environment which includes communication and teamwork (Herrera-Pavo, 2021).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FEDE0D-9298-5F18-5B36-EA78A682AD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49" r="11272" b="-1"/>
          <a:stretch>
            <a:fillRect/>
          </a:stretch>
        </p:blipFill>
        <p:spPr>
          <a:xfrm>
            <a:off x="6108672" y="871147"/>
            <a:ext cx="2566331" cy="22555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F4A2B0-26A9-5BA9-87CB-7034CDC100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10815"/>
          <a:stretch>
            <a:fillRect/>
          </a:stretch>
        </p:blipFill>
        <p:spPr>
          <a:xfrm>
            <a:off x="8727898" y="871146"/>
            <a:ext cx="2585919" cy="22555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1B23B9-59D7-02B0-6C6A-3C7AA27F64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963" r="18631" b="-1"/>
          <a:stretch>
            <a:fillRect/>
          </a:stretch>
        </p:blipFill>
        <p:spPr>
          <a:xfrm>
            <a:off x="6108672" y="3175982"/>
            <a:ext cx="5205143" cy="281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52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78241-2EC8-1B63-D185-7BBCA0FA9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067" y="1111574"/>
            <a:ext cx="9058195" cy="1048901"/>
          </a:xfrm>
        </p:spPr>
        <p:txBody>
          <a:bodyPr anchor="t">
            <a:normAutofit/>
          </a:bodyPr>
          <a:lstStyle/>
          <a:p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Theoretical Foundations of Collaborative Learning</a:t>
            </a:r>
            <a:endParaRPr lang="en-GB" sz="28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 Black" panose="020B0A040201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DDA21A8C-EA6D-D6AD-521F-5F15656E85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87" r="25521" b="-2"/>
          <a:stretch>
            <a:fillRect/>
          </a:stretch>
        </p:blipFill>
        <p:spPr>
          <a:xfrm>
            <a:off x="862067" y="2400904"/>
            <a:ext cx="3221983" cy="35859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7B11E2-D6D7-F4D3-B339-26937E3B3E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66" r="33725" b="1"/>
          <a:stretch>
            <a:fillRect/>
          </a:stretch>
        </p:blipFill>
        <p:spPr>
          <a:xfrm>
            <a:off x="4151167" y="2400903"/>
            <a:ext cx="3134800" cy="35859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AD0AA-29C1-7372-C7E0-51DD019DC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0387" y="2321168"/>
            <a:ext cx="4097712" cy="3821215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is based on Social Constructivism.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occurs through social interaction and dialogue (Saleem et al.,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allows for participants to share their knowledge and co-construct knowledge with one another and create their individual understanding of the world through cooperative exchanges (Baker, 2015).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development and retention of participants knowledge and cognitive development through Collaborative Learning are enhanced through cooperative structures (Slavin, 1995).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153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6E79E-42F5-871A-01CD-10767775E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4887" y="1138036"/>
            <a:ext cx="5543653" cy="1402470"/>
          </a:xfrm>
        </p:spPr>
        <p:txBody>
          <a:bodyPr anchor="t">
            <a:normAutofit/>
          </a:bodyPr>
          <a:lstStyle/>
          <a:p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Benefits of Collaborative Learning for Professional Practice</a:t>
            </a:r>
            <a:endParaRPr lang="en-GB" sz="28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EFBF989-E1E0-41D0-8A4F-A5C3E8193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98720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CEBE6F-E920-4124-3082-A8B16AB4F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761" y="1295174"/>
            <a:ext cx="3482341" cy="2044241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02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D1F8A01-C194-D8B6-4EF1-FBA093FAEE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761" y="3522305"/>
            <a:ext cx="3482339" cy="23173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43DE5-205C-F6D6-C2CE-4F9D50BD9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4887" y="3064817"/>
            <a:ext cx="5543653" cy="3077566"/>
          </a:xfrm>
        </p:spPr>
        <p:txBody>
          <a:bodyPr>
            <a:normAutofit/>
          </a:bodyPr>
          <a:lstStyle/>
          <a:p>
            <a:endParaRPr lang="en-US" sz="1600" dirty="0"/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communication and collaboration skills that are highly valued in professional and global business context (Herrera-Pavo,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Distributed problem-solving skills, such as sharing tasks or working as a team to solve a problem (Liu et al.,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levels of learner engagement, performance and adaptability within an environment like the workplace (Qureshi et al., 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8036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45C4D-236B-D72D-2DFE-460438A40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140" y="1093893"/>
            <a:ext cx="4641273" cy="1402470"/>
          </a:xfrm>
        </p:spPr>
        <p:txBody>
          <a:bodyPr anchor="t">
            <a:normAutofit/>
          </a:bodyPr>
          <a:lstStyle/>
          <a:p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Collaborate Learn in a Global Business Environment</a:t>
            </a:r>
            <a:endParaRPr lang="en-GB" sz="28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 Black" panose="020B0A040201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A28E7-BB3B-13D3-6F7E-6CF065F9A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556702"/>
            <a:ext cx="4641273" cy="2465556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support cross-cultural cooperation and navigating power dynamics within diverse teams (Lotia, 2004).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Utilising virtual tools to create a global workplace and support remote teamwork (Herrera-Pavo,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Sharing of trust or clarity of trust using blockchain technology or blockchain supported operating systems (Liu et al., 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45E477-99A1-C2B2-5459-A198F57430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79" r="23895" b="2"/>
          <a:stretch>
            <a:fillRect/>
          </a:stretch>
        </p:blipFill>
        <p:spPr>
          <a:xfrm>
            <a:off x="6108672" y="871147"/>
            <a:ext cx="2566331" cy="22555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294326-6364-4605-DB3B-D6D02C648A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87" r="1" b="2232"/>
          <a:stretch>
            <a:fillRect/>
          </a:stretch>
        </p:blipFill>
        <p:spPr>
          <a:xfrm>
            <a:off x="8727898" y="871146"/>
            <a:ext cx="2585919" cy="225551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500EF01-251F-D164-238C-8C5B05FCF8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458" r="3" b="3"/>
          <a:stretch>
            <a:fillRect/>
          </a:stretch>
        </p:blipFill>
        <p:spPr>
          <a:xfrm>
            <a:off x="6108672" y="3175982"/>
            <a:ext cx="5205143" cy="281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401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430CF-AB45-7F1F-30C0-D60449B54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5334000" cy="1402470"/>
          </a:xfrm>
        </p:spPr>
        <p:txBody>
          <a:bodyPr anchor="t">
            <a:normAutofit/>
          </a:bodyPr>
          <a:lstStyle/>
          <a:p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Challenges and Limits of Collaborative Learning</a:t>
            </a:r>
            <a:endParaRPr lang="en-GB" sz="28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 Black" panose="020B0A040201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48B5D-E59C-C76E-547D-1976630EE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932386"/>
            <a:ext cx="5334000" cy="3209997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Unequal levels of power with association to Collaborative Learning may negatively affect participants or decrease participant's effectiveness regarding collaboration within a group (Lotia, 2004).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Inequality and barriers to T]technology can decrease virtual effectiveness (by enabling effective virtual colloboration) (Herrera-Pavo,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Trust, security and verification challenges are present in distributed or On-Line Collaborative Systems (Liu et al., 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696277-2358-B171-7C1C-ACF0418D56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53" r="-1" b="-1"/>
          <a:stretch>
            <a:fillRect/>
          </a:stretch>
        </p:blipFill>
        <p:spPr>
          <a:xfrm>
            <a:off x="6979129" y="1"/>
            <a:ext cx="5212862" cy="3429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FD1E7A9-6ED0-FA78-4341-1BC775C371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02" r="14087" b="1"/>
          <a:stretch>
            <a:fillRect/>
          </a:stretch>
        </p:blipFill>
        <p:spPr>
          <a:xfrm>
            <a:off x="6979147" y="3429000"/>
            <a:ext cx="521286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405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1FA72-8452-1ABF-9F87-FFEB66373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411" y="1585777"/>
            <a:ext cx="5334000" cy="1402470"/>
          </a:xfrm>
        </p:spPr>
        <p:txBody>
          <a:bodyPr anchor="t">
            <a:noAutofit/>
          </a:bodyPr>
          <a:lstStyle/>
          <a:p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How to Increase the Effectiveness of Collaborative learning</a:t>
            </a:r>
            <a:b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</a:br>
            <a:endParaRPr lang="en-GB" sz="28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 Black" panose="020B0A040201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22DAD-991B-534C-5232-71AA88E38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22" y="3604786"/>
            <a:ext cx="5667178" cy="1538714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use of defined roles within a group and defined responsibilities creates a foundation for trust and reduces inequity for Collaborative Learning (Slavin, 1995).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Interactive learning tools and the use of engagement strategies are increasing motivation and participation of participants in a group gollaboration (Qureshi et al.,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B1592B-D738-5B11-E5C6-13FBB527AD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19" r="1" b="18905"/>
          <a:stretch>
            <a:fillRect/>
          </a:stretch>
        </p:blipFill>
        <p:spPr>
          <a:xfrm>
            <a:off x="6979129" y="1"/>
            <a:ext cx="5212862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889A23-FB03-0B72-C4BC-B3FC4BFCE1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91" r="-1" b="20048"/>
          <a:stretch>
            <a:fillRect/>
          </a:stretch>
        </p:blipFill>
        <p:spPr>
          <a:xfrm>
            <a:off x="6979147" y="3429000"/>
            <a:ext cx="521286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433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9F209-C66E-A46D-3CCF-F709FF480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3CBAC-AEE3-291C-9DAA-09E4688DF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Baker, M. J. (2015). Collaboration in collaborative learning.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Coordination, Collaboration and Cooperation, 16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(3), 451–473.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Herrera-Pavo, M. Á. (2021).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for virtual higher education.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Learning, Culture and Social Interaction, 28, 100437.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Liu, J., Hai, X., &amp; Li, K. (2023).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TDLearning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Trusted distributed collaborative learning based on blockchain smart contracts.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Future Internet, 16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6.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https://doi.org/10.3390/fi16010006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Lotia, N. (2004). Power dynamics and learning in collaborations.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&amp; Organisation, 10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(2), 56–68.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https://doi.org/10.1017/s183336720000451x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Qureshi, M. A., Khaskheli, A., Qureshi, J. A., Raza, S. A.,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Yousufi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 Q. (2023). Factors affecting students’ learning performance through collaborative learning and engagement.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Interactive Learning Environments, 31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(4), 2371–2391.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Saleem, A., Kausar, H., &amp; Deeba, F. (2021). Social constructivism: A new paradigm in teaching and learning environment.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Perennial Journal of History, 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(2), 403–421.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Sekhar, P. R., &amp; Goud, S. (2024). Collaborative learning techniques in Python programming: A case study with CSE students at Anurag University.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Engineering Education Transformations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243–249.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Slavin, R. E. (1995).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Cooperative learning: Theory, research, and practice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Allyn &amp; Bacon.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2341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728</Words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Introduction to Collaborative Learning</vt:lpstr>
      <vt:lpstr>Theoretical Foundations of Collaborative Learning</vt:lpstr>
      <vt:lpstr>Benefits of Collaborative Learning for Professional Practice</vt:lpstr>
      <vt:lpstr>Collaborate Learn in a Global Business Environment</vt:lpstr>
      <vt:lpstr>Challenges and Limits of Collaborative Learning</vt:lpstr>
      <vt:lpstr>How to Increase the Effectiveness of Collaborative learning 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2025-12-01T22:47:33Z</dcterms:created>
  <dcterms:modified xsi:type="dcterms:W3CDTF">2025-12-01T23:18:40Z</dcterms:modified>
</cp:coreProperties>
</file>