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5845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574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0187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241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380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186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296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31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09661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92089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39839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75258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525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96147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4274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6024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637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5EAD62-59F4-40DE-A3DF-361C1EBD6423}" type="datetimeFigureOut">
              <a:rPr lang="en-US" smtClean="0"/>
              <a:t>19-Nov-21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C788EE-3540-42AF-8B2E-31C63F19CC9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7967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  <p:sldLayoutId id="2147483763" r:id="rId13"/>
    <p:sldLayoutId id="2147483764" r:id="rId14"/>
    <p:sldLayoutId id="2147483765" r:id="rId15"/>
    <p:sldLayoutId id="2147483766" r:id="rId16"/>
    <p:sldLayoutId id="214748376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doi.org.ezproxy.uwtsd.ac.uk/10.4135/9781483329949.n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E5A68-8BBB-4281-BF1C-9E9BDBA249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9001462" cy="106914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3F0582-7642-442B-8B5B-E099D22CC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6098" y="1702191"/>
            <a:ext cx="10160633" cy="3555609"/>
          </a:xfrm>
        </p:spPr>
        <p:txBody>
          <a:bodyPr/>
          <a:lstStyle/>
          <a:p>
            <a:r>
              <a:rPr lang="en-US" dirty="0"/>
              <a:t>Strategies for Effective Communication in Amazon.</a:t>
            </a:r>
          </a:p>
        </p:txBody>
      </p:sp>
    </p:spTree>
    <p:extLst>
      <p:ext uri="{BB962C8B-B14F-4D97-AF65-F5344CB8AC3E}">
        <p14:creationId xmlns:p14="http://schemas.microsoft.com/office/powerpoint/2010/main" val="1164044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E5A68-8BBB-4281-BF1C-9E9BDBA249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4771" y="0"/>
            <a:ext cx="9001462" cy="1463040"/>
          </a:xfrm>
        </p:spPr>
        <p:txBody>
          <a:bodyPr/>
          <a:lstStyle/>
          <a:p>
            <a:r>
              <a:rPr lang="en-US" dirty="0"/>
              <a:t>What is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3F0582-7642-442B-8B5B-E099D22CC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3895" y="1688123"/>
            <a:ext cx="10202836" cy="3569677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highlight>
                  <a:srgbClr val="000000"/>
                </a:highlight>
              </a:rPr>
              <a:t> </a:t>
            </a:r>
            <a:r>
              <a:rPr lang="en-US" b="0" i="0" dirty="0">
                <a:highlight>
                  <a:srgbClr val="000000"/>
                </a:highlight>
              </a:rPr>
              <a:t>Communications are originated by </a:t>
            </a:r>
            <a:r>
              <a:rPr lang="en-US" b="0" i="1" dirty="0">
                <a:highlight>
                  <a:srgbClr val="000000"/>
                </a:highlight>
              </a:rPr>
              <a:t>sources,</a:t>
            </a:r>
            <a:r>
              <a:rPr lang="en-US" b="0" i="0" dirty="0">
                <a:highlight>
                  <a:srgbClr val="000000"/>
                </a:highlight>
              </a:rPr>
              <a:t> or senders.</a:t>
            </a:r>
            <a:r>
              <a:rPr lang="en-US" dirty="0">
                <a:highlight>
                  <a:srgbClr val="000000"/>
                </a:highlight>
              </a:rPr>
              <a:t>  </a:t>
            </a:r>
          </a:p>
          <a:p>
            <a:pPr algn="l"/>
            <a:r>
              <a:rPr lang="en-US" dirty="0">
                <a:highlight>
                  <a:srgbClr val="000000"/>
                </a:highlight>
              </a:rPr>
              <a:t> Organizational members communicate because they need to receive and transfer information in order to coordinate their actions and do their task. 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dirty="0">
                <a:highlight>
                  <a:srgbClr val="000000"/>
                </a:highlight>
              </a:rPr>
              <a:t> Organizational members communicate because they need to receive and transfer information in order to coordinate their actions and do their task. </a:t>
            </a:r>
          </a:p>
          <a:p>
            <a:endParaRPr lang="en-US" dirty="0">
              <a:highlight>
                <a:srgbClr val="000000"/>
              </a:highlight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39061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CA399C4F-81F2-42E6-9E0F-48A736E3820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20000"/>
            <a:grayscl/>
          </a:blip>
          <a:srcRect t="25022"/>
          <a:stretch/>
        </p:blipFill>
        <p:spPr>
          <a:xfrm>
            <a:off x="20" y="2030"/>
            <a:ext cx="12191980" cy="685597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46D62D7-3085-47A9-9B99-383D6B4F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325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3000"/>
                </a:schemeClr>
              </a:gs>
              <a:gs pos="100000">
                <a:sysClr val="windowText" lastClr="000000">
                  <a:alpha val="70000"/>
                </a:sys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E5A68-8BBB-4281-BF1C-9E9BDBA249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3795" y="609600"/>
            <a:ext cx="10353761" cy="13263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>
                <a:highlight>
                  <a:srgbClr val="000000"/>
                </a:highlight>
              </a:rPr>
              <a:t>Models of communication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3F0582-7642-442B-8B5B-E099D22CC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3795" y="2096064"/>
            <a:ext cx="10353762" cy="3695136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110000"/>
              </a:lnSpc>
            </a:pPr>
            <a:endParaRPr lang="en-US" dirty="0">
              <a:highlight>
                <a:srgbClr val="0000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3963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E5A68-8BBB-4281-BF1C-9E9BDBA249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5448" y="165760"/>
            <a:ext cx="9001462" cy="1434440"/>
          </a:xfrm>
        </p:spPr>
        <p:txBody>
          <a:bodyPr/>
          <a:lstStyle/>
          <a:p>
            <a:r>
              <a:rPr lang="en-US" dirty="0"/>
              <a:t>What are the channels of communication?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3F0582-7642-442B-8B5B-E099D22CC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812" y="1600200"/>
            <a:ext cx="10427919" cy="4814668"/>
          </a:xfrm>
        </p:spPr>
        <p:txBody>
          <a:bodyPr>
            <a:normAutofit/>
          </a:bodyPr>
          <a:lstStyle/>
          <a:p>
            <a:r>
              <a:rPr lang="en-US" dirty="0"/>
              <a:t>Communication channels are the  ways that help people interact in an organization.</a:t>
            </a:r>
          </a:p>
          <a:p>
            <a:r>
              <a:rPr lang="en-US" dirty="0">
                <a:highlight>
                  <a:srgbClr val="000000"/>
                </a:highlight>
              </a:rPr>
              <a:t>Messages are sent via channels such as phone calls, faxes, electronic mail, letters, or items </a:t>
            </a:r>
            <a:r>
              <a:rPr lang="en-US" dirty="0">
                <a:effectLst/>
                <a:highlight>
                  <a:srgbClr val="000000"/>
                </a:highlight>
              </a:rPr>
              <a:t>published</a:t>
            </a:r>
            <a:r>
              <a:rPr lang="en-US" dirty="0">
                <a:highlight>
                  <a:srgbClr val="000000"/>
                </a:highlight>
              </a:rPr>
              <a:t> in the media.</a:t>
            </a:r>
          </a:p>
          <a:p>
            <a:endParaRPr lang="en-US" dirty="0"/>
          </a:p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6397118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E5A68-8BBB-4281-BF1C-9E9BDBA249F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3F0582-7642-442B-8B5B-E099D22CC0F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140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ne big red drawing pin in front of many smaller black drawing pins">
            <a:extLst>
              <a:ext uri="{FF2B5EF4-FFF2-40B4-BE49-F238E27FC236}">
                <a16:creationId xmlns:a16="http://schemas.microsoft.com/office/drawing/2014/main" id="{ACEC781C-8C8F-4430-BD65-5A919E04394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35000"/>
            <a:grayscl/>
          </a:blip>
          <a:srcRect t="16274" b="6671"/>
          <a:stretch/>
        </p:blipFill>
        <p:spPr>
          <a:xfrm>
            <a:off x="20" y="52010"/>
            <a:ext cx="12191980" cy="685597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4037CC0-03D2-45DF-A92F-325851A96E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32000">
                <a:schemeClr val="bg2">
                  <a:lumMod val="75000"/>
                  <a:alpha val="5000"/>
                </a:schemeClr>
              </a:gs>
              <a:gs pos="100000">
                <a:schemeClr val="bg2">
                  <a:lumMod val="40000"/>
                </a:schemeClr>
              </a:gs>
            </a:gsLst>
            <a:path path="circle">
              <a:fillToRect l="50000" t="5000" r="50000" b="95000"/>
            </a:path>
            <a:tileRect/>
          </a:gradFill>
          <a:ln w="9525" cap="flat" cmpd="sng" algn="ctr">
            <a:noFill/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E5A68-8BBB-4281-BF1C-9E9BDBA249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2707" y="284352"/>
            <a:ext cx="3769590" cy="1091380"/>
          </a:xfrm>
        </p:spPr>
        <p:txBody>
          <a:bodyPr>
            <a:normAutofit/>
          </a:bodyPr>
          <a:lstStyle/>
          <a:p>
            <a:r>
              <a:rPr lang="en-US" sz="3200" dirty="0">
                <a:highlight>
                  <a:srgbClr val="000000"/>
                </a:highlight>
              </a:rPr>
              <a:t>References</a:t>
            </a:r>
            <a:r>
              <a:rPr lang="en-US" dirty="0">
                <a:highlight>
                  <a:srgbClr val="000000"/>
                </a:highlight>
              </a:rPr>
              <a:t>: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3F0582-7642-442B-8B5B-E099D22CC0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" y="1702191"/>
            <a:ext cx="10413851" cy="3555609"/>
          </a:xfrm>
        </p:spPr>
        <p:txBody>
          <a:bodyPr>
            <a:normAutofit/>
          </a:bodyPr>
          <a:lstStyle/>
          <a:p>
            <a:pPr algn="l">
              <a:lnSpc>
                <a:spcPct val="110000"/>
              </a:lnSpc>
            </a:pPr>
            <a:endParaRPr lang="en-US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10000"/>
              </a:lnSpc>
            </a:pPr>
            <a:r>
              <a:rPr lang="en-US" sz="1400" b="0" i="0" dirty="0"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Graber, D. A. 2003. The past as Prologue for the Future: Theories and Applications. In: 2003. </a:t>
            </a:r>
            <a:r>
              <a:rPr lang="en-US" sz="1400" b="0" i="1" dirty="0"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Power of Communication: Managing Information in Public Organizations</a:t>
            </a:r>
            <a:r>
              <a:rPr lang="en-US" sz="1400" b="0" i="0" dirty="0"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, Washington, DC: CQ Press. pp. 1-24 Available at: </a:t>
            </a:r>
            <a:r>
              <a:rPr lang="en-US" sz="1400" b="0" i="0" dirty="0">
                <a:effectLst/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http://www.doi.org.ezproxy.uwtsd.ac.uk/10.4135/9781483329949.n1</a:t>
            </a:r>
            <a:endParaRPr lang="en-US" sz="1400" b="0" i="0" dirty="0">
              <a:effectLst/>
              <a:highlight>
                <a:srgbClr val="0000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9048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742332"/>
      </a:dk2>
      <a:lt2>
        <a:srgbClr val="EE91A0"/>
      </a:lt2>
      <a:accent1>
        <a:srgbClr val="E03754"/>
      </a:accent1>
      <a:accent2>
        <a:srgbClr val="E86C2E"/>
      </a:accent2>
      <a:accent3>
        <a:srgbClr val="DAB250"/>
      </a:accent3>
      <a:accent4>
        <a:srgbClr val="60C4AA"/>
      </a:accent4>
      <a:accent5>
        <a:srgbClr val="51A9DB"/>
      </a:accent5>
      <a:accent6>
        <a:srgbClr val="976AC9"/>
      </a:accent6>
      <a:hlink>
        <a:srgbClr val="D5445E"/>
      </a:hlink>
      <a:folHlink>
        <a:srgbClr val="E17C8E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6B2E858E-683F-40D9-B4CB-284D097F3AC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Damask</Template>
  <TotalTime>72</TotalTime>
  <Words>183</Words>
  <Application>Microsoft Office PowerPoint</Application>
  <PresentationFormat>Widescreen</PresentationFormat>
  <Paragraphs>14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Bookman Old Style</vt:lpstr>
      <vt:lpstr>Calibri</vt:lpstr>
      <vt:lpstr>Rockwell</vt:lpstr>
      <vt:lpstr>Damask</vt:lpstr>
      <vt:lpstr>PowerPoint Presentation</vt:lpstr>
      <vt:lpstr>What is Communication</vt:lpstr>
      <vt:lpstr>Models of communication </vt:lpstr>
      <vt:lpstr>What are the channels of communication?</vt:lpstr>
      <vt:lpstr>PowerPoint Presentation</vt:lpstr>
      <vt:lpstr>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Corina Mihaela Popescu (2026257)</dc:creator>
  <cp:lastModifiedBy>Corina Mihaela Popescu (2026257)</cp:lastModifiedBy>
  <cp:revision>1</cp:revision>
  <dcterms:created xsi:type="dcterms:W3CDTF">2021-11-19T13:12:32Z</dcterms:created>
  <dcterms:modified xsi:type="dcterms:W3CDTF">2021-11-19T14:25:21Z</dcterms:modified>
</cp:coreProperties>
</file>