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85" d="100"/>
          <a:sy n="85" d="100"/>
        </p:scale>
        <p:origin x="590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seosa aghamioghogho" userId="889f6b36811f7256" providerId="LiveId" clId="{82AC58C0-551D-497F-A67F-6FBA5277266F}"/>
    <pc:docChg chg="modSld">
      <pc:chgData name="eseosa aghamioghogho" userId="889f6b36811f7256" providerId="LiveId" clId="{82AC58C0-551D-497F-A67F-6FBA5277266F}" dt="2026-07-12T18:31:53.521" v="0" actId="1076"/>
      <pc:docMkLst>
        <pc:docMk/>
      </pc:docMkLst>
      <pc:sldChg chg="modSp mod">
        <pc:chgData name="eseosa aghamioghogho" userId="889f6b36811f7256" providerId="LiveId" clId="{82AC58C0-551D-497F-A67F-6FBA5277266F}" dt="2026-07-12T18:31:53.521" v="0" actId="1076"/>
        <pc:sldMkLst>
          <pc:docMk/>
          <pc:sldMk cId="2595708437" sldId="265"/>
        </pc:sldMkLst>
        <pc:spChg chg="mod">
          <ac:chgData name="eseosa aghamioghogho" userId="889f6b36811f7256" providerId="LiveId" clId="{82AC58C0-551D-497F-A67F-6FBA5277266F}" dt="2026-07-12T18:31:53.521" v="0" actId="1076"/>
          <ac:spMkLst>
            <pc:docMk/>
            <pc:sldMk cId="2595708437" sldId="265"/>
            <ac:spMk id="4" creationId="{1773EBC2-5F8B-75F3-4BC4-0F0109E33783}"/>
          </ac:spMkLst>
        </pc:sp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7-12T18:25:32.694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5627 475 24575,'-1671'0'0,"1665"1"0,0-1 0,-1 0 0,1-1 0,0 1 0,0-1 0,-1-1 0,1 1 0,0-1 0,0 0 0,0 0 0,0-1 0,1 0 0,-1 0 0,1 0 0,0-1 0,0 1 0,0-1 0,0-1 0,0 1 0,-4-7 0,1 2 0,-1 1 0,0 0 0,0 0 0,0 1 0,-1 0 0,0 0 0,0 1 0,-1 1 0,-14-7 0,1 3 0,1 2 0,-1 0 0,-37-6 0,-49 5 0,85 7 0,-1 0 0,0-2 0,0 0 0,-46-14 0,41 8 0,0 2 0,-1 2 0,0 0 0,1 2 0,-37 2 0,29 0 0,0-1 0,-67-13 0,36-4 0,40 10 0,0 2 0,-1 0 0,1 2 0,-37-1 0,-230 8 0,358-1 0,74-2 0,-122 0 0,1 0 0,0-2 0,-1 1 0,1-2 0,-1 0 0,0 0 0,18-10 0,10-16 0,-33 24 0,1-1 0,-1 1 0,19-9 0,-12 8 0,32-14 0,-44 19 0,-1 1 0,0 0 0,1 0 0,-1-1 0,0 0 0,0 1 0,0-1 0,0 0 0,-1 0 0,1 0 0,0 0 0,-1 0 0,1 0 0,1-5 0,-3 7 0,0-1 0,0 0 0,0 0 0,0 1 0,-1-1 0,1 0 0,0 1 0,0-1 0,-1 0 0,1 1 0,0-1 0,-1 0 0,1 1 0,0-1 0,-1 1 0,1-1 0,-1 0 0,1 1 0,-1-1 0,0 1 0,1 0 0,-1-1 0,1 1 0,-1-1 0,0 1 0,1 0 0,-1 0 0,0-1 0,1 1 0,-1 0 0,0 0 0,0 0 0,1 0 0,-1 0 0,-1 0 0,-31-4 0,31 4 0,-323-1 0,148 4 0,66-5 0,-124 4 0,228-2 0,1 1 0,0 0 0,0-1 0,-1 2 0,1-1 0,0 1 0,0 0 0,0 0 0,1 1 0,-1 0 0,-6 4 0,9-4 0,0-1 0,0 1 0,0 0 0,1 0 0,0 0 0,0 1 0,-1-1 0,2 0 0,-1 1 0,0-1 0,1 1 0,0 0 0,0 0 0,0-1 0,0 1 0,0 0 0,1 0 0,0 0 0,0 4 0,3 136 0,0-91 0,-5 77 0,3-129 0,-1 0 0,0 0 0,0 0 0,0 0 0,0 0 0,0 0 0,-1 0 0,1 1 0,0-1 0,0 0 0,-1 0 0,1 0 0,0 0 0,-1 0 0,1 0 0,-1-1 0,0 1 0,1 0 0,-1 0 0,1 0 0,-1 0 0,0-1 0,0 1 0,0 0 0,1 0 0,-1-1 0,0 1 0,0-1 0,0 1 0,0-1 0,-1 1 0,0-1 0,1-1 0,-1 1 0,1-1 0,0 1 0,-1-1 0,1 0 0,0 0 0,-1 1 0,1-1 0,0 0 0,0 0 0,0 0 0,0 0 0,0-1 0,0 1 0,0 0 0,0 0 0,1 0 0,-1-1 0,0 1 0,1 0 0,-1-3 0,-6-7 0,1 0 0,-2 0 0,1 1 0,-2 0 0,1 0 0,-1 0 0,-1 1 0,0 1 0,0 0 0,0 0 0,-1 1 0,-21-11 0,4 5 0,0 1 0,-1 1 0,0 2 0,-40-8 0,-61-1 0,92 14 0,0-1 0,0-2 0,-42-13 0,46 10 0,-1 2 0,0 2 0,0 1 0,-1 1 0,0 2 0,-43 4 0,16-1 0,1 1 0,0-3 0,-75-10 0,16-4 0,58 8 0,-64-16 0,56 3 0,42 11 0,-1 1 0,-52-7 0,66 17 0,15-2 0,1 0 0,0 1 0,0-1 0,0 0 0,0 1 0,0-1 0,0 0 0,0 0 0,0 1 0,0-1 0,0 0 0,0 0 0,0 1 0,0-1 0,0 0 0,0 1 0,0-1 0,0 0 0,0 0 0,0 1 0,0-1 0,1 0 0,-1 0 0,0 1 0,0-1 0,0 0 0,0 0 0,1 0 0,-1 1 0,0-1 0,0 0 0,1 0 0,25 20 0,27 4 0,103 34 0,23 8 0,336 140 0,-488-198 0,1-1 0,0-2 0,0 0 0,51 0 0,4 1 0,-52-3 0,474 32 0,-478-34 0,0 1 0,26 6 0,37 4 0,505-10 0,-307-4 0,-103 4 0,194-5 0,-372 3 0,0-1 0,-1 0 0,1-1 0,0 1 0,9-5 0,-15 6 0,-1-1 0,1 1 0,0 0 0,0-1 0,0 1 0,0-1 0,-1 0 0,1 1 0,0-1 0,0 1 0,-1-1 0,1 0 0,0 0 0,-1 1 0,1-1 0,-1 0 0,1 0 0,0-1 0,-1 1 0,0 0 0,-1 0 0,1 0 0,0 0 0,0 0 0,-1 0 0,1 0 0,0 0 0,-1 1 0,1-1 0,-1 0 0,1 0 0,-1 0 0,1 1 0,-1-1 0,0 0 0,1 1 0,-1-1 0,0 0 0,0 1 0,1-1 0,-1 1 0,-2-2 0,-5-2 0,0 0 0,-1 0 0,1 0 0,-1 1 0,0 0 0,0 1 0,-1 0 0,-17-2 0,-82 1 0,90 3 0,-273 3 0,534-3-1365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A97BA5-185F-BC99-2166-A4844889D9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1502031-E960-6941-86F2-CA9C8C026FF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998053-53B2-CB77-89C9-0A9B70AE33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FFFFC3-C7EC-46CC-AA09-FA5445BEFC94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267603-171C-23D8-7F07-E6B9D06B9C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14B51C-FF2C-8AC2-8EE1-C0F5755BDA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934352-2426-436C-B37E-A3C3914C6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41237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279786-3852-8E7E-8B84-527DBD158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35EFB7-CB68-337B-3231-586E08CFB1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0A3CF6-F8BE-7EB2-DBBD-0044B81995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FFFFC3-C7EC-46CC-AA09-FA5445BEFC94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EB24EE-FE85-62F6-CA03-C86E3DBA22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E27B39-8EF2-F453-C393-1AA35EAD56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934352-2426-436C-B37E-A3C3914C6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55302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59FD29-3E42-43D4-BCCA-199685B17E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8A1C245-FA67-71A0-9F80-0C3937E5E8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FD42B4-8225-21AB-BAB8-8FAB610E9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FFFFC3-C7EC-46CC-AA09-FA5445BEFC94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D7CB9C-43A5-9154-E308-731CE08974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1713E8-9A5B-49F5-15C5-7D9E349CB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934352-2426-436C-B37E-A3C3914C6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71935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10AB5-FD56-2EDA-7E1F-7E2604C620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FD5E63-010A-0159-A95C-759A23CE481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111D91-E55A-8D3C-F4ED-18F55B0047B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0A69F2-172B-3155-40DF-78E63E707E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FFFFC3-C7EC-46CC-AA09-FA5445BEFC94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6F9FC5-7244-C266-92BF-4E572BC40B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0D0288-38BE-4B5C-6088-6C11FDC370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934352-2426-436C-B37E-A3C3914C6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44434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13F656-0DBE-0946-9140-4AD1F208EF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C4F4BD8-15B4-BE3F-CCFE-550F3D2F70B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4FE5E7-2257-439E-3DEC-24048B8628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496F4D-DC96-82EA-BA80-B5FCAA7F4C7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A7BA34D-4DBF-3ED6-9D06-A4CD115B262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A85FF79-036C-41A0-8CB3-D50D52FA6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FFFFC3-C7EC-46CC-AA09-FA5445BEFC94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2335987-7BFF-25FB-62B9-D28949FB70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C1B23BA-3879-1F36-7B78-A0D18057AC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934352-2426-436C-B37E-A3C3914C6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0767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040EF5-931A-FC53-FBBE-B70B1F0278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44CFAEE-49DD-0AD3-2534-8F9729B697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FFFFC3-C7EC-46CC-AA09-FA5445BEFC94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A78C795-31B0-A8CB-B60A-82AB5EFD18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8CD8BC-38CC-005D-F065-9F04AD976B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934352-2426-436C-B37E-A3C3914C6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1795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81E6274-993E-73AA-4FC4-D4BDF569AE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FFFFC3-C7EC-46CC-AA09-FA5445BEFC94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FE9B9FA-3102-E15B-5CEC-201E260B68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9B023E-878F-3EC1-4287-B7CEBE9188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934352-2426-436C-B37E-A3C3914C6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5521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674E11-4ACC-0D42-6FAF-6F140ACCF2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4369A4-9587-4FA6-4244-208022AEC9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466752-0F0E-2F9D-B1A0-15026AC4D17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1D7BAD-D294-4619-462B-209DD2655F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FFFFC3-C7EC-46CC-AA09-FA5445BEFC94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5112F2-FE65-A150-53C7-0FA978D882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6C242E-09C6-12F6-B9B1-120A786160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934352-2426-436C-B37E-A3C3914C6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37579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E0CEE1-680F-50D3-8EE1-68FF68F0B7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D67D427-442E-4AC1-FFD5-7FC3C822B7F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537D94A-8E38-EB4B-6E4B-79DD1B70BD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74918E-CF9A-E480-FA9D-DBC020A3E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FFFFC3-C7EC-46CC-AA09-FA5445BEFC94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C5CFDE-70B1-10F1-7AF2-571BDF30C3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04F0DB-0B27-E0B3-0538-3FCF5AB699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934352-2426-436C-B37E-A3C3914C6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58517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872342-DCCD-51CE-CB86-BFB3682459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8CC6A59-BEDC-7822-39DD-611E36D6B51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A3AB3B-E887-5929-4EC4-CBF8F60F08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FFFFC3-C7EC-46CC-AA09-FA5445BEFC94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2893A0-D1FC-66E7-F743-CBE60BDB1B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AEDEE5-51BC-46BD-23A0-59CC729956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934352-2426-436C-B37E-A3C3914C6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5196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AEC5A9-7E07-B71D-42C3-3181E17088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941F21-5FA3-6F8E-33AE-A129D094D64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4AF71A-1993-B3DA-0336-9D14FF3757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FFFFC3-C7EC-46CC-AA09-FA5445BEFC94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7E2567-0E1F-BB06-A741-8A58F5786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A7365E-92AF-D1D0-9DC7-10E4D3ED56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934352-2426-436C-B37E-A3C3914C6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01349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8120D48-C1E1-7F4A-FB84-519033D026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FDD5BD-E702-24F2-1E91-C7CED9EC61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79671C-F067-7946-2E0E-295E55DD7D0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FFFFC3-C7EC-46CC-AA09-FA5445BEFC94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5165D4-E1D5-1A37-8A87-370ABCD67A5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831F05-A3B5-2775-AD8D-8B92D55D5FC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3934352-2426-436C-B37E-A3C3914C6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37503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5.png"/><Relationship Id="rId4" Type="http://schemas.openxmlformats.org/officeDocument/2006/relationships/customXml" Target="../ink/ink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ice.org.uk/" TargetMode="External"/><Relationship Id="rId2" Type="http://schemas.openxmlformats.org/officeDocument/2006/relationships/hyperlink" Target="https://www.gov.uk/government/publications/early-years-foundation-stage-framework%E2%80%932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nhs.uk/" TargetMode="External"/><Relationship Id="rId4" Type="http://schemas.openxmlformats.org/officeDocument/2006/relationships/hyperlink" Target="https://learning.nspcc.org.uk/child-health-developmen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5666830-9A19-4E01-8505-D6C7F9AC5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Kids Valentines Coloring Pages">
            <a:extLst>
              <a:ext uri="{FF2B5EF4-FFF2-40B4-BE49-F238E27FC236}">
                <a16:creationId xmlns:a16="http://schemas.microsoft.com/office/drawing/2014/main" id="{33E22328-804A-16F6-2E97-9D6E10080B2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012" r="12792" b="2"/>
          <a:stretch>
            <a:fillRect/>
          </a:stretch>
        </p:blipFill>
        <p:spPr>
          <a:xfrm>
            <a:off x="4110127" y="10"/>
            <a:ext cx="8081873" cy="6857990"/>
          </a:xfrm>
          <a:custGeom>
            <a:avLst/>
            <a:gdLst/>
            <a:ahLst/>
            <a:cxnLst/>
            <a:rect l="l" t="t" r="r" b="b"/>
            <a:pathLst>
              <a:path w="8081873" h="6858000">
                <a:moveTo>
                  <a:pt x="0" y="0"/>
                </a:moveTo>
                <a:lnTo>
                  <a:pt x="8081873" y="0"/>
                </a:lnTo>
                <a:lnTo>
                  <a:pt x="8081873" y="6858000"/>
                </a:lnTo>
                <a:lnTo>
                  <a:pt x="0" y="6858000"/>
                </a:lnTo>
                <a:lnTo>
                  <a:pt x="68897" y="6734633"/>
                </a:lnTo>
                <a:cubicBezTo>
                  <a:pt x="558802" y="5812845"/>
                  <a:pt x="848920" y="4668597"/>
                  <a:pt x="848920" y="3429000"/>
                </a:cubicBezTo>
                <a:cubicBezTo>
                  <a:pt x="848920" y="2189404"/>
                  <a:pt x="558802" y="1045156"/>
                  <a:pt x="68897" y="123368"/>
                </a:cubicBezTo>
                <a:close/>
              </a:path>
            </a:pathLst>
          </a:custGeom>
        </p:spPr>
      </p:pic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AE9FC877-7FB6-4D22-9988-35420644E2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59047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E41809D1-F12E-46BB-B804-5F209D325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48887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2FD15E-18B1-3668-13B6-BC19B0A5B7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0" y="1122363"/>
            <a:ext cx="4320161" cy="3204134"/>
          </a:xfrm>
        </p:spPr>
        <p:txBody>
          <a:bodyPr anchor="b">
            <a:normAutofit/>
          </a:bodyPr>
          <a:lstStyle/>
          <a:p>
            <a:pPr algn="l"/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Applying Piaget’s Cognitive Development Theory to Support Isaac’s Development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4567BE-857F-BB0C-3A31-D31CC30000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1083" y="4613898"/>
            <a:ext cx="3933306" cy="1717989"/>
          </a:xfrm>
        </p:spPr>
        <p:txBody>
          <a:bodyPr>
            <a:normAutofit fontScale="62500" lnSpcReduction="20000"/>
          </a:bodyPr>
          <a:lstStyle/>
          <a:p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Module Title: </a:t>
            </a:r>
            <a:r>
              <a:rPr lang="en-GB" alt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Psychology in Health and Social Care</a:t>
            </a:r>
          </a:p>
          <a:p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Module Number: </a:t>
            </a:r>
            <a:r>
              <a:rPr lang="en-GB" alt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LCHS4010 </a:t>
            </a:r>
          </a:p>
          <a:p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Assignment No</a:t>
            </a:r>
            <a:r>
              <a:rPr lang="en-GB" alt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: Component 1</a:t>
            </a:r>
          </a:p>
          <a:p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Student Name: Eseosa Ogiegor</a:t>
            </a:r>
            <a:endParaRPr lang="en-GB" altLang="en-US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Student ID:2442418</a:t>
            </a:r>
          </a:p>
          <a:p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Lecturer’s Name</a:t>
            </a:r>
            <a:r>
              <a:rPr lang="en-GB" alt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: Shepard Ziko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67571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3E0A38-5800-EB0A-508A-CB875D548A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1917" y="1575995"/>
            <a:ext cx="3784591" cy="1283747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sz="4400" dirty="0"/>
              <a:t>Introducing Issac </a:t>
            </a:r>
          </a:p>
        </p:txBody>
      </p:sp>
      <p:pic>
        <p:nvPicPr>
          <p:cNvPr id="5" name="Content Placeholder 4" descr="Can Loneliness Affect a Child’s Mental Health? - Friendometry">
            <a:extLst>
              <a:ext uri="{FF2B5EF4-FFF2-40B4-BE49-F238E27FC236}">
                <a16:creationId xmlns:a16="http://schemas.microsoft.com/office/drawing/2014/main" id="{54C4BB2E-B028-F382-E6B5-4BB374D9AFD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1499" r="129"/>
          <a:stretch>
            <a:fillRect/>
          </a:stretch>
        </p:blipFill>
        <p:spPr>
          <a:xfrm>
            <a:off x="1" y="3105151"/>
            <a:ext cx="6448424" cy="3752849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F4BE80F-BADC-4FAB-44E9-881DAD403CA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73611" y="706460"/>
            <a:ext cx="4555782" cy="544507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57150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About Issac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4-year-old attending a children’s Centre 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Lives with his mother 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Mother experiencing Post-natal depression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Recently moved to London 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Disrupted childcare experiences </a:t>
            </a:r>
          </a:p>
          <a:p>
            <a:pPr marL="57150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Displays: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Language delays 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Separation anxiety 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Withdrawn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Difficulty joining play groups</a:t>
            </a:r>
          </a:p>
          <a:p>
            <a:pPr marL="57150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(Berk,2023)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285750" indent="-228600">
              <a:buFont typeface="Arial" panose="020B0604020202020204" pitchFamily="34" charset="0"/>
              <a:buChar char="•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0863909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3E60C6D-4E85-4E14-BCDF-BF15C241F7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FF8056-A64A-55C9-339C-9EFF84A500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1294" y="486184"/>
            <a:ext cx="5397237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/>
              <a:t>Piaget’s Cognitive Development Theory</a:t>
            </a:r>
          </a:p>
        </p:txBody>
      </p:sp>
      <p:pic>
        <p:nvPicPr>
          <p:cNvPr id="5" name="Content Placeholder 4" descr="Piaget's Stages of Cognitive Development">
            <a:extLst>
              <a:ext uri="{FF2B5EF4-FFF2-40B4-BE49-F238E27FC236}">
                <a16:creationId xmlns:a16="http://schemas.microsoft.com/office/drawing/2014/main" id="{F1C5765F-2238-CBB6-1CFC-E8C31093576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98353" y="894734"/>
            <a:ext cx="4555700" cy="2141179"/>
          </a:xfrm>
          <a:custGeom>
            <a:avLst/>
            <a:gdLst/>
            <a:ahLst/>
            <a:cxnLst/>
            <a:rect l="l" t="t" r="r" b="b"/>
            <a:pathLst>
              <a:path w="4555700" h="2733294">
                <a:moveTo>
                  <a:pt x="82217" y="0"/>
                </a:moveTo>
                <a:lnTo>
                  <a:pt x="4473483" y="0"/>
                </a:lnTo>
                <a:cubicBezTo>
                  <a:pt x="4518890" y="0"/>
                  <a:pt x="4555700" y="36810"/>
                  <a:pt x="4555700" y="82217"/>
                </a:cubicBezTo>
                <a:lnTo>
                  <a:pt x="4555700" y="2651077"/>
                </a:lnTo>
                <a:cubicBezTo>
                  <a:pt x="4555700" y="2696484"/>
                  <a:pt x="4518890" y="2733294"/>
                  <a:pt x="4473483" y="2733294"/>
                </a:cubicBezTo>
                <a:lnTo>
                  <a:pt x="82217" y="2733294"/>
                </a:lnTo>
                <a:cubicBezTo>
                  <a:pt x="36810" y="2733294"/>
                  <a:pt x="0" y="2696484"/>
                  <a:pt x="0" y="2651077"/>
                </a:cubicBezTo>
                <a:lnTo>
                  <a:pt x="0" y="82217"/>
                </a:lnTo>
                <a:cubicBezTo>
                  <a:pt x="0" y="36810"/>
                  <a:pt x="36810" y="0"/>
                  <a:pt x="82217" y="0"/>
                </a:cubicBezTo>
                <a:close/>
              </a:path>
            </a:pathLst>
          </a:cu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D42D292-4C48-479B-9E59-E29CD9871C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6" name="Picture 5" descr="PPT - Chapter 7 PowerPoint Presentation, free download - ID:1039281">
            <a:extLst>
              <a:ext uri="{FF2B5EF4-FFF2-40B4-BE49-F238E27FC236}">
                <a16:creationId xmlns:a16="http://schemas.microsoft.com/office/drawing/2014/main" id="{D8DB2C1A-931A-3A48-BD9F-A45827741A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353" y="3209366"/>
            <a:ext cx="4812520" cy="2949388"/>
          </a:xfrm>
          <a:custGeom>
            <a:avLst/>
            <a:gdLst/>
            <a:ahLst/>
            <a:cxnLst/>
            <a:rect l="l" t="t" r="r" b="b"/>
            <a:pathLst>
              <a:path w="4438338" h="2323972">
                <a:moveTo>
                  <a:pt x="69905" y="0"/>
                </a:moveTo>
                <a:lnTo>
                  <a:pt x="4368433" y="0"/>
                </a:lnTo>
                <a:cubicBezTo>
                  <a:pt x="4407040" y="0"/>
                  <a:pt x="4438338" y="31298"/>
                  <a:pt x="4438338" y="69905"/>
                </a:cubicBezTo>
                <a:lnTo>
                  <a:pt x="4438338" y="2254067"/>
                </a:lnTo>
                <a:cubicBezTo>
                  <a:pt x="4438338" y="2292674"/>
                  <a:pt x="4407040" y="2323972"/>
                  <a:pt x="4368433" y="2323972"/>
                </a:cubicBezTo>
                <a:lnTo>
                  <a:pt x="69905" y="2323972"/>
                </a:lnTo>
                <a:cubicBezTo>
                  <a:pt x="31298" y="2323972"/>
                  <a:pt x="0" y="2292674"/>
                  <a:pt x="0" y="2254067"/>
                </a:cubicBezTo>
                <a:lnTo>
                  <a:pt x="0" y="69905"/>
                </a:lnTo>
                <a:cubicBezTo>
                  <a:pt x="0" y="31298"/>
                  <a:pt x="31298" y="0"/>
                  <a:pt x="69905" y="0"/>
                </a:cubicBezTo>
                <a:close/>
              </a:path>
            </a:pathLst>
          </a:cu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078C88F-C9EA-2FD4-C60E-3F7348C1F0B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51294" y="1946684"/>
            <a:ext cx="5397237" cy="4351338"/>
          </a:xfrm>
        </p:spPr>
        <p:txBody>
          <a:bodyPr vert="horz" lIns="91440" tIns="45720" rIns="91440" bIns="45720" rtlCol="0">
            <a:normAutofit/>
          </a:bodyPr>
          <a:lstStyle/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400" dirty="0"/>
              <a:t>Piaget believed children actively construct knowledge through experience.</a:t>
            </a:r>
          </a:p>
          <a:p>
            <a:r>
              <a:rPr lang="en-US" sz="1400" dirty="0"/>
              <a:t>Four stages: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400" dirty="0"/>
              <a:t>Sensorimotor (0-2 years)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400" b="1" dirty="0"/>
              <a:t>Preoperational (2-7 years)</a:t>
            </a:r>
            <a:r>
              <a:rPr lang="en-US" sz="1400" dirty="0"/>
              <a:t> ←  This is  Isaac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400" dirty="0"/>
              <a:t>Concrete Operational (7-11 years)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400" dirty="0"/>
              <a:t>Formal Operational (11+ years)</a:t>
            </a:r>
          </a:p>
          <a:p>
            <a:r>
              <a:rPr lang="en-US" sz="1400" dirty="0"/>
              <a:t>Key concepts: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400" dirty="0"/>
              <a:t>Schemas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400" dirty="0"/>
              <a:t>Assimilation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400" dirty="0"/>
              <a:t>Accommodation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400" dirty="0"/>
              <a:t>Egocentrism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400" dirty="0"/>
              <a:t>Symbolic play</a:t>
            </a:r>
          </a:p>
          <a:p>
            <a:r>
              <a:rPr lang="en-US" sz="1400" dirty="0"/>
              <a:t>(Piaget, 1952)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1400" dirty="0"/>
          </a:p>
        </p:txBody>
      </p:sp>
      <p:sp>
        <p:nvSpPr>
          <p:cNvPr id="15" name="Arc 14">
            <a:extLst>
              <a:ext uri="{FF2B5EF4-FFF2-40B4-BE49-F238E27FC236}">
                <a16:creationId xmlns:a16="http://schemas.microsoft.com/office/drawing/2014/main" id="{533DF362-939D-4EEE-8DC4-6B54607E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95198">
            <a:off x="1539683" y="162676"/>
            <a:ext cx="4083433" cy="4083433"/>
          </a:xfrm>
          <a:prstGeom prst="arc">
            <a:avLst>
              <a:gd name="adj1" fmla="val 17445962"/>
              <a:gd name="adj2" fmla="val 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4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371A2B1C-F76B-4FDF-DC8A-8CC3849903DB}"/>
                  </a:ext>
                </a:extLst>
              </p14:cNvPr>
              <p14:cNvContentPartPr/>
              <p14:nvPr/>
            </p14:nvContentPartPr>
            <p14:xfrm>
              <a:off x="1246673" y="5870894"/>
              <a:ext cx="2025720" cy="190440"/>
            </p14:xfrm>
          </p:contentPart>
        </mc:Choice>
        <mc:Fallback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371A2B1C-F76B-4FDF-DC8A-8CC3849903DB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84033" y="5807894"/>
                <a:ext cx="2151360" cy="3160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1751153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14C585-7E76-6210-40E6-30F7BFDB2D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3930" y="503336"/>
            <a:ext cx="4368602" cy="19568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600" dirty="0"/>
              <a:t>Applying Piaget’s Theory to Isaac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672A433-2C3C-363C-91EB-BD1CD0FB7B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737943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200" dirty="0"/>
              <a:t>Isaac’s experiences may affect:</a:t>
            </a:r>
          </a:p>
          <a:p>
            <a:pPr marL="171450" indent="-228600">
              <a:buFont typeface="Arial" panose="020B0604020202020204" pitchFamily="34" charset="0"/>
              <a:buChar char="•"/>
            </a:pPr>
            <a:r>
              <a:rPr lang="en-US" sz="1200" dirty="0"/>
              <a:t>His Language development</a:t>
            </a:r>
          </a:p>
          <a:p>
            <a:pPr marL="171450" indent="-228600">
              <a:buFont typeface="Arial" panose="020B0604020202020204" pitchFamily="34" charset="0"/>
              <a:buChar char="•"/>
            </a:pPr>
            <a:r>
              <a:rPr lang="en-US" sz="1200" dirty="0"/>
              <a:t>His Confidence</a:t>
            </a:r>
          </a:p>
          <a:p>
            <a:pPr marL="171450" indent="-228600">
              <a:buFont typeface="Arial" panose="020B0604020202020204" pitchFamily="34" charset="0"/>
              <a:buChar char="•"/>
            </a:pPr>
            <a:r>
              <a:rPr lang="en-US" sz="1200" dirty="0"/>
              <a:t>Social interaction</a:t>
            </a:r>
          </a:p>
          <a:p>
            <a:pPr marL="171450" indent="-228600">
              <a:buFont typeface="Arial" panose="020B0604020202020204" pitchFamily="34" charset="0"/>
              <a:buChar char="•"/>
            </a:pPr>
            <a:r>
              <a:rPr lang="en-US" sz="1200" dirty="0"/>
              <a:t>Learning through play</a:t>
            </a:r>
          </a:p>
          <a:p>
            <a:pPr marL="171450" indent="-228600">
              <a:buFont typeface="Arial" panose="020B0604020202020204" pitchFamily="34" charset="0"/>
              <a:buChar char="•"/>
            </a:pPr>
            <a:r>
              <a:rPr lang="en-US" sz="1200" dirty="0"/>
              <a:t>Cognitive development</a:t>
            </a:r>
          </a:p>
          <a:p>
            <a:r>
              <a:rPr lang="en-US" sz="1200" dirty="0"/>
              <a:t>Examples:</a:t>
            </a:r>
          </a:p>
          <a:p>
            <a:pPr marL="171450" indent="-228600">
              <a:buFont typeface="Arial" panose="020B0604020202020204" pitchFamily="34" charset="0"/>
              <a:buChar char="•"/>
            </a:pPr>
            <a:r>
              <a:rPr lang="en-US" sz="1200" dirty="0"/>
              <a:t>Limited peer interaction</a:t>
            </a:r>
          </a:p>
          <a:p>
            <a:pPr marL="171450" indent="-228600">
              <a:buFont typeface="Arial" panose="020B0604020202020204" pitchFamily="34" charset="0"/>
              <a:buChar char="•"/>
            </a:pPr>
            <a:r>
              <a:rPr lang="en-US" sz="1200" dirty="0"/>
              <a:t>Less opportunity to develop schemas</a:t>
            </a:r>
          </a:p>
          <a:p>
            <a:pPr marL="171450" indent="-228600">
              <a:buFont typeface="Arial" panose="020B0604020202020204" pitchFamily="34" charset="0"/>
              <a:buChar char="•"/>
            </a:pPr>
            <a:r>
              <a:rPr lang="en-US" sz="1200" dirty="0"/>
              <a:t>Anxiety affecting learning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200" dirty="0"/>
              <a:t>(Papalia and Martorell, 2024)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1200" dirty="0"/>
          </a:p>
        </p:txBody>
      </p:sp>
      <p:pic>
        <p:nvPicPr>
          <p:cNvPr id="5" name="Content Placeholder 4" descr="Page 36 | Student Play Images - Free Download on Freepik">
            <a:extLst>
              <a:ext uri="{FF2B5EF4-FFF2-40B4-BE49-F238E27FC236}">
                <a16:creationId xmlns:a16="http://schemas.microsoft.com/office/drawing/2014/main" id="{4FAA91A6-A8A0-E628-98B1-6D4397725FE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b="303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7028195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FB5468C-305B-445A-A53B-93DB583365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57F239-C94D-609D-F957-D871757A79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0373" y="642548"/>
            <a:ext cx="3404369" cy="224463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Nature and Nurture: Influences on Isaac’s Development</a:t>
            </a:r>
          </a:p>
        </p:txBody>
      </p:sp>
      <p:pic>
        <p:nvPicPr>
          <p:cNvPr id="6" name="Picture 5" descr="Start Early Launches Head Start Future Thinking Project">
            <a:extLst>
              <a:ext uri="{FF2B5EF4-FFF2-40B4-BE49-F238E27FC236}">
                <a16:creationId xmlns:a16="http://schemas.microsoft.com/office/drawing/2014/main" id="{9BD3FC10-12EA-3B22-5051-8F5332A4CC3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184" r="349" b="-4"/>
          <a:stretch>
            <a:fillRect/>
          </a:stretch>
        </p:blipFill>
        <p:spPr>
          <a:xfrm>
            <a:off x="-1" y="3184849"/>
            <a:ext cx="4317491" cy="3673153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A2CDF4EC-7B47-436E-927B-5754042585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152841"/>
            <a:ext cx="4317490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F273D9E-5BEA-459A-918F-AF5ACA2584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920494" y="3396997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23FFCD-3467-659B-9FFE-371434C1DCF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76420" y="571303"/>
            <a:ext cx="3378708" cy="571538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dirty="0"/>
              <a:t>Nature (Biological Factors)</a:t>
            </a:r>
            <a:endParaRPr lang="en-US" dirty="0"/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dirty="0"/>
              <a:t>Brain development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dirty="0"/>
              <a:t>Individual temperament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dirty="0"/>
              <a:t>Genetic influences</a:t>
            </a:r>
          </a:p>
          <a:p>
            <a:r>
              <a:rPr lang="en-US" b="1" dirty="0"/>
              <a:t>Nurture (Environmental Factors)</a:t>
            </a:r>
            <a:endParaRPr lang="en-US" dirty="0"/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dirty="0"/>
              <a:t>Mother’s post-natal depression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dirty="0"/>
              <a:t>Disrupted childcare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dirty="0"/>
              <a:t>Recent move to London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dirty="0"/>
              <a:t>Limited social support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dirty="0"/>
              <a:t>Opportunities for play and learning</a:t>
            </a:r>
          </a:p>
          <a:p>
            <a:r>
              <a:rPr lang="en-US" b="1" dirty="0"/>
              <a:t>Key Point</a:t>
            </a:r>
            <a:br>
              <a:rPr lang="en-US" dirty="0"/>
            </a:br>
            <a:r>
              <a:rPr lang="en-US" dirty="0"/>
              <a:t>Development is influenced by the interaction between biological and environmental factors.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br>
              <a:rPr lang="en-US" dirty="0"/>
            </a:br>
            <a:r>
              <a:rPr lang="en-US" i="1" dirty="0"/>
              <a:t>(Berk, 2023; Bronfenbrenner, 1979)</a:t>
            </a:r>
            <a:endParaRPr lang="en-US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5" name="Content Placeholder 4" descr="Minimal Human children brain Linear Silhouette vector | Premium AI ...">
            <a:extLst>
              <a:ext uri="{FF2B5EF4-FFF2-40B4-BE49-F238E27FC236}">
                <a16:creationId xmlns:a16="http://schemas.microsoft.com/office/drawing/2014/main" id="{E627C126-088B-D993-8439-176C77ADDDC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 l="27766" r="22888"/>
          <a:stretch>
            <a:fillRect/>
          </a:stretch>
        </p:blipFill>
        <p:spPr>
          <a:xfrm>
            <a:off x="8807838" y="-6"/>
            <a:ext cx="3384162" cy="6858002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5DFA5EF5-56B1-49EE-B0BB-69B6399FAD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53053" y="3396995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42748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CEB5AA-F58A-DDA8-6F76-E339B4CDCE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2583" y="501651"/>
            <a:ext cx="4414848" cy="171625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900" b="1"/>
              <a:t>The Impact of Isaac’s Early Experiences</a:t>
            </a:r>
            <a:endParaRPr lang="en-US" sz="390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Caring for Kids: Coping with Grief and Loss | Human Resources ...">
            <a:extLst>
              <a:ext uri="{FF2B5EF4-FFF2-40B4-BE49-F238E27FC236}">
                <a16:creationId xmlns:a16="http://schemas.microsoft.com/office/drawing/2014/main" id="{3C96ECD3-E936-94F9-C9FF-3818DACC1C5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15538" r="41289" b="1"/>
          <a:stretch>
            <a:fillRect/>
          </a:stretch>
        </p:blipFill>
        <p:spPr>
          <a:xfrm>
            <a:off x="279143" y="299509"/>
            <a:ext cx="5221625" cy="6258983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869CE6F-2685-6DE5-E9D6-4AE3F2CFBCB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92583" y="2348754"/>
            <a:ext cx="4434721" cy="400759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7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Early experiences may have affected: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Emotional wellbeing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Language development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Confidence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skills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Independence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Ability to learn through play</a:t>
            </a:r>
          </a:p>
          <a:p>
            <a:r>
              <a:rPr lang="en-US" sz="17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Children learn best when they feel safe and secure.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br>
              <a:rPr lang="en-US" sz="17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700" i="1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(Shonkoff and Garner, 2012)</a:t>
            </a:r>
            <a:endParaRPr lang="en-US" sz="1700" dirty="0">
              <a:solidFill>
                <a:schemeClr val="tx1">
                  <a:alpha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1700" dirty="0">
              <a:solidFill>
                <a:schemeClr val="tx1">
                  <a:alpha val="80000"/>
                </a:schemeClr>
              </a:solidFill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441927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535673-27DD-30D6-4D94-48D89ED004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3" y="670559"/>
            <a:ext cx="4683321" cy="214884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Support pans for Issac </a:t>
            </a:r>
          </a:p>
        </p:txBody>
      </p:sp>
      <p:pic>
        <p:nvPicPr>
          <p:cNvPr id="5" name="Content Placeholder 4" descr="A woman and a child are playing puzzle together | Premium AI-generated ...">
            <a:extLst>
              <a:ext uri="{FF2B5EF4-FFF2-40B4-BE49-F238E27FC236}">
                <a16:creationId xmlns:a16="http://schemas.microsoft.com/office/drawing/2014/main" id="{0C186224-B60B-4467-0605-0C0FD10E152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l="3347" r="-2" b="-2"/>
          <a:stretch>
            <a:fillRect/>
          </a:stretch>
        </p:blipFill>
        <p:spPr>
          <a:xfrm>
            <a:off x="1" y="3105151"/>
            <a:ext cx="6448424" cy="3752849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E52F77-92BA-604F-D6E2-5DBEE17E583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87404" y="580912"/>
            <a:ext cx="4555782" cy="544507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000" dirty="0"/>
              <a:t>Support strategies:</a:t>
            </a:r>
          </a:p>
          <a:p>
            <a:r>
              <a:rPr lang="en-US" sz="2000" dirty="0"/>
              <a:t>Play-based learning</a:t>
            </a:r>
          </a:p>
          <a:p>
            <a:r>
              <a:rPr lang="en-US" sz="2000" dirty="0"/>
              <a:t>Language-rich activities</a:t>
            </a:r>
          </a:p>
          <a:p>
            <a:r>
              <a:rPr lang="en-US" sz="2000" dirty="0"/>
              <a:t>Small group play</a:t>
            </a:r>
          </a:p>
          <a:p>
            <a:r>
              <a:rPr lang="en-US" sz="2000" dirty="0"/>
              <a:t>Visual resources</a:t>
            </a:r>
          </a:p>
          <a:p>
            <a:r>
              <a:rPr lang="en-US" sz="2000" dirty="0"/>
              <a:t>Predictable daily routines</a:t>
            </a:r>
          </a:p>
          <a:p>
            <a:r>
              <a:rPr lang="en-US" sz="2000" dirty="0"/>
              <a:t>Positive adult relationships</a:t>
            </a:r>
          </a:p>
          <a:p>
            <a:r>
              <a:rPr lang="en-US" sz="2000" dirty="0"/>
              <a:t>Praise and encouragement</a:t>
            </a:r>
          </a:p>
          <a:p>
            <a:pPr marL="0" indent="0">
              <a:buNone/>
            </a:pPr>
            <a:r>
              <a:rPr lang="en-US" sz="2000" dirty="0"/>
              <a:t>Strategies are linked to Piaget’s theory by encouraging active learning through play.</a:t>
            </a:r>
          </a:p>
          <a:p>
            <a:br>
              <a:rPr lang="en-US" sz="2000" dirty="0"/>
            </a:br>
            <a:r>
              <a:rPr lang="en-US" sz="2000" i="1" dirty="0"/>
              <a:t>(Department for Education, 2024)</a:t>
            </a:r>
            <a:endParaRPr lang="en-US" sz="2000" dirty="0"/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003271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0886CF-775D-1EFB-D7A2-1355296D76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3" y="670559"/>
            <a:ext cx="4683321" cy="214884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400"/>
              <a:t>Working together to support Issac </a:t>
            </a:r>
          </a:p>
        </p:txBody>
      </p:sp>
      <p:pic>
        <p:nvPicPr>
          <p:cNvPr id="5" name="Content Placeholder 4" descr="Teachers Working Together">
            <a:extLst>
              <a:ext uri="{FF2B5EF4-FFF2-40B4-BE49-F238E27FC236}">
                <a16:creationId xmlns:a16="http://schemas.microsoft.com/office/drawing/2014/main" id="{A586193E-CC61-CF9B-0619-C3C496580C1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4127" r="-5" b="18272"/>
          <a:stretch>
            <a:fillRect/>
          </a:stretch>
        </p:blipFill>
        <p:spPr>
          <a:xfrm>
            <a:off x="1" y="3105151"/>
            <a:ext cx="6448424" cy="3752849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86651B0-7C88-64A9-1E33-B1CB41B28CB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797004" y="670559"/>
            <a:ext cx="4555782" cy="544507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dirty="0"/>
              <a:t>Possible professionals involved: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 dirty="0"/>
              <a:t>Parents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 dirty="0"/>
              <a:t>Early Years Practitioner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 dirty="0"/>
              <a:t>Health Visitor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 dirty="0"/>
              <a:t>Speech and Language Therapist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 dirty="0"/>
              <a:t>SENCO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 dirty="0"/>
              <a:t>GP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 dirty="0"/>
              <a:t>Children’s Centre Staff</a:t>
            </a:r>
          </a:p>
          <a:p>
            <a:r>
              <a:rPr lang="en-US" sz="2000" dirty="0"/>
              <a:t>Working together improves outcomes for children.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br>
              <a:rPr lang="en-US" sz="2000" dirty="0"/>
            </a:br>
            <a:r>
              <a:rPr lang="en-US" sz="2000" i="1" dirty="0"/>
              <a:t>(Department for Education, 2024</a:t>
            </a:r>
            <a:endParaRPr lang="en-US" sz="2000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3559711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FB5468C-305B-445A-A53B-93DB583365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66AFE9-E114-05C6-27C8-D92AC2B9BF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149" y="436360"/>
            <a:ext cx="3404369" cy="224463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8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Strengths and Limitations of Piaget’s Theory</a:t>
            </a:r>
            <a:endParaRPr lang="en-US" sz="28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5" name="Content Placeholder 4" descr="Strength and Weakness Balance Concept, Vector Illustration of Scales ...">
            <a:extLst>
              <a:ext uri="{FF2B5EF4-FFF2-40B4-BE49-F238E27FC236}">
                <a16:creationId xmlns:a16="http://schemas.microsoft.com/office/drawing/2014/main" id="{BA6CACA6-BF11-72B9-9CFA-811EDFDC61F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17179" r="14940" b="-1"/>
          <a:stretch>
            <a:fillRect/>
          </a:stretch>
        </p:blipFill>
        <p:spPr>
          <a:xfrm>
            <a:off x="-1" y="3184849"/>
            <a:ext cx="4317491" cy="3673153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A2CDF4EC-7B47-436E-927B-5754042585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152841"/>
            <a:ext cx="4317490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EF273D9E-5BEA-459A-918F-AF5ACA2584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920494" y="3396997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5332ACC-477E-DB7C-9482-9D56F1F9497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907921" y="397565"/>
            <a:ext cx="3378708" cy="571538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700" b="1" dirty="0"/>
              <a:t>Strengths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700" dirty="0"/>
              <a:t>Recognizes children as active learners.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700" dirty="0"/>
              <a:t>Highlights the importance of play and exploration.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700" dirty="0"/>
              <a:t>Widely used in early years education.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700" dirty="0"/>
              <a:t>Supports child-centered learning.</a:t>
            </a:r>
          </a:p>
          <a:p>
            <a:r>
              <a:rPr lang="en-US" sz="1700" b="1" dirty="0"/>
              <a:t>Limitations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700" dirty="0"/>
              <a:t>Underestimates young children’s abilities.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700" dirty="0"/>
              <a:t>Gives limited attention to social and cultural influences.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700" dirty="0"/>
              <a:t>Focuses mainly on cognition rather than emotional development.</a:t>
            </a:r>
          </a:p>
          <a:p>
            <a:pPr marL="57150"/>
            <a:r>
              <a:rPr lang="en-US" sz="1700" i="1" dirty="0"/>
              <a:t>(Piaget, 1952; Vygotsky, 1978; Berk, 2023)</a:t>
            </a:r>
            <a:endParaRPr lang="en-US" sz="1700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sz="1700" dirty="0"/>
          </a:p>
        </p:txBody>
      </p:sp>
      <p:pic>
        <p:nvPicPr>
          <p:cNvPr id="6" name="Picture 5" descr="Learning Through Play, Is It Important?">
            <a:extLst>
              <a:ext uri="{FF2B5EF4-FFF2-40B4-BE49-F238E27FC236}">
                <a16:creationId xmlns:a16="http://schemas.microsoft.com/office/drawing/2014/main" id="{05349BC6-2E84-8D0C-4C4F-2F4926D5C25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9400" r="27661" b="-2"/>
          <a:stretch>
            <a:fillRect/>
          </a:stretch>
        </p:blipFill>
        <p:spPr>
          <a:xfrm>
            <a:off x="8807838" y="-6"/>
            <a:ext cx="3384162" cy="6858002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5DFA5EF5-56B1-49EE-B0BB-69B6399FAD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53053" y="3396995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34091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How to raise... Happy kids - 8 expert approved tips to improve ...">
            <a:extLst>
              <a:ext uri="{FF2B5EF4-FFF2-40B4-BE49-F238E27FC236}">
                <a16:creationId xmlns:a16="http://schemas.microsoft.com/office/drawing/2014/main" id="{7F9D2DA4-4C7E-0B73-A40C-36DCF2D086F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5884" r="-1" b="-1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AD4039-B6F5-9A31-4700-8D2B86BB78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/>
              <a:t>Conclusion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773EBC2-5F8B-75F3-4BC4-0F0109E3378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92042" y="1815636"/>
            <a:ext cx="3822189" cy="3742762"/>
          </a:xfrm>
        </p:spPr>
        <p:txBody>
          <a:bodyPr vert="horz" lIns="91440" tIns="45720" rIns="91440" bIns="45720" rtlCol="0">
            <a:normAutofit/>
          </a:bodyPr>
          <a:lstStyle/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700" dirty="0"/>
              <a:t>Piaget’s theory helps explain Isaac’s cognitive development.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700" dirty="0"/>
              <a:t>Isaac’s development has been influenced by both nature and nurture.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700" dirty="0"/>
              <a:t>Play-based learning can support his development.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700" dirty="0"/>
              <a:t>Multi-agency working is essential.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700" dirty="0"/>
              <a:t>Every child develops differently and should receive individualized support.</a:t>
            </a:r>
          </a:p>
          <a:p>
            <a:r>
              <a:rPr lang="en-US" sz="1700" i="1" dirty="0"/>
              <a:t>(Berk, 2023)</a:t>
            </a:r>
            <a:endParaRPr lang="en-US" sz="1700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25957084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689922-C121-8769-416B-FB1D574070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77017" y="203760"/>
            <a:ext cx="3437965" cy="1325563"/>
          </a:xfrm>
        </p:spPr>
        <p:txBody>
          <a:bodyPr/>
          <a:lstStyle/>
          <a:p>
            <a:r>
              <a:rPr lang="en-GB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F73A98-786B-6E13-474E-4ADB894F0A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6519" y="1529323"/>
            <a:ext cx="11573434" cy="4545387"/>
          </a:xfrm>
        </p:spPr>
        <p:txBody>
          <a:bodyPr>
            <a:normAutofit fontScale="77500" lnSpcReduction="20000"/>
          </a:bodyPr>
          <a:lstStyle/>
          <a:p>
            <a:r>
              <a:rPr lang="en-GB" sz="2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Berk, L.E. (2023) </a:t>
            </a:r>
            <a:r>
              <a:rPr lang="en-GB" sz="26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Development Through the Lifespan</a:t>
            </a:r>
            <a:r>
              <a:rPr lang="en-GB" sz="2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8th ed. Pearson.</a:t>
            </a:r>
          </a:p>
          <a:p>
            <a:r>
              <a:rPr lang="en-GB" sz="2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Bronfenbrenner, U. (1979) </a:t>
            </a:r>
            <a:r>
              <a:rPr lang="en-GB" sz="26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Ecology of Human Development</a:t>
            </a:r>
            <a:r>
              <a:rPr lang="en-GB" sz="2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Harvard University Press.</a:t>
            </a:r>
          </a:p>
          <a:p>
            <a:r>
              <a:rPr lang="en-GB" sz="2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Department for Education (2024) </a:t>
            </a:r>
            <a:r>
              <a:rPr lang="en-GB" sz="26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Early Years Foundation Stage Statutory Framework</a:t>
            </a:r>
            <a:r>
              <a:rPr lang="en-GB" sz="2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 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https://www.gov.uk/government/publications/early-years-foundation-stage-framework–2</a:t>
            </a:r>
            <a:r>
              <a:rPr lang="en-GB" sz="2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(Accessed: 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  <a:r>
              <a:rPr lang="en-GB" sz="26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of July 2026</a:t>
            </a:r>
            <a:r>
              <a:rPr lang="en-GB" sz="2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r>
              <a:rPr lang="en-GB" sz="2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Piaget, J. (1952) </a:t>
            </a:r>
            <a:r>
              <a:rPr lang="en-GB" sz="26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Origins of Intelligence in Children</a:t>
            </a:r>
            <a:r>
              <a:rPr lang="en-GB" sz="2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New York: International Universities Press.</a:t>
            </a:r>
          </a:p>
          <a:p>
            <a:r>
              <a:rPr lang="en-GB" sz="2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Papalia, D.E. and Martorell, G. (2024) </a:t>
            </a:r>
            <a:r>
              <a:rPr lang="en-GB" sz="26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Experience Human Development</a:t>
            </a:r>
            <a:r>
              <a:rPr lang="en-GB" sz="2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15th ed. McGraw-Hill.</a:t>
            </a:r>
          </a:p>
          <a:p>
            <a:r>
              <a:rPr lang="en-GB" sz="2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Shonkoff, J.P. and Garner, A.S. (2012) ‘The lifelong effects of early childhood adversity and toxic stress’, </a:t>
            </a:r>
            <a:r>
              <a:rPr lang="en-GB" sz="2600" i="1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Pediatrics</a:t>
            </a:r>
            <a:r>
              <a:rPr lang="en-GB" sz="2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129(1), pp. e232–e246.</a:t>
            </a:r>
          </a:p>
          <a:p>
            <a:r>
              <a:rPr lang="en-GB" sz="2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Vygotsky, L.S. (1978) </a:t>
            </a:r>
            <a:r>
              <a:rPr lang="en-GB" sz="26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Mind in Society</a:t>
            </a:r>
            <a:r>
              <a:rPr lang="en-GB" sz="2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Cambridge, MA: Harvard University Press.</a:t>
            </a:r>
          </a:p>
          <a:p>
            <a:r>
              <a:rPr lang="en-GB" sz="2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(NICE) (2020) </a:t>
            </a:r>
            <a:r>
              <a:rPr lang="en-GB" sz="26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Social and Emotional Wellbeing in Children</a:t>
            </a:r>
            <a:r>
              <a:rPr lang="en-GB" sz="2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 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https://www.nice.org.uk</a:t>
            </a:r>
            <a:r>
              <a:rPr lang="en-GB" sz="2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(Accessed: 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  <a:r>
              <a:rPr lang="en-GB" sz="26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of July 2026</a:t>
            </a:r>
            <a:r>
              <a:rPr lang="en-GB" sz="2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r>
              <a:rPr lang="en-GB" sz="2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NSPCC (2024) </a:t>
            </a:r>
            <a:r>
              <a:rPr lang="en-GB" sz="26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Child Development</a:t>
            </a:r>
            <a:r>
              <a:rPr lang="en-GB" sz="2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 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https://learning.nspcc.org.uk/child-health-development</a:t>
            </a:r>
            <a:r>
              <a:rPr lang="en-GB" sz="2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(Accessed: 5</a:t>
            </a:r>
            <a:r>
              <a:rPr lang="en-GB" sz="2600" baseline="30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of July 2026).</a:t>
            </a:r>
          </a:p>
          <a:p>
            <a:r>
              <a:rPr lang="en-GB" sz="2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NHS (2024) </a:t>
            </a:r>
            <a:r>
              <a:rPr lang="en-GB" sz="26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Child Development</a:t>
            </a:r>
            <a:r>
              <a:rPr lang="en-GB" sz="2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 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https://www.nhs.uk</a:t>
            </a:r>
            <a:r>
              <a:rPr lang="en-GB" sz="2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(Accessed: 5</a:t>
            </a:r>
            <a:r>
              <a:rPr lang="en-GB" sz="2600" baseline="30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of July 2026).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257782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223</TotalTime>
  <Words>764</Words>
  <Application>Microsoft Office PowerPoint</Application>
  <PresentationFormat>Widescreen</PresentationFormat>
  <Paragraphs>120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Aptos Display</vt:lpstr>
      <vt:lpstr>Arial</vt:lpstr>
      <vt:lpstr>Calibri</vt:lpstr>
      <vt:lpstr>Office Theme</vt:lpstr>
      <vt:lpstr>Applying Piaget’s Cognitive Development Theory to Support Isaac’s Development</vt:lpstr>
      <vt:lpstr>Introducing Issac </vt:lpstr>
      <vt:lpstr>Piaget’s Cognitive Development Theory</vt:lpstr>
      <vt:lpstr>Applying Piaget’s Theory to Isaac</vt:lpstr>
      <vt:lpstr>Nature and Nurture: Influences on Isaac’s Development</vt:lpstr>
      <vt:lpstr>The Impact of Isaac’s Early Experiences</vt:lpstr>
      <vt:lpstr>Support pans for Issac </vt:lpstr>
      <vt:lpstr>Working together to support Issac </vt:lpstr>
      <vt:lpstr>Strengths and Limitations of Piaget’s Theory</vt:lpstr>
      <vt:lpstr>Conclusion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eseosa aghamioghogho</dc:creator>
  <cp:lastModifiedBy>eseosa aghamioghogho</cp:lastModifiedBy>
  <cp:revision>1</cp:revision>
  <dcterms:created xsi:type="dcterms:W3CDTF">2026-07-12T14:48:02Z</dcterms:created>
  <dcterms:modified xsi:type="dcterms:W3CDTF">2026-07-12T18:31:57Z</dcterms:modified>
</cp:coreProperties>
</file>