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92" r:id="rId3"/>
    <p:sldId id="274" r:id="rId4"/>
    <p:sldId id="275" r:id="rId5"/>
    <p:sldId id="304" r:id="rId6"/>
    <p:sldId id="276" r:id="rId7"/>
    <p:sldId id="309" r:id="rId8"/>
    <p:sldId id="258" r:id="rId9"/>
    <p:sldId id="259" r:id="rId10"/>
    <p:sldId id="260" r:id="rId11"/>
    <p:sldId id="261" r:id="rId12"/>
    <p:sldId id="263" r:id="rId13"/>
    <p:sldId id="264" r:id="rId14"/>
    <p:sldId id="265" r:id="rId15"/>
    <p:sldId id="266" r:id="rId16"/>
    <p:sldId id="267" r:id="rId17"/>
    <p:sldId id="268" r:id="rId18"/>
    <p:sldId id="290" r:id="rId19"/>
    <p:sldId id="273" r:id="rId20"/>
    <p:sldId id="28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03/10/2021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03/10/2021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03/10/2021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a:t>HPAH5037; HPAH6037</a:t>
            </a:r>
          </a:p>
          <a:p>
            <a:endParaRPr lang="en-GB" sz="500" dirty="0"/>
          </a:p>
          <a:p>
            <a:r>
              <a:rPr lang="en-GB" dirty="0"/>
              <a:t>Beginning of the end?</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6" name="Picture 5">
            <a:extLst>
              <a:ext uri="{FF2B5EF4-FFF2-40B4-BE49-F238E27FC236}">
                <a16:creationId xmlns:a16="http://schemas.microsoft.com/office/drawing/2014/main" id="{C77FE23B-E5CD-4D06-99AF-25ABED7BDBD1}"/>
              </a:ext>
            </a:extLst>
          </p:cNvPr>
          <p:cNvPicPr>
            <a:picLocks noChangeAspect="1"/>
          </p:cNvPicPr>
          <p:nvPr/>
        </p:nvPicPr>
        <p:blipFill>
          <a:blip r:embed="rId2"/>
          <a:stretch>
            <a:fillRect/>
          </a:stretch>
        </p:blipFill>
        <p:spPr>
          <a:xfrm>
            <a:off x="2483768" y="3597460"/>
            <a:ext cx="3995820" cy="2880320"/>
          </a:xfrm>
          <a:prstGeom prst="rect">
            <a:avLst/>
          </a:prstGeom>
        </p:spPr>
      </p:pic>
    </p:spTree>
    <p:extLst>
      <p:ext uri="{BB962C8B-B14F-4D97-AF65-F5344CB8AC3E}">
        <p14:creationId xmlns:p14="http://schemas.microsoft.com/office/powerpoint/2010/main" val="1004288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ED68D-004B-4334-B53E-C1324DEB8A22}"/>
              </a:ext>
            </a:extLst>
          </p:cNvPr>
          <p:cNvSpPr>
            <a:spLocks noGrp="1"/>
          </p:cNvSpPr>
          <p:nvPr>
            <p:ph type="title"/>
          </p:nvPr>
        </p:nvSpPr>
        <p:spPr/>
        <p:txBody>
          <a:bodyPr/>
          <a:lstStyle/>
          <a:p>
            <a:r>
              <a:rPr lang="en-GB" dirty="0"/>
              <a:t>Nero: Actor, Singer and Musician</a:t>
            </a:r>
          </a:p>
        </p:txBody>
      </p:sp>
      <p:sp>
        <p:nvSpPr>
          <p:cNvPr id="3" name="Content Placeholder 2">
            <a:extLst>
              <a:ext uri="{FF2B5EF4-FFF2-40B4-BE49-F238E27FC236}">
                <a16:creationId xmlns:a16="http://schemas.microsoft.com/office/drawing/2014/main" id="{C8FD4382-91A9-40C2-8B42-4C348092845C}"/>
              </a:ext>
            </a:extLst>
          </p:cNvPr>
          <p:cNvSpPr>
            <a:spLocks noGrp="1"/>
          </p:cNvSpPr>
          <p:nvPr>
            <p:ph sz="quarter" idx="1"/>
          </p:nvPr>
        </p:nvSpPr>
        <p:spPr>
          <a:xfrm>
            <a:off x="179512" y="1527048"/>
            <a:ext cx="6336704" cy="5330952"/>
          </a:xfrm>
        </p:spPr>
        <p:txBody>
          <a:bodyPr>
            <a:normAutofit fontScale="92500" lnSpcReduction="20000"/>
          </a:bodyPr>
          <a:lstStyle/>
          <a:p>
            <a:pPr marL="0" indent="0">
              <a:buNone/>
            </a:pPr>
            <a:r>
              <a:rPr lang="en-GB" dirty="0"/>
              <a:t>“Music formed part of his childhood curriculum, and he early developed a taste for it… soon after his accession, he summoned </a:t>
            </a:r>
            <a:r>
              <a:rPr lang="en-GB" dirty="0" err="1"/>
              <a:t>Terpinus</a:t>
            </a:r>
            <a:r>
              <a:rPr lang="en-GB" dirty="0"/>
              <a:t>, the greatest lyre player to sing to him… Then little by little, he began to study and practise himself, and he undertook all the usual exercises for strengthening his voice. He would also lie on his back with a slab of lead on his chest, use enemas and emetics to keep down his weight, and refrain from eating apples and every other food considered deleterious to the vocal cords. Finally encouraged by his progress, although his voice was weak and husky, he began to long to appear on the stage…” – </a:t>
            </a:r>
            <a:r>
              <a:rPr lang="en-GB" b="1" dirty="0"/>
              <a:t>Suetonius </a:t>
            </a:r>
            <a:r>
              <a:rPr lang="en-GB" b="1" i="1" dirty="0"/>
              <a:t>Nero</a:t>
            </a:r>
            <a:r>
              <a:rPr lang="en-GB" b="1" dirty="0"/>
              <a:t> 20.1</a:t>
            </a:r>
            <a:r>
              <a:rPr lang="en-GB" dirty="0"/>
              <a:t>. </a:t>
            </a:r>
          </a:p>
          <a:p>
            <a:endParaRPr lang="en-GB" dirty="0"/>
          </a:p>
        </p:txBody>
      </p:sp>
      <p:pic>
        <p:nvPicPr>
          <p:cNvPr id="4" name="Picture 3">
            <a:extLst>
              <a:ext uri="{FF2B5EF4-FFF2-40B4-BE49-F238E27FC236}">
                <a16:creationId xmlns:a16="http://schemas.microsoft.com/office/drawing/2014/main" id="{91F622D7-4B86-4A0D-820B-FAC5C98E9171}"/>
              </a:ext>
            </a:extLst>
          </p:cNvPr>
          <p:cNvPicPr>
            <a:picLocks noChangeAspect="1"/>
          </p:cNvPicPr>
          <p:nvPr/>
        </p:nvPicPr>
        <p:blipFill>
          <a:blip r:embed="rId2"/>
          <a:stretch>
            <a:fillRect/>
          </a:stretch>
        </p:blipFill>
        <p:spPr>
          <a:xfrm>
            <a:off x="6457006" y="1406652"/>
            <a:ext cx="2507482" cy="1878332"/>
          </a:xfrm>
          <a:prstGeom prst="rect">
            <a:avLst/>
          </a:prstGeom>
        </p:spPr>
      </p:pic>
      <p:pic>
        <p:nvPicPr>
          <p:cNvPr id="5" name="Picture 4">
            <a:extLst>
              <a:ext uri="{FF2B5EF4-FFF2-40B4-BE49-F238E27FC236}">
                <a16:creationId xmlns:a16="http://schemas.microsoft.com/office/drawing/2014/main" id="{914EDA6A-7C2B-48F6-9CF2-26080FA425BB}"/>
              </a:ext>
            </a:extLst>
          </p:cNvPr>
          <p:cNvPicPr>
            <a:picLocks noChangeAspect="1"/>
          </p:cNvPicPr>
          <p:nvPr/>
        </p:nvPicPr>
        <p:blipFill>
          <a:blip r:embed="rId3"/>
          <a:stretch>
            <a:fillRect/>
          </a:stretch>
        </p:blipFill>
        <p:spPr>
          <a:xfrm>
            <a:off x="6502875" y="3448270"/>
            <a:ext cx="2415744" cy="2192288"/>
          </a:xfrm>
          <a:prstGeom prst="rect">
            <a:avLst/>
          </a:prstGeom>
        </p:spPr>
      </p:pic>
      <p:sp>
        <p:nvSpPr>
          <p:cNvPr id="7" name="TextBox 6">
            <a:extLst>
              <a:ext uri="{FF2B5EF4-FFF2-40B4-BE49-F238E27FC236}">
                <a16:creationId xmlns:a16="http://schemas.microsoft.com/office/drawing/2014/main" id="{1A601BFC-8B80-4BA2-94AE-5D2A569A7AF6}"/>
              </a:ext>
            </a:extLst>
          </p:cNvPr>
          <p:cNvSpPr txBox="1"/>
          <p:nvPr/>
        </p:nvSpPr>
        <p:spPr>
          <a:xfrm>
            <a:off x="6457006" y="5676212"/>
            <a:ext cx="2461613" cy="954107"/>
          </a:xfrm>
          <a:prstGeom prst="rect">
            <a:avLst/>
          </a:prstGeom>
          <a:noFill/>
        </p:spPr>
        <p:txBody>
          <a:bodyPr wrap="square">
            <a:spAutoFit/>
          </a:bodyPr>
          <a:lstStyle/>
          <a:p>
            <a:r>
              <a:rPr lang="en-GB" sz="1400" dirty="0"/>
              <a:t>The house of </a:t>
            </a:r>
            <a:r>
              <a:rPr lang="en-GB" sz="1400" dirty="0" err="1"/>
              <a:t>Ciceron</a:t>
            </a:r>
            <a:r>
              <a:rPr lang="en-GB" sz="1400" dirty="0"/>
              <a:t>, Pompeii. Collection Mosaics. National Archaeological Museum, Naples.</a:t>
            </a:r>
          </a:p>
        </p:txBody>
      </p:sp>
      <p:sp>
        <p:nvSpPr>
          <p:cNvPr id="8" name="Rectangle 7">
            <a:extLst>
              <a:ext uri="{FF2B5EF4-FFF2-40B4-BE49-F238E27FC236}">
                <a16:creationId xmlns:a16="http://schemas.microsoft.com/office/drawing/2014/main" id="{FB8CCEC4-0DB3-40B0-93E1-63AC0D13DB28}"/>
              </a:ext>
            </a:extLst>
          </p:cNvPr>
          <p:cNvSpPr/>
          <p:nvPr/>
        </p:nvSpPr>
        <p:spPr>
          <a:xfrm>
            <a:off x="143508" y="1406652"/>
            <a:ext cx="6156684" cy="5016758"/>
          </a:xfrm>
          <a:prstGeom prst="rect">
            <a:avLst/>
          </a:prstGeom>
          <a:solidFill>
            <a:schemeClr val="accent2">
              <a:lumMod val="40000"/>
              <a:lumOff val="60000"/>
            </a:schemeClr>
          </a:solidFill>
        </p:spPr>
        <p:txBody>
          <a:bodyPr wrap="square">
            <a:spAutoFit/>
          </a:bodyPr>
          <a:lstStyle/>
          <a:p>
            <a:r>
              <a:rPr lang="en-GB" sz="2000" dirty="0"/>
              <a:t>“…he had, according to report, but a </a:t>
            </a:r>
            <a:r>
              <a:rPr lang="en-GB" sz="2000" b="1" dirty="0"/>
              <a:t>weak and indistinct voice</a:t>
            </a:r>
            <a:r>
              <a:rPr lang="en-GB" sz="2000" dirty="0"/>
              <a:t>, so that he </a:t>
            </a:r>
            <a:r>
              <a:rPr lang="en-GB" sz="2000" b="1" dirty="0"/>
              <a:t>moved his whole audience to laughter and tears at once</a:t>
            </a:r>
            <a:r>
              <a:rPr lang="en-GB" sz="2000" dirty="0"/>
              <a:t>. Beside him stood </a:t>
            </a:r>
            <a:r>
              <a:rPr lang="en-GB" sz="2000" dirty="0" err="1"/>
              <a:t>Burrus</a:t>
            </a:r>
            <a:r>
              <a:rPr lang="en-GB" sz="2000" dirty="0"/>
              <a:t> and Seneca, like teachers, prompting him; and they would wave their arms and togas at every utterance of his and lead others to do the same. Indeed, Nero had got ready a special corps of about five thousand </a:t>
            </a:r>
            <a:r>
              <a:rPr lang="en-GB" sz="2000" b="1" dirty="0"/>
              <a:t>soldiers, called </a:t>
            </a:r>
            <a:r>
              <a:rPr lang="en-GB" sz="2000" b="1" dirty="0" err="1"/>
              <a:t>Augustani</a:t>
            </a:r>
            <a:r>
              <a:rPr lang="en-GB" sz="2000" dirty="0"/>
              <a:t>; </a:t>
            </a:r>
            <a:r>
              <a:rPr lang="en-GB" sz="2000" b="1" dirty="0"/>
              <a:t>these would lead the applause</a:t>
            </a:r>
            <a:r>
              <a:rPr lang="en-GB" sz="2000" dirty="0"/>
              <a:t>, and all the rest, however loath, were obliged to shout with them. </a:t>
            </a:r>
            <a:r>
              <a:rPr lang="en-GB" sz="2000" dirty="0" err="1"/>
              <a:t>Thrasea</a:t>
            </a:r>
            <a:r>
              <a:rPr lang="en-GB" sz="2000" dirty="0"/>
              <a:t> was the single exception, since he would never help Nero in these matters; but all the rest, and especially the prominent men, assembled with alacrity, grieved though they were, and joined in all the shouts of the </a:t>
            </a:r>
            <a:r>
              <a:rPr lang="en-GB" sz="2000" dirty="0" err="1"/>
              <a:t>Augustani</a:t>
            </a:r>
            <a:r>
              <a:rPr lang="en-GB" sz="2000" dirty="0"/>
              <a:t>, as if they were delighted.” – </a:t>
            </a:r>
            <a:r>
              <a:rPr lang="en-GB" sz="2000" b="1" dirty="0" err="1"/>
              <a:t>Dio</a:t>
            </a:r>
            <a:r>
              <a:rPr lang="en-GB" sz="2000" b="1" dirty="0"/>
              <a:t> Cassius 61.20.2-4. </a:t>
            </a:r>
            <a:endParaRPr lang="en-GB" sz="2000" dirty="0"/>
          </a:p>
        </p:txBody>
      </p:sp>
      <p:sp>
        <p:nvSpPr>
          <p:cNvPr id="9" name="Content Placeholder 2">
            <a:extLst>
              <a:ext uri="{FF2B5EF4-FFF2-40B4-BE49-F238E27FC236}">
                <a16:creationId xmlns:a16="http://schemas.microsoft.com/office/drawing/2014/main" id="{26137B8A-0D33-43E7-9C96-7FBAA11A1079}"/>
              </a:ext>
            </a:extLst>
          </p:cNvPr>
          <p:cNvSpPr txBox="1">
            <a:spLocks/>
          </p:cNvSpPr>
          <p:nvPr/>
        </p:nvSpPr>
        <p:spPr>
          <a:xfrm>
            <a:off x="143508" y="4738753"/>
            <a:ext cx="8503920" cy="1901952"/>
          </a:xfrm>
          <a:prstGeom prst="rect">
            <a:avLst/>
          </a:prstGeom>
          <a:solidFill>
            <a:schemeClr val="accent5">
              <a:lumMod val="40000"/>
              <a:lumOff val="6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a:t>Quintillian (AD 95) mentions that the </a:t>
            </a:r>
            <a:r>
              <a:rPr lang="en-GB" i="1"/>
              <a:t>vox fusca </a:t>
            </a:r>
            <a:r>
              <a:rPr lang="en-GB"/>
              <a:t>(husky voice) was suitable for stirring emotions, stirring emotions and rousing people to pity – </a:t>
            </a:r>
            <a:r>
              <a:rPr lang="en-GB" b="1" i="1"/>
              <a:t>Institutio oratoria </a:t>
            </a:r>
            <a:r>
              <a:rPr lang="en-GB" b="1"/>
              <a:t>11.3.170-171</a:t>
            </a:r>
            <a:r>
              <a:rPr lang="en-GB"/>
              <a:t>.</a:t>
            </a:r>
            <a:endParaRPr lang="en-GB" dirty="0"/>
          </a:p>
        </p:txBody>
      </p:sp>
    </p:spTree>
    <p:extLst>
      <p:ext uri="{BB962C8B-B14F-4D97-AF65-F5344CB8AC3E}">
        <p14:creationId xmlns:p14="http://schemas.microsoft.com/office/powerpoint/2010/main" val="88872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Musical Debut (AD 64)</a:t>
            </a:r>
          </a:p>
        </p:txBody>
      </p:sp>
      <p:sp>
        <p:nvSpPr>
          <p:cNvPr id="3" name="Content Placeholder 2"/>
          <p:cNvSpPr>
            <a:spLocks noGrp="1"/>
          </p:cNvSpPr>
          <p:nvPr>
            <p:ph sz="quarter" idx="1"/>
          </p:nvPr>
        </p:nvSpPr>
        <p:spPr>
          <a:xfrm>
            <a:off x="206138" y="3429000"/>
            <a:ext cx="5662005" cy="3429000"/>
          </a:xfrm>
        </p:spPr>
        <p:txBody>
          <a:bodyPr>
            <a:normAutofit fontScale="85000" lnSpcReduction="20000"/>
          </a:bodyPr>
          <a:lstStyle/>
          <a:p>
            <a:pPr marL="0" indent="0">
              <a:buNone/>
            </a:pPr>
            <a:r>
              <a:rPr lang="en-GB" dirty="0"/>
              <a:t>“…a desire that grew every day sharper impelled Nero to appear regularly on the public stage — before he had sung in </a:t>
            </a:r>
            <a:r>
              <a:rPr lang="en-GB" b="1" dirty="0"/>
              <a:t>his palace or his gardens at the Juvenile Games, which now he began to scorn as thinly attended functions</a:t>
            </a:r>
            <a:r>
              <a:rPr lang="en-GB" dirty="0"/>
              <a:t>, too circumscribed for so ample a voice. </a:t>
            </a:r>
            <a:r>
              <a:rPr lang="en-GB" b="1" dirty="0"/>
              <a:t>Not daring, however, to take the first step at Rome, he fixed upon Naples as a Greek city</a:t>
            </a:r>
            <a:r>
              <a:rPr lang="en-GB" dirty="0"/>
              <a:t>…” – </a:t>
            </a:r>
            <a:r>
              <a:rPr lang="en-GB" b="1" dirty="0"/>
              <a:t>Tac. </a:t>
            </a:r>
            <a:r>
              <a:rPr lang="en-GB" b="1" i="1" dirty="0"/>
              <a:t>Ann</a:t>
            </a:r>
            <a:r>
              <a:rPr lang="en-GB" b="1" dirty="0"/>
              <a:t>.</a:t>
            </a:r>
            <a:r>
              <a:rPr lang="en-GB" b="1" i="1" dirty="0"/>
              <a:t> </a:t>
            </a:r>
            <a:r>
              <a:rPr lang="en-GB" b="1" dirty="0"/>
              <a:t>15.33. </a:t>
            </a:r>
            <a:endParaRPr lang="en-GB" dirty="0"/>
          </a:p>
        </p:txBody>
      </p:sp>
      <p:pic>
        <p:nvPicPr>
          <p:cNvPr id="4" name="Picture 3"/>
          <p:cNvPicPr>
            <a:picLocks noChangeAspect="1"/>
          </p:cNvPicPr>
          <p:nvPr/>
        </p:nvPicPr>
        <p:blipFill>
          <a:blip r:embed="rId2"/>
          <a:stretch>
            <a:fillRect/>
          </a:stretch>
        </p:blipFill>
        <p:spPr>
          <a:xfrm>
            <a:off x="5829761" y="3573016"/>
            <a:ext cx="3105149" cy="2624137"/>
          </a:xfrm>
          <a:prstGeom prst="rect">
            <a:avLst/>
          </a:prstGeom>
        </p:spPr>
      </p:pic>
      <p:sp>
        <p:nvSpPr>
          <p:cNvPr id="5" name="Rectangle 4"/>
          <p:cNvSpPr/>
          <p:nvPr/>
        </p:nvSpPr>
        <p:spPr>
          <a:xfrm>
            <a:off x="206139" y="1556792"/>
            <a:ext cx="8734744" cy="1631216"/>
          </a:xfrm>
          <a:prstGeom prst="rect">
            <a:avLst/>
          </a:prstGeom>
        </p:spPr>
        <p:txBody>
          <a:bodyPr wrap="square">
            <a:spAutoFit/>
          </a:bodyPr>
          <a:lstStyle/>
          <a:p>
            <a:r>
              <a:rPr lang="en-GB" sz="2000" dirty="0"/>
              <a:t>“His first stage appearance was at Neapolis [Naples]… He often performed at Neapolis… and even while giving his voice a brief rest he could not stay away from the theatre, but went to dine in the orchestra, where he promised the crowd in Greek that, when he had downed a drink or two, he would give them something to make their ears ring” – </a:t>
            </a:r>
            <a:r>
              <a:rPr lang="en-GB" sz="2000" b="1" dirty="0"/>
              <a:t>Suetonius </a:t>
            </a:r>
            <a:r>
              <a:rPr lang="en-GB" sz="2000" b="1" i="1" dirty="0"/>
              <a:t>Nero </a:t>
            </a:r>
            <a:r>
              <a:rPr lang="en-GB" sz="2000" b="1" dirty="0"/>
              <a:t>20. </a:t>
            </a:r>
            <a:endParaRPr lang="en-GB" sz="2000" dirty="0"/>
          </a:p>
        </p:txBody>
      </p:sp>
    </p:spTree>
    <p:extLst>
      <p:ext uri="{BB962C8B-B14F-4D97-AF65-F5344CB8AC3E}">
        <p14:creationId xmlns:p14="http://schemas.microsoft.com/office/powerpoint/2010/main" val="3903699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a:t>
            </a:r>
            <a:r>
              <a:rPr lang="en-GB" dirty="0" err="1"/>
              <a:t>Neronia</a:t>
            </a:r>
            <a:r>
              <a:rPr lang="en-GB" dirty="0"/>
              <a:t> – AD 65</a:t>
            </a:r>
          </a:p>
        </p:txBody>
      </p:sp>
      <p:sp>
        <p:nvSpPr>
          <p:cNvPr id="3" name="Content Placeholder 2"/>
          <p:cNvSpPr>
            <a:spLocks noGrp="1"/>
          </p:cNvSpPr>
          <p:nvPr>
            <p:ph sz="quarter" idx="1"/>
          </p:nvPr>
        </p:nvSpPr>
        <p:spPr>
          <a:xfrm>
            <a:off x="107504" y="1412776"/>
            <a:ext cx="8856984" cy="5256584"/>
          </a:xfrm>
        </p:spPr>
        <p:txBody>
          <a:bodyPr>
            <a:normAutofit lnSpcReduction="10000"/>
          </a:bodyPr>
          <a:lstStyle/>
          <a:p>
            <a:r>
              <a:rPr lang="en-GB" dirty="0"/>
              <a:t>Disgrace to one’s social status to “perform” for a living:</a:t>
            </a:r>
          </a:p>
          <a:p>
            <a:pPr lvl="1"/>
            <a:r>
              <a:rPr lang="en-GB" sz="1900" i="1" dirty="0" err="1">
                <a:solidFill>
                  <a:schemeClr val="tx1"/>
                </a:solidFill>
              </a:rPr>
              <a:t>Infamia</a:t>
            </a:r>
            <a:r>
              <a:rPr lang="en-GB" sz="1900" i="1" dirty="0">
                <a:solidFill>
                  <a:schemeClr val="tx1"/>
                </a:solidFill>
              </a:rPr>
              <a:t> </a:t>
            </a:r>
            <a:r>
              <a:rPr lang="en-GB" sz="1900" dirty="0">
                <a:solidFill>
                  <a:schemeClr val="tx1"/>
                </a:solidFill>
              </a:rPr>
              <a:t>– only if done for pay, for prowess tolerated - </a:t>
            </a:r>
            <a:r>
              <a:rPr lang="en-GB" sz="1900" i="1" dirty="0">
                <a:solidFill>
                  <a:schemeClr val="tx1"/>
                </a:solidFill>
              </a:rPr>
              <a:t>Digest</a:t>
            </a:r>
            <a:r>
              <a:rPr lang="en-GB" sz="1900" dirty="0">
                <a:solidFill>
                  <a:schemeClr val="tx1"/>
                </a:solidFill>
              </a:rPr>
              <a:t> 3.1.1.6 (Ulpian).</a:t>
            </a:r>
          </a:p>
          <a:p>
            <a:pPr marL="0" indent="0">
              <a:buNone/>
            </a:pPr>
            <a:endParaRPr lang="en-GB" sz="1000" dirty="0"/>
          </a:p>
          <a:p>
            <a:pPr marL="0" indent="0">
              <a:buNone/>
            </a:pPr>
            <a:r>
              <a:rPr lang="en-GB" dirty="0"/>
              <a:t>“…the crowd clamoured to hear his heavenly voice… the guards on duty seconded the appeal; he delightedly agreed to oblige them. He wasted no time in getting his name entered on the list of competing lyre players, and dropped his ticket into the urn with the others. </a:t>
            </a:r>
            <a:r>
              <a:rPr lang="en-GB" b="1" dirty="0"/>
              <a:t>Praetorian prefects carried his lyre </a:t>
            </a:r>
            <a:r>
              <a:rPr lang="en-GB" dirty="0"/>
              <a:t>as he went up to play… </a:t>
            </a:r>
            <a:r>
              <a:rPr lang="en-GB" b="1" dirty="0"/>
              <a:t>he announced through </a:t>
            </a:r>
            <a:r>
              <a:rPr lang="en-GB" b="1" dirty="0" err="1"/>
              <a:t>Cluvius</a:t>
            </a:r>
            <a:r>
              <a:rPr lang="en-GB" b="1" dirty="0"/>
              <a:t> Rufus, a man of consular rank, that he was going to sing </a:t>
            </a:r>
            <a:r>
              <a:rPr lang="en-GB" b="1" dirty="0" err="1"/>
              <a:t>Niobe</a:t>
            </a:r>
            <a:r>
              <a:rPr lang="en-GB" dirty="0"/>
              <a:t>, which he did until almost the tenth hour.” – </a:t>
            </a:r>
            <a:r>
              <a:rPr lang="en-GB" b="1" dirty="0"/>
              <a:t>Suetonius </a:t>
            </a:r>
            <a:r>
              <a:rPr lang="en-GB" b="1" i="1" dirty="0"/>
              <a:t>Nero </a:t>
            </a:r>
            <a:r>
              <a:rPr lang="en-GB" b="1" dirty="0"/>
              <a:t>21.1-3. </a:t>
            </a:r>
            <a:endParaRPr lang="en-GB" dirty="0"/>
          </a:p>
          <a:p>
            <a:pPr marL="0" indent="0">
              <a:buNone/>
            </a:pPr>
            <a:endParaRPr lang="en-GB" sz="1600" dirty="0"/>
          </a:p>
        </p:txBody>
      </p:sp>
      <p:sp>
        <p:nvSpPr>
          <p:cNvPr id="4" name="Content Placeholder 2">
            <a:extLst>
              <a:ext uri="{FF2B5EF4-FFF2-40B4-BE49-F238E27FC236}">
                <a16:creationId xmlns:a16="http://schemas.microsoft.com/office/drawing/2014/main" id="{2FAD3D07-AAB6-44AB-9E79-708A942E2507}"/>
              </a:ext>
            </a:extLst>
          </p:cNvPr>
          <p:cNvSpPr txBox="1">
            <a:spLocks/>
          </p:cNvSpPr>
          <p:nvPr/>
        </p:nvSpPr>
        <p:spPr>
          <a:xfrm>
            <a:off x="0" y="188640"/>
            <a:ext cx="5940152" cy="6440760"/>
          </a:xfrm>
          <a:prstGeom prst="rect">
            <a:avLst/>
          </a:prstGeom>
          <a:solidFill>
            <a:schemeClr val="accent2">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a:t>“…</a:t>
            </a:r>
            <a:r>
              <a:rPr lang="en-GB" b="1" dirty="0"/>
              <a:t>One of the soldiers, to be sure, on seeing him in chains, grew indignant, ran up, and set him free</a:t>
            </a:r>
            <a:r>
              <a:rPr lang="en-GB" dirty="0"/>
              <a:t>. </a:t>
            </a:r>
            <a:r>
              <a:rPr lang="en-GB" b="1" dirty="0"/>
              <a:t>Another in reply to a question, "What is the emperor doing?" replied, "He is in labour"; for Nero was then acting the part of Canace</a:t>
            </a:r>
            <a:r>
              <a:rPr lang="en-GB" dirty="0"/>
              <a:t>. Not one of them conducted himself in a way at all worthy of a Roman. Instead, because so much money fell to their share, they offered prayers that he might give many such performances, so that they might receive still more.” – </a:t>
            </a:r>
            <a:r>
              <a:rPr lang="en-GB" b="1" dirty="0" err="1"/>
              <a:t>Dio</a:t>
            </a:r>
            <a:r>
              <a:rPr lang="en-GB" b="1" dirty="0"/>
              <a:t> Cassius 63.10.2. </a:t>
            </a:r>
            <a:endParaRPr lang="en-GB" dirty="0"/>
          </a:p>
          <a:p>
            <a:pPr marL="0" indent="0">
              <a:buFont typeface="Wingdings 2"/>
              <a:buNone/>
            </a:pPr>
            <a:endParaRPr lang="en-GB" dirty="0"/>
          </a:p>
        </p:txBody>
      </p:sp>
      <p:pic>
        <p:nvPicPr>
          <p:cNvPr id="5" name="Picture 4">
            <a:extLst>
              <a:ext uri="{FF2B5EF4-FFF2-40B4-BE49-F238E27FC236}">
                <a16:creationId xmlns:a16="http://schemas.microsoft.com/office/drawing/2014/main" id="{4CEF25A8-8614-4079-A7C2-C4F7D67390C0}"/>
              </a:ext>
            </a:extLst>
          </p:cNvPr>
          <p:cNvPicPr>
            <a:picLocks noChangeAspect="1"/>
          </p:cNvPicPr>
          <p:nvPr/>
        </p:nvPicPr>
        <p:blipFill>
          <a:blip r:embed="rId2"/>
          <a:stretch>
            <a:fillRect/>
          </a:stretch>
        </p:blipFill>
        <p:spPr>
          <a:xfrm>
            <a:off x="5931420" y="0"/>
            <a:ext cx="3212580" cy="5256584"/>
          </a:xfrm>
          <a:prstGeom prst="rect">
            <a:avLst/>
          </a:prstGeom>
        </p:spPr>
      </p:pic>
      <p:sp>
        <p:nvSpPr>
          <p:cNvPr id="7" name="TextBox 6">
            <a:extLst>
              <a:ext uri="{FF2B5EF4-FFF2-40B4-BE49-F238E27FC236}">
                <a16:creationId xmlns:a16="http://schemas.microsoft.com/office/drawing/2014/main" id="{CF954569-6AF1-4B6E-8667-36F71D48A114}"/>
              </a:ext>
            </a:extLst>
          </p:cNvPr>
          <p:cNvSpPr txBox="1"/>
          <p:nvPr/>
        </p:nvSpPr>
        <p:spPr>
          <a:xfrm>
            <a:off x="6047656" y="5078897"/>
            <a:ext cx="2916832" cy="923330"/>
          </a:xfrm>
          <a:prstGeom prst="rect">
            <a:avLst/>
          </a:prstGeom>
          <a:solidFill>
            <a:schemeClr val="bg1">
              <a:lumMod val="95000"/>
            </a:schemeClr>
          </a:solidFill>
        </p:spPr>
        <p:txBody>
          <a:bodyPr wrap="square">
            <a:spAutoFit/>
          </a:bodyPr>
          <a:lstStyle/>
          <a:p>
            <a:r>
              <a:rPr lang="fr-FR" dirty="0"/>
              <a:t>Héroïdes d'Ovide - Jean </a:t>
            </a:r>
            <a:r>
              <a:rPr lang="fr-FR" dirty="0" err="1"/>
              <a:t>Pichore</a:t>
            </a:r>
            <a:r>
              <a:rPr lang="fr-FR" dirty="0"/>
              <a:t> - BNF Fr874 [15th century]</a:t>
            </a:r>
            <a:endParaRPr lang="en-GB" dirty="0"/>
          </a:p>
        </p:txBody>
      </p:sp>
    </p:spTree>
    <p:extLst>
      <p:ext uri="{BB962C8B-B14F-4D97-AF65-F5344CB8AC3E}">
        <p14:creationId xmlns:p14="http://schemas.microsoft.com/office/powerpoint/2010/main" val="2028902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ircle(in)">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a:t>
            </a:r>
            <a:r>
              <a:rPr lang="en-GB" dirty="0" err="1"/>
              <a:t>Poppaea</a:t>
            </a:r>
            <a:r>
              <a:rPr lang="en-GB" dirty="0"/>
              <a:t> (AD 65)</a:t>
            </a:r>
          </a:p>
        </p:txBody>
      </p:sp>
      <p:sp>
        <p:nvSpPr>
          <p:cNvPr id="3" name="Content Placeholder 2"/>
          <p:cNvSpPr>
            <a:spLocks noGrp="1"/>
          </p:cNvSpPr>
          <p:nvPr>
            <p:ph sz="quarter" idx="1"/>
          </p:nvPr>
        </p:nvSpPr>
        <p:spPr>
          <a:xfrm>
            <a:off x="278882" y="1486398"/>
            <a:ext cx="8784976" cy="2550024"/>
          </a:xfrm>
        </p:spPr>
        <p:txBody>
          <a:bodyPr>
            <a:normAutofit fontScale="77500" lnSpcReduction="20000"/>
          </a:bodyPr>
          <a:lstStyle/>
          <a:p>
            <a:pPr marL="0" indent="0">
              <a:buNone/>
            </a:pPr>
            <a:r>
              <a:rPr lang="en-GB" sz="3000" dirty="0"/>
              <a:t>“After the conclusion of the games </a:t>
            </a:r>
            <a:r>
              <a:rPr lang="en-GB" sz="3000" dirty="0" err="1"/>
              <a:t>Poppaea</a:t>
            </a:r>
            <a:r>
              <a:rPr lang="en-GB" sz="3000" dirty="0"/>
              <a:t> died from a casual outburst of rage in her husband, who knock her down with a kick when she was pregnant.” – </a:t>
            </a:r>
            <a:r>
              <a:rPr lang="en-GB" sz="3000" b="1" dirty="0"/>
              <a:t>Tacitus </a:t>
            </a:r>
            <a:r>
              <a:rPr lang="en-GB" sz="3000" b="1" i="1" dirty="0"/>
              <a:t>Annals </a:t>
            </a:r>
            <a:r>
              <a:rPr lang="en-GB" sz="3000" b="1" dirty="0"/>
              <a:t>16.6. </a:t>
            </a:r>
          </a:p>
          <a:p>
            <a:pPr marL="0" indent="0">
              <a:buNone/>
            </a:pPr>
            <a:endParaRPr lang="en-GB" sz="1000" dirty="0"/>
          </a:p>
          <a:p>
            <a:pPr marL="0" indent="0">
              <a:buNone/>
            </a:pPr>
            <a:r>
              <a:rPr lang="en-GB" sz="3000" dirty="0"/>
              <a:t>“Though devoted to </a:t>
            </a:r>
            <a:r>
              <a:rPr lang="en-GB" sz="3000" dirty="0" err="1"/>
              <a:t>Poppaea</a:t>
            </a:r>
            <a:r>
              <a:rPr lang="en-GB" sz="3000" dirty="0"/>
              <a:t>, whom he married twelve days after his divorce from Octavia, he kicked her to death while she was pregnant and feeling ill, because she dared complain that he came home late from the races.” – </a:t>
            </a:r>
            <a:r>
              <a:rPr lang="en-GB" sz="3000" b="1" dirty="0"/>
              <a:t>Suetonius </a:t>
            </a:r>
            <a:r>
              <a:rPr lang="en-GB" sz="3000" b="1" i="1" dirty="0"/>
              <a:t>Nero </a:t>
            </a:r>
            <a:r>
              <a:rPr lang="en-GB" sz="3000" b="1" dirty="0"/>
              <a:t>35. </a:t>
            </a:r>
            <a:endParaRPr lang="en-GB" sz="3000" dirty="0"/>
          </a:p>
        </p:txBody>
      </p:sp>
      <p:sp>
        <p:nvSpPr>
          <p:cNvPr id="4" name="Rectangle 3"/>
          <p:cNvSpPr/>
          <p:nvPr/>
        </p:nvSpPr>
        <p:spPr>
          <a:xfrm>
            <a:off x="176464" y="4149566"/>
            <a:ext cx="8784976" cy="2400657"/>
          </a:xfrm>
          <a:prstGeom prst="rect">
            <a:avLst/>
          </a:prstGeom>
        </p:spPr>
        <p:txBody>
          <a:bodyPr wrap="square">
            <a:spAutoFit/>
          </a:bodyPr>
          <a:lstStyle/>
          <a:p>
            <a:r>
              <a:rPr lang="en-GB" sz="2000" dirty="0"/>
              <a:t>“Those who are most familiar with these matters, declare that this country [Arabia Felix] does not produce, in a whole year, so large a quantity of perfumes as was burnt by the Emperor Nero at the funeral rites of his wife </a:t>
            </a:r>
            <a:r>
              <a:rPr lang="en-GB" sz="2000" dirty="0" err="1"/>
              <a:t>Poppaea</a:t>
            </a:r>
            <a:r>
              <a:rPr lang="en-GB" sz="2000" dirty="0"/>
              <a:t>.” – </a:t>
            </a:r>
            <a:r>
              <a:rPr lang="en-GB" sz="2000" b="1" dirty="0"/>
              <a:t>Pliny </a:t>
            </a:r>
            <a:r>
              <a:rPr lang="en-GB" sz="2000" b="1" i="1" dirty="0"/>
              <a:t>NH </a:t>
            </a:r>
            <a:r>
              <a:rPr lang="en-GB" sz="2000" b="1" dirty="0"/>
              <a:t>12.41.83-84</a:t>
            </a:r>
            <a:r>
              <a:rPr lang="en-GB" sz="2000" dirty="0"/>
              <a:t>. </a:t>
            </a:r>
          </a:p>
          <a:p>
            <a:endParaRPr lang="en-GB" sz="1000" dirty="0"/>
          </a:p>
          <a:p>
            <a:r>
              <a:rPr lang="en-GB" sz="2000" dirty="0"/>
              <a:t>“…She had, however, a public funeral, and Nero himself from the rostra eulogized her beauty, her fate in having been the mother of a deified child, and fortune's other gifts, as though they were virtues.” – </a:t>
            </a:r>
            <a:r>
              <a:rPr lang="en-GB" sz="2000" b="1" dirty="0"/>
              <a:t>Tac. </a:t>
            </a:r>
            <a:r>
              <a:rPr lang="en-GB" sz="2000" b="1" i="1" dirty="0"/>
              <a:t>Ann. </a:t>
            </a:r>
            <a:r>
              <a:rPr lang="en-GB" sz="2000" b="1" dirty="0"/>
              <a:t>16.6. </a:t>
            </a:r>
            <a:endParaRPr lang="en-GB" sz="2000" dirty="0"/>
          </a:p>
        </p:txBody>
      </p:sp>
      <p:sp>
        <p:nvSpPr>
          <p:cNvPr id="5" name="Rectangle 4"/>
          <p:cNvSpPr/>
          <p:nvPr/>
        </p:nvSpPr>
        <p:spPr>
          <a:xfrm>
            <a:off x="3491880" y="3721013"/>
            <a:ext cx="1834156" cy="461665"/>
          </a:xfrm>
          <a:prstGeom prst="rect">
            <a:avLst/>
          </a:prstGeom>
        </p:spPr>
        <p:txBody>
          <a:bodyPr wrap="none">
            <a:spAutoFit/>
          </a:bodyPr>
          <a:lstStyle/>
          <a:p>
            <a:r>
              <a:rPr lang="en-GB" sz="2400" b="1" dirty="0"/>
              <a:t>Mourning</a:t>
            </a:r>
            <a:r>
              <a:rPr lang="en-GB" b="1" dirty="0"/>
              <a:t> </a:t>
            </a:r>
          </a:p>
        </p:txBody>
      </p:sp>
    </p:spTree>
    <p:extLst>
      <p:ext uri="{BB962C8B-B14F-4D97-AF65-F5344CB8AC3E}">
        <p14:creationId xmlns:p14="http://schemas.microsoft.com/office/powerpoint/2010/main" val="339397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568952" cy="2677656"/>
          </a:xfrm>
          <a:prstGeom prst="rect">
            <a:avLst/>
          </a:prstGeom>
        </p:spPr>
        <p:txBody>
          <a:bodyPr wrap="square">
            <a:spAutoFit/>
          </a:bodyPr>
          <a:lstStyle/>
          <a:p>
            <a:r>
              <a:rPr lang="en-GB" sz="2400" dirty="0"/>
              <a:t>“…his favourite roles being those of Oedipus, Thyestes, Heracles, </a:t>
            </a:r>
            <a:r>
              <a:rPr lang="en-GB" sz="2400" dirty="0" err="1"/>
              <a:t>Alcmeon</a:t>
            </a:r>
            <a:r>
              <a:rPr lang="en-GB" sz="2400" dirty="0"/>
              <a:t> and Orestes. The masks that he wore were sometimes made to resemble the characters he was portraying and sometimes bore his own likeness; but the women's masks were all fashioned after the features of Sabina, in order that, though dead, she might still take part in the spectacle…” – </a:t>
            </a:r>
            <a:r>
              <a:rPr lang="en-GB" sz="2400" b="1" dirty="0" err="1"/>
              <a:t>Dio</a:t>
            </a:r>
            <a:r>
              <a:rPr lang="en-GB" sz="2400" b="1" dirty="0"/>
              <a:t> Cassius 63.9.5. </a:t>
            </a:r>
            <a:endParaRPr lang="en-GB" sz="24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212976"/>
            <a:ext cx="8496944" cy="3056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4022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F2A84-5932-43CE-8871-B93A74D2A266}"/>
              </a:ext>
            </a:extLst>
          </p:cNvPr>
          <p:cNvSpPr>
            <a:spLocks noGrp="1"/>
          </p:cNvSpPr>
          <p:nvPr>
            <p:ph type="title"/>
          </p:nvPr>
        </p:nvSpPr>
        <p:spPr/>
        <p:txBody>
          <a:bodyPr/>
          <a:lstStyle/>
          <a:p>
            <a:r>
              <a:rPr lang="en-GB" dirty="0"/>
              <a:t>Nero as Charioteer</a:t>
            </a:r>
          </a:p>
        </p:txBody>
      </p:sp>
      <p:sp>
        <p:nvSpPr>
          <p:cNvPr id="3" name="Content Placeholder 2">
            <a:extLst>
              <a:ext uri="{FF2B5EF4-FFF2-40B4-BE49-F238E27FC236}">
                <a16:creationId xmlns:a16="http://schemas.microsoft.com/office/drawing/2014/main" id="{039E6EFD-E041-4F83-85E7-10CB4F547487}"/>
              </a:ext>
            </a:extLst>
          </p:cNvPr>
          <p:cNvSpPr>
            <a:spLocks noGrp="1"/>
          </p:cNvSpPr>
          <p:nvPr>
            <p:ph sz="quarter" idx="1"/>
          </p:nvPr>
        </p:nvSpPr>
        <p:spPr>
          <a:xfrm>
            <a:off x="301752" y="1527048"/>
            <a:ext cx="8503920" cy="5102352"/>
          </a:xfrm>
        </p:spPr>
        <p:txBody>
          <a:bodyPr>
            <a:normAutofit fontScale="92500" lnSpcReduction="20000"/>
          </a:bodyPr>
          <a:lstStyle/>
          <a:p>
            <a:pPr marL="0" indent="0">
              <a:buNone/>
            </a:pPr>
            <a:r>
              <a:rPr lang="en-GB" sz="2800" dirty="0"/>
              <a:t>“Horses had been Nero‘s main interest since childhood; whatever his tutors might do, they could never stop his chatter about the chariot races at the Circus… Very soon Nero set his heart on driving a chariot himself in a regular race, and after a preliminary trial in the palace gardens before an audience of slaves and common people he made a public appearance at the Circus Maximus...” – </a:t>
            </a:r>
            <a:r>
              <a:rPr lang="en-GB" sz="2800" b="1" dirty="0"/>
              <a:t>Suetonius </a:t>
            </a:r>
            <a:r>
              <a:rPr lang="en-GB" sz="2800" b="1" i="1" dirty="0"/>
              <a:t>Nero </a:t>
            </a:r>
            <a:r>
              <a:rPr lang="en-GB" sz="2800" b="1" dirty="0"/>
              <a:t>22. </a:t>
            </a:r>
            <a:endParaRPr lang="en-GB" sz="2800" dirty="0"/>
          </a:p>
          <a:p>
            <a:endParaRPr lang="en-GB" sz="1800" dirty="0"/>
          </a:p>
          <a:p>
            <a:pPr marL="0" indent="0">
              <a:buNone/>
            </a:pPr>
            <a:r>
              <a:rPr lang="en-GB" sz="2800" dirty="0"/>
              <a:t>“In the consulship of Gaius </a:t>
            </a:r>
            <a:r>
              <a:rPr lang="en-GB" sz="2800" dirty="0" err="1"/>
              <a:t>Telesinus</a:t>
            </a:r>
            <a:r>
              <a:rPr lang="en-GB" sz="2800" dirty="0"/>
              <a:t> and Suetonius Paulinus [AD 66]… [an event of] disgrace took place. For one thing, Nero contended among the lyre-players, and after </a:t>
            </a:r>
            <a:r>
              <a:rPr lang="en-GB" sz="2800" dirty="0" err="1"/>
              <a:t>Menecrates</a:t>
            </a:r>
            <a:r>
              <a:rPr lang="en-GB" sz="2800" dirty="0"/>
              <a:t>, the teacher of this art, had celebrated a triumph for him in the Circus, he appeared as a charioteer…” - </a:t>
            </a:r>
            <a:r>
              <a:rPr lang="en-GB" sz="2800" b="1" dirty="0" err="1"/>
              <a:t>Dio</a:t>
            </a:r>
            <a:r>
              <a:rPr lang="en-GB" sz="2800" b="1" dirty="0"/>
              <a:t> Cassius 63.1.1. </a:t>
            </a:r>
            <a:endParaRPr lang="en-GB" sz="2800" dirty="0"/>
          </a:p>
          <a:p>
            <a:endParaRPr lang="en-GB" dirty="0"/>
          </a:p>
        </p:txBody>
      </p:sp>
    </p:spTree>
    <p:extLst>
      <p:ext uri="{BB962C8B-B14F-4D97-AF65-F5344CB8AC3E}">
        <p14:creationId xmlns:p14="http://schemas.microsoft.com/office/powerpoint/2010/main" val="3058952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12776"/>
            <a:ext cx="8352928" cy="3744416"/>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err="1">
                <a:solidFill>
                  <a:prstClr val="black"/>
                </a:solidFill>
              </a:rPr>
              <a:t>Pisonian</a:t>
            </a:r>
            <a:r>
              <a:rPr lang="en-GB" sz="6000" b="1" dirty="0">
                <a:solidFill>
                  <a:prstClr val="black"/>
                </a:solidFill>
              </a:rPr>
              <a:t> Conspiracy</a:t>
            </a:r>
          </a:p>
          <a:p>
            <a:pPr marL="274320" indent="-274320" algn="ctr">
              <a:spcBef>
                <a:spcPct val="20000"/>
              </a:spcBef>
              <a:buClr>
                <a:srgbClr val="D16349"/>
              </a:buClr>
              <a:buSzPct val="85000"/>
              <a:defRPr/>
            </a:pPr>
            <a:r>
              <a:rPr lang="en-GB" sz="6000" b="1" dirty="0">
                <a:solidFill>
                  <a:prstClr val="black"/>
                </a:solidFill>
              </a:rPr>
              <a:t>AD 65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Deaths of Prominent Individuals</a:t>
            </a:r>
          </a:p>
        </p:txBody>
      </p:sp>
      <p:sp>
        <p:nvSpPr>
          <p:cNvPr id="3" name="Content Placeholder 2"/>
          <p:cNvSpPr>
            <a:spLocks noGrp="1"/>
          </p:cNvSpPr>
          <p:nvPr>
            <p:ph sz="quarter" idx="1"/>
          </p:nvPr>
        </p:nvSpPr>
        <p:spPr>
          <a:xfrm>
            <a:off x="179512" y="1628800"/>
            <a:ext cx="8784976" cy="4824536"/>
          </a:xfrm>
        </p:spPr>
        <p:txBody>
          <a:bodyPr>
            <a:normAutofit fontScale="92500" lnSpcReduction="10000"/>
          </a:bodyPr>
          <a:lstStyle/>
          <a:p>
            <a:r>
              <a:rPr lang="en-GB" dirty="0"/>
              <a:t>Britannicus – AD 55 – poisoned. </a:t>
            </a:r>
          </a:p>
          <a:p>
            <a:endParaRPr lang="en-GB" sz="700" dirty="0"/>
          </a:p>
          <a:p>
            <a:r>
              <a:rPr lang="en-GB" dirty="0"/>
              <a:t>Agrippina – AD 59 – stabbed to death. </a:t>
            </a:r>
          </a:p>
          <a:p>
            <a:endParaRPr lang="en-GB" sz="600" dirty="0"/>
          </a:p>
          <a:p>
            <a:r>
              <a:rPr lang="en-GB" dirty="0" err="1"/>
              <a:t>Burrus</a:t>
            </a:r>
            <a:r>
              <a:rPr lang="en-GB" dirty="0"/>
              <a:t> – AD 62 – possibly poisoned? </a:t>
            </a:r>
          </a:p>
          <a:p>
            <a:endParaRPr lang="en-GB" sz="600" dirty="0"/>
          </a:p>
          <a:p>
            <a:r>
              <a:rPr lang="en-GB" dirty="0"/>
              <a:t>Octavia – AD 62 – exiled and then executed. </a:t>
            </a:r>
          </a:p>
          <a:p>
            <a:endParaRPr lang="en-GB" sz="600" dirty="0"/>
          </a:p>
          <a:p>
            <a:r>
              <a:rPr lang="en-GB" dirty="0"/>
              <a:t>Faustus Cornelius Sulla Felix, husband of Claudia – exiled in AD 58, killed in 62. </a:t>
            </a:r>
          </a:p>
          <a:p>
            <a:endParaRPr lang="en-GB" sz="600" dirty="0"/>
          </a:p>
          <a:p>
            <a:r>
              <a:rPr lang="en-GB" dirty="0"/>
              <a:t>Gaius </a:t>
            </a:r>
            <a:r>
              <a:rPr lang="en-GB" dirty="0" err="1"/>
              <a:t>Rubellius</a:t>
            </a:r>
            <a:r>
              <a:rPr lang="en-GB" dirty="0"/>
              <a:t> Plautus, great-grandson of Tiberius, exiled in AD 60, killed in 62. </a:t>
            </a:r>
          </a:p>
          <a:p>
            <a:endParaRPr lang="en-GB" sz="500" dirty="0"/>
          </a:p>
          <a:p>
            <a:r>
              <a:rPr lang="en-GB" dirty="0" err="1"/>
              <a:t>Decimus</a:t>
            </a:r>
            <a:r>
              <a:rPr lang="en-GB" dirty="0"/>
              <a:t> </a:t>
            </a:r>
            <a:r>
              <a:rPr lang="en-GB" dirty="0" err="1"/>
              <a:t>Junius</a:t>
            </a:r>
            <a:r>
              <a:rPr lang="en-GB" dirty="0"/>
              <a:t> </a:t>
            </a:r>
            <a:r>
              <a:rPr lang="en-GB" dirty="0" err="1"/>
              <a:t>Torquantus</a:t>
            </a:r>
            <a:r>
              <a:rPr lang="en-GB" dirty="0"/>
              <a:t> </a:t>
            </a:r>
            <a:r>
              <a:rPr lang="en-GB" dirty="0" err="1"/>
              <a:t>Silanus</a:t>
            </a:r>
            <a:r>
              <a:rPr lang="en-GB" dirty="0"/>
              <a:t>, great-great-grandson of Augustus, compelled to commit suicide in AD 64. </a:t>
            </a:r>
          </a:p>
          <a:p>
            <a:endParaRPr lang="en-GB" dirty="0"/>
          </a:p>
        </p:txBody>
      </p:sp>
    </p:spTree>
    <p:extLst>
      <p:ext uri="{BB962C8B-B14F-4D97-AF65-F5344CB8AC3E}">
        <p14:creationId xmlns:p14="http://schemas.microsoft.com/office/powerpoint/2010/main" val="180947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Tacitus’ Sources of Information</a:t>
            </a:r>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a:buNone/>
            </a:pPr>
            <a:r>
              <a:rPr lang="en-GB" dirty="0"/>
              <a:t>“The </a:t>
            </a:r>
            <a:r>
              <a:rPr lang="en-GB" b="1" dirty="0"/>
              <a:t>elder Pliny </a:t>
            </a:r>
            <a:r>
              <a:rPr lang="en-GB" dirty="0"/>
              <a:t>adds that, to win popular support for </a:t>
            </a:r>
            <a:r>
              <a:rPr lang="en-GB" dirty="0" err="1"/>
              <a:t>Piso</a:t>
            </a:r>
            <a:r>
              <a:rPr lang="en-GB" dirty="0"/>
              <a:t>, Claudius‘ daughter was to accompany him. True or false I felt that this statement out to be recorded.” </a:t>
            </a:r>
            <a:r>
              <a:rPr lang="en-GB" b="1" dirty="0"/>
              <a:t>– </a:t>
            </a:r>
            <a:r>
              <a:rPr lang="en-GB" b="1" dirty="0" err="1"/>
              <a:t>Tac</a:t>
            </a:r>
            <a:r>
              <a:rPr lang="en-GB" b="1" dirty="0"/>
              <a:t>. </a:t>
            </a:r>
            <a:r>
              <a:rPr lang="en-GB" b="1" i="1" dirty="0"/>
              <a:t>Ann. </a:t>
            </a:r>
            <a:r>
              <a:rPr lang="en-GB" b="1" dirty="0"/>
              <a:t>15.53.3-4. </a:t>
            </a:r>
          </a:p>
          <a:p>
            <a:pPr marL="0">
              <a:buNone/>
            </a:pPr>
            <a:endParaRPr lang="en-GB" sz="1400" b="1" i="1" dirty="0"/>
          </a:p>
          <a:p>
            <a:pPr marL="0">
              <a:buNone/>
            </a:pPr>
            <a:r>
              <a:rPr lang="en-GB" dirty="0"/>
              <a:t>“According to </a:t>
            </a:r>
            <a:r>
              <a:rPr lang="en-GB" b="1" dirty="0" err="1"/>
              <a:t>Fabius</a:t>
            </a:r>
            <a:r>
              <a:rPr lang="en-GB" b="1" dirty="0"/>
              <a:t> </a:t>
            </a:r>
            <a:r>
              <a:rPr lang="en-GB" b="1" dirty="0" err="1"/>
              <a:t>Rusticus</a:t>
            </a:r>
            <a:r>
              <a:rPr lang="en-GB" dirty="0"/>
              <a:t>, he did not return by the way he had come…”</a:t>
            </a:r>
            <a:r>
              <a:rPr lang="en-GB" b="1" dirty="0"/>
              <a:t> – 15.61.3. </a:t>
            </a:r>
          </a:p>
          <a:p>
            <a:pPr marL="0">
              <a:buNone/>
            </a:pPr>
            <a:endParaRPr lang="en-GB" sz="1400" dirty="0"/>
          </a:p>
          <a:p>
            <a:pPr marL="0">
              <a:buNone/>
            </a:pPr>
            <a:r>
              <a:rPr lang="en-GB" dirty="0"/>
              <a:t>“After his speech to the Senate, Nero </a:t>
            </a:r>
            <a:r>
              <a:rPr lang="en-GB" b="1" dirty="0"/>
              <a:t>published an edict </a:t>
            </a:r>
            <a:r>
              <a:rPr lang="en-GB" dirty="0"/>
              <a:t>appending the statements of the informers and </a:t>
            </a:r>
            <a:r>
              <a:rPr lang="en-GB" b="1" dirty="0"/>
              <a:t>confessions</a:t>
            </a:r>
            <a:r>
              <a:rPr lang="en-GB" dirty="0"/>
              <a:t> of the convicted… However, the initiation, development, and suppression of the conspiracy are fully documented in reliable </a:t>
            </a:r>
            <a:r>
              <a:rPr lang="en-GB" b="1" dirty="0"/>
              <a:t>contemporary writings</a:t>
            </a:r>
            <a:r>
              <a:rPr lang="en-GB" dirty="0"/>
              <a:t>; and </a:t>
            </a:r>
            <a:r>
              <a:rPr lang="en-GB" b="1" dirty="0"/>
              <a:t>exiles</a:t>
            </a:r>
            <a:r>
              <a:rPr lang="en-GB" dirty="0"/>
              <a:t> who returned to Rome after Nero‘s death told the same story.” – </a:t>
            </a:r>
            <a:r>
              <a:rPr lang="en-GB" b="1" dirty="0"/>
              <a:t>15.73.2.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Forming a Plot</a:t>
            </a:r>
          </a:p>
        </p:txBody>
      </p:sp>
      <p:sp>
        <p:nvSpPr>
          <p:cNvPr id="3" name="Content Placeholder 2"/>
          <p:cNvSpPr>
            <a:spLocks noGrp="1"/>
          </p:cNvSpPr>
          <p:nvPr>
            <p:ph sz="quarter" idx="1"/>
          </p:nvPr>
        </p:nvSpPr>
        <p:spPr>
          <a:xfrm>
            <a:off x="179512" y="1527048"/>
            <a:ext cx="8784976" cy="2478016"/>
          </a:xfrm>
        </p:spPr>
        <p:txBody>
          <a:bodyPr>
            <a:normAutofit fontScale="85000" lnSpcReduction="20000"/>
          </a:bodyPr>
          <a:lstStyle/>
          <a:p>
            <a:r>
              <a:rPr lang="en-GB" dirty="0"/>
              <a:t>Wide range of individuals involved: Senators, </a:t>
            </a:r>
            <a:r>
              <a:rPr lang="en-GB" i="1" dirty="0"/>
              <a:t>equites, </a:t>
            </a:r>
            <a:r>
              <a:rPr lang="en-GB" dirty="0"/>
              <a:t>praetorian tribunes, centurions and eventually </a:t>
            </a:r>
            <a:r>
              <a:rPr lang="en-GB" dirty="0" err="1"/>
              <a:t>Faenius</a:t>
            </a:r>
            <a:r>
              <a:rPr lang="en-GB" dirty="0"/>
              <a:t> Rufus, joint prefect of the Guards. </a:t>
            </a:r>
          </a:p>
          <a:p>
            <a:endParaRPr lang="en-GB" sz="600" dirty="0"/>
          </a:p>
          <a:p>
            <a:r>
              <a:rPr lang="en-GB" dirty="0"/>
              <a:t>No apparent contact made with potentially sympathetic generals in the provinces. </a:t>
            </a:r>
          </a:p>
          <a:p>
            <a:endParaRPr lang="en-GB" sz="500" dirty="0"/>
          </a:p>
          <a:p>
            <a:r>
              <a:rPr lang="en-GB" dirty="0"/>
              <a:t>Motives – patriotism, various slights and, disgust at Nero‘s actions, violent hatred (e.g. Lucan), personal gain. </a:t>
            </a:r>
          </a:p>
          <a:p>
            <a:endParaRPr lang="en-GB" dirty="0"/>
          </a:p>
        </p:txBody>
      </p:sp>
      <p:sp>
        <p:nvSpPr>
          <p:cNvPr id="4" name="Content Placeholder 4"/>
          <p:cNvSpPr txBox="1">
            <a:spLocks/>
          </p:cNvSpPr>
          <p:nvPr/>
        </p:nvSpPr>
        <p:spPr>
          <a:xfrm>
            <a:off x="179512" y="3933056"/>
            <a:ext cx="8784976" cy="2924944"/>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3000" dirty="0"/>
              <a:t>Gaius </a:t>
            </a:r>
            <a:r>
              <a:rPr lang="en-GB" sz="3000" dirty="0" err="1"/>
              <a:t>Calpurnius</a:t>
            </a:r>
            <a:r>
              <a:rPr lang="en-GB" sz="3000" dirty="0"/>
              <a:t> </a:t>
            </a:r>
            <a:r>
              <a:rPr lang="en-GB" sz="3000" dirty="0" err="1"/>
              <a:t>Piso</a:t>
            </a:r>
            <a:r>
              <a:rPr lang="en-GB" sz="3000" dirty="0"/>
              <a:t> - a member of the </a:t>
            </a:r>
            <a:r>
              <a:rPr lang="en-GB" sz="3000" dirty="0" err="1"/>
              <a:t>Calpurnii</a:t>
            </a:r>
            <a:r>
              <a:rPr lang="en-GB" sz="3000" dirty="0"/>
              <a:t>, he was connected by ancestry to Julius Caesar‘s wife Calpurnia. </a:t>
            </a:r>
          </a:p>
          <a:p>
            <a:pPr>
              <a:buFont typeface="Wingdings 2"/>
              <a:buNone/>
            </a:pPr>
            <a:endParaRPr lang="en-GB" sz="1000" dirty="0"/>
          </a:p>
          <a:p>
            <a:pPr marL="0">
              <a:buFont typeface="Wingdings 2"/>
              <a:buNone/>
            </a:pPr>
            <a:r>
              <a:rPr lang="en-GB" dirty="0"/>
              <a:t>“Among, the masses too he enjoyed a reputation for his good qualities, real or apparent. For he used his eloquence to defend his fellow citizens in court; he was a generous friend – sociable and friendly even to strangers; and he also possessed the accidental benefits of impressive stature and a handsome face. But his personality lacked seriousness or self-control. He was shallow, pretentious and sometimes debauched.” – </a:t>
            </a:r>
            <a:r>
              <a:rPr lang="en-GB" b="1" dirty="0"/>
              <a:t>Tacitus </a:t>
            </a:r>
            <a:r>
              <a:rPr lang="en-GB" b="1" i="1" dirty="0"/>
              <a:t>Annals </a:t>
            </a:r>
            <a:r>
              <a:rPr lang="en-GB" b="1" dirty="0"/>
              <a:t>15.48.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Piso’s</a:t>
            </a:r>
            <a:r>
              <a:rPr lang="en-GB" dirty="0"/>
              <a:t> Ambition</a:t>
            </a:r>
          </a:p>
        </p:txBody>
      </p:sp>
      <p:sp>
        <p:nvSpPr>
          <p:cNvPr id="3" name="Content Placeholder 2"/>
          <p:cNvSpPr>
            <a:spLocks noGrp="1"/>
          </p:cNvSpPr>
          <p:nvPr>
            <p:ph sz="quarter" idx="1"/>
          </p:nvPr>
        </p:nvSpPr>
        <p:spPr>
          <a:xfrm>
            <a:off x="323528" y="1556792"/>
            <a:ext cx="8640960" cy="4968552"/>
          </a:xfrm>
        </p:spPr>
        <p:txBody>
          <a:bodyPr>
            <a:normAutofit/>
          </a:bodyPr>
          <a:lstStyle/>
          <a:p>
            <a:pPr marL="0">
              <a:buNone/>
            </a:pPr>
            <a:r>
              <a:rPr lang="en-GB" dirty="0"/>
              <a:t>“… he was </a:t>
            </a:r>
            <a:r>
              <a:rPr lang="en-GB" b="1" dirty="0"/>
              <a:t>afraid of a rival claimant </a:t>
            </a:r>
            <a:r>
              <a:rPr lang="en-GB" dirty="0"/>
              <a:t>to the throne – </a:t>
            </a:r>
            <a:r>
              <a:rPr lang="en-GB" dirty="0" err="1"/>
              <a:t>Lucius</a:t>
            </a:r>
            <a:r>
              <a:rPr lang="en-GB" dirty="0"/>
              <a:t> </a:t>
            </a:r>
            <a:r>
              <a:rPr lang="en-GB" dirty="0" err="1"/>
              <a:t>Junius</a:t>
            </a:r>
            <a:r>
              <a:rPr lang="en-GB" dirty="0"/>
              <a:t> </a:t>
            </a:r>
            <a:r>
              <a:rPr lang="en-GB" dirty="0" err="1"/>
              <a:t>Silanus</a:t>
            </a:r>
            <a:r>
              <a:rPr lang="en-GB" dirty="0"/>
              <a:t> </a:t>
            </a:r>
            <a:r>
              <a:rPr lang="en-GB" dirty="0" err="1"/>
              <a:t>Torquatus</a:t>
            </a:r>
            <a:r>
              <a:rPr lang="en-GB" dirty="0"/>
              <a:t> II… Moreover non-conspirators who might feel pity for Nero as the victim of the crime, would back </a:t>
            </a:r>
            <a:r>
              <a:rPr lang="en-GB" dirty="0" err="1"/>
              <a:t>Torquatus</a:t>
            </a:r>
            <a:r>
              <a:rPr lang="en-GB" dirty="0"/>
              <a:t> readily. Some thought that </a:t>
            </a:r>
            <a:r>
              <a:rPr lang="en-GB" dirty="0" err="1"/>
              <a:t>Piso</a:t>
            </a:r>
            <a:r>
              <a:rPr lang="en-GB" dirty="0"/>
              <a:t> had also wanted to prevent the lively consul, Marcus Julius </a:t>
            </a:r>
            <a:r>
              <a:rPr lang="en-GB" b="1" dirty="0" err="1"/>
              <a:t>Vestinus</a:t>
            </a:r>
            <a:r>
              <a:rPr lang="en-GB" dirty="0"/>
              <a:t> </a:t>
            </a:r>
            <a:r>
              <a:rPr lang="en-GB" b="1" dirty="0"/>
              <a:t>Atticus</a:t>
            </a:r>
            <a:r>
              <a:rPr lang="en-GB" dirty="0"/>
              <a:t>, </a:t>
            </a:r>
            <a:r>
              <a:rPr lang="en-GB" b="1" dirty="0"/>
              <a:t>from leading a Republican movement or insisting that the next emperor should be chosen by himself</a:t>
            </a:r>
            <a:r>
              <a:rPr lang="en-GB" dirty="0"/>
              <a:t>. For </a:t>
            </a:r>
            <a:r>
              <a:rPr lang="en-GB" dirty="0" err="1"/>
              <a:t>Vestinus</a:t>
            </a:r>
            <a:r>
              <a:rPr lang="en-GB" dirty="0"/>
              <a:t> was not one of the conspirators but Nero used the charge to gratify his longstanding hatred of an innocent man.” – </a:t>
            </a:r>
            <a:r>
              <a:rPr lang="en-GB" b="1" dirty="0"/>
              <a:t>Tacitus </a:t>
            </a:r>
            <a:r>
              <a:rPr lang="en-GB" b="1" i="1" dirty="0"/>
              <a:t>Annals </a:t>
            </a:r>
            <a:r>
              <a:rPr lang="en-GB" b="1" dirty="0"/>
              <a:t>15.52.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Unfolding of the Conspiracy </a:t>
            </a:r>
          </a:p>
        </p:txBody>
      </p:sp>
      <p:pic>
        <p:nvPicPr>
          <p:cNvPr id="5" name="Picture 4"/>
          <p:cNvPicPr>
            <a:picLocks noChangeAspect="1"/>
          </p:cNvPicPr>
          <p:nvPr/>
        </p:nvPicPr>
        <p:blipFill>
          <a:blip r:embed="rId2"/>
          <a:stretch>
            <a:fillRect/>
          </a:stretch>
        </p:blipFill>
        <p:spPr>
          <a:xfrm>
            <a:off x="3923928" y="3876111"/>
            <a:ext cx="5197192" cy="2981889"/>
          </a:xfrm>
          <a:prstGeom prst="rect">
            <a:avLst/>
          </a:prstGeom>
        </p:spPr>
      </p:pic>
      <p:sp>
        <p:nvSpPr>
          <p:cNvPr id="7" name="TextBox 6">
            <a:extLst>
              <a:ext uri="{FF2B5EF4-FFF2-40B4-BE49-F238E27FC236}">
                <a16:creationId xmlns:a16="http://schemas.microsoft.com/office/drawing/2014/main" id="{94F977B1-2419-4719-A5BC-39783DA067B9}"/>
              </a:ext>
            </a:extLst>
          </p:cNvPr>
          <p:cNvSpPr txBox="1"/>
          <p:nvPr/>
        </p:nvSpPr>
        <p:spPr>
          <a:xfrm>
            <a:off x="202392" y="1524303"/>
            <a:ext cx="8633760" cy="2733056"/>
          </a:xfrm>
          <a:prstGeom prst="rect">
            <a:avLst/>
          </a:prstGeom>
          <a:noFill/>
        </p:spPr>
        <p:txBody>
          <a:bodyPr wrap="square">
            <a:spAutoFit/>
          </a:body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400" b="0" i="0" u="none" strike="noStrike" kern="1200" cap="none" spc="0" normalizeH="0" baseline="0" noProof="0" dirty="0" err="1">
                <a:ln>
                  <a:noFill/>
                </a:ln>
                <a:solidFill>
                  <a:prstClr val="black"/>
                </a:solidFill>
                <a:effectLst/>
                <a:uLnTx/>
                <a:uFillTx/>
                <a:ea typeface="+mn-ea"/>
                <a:cs typeface="+mn-cs"/>
              </a:rPr>
              <a:t>Epicharis</a:t>
            </a:r>
            <a:r>
              <a:rPr kumimoji="0" lang="en-GB" sz="2400" b="0" i="0" u="none" strike="noStrike" kern="1200" cap="none" spc="0" normalizeH="0" baseline="0" noProof="0" dirty="0">
                <a:ln>
                  <a:noFill/>
                </a:ln>
                <a:solidFill>
                  <a:prstClr val="black"/>
                </a:solidFill>
                <a:effectLst/>
                <a:uLnTx/>
                <a:uFillTx/>
                <a:ea typeface="+mn-ea"/>
                <a:cs typeface="+mn-cs"/>
              </a:rPr>
              <a:t> attempts to win over </a:t>
            </a:r>
            <a:r>
              <a:rPr kumimoji="0" lang="en-GB" sz="2400" b="0" i="0" u="none" strike="noStrike" kern="1200" cap="none" spc="0" normalizeH="0" baseline="0" noProof="0" dirty="0" err="1">
                <a:ln>
                  <a:noFill/>
                </a:ln>
                <a:solidFill>
                  <a:prstClr val="black"/>
                </a:solidFill>
                <a:effectLst/>
                <a:uLnTx/>
                <a:uFillTx/>
                <a:ea typeface="+mn-ea"/>
                <a:cs typeface="+mn-cs"/>
              </a:rPr>
              <a:t>Volusius</a:t>
            </a:r>
            <a:r>
              <a:rPr kumimoji="0" lang="en-GB" sz="2400" b="0" i="0" u="none" strike="noStrike" kern="1200" cap="none" spc="0" normalizeH="0" baseline="0" noProof="0" dirty="0">
                <a:ln>
                  <a:noFill/>
                </a:ln>
                <a:solidFill>
                  <a:prstClr val="black"/>
                </a:solidFill>
                <a:effectLst/>
                <a:uLnTx/>
                <a:uFillTx/>
                <a:ea typeface="+mn-ea"/>
                <a:cs typeface="+mn-cs"/>
              </a:rPr>
              <a:t> </a:t>
            </a:r>
            <a:r>
              <a:rPr kumimoji="0" lang="en-GB" sz="2400" b="0" i="0" u="none" strike="noStrike" kern="1200" cap="none" spc="0" normalizeH="0" baseline="0" noProof="0" dirty="0" err="1">
                <a:ln>
                  <a:noFill/>
                </a:ln>
                <a:solidFill>
                  <a:prstClr val="black"/>
                </a:solidFill>
                <a:effectLst/>
                <a:uLnTx/>
                <a:uFillTx/>
                <a:ea typeface="+mn-ea"/>
                <a:cs typeface="+mn-cs"/>
              </a:rPr>
              <a:t>Proculus</a:t>
            </a:r>
            <a:r>
              <a:rPr kumimoji="0" lang="en-GB" sz="2400" b="0" i="0" u="none" strike="noStrike" kern="1200" cap="none" spc="0" normalizeH="0" baseline="0" noProof="0" dirty="0">
                <a:ln>
                  <a:noFill/>
                </a:ln>
                <a:solidFill>
                  <a:prstClr val="black"/>
                </a:solidFill>
                <a:effectLst/>
                <a:uLnTx/>
                <a:uFillTx/>
                <a:ea typeface="+mn-ea"/>
                <a:cs typeface="+mn-cs"/>
              </a:rPr>
              <a:t> (naval commander at </a:t>
            </a:r>
            <a:r>
              <a:rPr kumimoji="0" lang="en-GB" sz="2400" b="0" i="0" u="none" strike="noStrike" kern="1200" cap="none" spc="0" normalizeH="0" baseline="0" noProof="0" dirty="0" err="1">
                <a:ln>
                  <a:noFill/>
                </a:ln>
                <a:solidFill>
                  <a:prstClr val="black"/>
                </a:solidFill>
                <a:effectLst/>
                <a:uLnTx/>
                <a:uFillTx/>
                <a:ea typeface="+mn-ea"/>
                <a:cs typeface="+mn-cs"/>
              </a:rPr>
              <a:t>Misenum</a:t>
            </a:r>
            <a:r>
              <a:rPr kumimoji="0" lang="en-GB" sz="2400" b="0" i="0" u="none" strike="noStrike" kern="1200" cap="none" spc="0" normalizeH="0" baseline="0" noProof="0" dirty="0">
                <a:ln>
                  <a:noFill/>
                </a:ln>
                <a:solidFill>
                  <a:prstClr val="black"/>
                </a:solidFill>
                <a:effectLst/>
                <a:uLnTx/>
                <a:uFillTx/>
                <a:ea typeface="+mn-ea"/>
                <a:cs typeface="+mn-cs"/>
              </a:rPr>
              <a:t>). </a:t>
            </a:r>
            <a:r>
              <a:rPr kumimoji="0" lang="en-GB" sz="2400" b="0" i="0" u="none" strike="noStrike" kern="1200" cap="none" spc="0" normalizeH="0" baseline="0" noProof="0" dirty="0" err="1">
                <a:ln>
                  <a:noFill/>
                </a:ln>
                <a:solidFill>
                  <a:prstClr val="black"/>
                </a:solidFill>
                <a:effectLst/>
                <a:uLnTx/>
                <a:uFillTx/>
                <a:ea typeface="+mn-ea"/>
                <a:cs typeface="+mn-cs"/>
              </a:rPr>
              <a:t>Volusius</a:t>
            </a:r>
            <a:r>
              <a:rPr kumimoji="0" lang="en-GB" sz="2400" b="0" i="0" u="none" strike="noStrike" kern="1200" cap="none" spc="0" normalizeH="0" baseline="0" noProof="0" dirty="0">
                <a:ln>
                  <a:noFill/>
                </a:ln>
                <a:solidFill>
                  <a:prstClr val="black"/>
                </a:solidFill>
                <a:effectLst/>
                <a:uLnTx/>
                <a:uFillTx/>
                <a:ea typeface="+mn-ea"/>
                <a:cs typeface="+mn-cs"/>
              </a:rPr>
              <a:t> reports to Nero, </a:t>
            </a:r>
            <a:r>
              <a:rPr kumimoji="0" lang="en-GB" sz="2400" b="0" i="0" u="none" strike="noStrike" kern="1200" cap="none" spc="0" normalizeH="0" baseline="0" noProof="0" dirty="0" err="1">
                <a:ln>
                  <a:noFill/>
                </a:ln>
                <a:solidFill>
                  <a:prstClr val="black"/>
                </a:solidFill>
                <a:effectLst/>
                <a:uLnTx/>
                <a:uFillTx/>
                <a:ea typeface="+mn-ea"/>
                <a:cs typeface="+mn-cs"/>
              </a:rPr>
              <a:t>Epicharis</a:t>
            </a:r>
            <a:r>
              <a:rPr kumimoji="0" lang="en-GB" sz="2400" b="0" i="0" u="none" strike="noStrike" kern="1200" cap="none" spc="0" normalizeH="0" baseline="0" noProof="0" dirty="0">
                <a:ln>
                  <a:noFill/>
                </a:ln>
                <a:solidFill>
                  <a:prstClr val="black"/>
                </a:solidFill>
                <a:effectLst/>
                <a:uLnTx/>
                <a:uFillTx/>
                <a:ea typeface="+mn-ea"/>
                <a:cs typeface="+mn-cs"/>
              </a:rPr>
              <a:t> kept in custody but little proof to act on anything.</a:t>
            </a:r>
          </a:p>
          <a:p>
            <a:pPr marR="0" lvl="0" algn="l" defTabSz="914400" rtl="0" eaLnBrk="1" fontAlgn="auto" latinLnBrk="0" hangingPunct="1">
              <a:lnSpc>
                <a:spcPct val="100000"/>
              </a:lnSpc>
              <a:spcBef>
                <a:spcPct val="20000"/>
              </a:spcBef>
              <a:spcAft>
                <a:spcPts val="0"/>
              </a:spcAft>
              <a:buClr>
                <a:srgbClr val="D16349"/>
              </a:buClr>
              <a:buSzPct val="85000"/>
              <a:tabLst/>
              <a:defRPr/>
            </a:pPr>
            <a:endParaRPr kumimoji="0" lang="en-GB" b="0" i="0" u="none" strike="noStrike" kern="1200" cap="none" spc="0" normalizeH="0" baseline="0" noProof="0" dirty="0">
              <a:ln>
                <a:noFill/>
              </a:ln>
              <a:solidFill>
                <a:prstClr val="black"/>
              </a:solidFill>
              <a:effectLst/>
              <a:uLnTx/>
              <a:uFillTx/>
              <a:ea typeface="+mn-ea"/>
              <a:cs typeface="+mn-cs"/>
            </a:endParaRPr>
          </a:p>
          <a:p>
            <a:pPr marL="274320" indent="-274320">
              <a:spcBef>
                <a:spcPct val="20000"/>
              </a:spcBef>
              <a:buClr>
                <a:srgbClr val="D16349"/>
              </a:buClr>
              <a:buSzPct val="85000"/>
              <a:buFont typeface="Wingdings 2"/>
              <a:buChar char=""/>
              <a:defRPr/>
            </a:pPr>
            <a:r>
              <a:rPr lang="en-GB" sz="2400" dirty="0">
                <a:solidFill>
                  <a:prstClr val="black"/>
                </a:solidFill>
              </a:rPr>
              <a:t>Conspirators decide to commit the act at the Circus games on 19th of April; Nero being more accessible here. </a:t>
            </a:r>
          </a:p>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endParaRPr kumimoji="0" lang="en-GB" sz="2100" b="0" i="0" u="none" strike="noStrike" kern="1200" cap="none" spc="0" normalizeH="0" baseline="0" noProof="0" dirty="0">
              <a:ln>
                <a:noFill/>
              </a:ln>
              <a:solidFill>
                <a:prstClr val="black"/>
              </a:solidFill>
              <a:effectLst/>
              <a:uLnTx/>
              <a:uFillTx/>
              <a:latin typeface="Georgia"/>
              <a:ea typeface="+mn-ea"/>
              <a:cs typeface="+mn-cs"/>
            </a:endParaRPr>
          </a:p>
        </p:txBody>
      </p:sp>
      <p:pic>
        <p:nvPicPr>
          <p:cNvPr id="10" name="Picture 9">
            <a:extLst>
              <a:ext uri="{FF2B5EF4-FFF2-40B4-BE49-F238E27FC236}">
                <a16:creationId xmlns:a16="http://schemas.microsoft.com/office/drawing/2014/main" id="{E4B9AF1E-571E-4CDA-BBDC-8E5323A2ABA8}"/>
              </a:ext>
            </a:extLst>
          </p:cNvPr>
          <p:cNvPicPr>
            <a:picLocks noChangeAspect="1"/>
          </p:cNvPicPr>
          <p:nvPr/>
        </p:nvPicPr>
        <p:blipFill rotWithShape="1">
          <a:blip r:embed="rId3"/>
          <a:srcRect b="8000"/>
          <a:stretch/>
        </p:blipFill>
        <p:spPr>
          <a:xfrm>
            <a:off x="280758" y="3934483"/>
            <a:ext cx="3358201" cy="2813844"/>
          </a:xfrm>
          <a:prstGeom prst="rect">
            <a:avLst/>
          </a:prstGeom>
        </p:spPr>
      </p:pic>
      <p:sp>
        <p:nvSpPr>
          <p:cNvPr id="13" name="Content Placeholder 2">
            <a:extLst>
              <a:ext uri="{FF2B5EF4-FFF2-40B4-BE49-F238E27FC236}">
                <a16:creationId xmlns:a16="http://schemas.microsoft.com/office/drawing/2014/main" id="{A443E7E3-9F63-408E-9CCD-3272153FCC3E}"/>
              </a:ext>
            </a:extLst>
          </p:cNvPr>
          <p:cNvSpPr txBox="1">
            <a:spLocks/>
          </p:cNvSpPr>
          <p:nvPr/>
        </p:nvSpPr>
        <p:spPr>
          <a:xfrm>
            <a:off x="301625" y="1527175"/>
            <a:ext cx="8504238" cy="4572000"/>
          </a:xfrm>
          <a:prstGeom prst="rect">
            <a:avLst/>
          </a:prstGeom>
          <a:solidFill>
            <a:schemeClr val="accent2">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The plot uncovered by freedman </a:t>
            </a:r>
            <a:r>
              <a:rPr lang="en-GB" dirty="0" err="1"/>
              <a:t>Milichus</a:t>
            </a:r>
            <a:r>
              <a:rPr lang="en-GB" dirty="0"/>
              <a:t> of the household of Flavius </a:t>
            </a:r>
            <a:r>
              <a:rPr lang="en-GB" dirty="0" err="1"/>
              <a:t>Scaevinus</a:t>
            </a:r>
            <a:r>
              <a:rPr lang="en-GB" dirty="0"/>
              <a:t>, who was asked to sharpen an ancestral dagger, and provide bandages for wounds. </a:t>
            </a:r>
            <a:r>
              <a:rPr lang="en-GB" dirty="0" err="1"/>
              <a:t>Scaevinus</a:t>
            </a:r>
            <a:r>
              <a:rPr lang="en-GB" dirty="0"/>
              <a:t> also updated his will and held an unusually lavish dinner party. </a:t>
            </a:r>
          </a:p>
          <a:p>
            <a:endParaRPr lang="en-GB" sz="600" dirty="0"/>
          </a:p>
          <a:p>
            <a:r>
              <a:rPr lang="en-GB" dirty="0" err="1"/>
              <a:t>Scaevinus</a:t>
            </a:r>
            <a:r>
              <a:rPr lang="en-GB" dirty="0"/>
              <a:t> and </a:t>
            </a:r>
            <a:r>
              <a:rPr lang="en-GB" dirty="0" err="1"/>
              <a:t>Natalis</a:t>
            </a:r>
            <a:r>
              <a:rPr lang="en-GB" dirty="0"/>
              <a:t> at the threat and sight of torture confessed – other conspirators uncovered. </a:t>
            </a:r>
          </a:p>
          <a:p>
            <a:endParaRPr lang="en-GB" sz="600" dirty="0"/>
          </a:p>
          <a:p>
            <a:r>
              <a:rPr lang="en-GB" dirty="0" err="1"/>
              <a:t>Epicharis</a:t>
            </a:r>
            <a:r>
              <a:rPr lang="en-GB" dirty="0"/>
              <a:t> noted by Tacitus for her noble resistance to torture.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Speech of </a:t>
            </a:r>
            <a:r>
              <a:rPr lang="en-GB" dirty="0" err="1"/>
              <a:t>Subrius</a:t>
            </a:r>
            <a:r>
              <a:rPr lang="en-GB" dirty="0"/>
              <a:t> </a:t>
            </a:r>
            <a:r>
              <a:rPr lang="en-GB" dirty="0" err="1"/>
              <a:t>Flavus</a:t>
            </a:r>
            <a:endParaRPr lang="en-GB" dirty="0"/>
          </a:p>
        </p:txBody>
      </p:sp>
      <p:sp>
        <p:nvSpPr>
          <p:cNvPr id="3" name="Content Placeholder 2"/>
          <p:cNvSpPr>
            <a:spLocks noGrp="1"/>
          </p:cNvSpPr>
          <p:nvPr>
            <p:ph sz="quarter" idx="1"/>
          </p:nvPr>
        </p:nvSpPr>
        <p:spPr>
          <a:xfrm>
            <a:off x="323528" y="1628800"/>
            <a:ext cx="8503920" cy="4998296"/>
          </a:xfrm>
        </p:spPr>
        <p:txBody>
          <a:bodyPr>
            <a:normAutofit/>
          </a:bodyPr>
          <a:lstStyle/>
          <a:p>
            <a:pPr marL="0">
              <a:buNone/>
            </a:pPr>
            <a:r>
              <a:rPr lang="en-GB" sz="3000" dirty="0"/>
              <a:t>“Asked by Nero why he had forgotten his military oath, he replied: ‘Because I loathe you! I was as loyal as any of your soldiers as long as you deserved affection. </a:t>
            </a:r>
            <a:r>
              <a:rPr lang="en-GB" sz="3000" b="1" dirty="0"/>
              <a:t>I began hating you when you murdered your mother and wife and became charioteer, actor and arsonist!’ </a:t>
            </a:r>
            <a:r>
              <a:rPr lang="en-GB" sz="3000" dirty="0"/>
              <a:t>I have given his actual words because they did not acquire the publicity of Seneca’s; yet the soldier’s blunt forceful utterance was equally worth recording.” – </a:t>
            </a:r>
            <a:r>
              <a:rPr lang="en-GB" sz="3000" b="1" dirty="0"/>
              <a:t>Tacitus </a:t>
            </a:r>
            <a:r>
              <a:rPr lang="en-GB" sz="3000" b="1" i="1" dirty="0"/>
              <a:t>Annals </a:t>
            </a:r>
            <a:r>
              <a:rPr lang="en-GB" sz="3000" b="1" dirty="0"/>
              <a:t>15.67. </a:t>
            </a:r>
            <a:endParaRPr lang="en-GB" sz="3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Seneca’s Death</a:t>
            </a:r>
          </a:p>
        </p:txBody>
      </p:sp>
      <p:sp>
        <p:nvSpPr>
          <p:cNvPr id="3" name="Content Placeholder 2"/>
          <p:cNvSpPr>
            <a:spLocks noGrp="1"/>
          </p:cNvSpPr>
          <p:nvPr>
            <p:ph sz="quarter" idx="1"/>
          </p:nvPr>
        </p:nvSpPr>
        <p:spPr>
          <a:xfrm>
            <a:off x="301752" y="1527048"/>
            <a:ext cx="8503920" cy="1397896"/>
          </a:xfrm>
        </p:spPr>
        <p:txBody>
          <a:bodyPr>
            <a:normAutofit/>
          </a:bodyPr>
          <a:lstStyle/>
          <a:p>
            <a:r>
              <a:rPr lang="en-GB" dirty="0"/>
              <a:t>Seneca had been denounced by </a:t>
            </a:r>
            <a:r>
              <a:rPr lang="en-GB" dirty="0" err="1"/>
              <a:t>Natalis</a:t>
            </a:r>
            <a:r>
              <a:rPr lang="en-GB" dirty="0"/>
              <a:t>. Tacitus and </a:t>
            </a:r>
            <a:r>
              <a:rPr lang="en-GB" dirty="0" err="1"/>
              <a:t>Dio</a:t>
            </a:r>
            <a:r>
              <a:rPr lang="en-GB" dirty="0"/>
              <a:t> present differing impressions of Seneca‘s involvement or lack of it. </a:t>
            </a:r>
          </a:p>
          <a:p>
            <a:pPr marL="0">
              <a:buNone/>
            </a:pPr>
            <a:endParaRPr lang="en-GB" sz="1100" dirty="0"/>
          </a:p>
        </p:txBody>
      </p:sp>
      <p:sp>
        <p:nvSpPr>
          <p:cNvPr id="4" name="Rectangle 3"/>
          <p:cNvSpPr/>
          <p:nvPr/>
        </p:nvSpPr>
        <p:spPr>
          <a:xfrm>
            <a:off x="301752" y="2953249"/>
            <a:ext cx="4558280" cy="3803797"/>
          </a:xfrm>
          <a:prstGeom prst="rect">
            <a:avLst/>
          </a:prstGeom>
        </p:spPr>
        <p:txBody>
          <a:bodyPr wrap="square">
            <a:spAutoFit/>
          </a:bodyPr>
          <a:lstStyle/>
          <a:p>
            <a:r>
              <a:rPr lang="en-GB" dirty="0"/>
              <a:t>“…he and his wife cut theirs arms. But Seneca’s aged body lean from austere living, discharged the blood too slowly. So he severed the veins in his ankles and behind his knees… poison, such as was formerly used to execute criminals at Athens, had long been prepared… Seneca drank it without effect for his limbs were already cold and numbed against the poisons effects… Finally he was placed in a hot warm bath… then he was carried into a vapour bath, where he suffocated.” – </a:t>
            </a:r>
            <a:r>
              <a:rPr lang="en-GB" b="1" dirty="0"/>
              <a:t>Tacitus </a:t>
            </a:r>
            <a:r>
              <a:rPr lang="en-GB" b="1" i="1" dirty="0"/>
              <a:t>Annals </a:t>
            </a:r>
            <a:r>
              <a:rPr lang="en-GB" b="1" dirty="0"/>
              <a:t>15.63-64.</a:t>
            </a:r>
            <a:endParaRPr lang="en-GB" dirty="0"/>
          </a:p>
        </p:txBody>
      </p:sp>
      <p:pic>
        <p:nvPicPr>
          <p:cNvPr id="5" name="Picture 4"/>
          <p:cNvPicPr>
            <a:picLocks noChangeAspect="1"/>
          </p:cNvPicPr>
          <p:nvPr/>
        </p:nvPicPr>
        <p:blipFill>
          <a:blip r:embed="rId2"/>
          <a:stretch>
            <a:fillRect/>
          </a:stretch>
        </p:blipFill>
        <p:spPr>
          <a:xfrm>
            <a:off x="4874703" y="3032956"/>
            <a:ext cx="3995820" cy="2880320"/>
          </a:xfrm>
          <a:prstGeom prst="rect">
            <a:avLst/>
          </a:prstGeom>
        </p:spPr>
      </p:pic>
      <p:sp>
        <p:nvSpPr>
          <p:cNvPr id="6" name="Content Placeholder 2"/>
          <p:cNvSpPr txBox="1">
            <a:spLocks/>
          </p:cNvSpPr>
          <p:nvPr/>
        </p:nvSpPr>
        <p:spPr>
          <a:xfrm>
            <a:off x="5076056" y="6021288"/>
            <a:ext cx="3863484" cy="376758"/>
          </a:xfrm>
          <a:prstGeom prst="rect">
            <a:avLst/>
          </a:prstGeom>
        </p:spPr>
        <p:txBody>
          <a:bodyPr vert="horz">
            <a:normAutofit fontScale="4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i="1" dirty="0"/>
              <a:t>The Death of Seneca</a:t>
            </a:r>
            <a:r>
              <a:rPr lang="en-GB" dirty="0"/>
              <a:t>, Luca Giordano (1634-1705)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Buying the Support of the Praetorians</a:t>
            </a:r>
          </a:p>
        </p:txBody>
      </p:sp>
      <p:sp>
        <p:nvSpPr>
          <p:cNvPr id="3" name="Content Placeholder 2"/>
          <p:cNvSpPr>
            <a:spLocks noGrp="1"/>
          </p:cNvSpPr>
          <p:nvPr>
            <p:ph sz="quarter" idx="1"/>
          </p:nvPr>
        </p:nvSpPr>
        <p:spPr>
          <a:xfrm>
            <a:off x="301752" y="1412776"/>
            <a:ext cx="8590728" cy="3240360"/>
          </a:xfrm>
        </p:spPr>
        <p:txBody>
          <a:bodyPr>
            <a:noAutofit/>
          </a:bodyPr>
          <a:lstStyle/>
          <a:p>
            <a:pPr marL="0">
              <a:buNone/>
            </a:pPr>
            <a:r>
              <a:rPr lang="en-GB" sz="2300" dirty="0"/>
              <a:t>“When this was done, Nero addressed the Guard and gave each man 2000 sesterces and free corn (they had until then paid the market price). Then, as though to announce a military victory, he summoned the Senate and awarded honorary Triumphs to the former consul </a:t>
            </a:r>
            <a:r>
              <a:rPr lang="en-GB" sz="2300" b="1" dirty="0">
                <a:solidFill>
                  <a:srgbClr val="FF0000"/>
                </a:solidFill>
              </a:rPr>
              <a:t>Publius Petronius </a:t>
            </a:r>
            <a:r>
              <a:rPr lang="en-GB" sz="2300" b="1" dirty="0" err="1">
                <a:solidFill>
                  <a:srgbClr val="FF0000"/>
                </a:solidFill>
              </a:rPr>
              <a:t>Turpilianus</a:t>
            </a:r>
            <a:r>
              <a:rPr lang="en-GB" sz="2300" dirty="0"/>
              <a:t>, the praetor-designate </a:t>
            </a:r>
            <a:r>
              <a:rPr lang="en-GB" sz="2300" b="1" dirty="0">
                <a:solidFill>
                  <a:srgbClr val="0070C0"/>
                </a:solidFill>
              </a:rPr>
              <a:t>Marcus </a:t>
            </a:r>
            <a:r>
              <a:rPr lang="en-GB" sz="2300" b="1" dirty="0" err="1">
                <a:solidFill>
                  <a:srgbClr val="0070C0"/>
                </a:solidFill>
              </a:rPr>
              <a:t>Cocceius</a:t>
            </a:r>
            <a:r>
              <a:rPr lang="en-GB" sz="2300" b="1" dirty="0">
                <a:solidFill>
                  <a:srgbClr val="0070C0"/>
                </a:solidFill>
              </a:rPr>
              <a:t> Nerva </a:t>
            </a:r>
            <a:r>
              <a:rPr lang="en-GB" sz="2300" dirty="0"/>
              <a:t>[the future emperor], and the commander of the Guard Tigellinus… An honorary consulship was bestowed upon </a:t>
            </a:r>
            <a:r>
              <a:rPr lang="en-GB" sz="2300" b="1" dirty="0" err="1">
                <a:solidFill>
                  <a:srgbClr val="FF0000"/>
                </a:solidFill>
              </a:rPr>
              <a:t>Nymphidius</a:t>
            </a:r>
            <a:r>
              <a:rPr lang="en-GB" sz="2300" b="1" dirty="0">
                <a:solidFill>
                  <a:srgbClr val="FF0000"/>
                </a:solidFill>
              </a:rPr>
              <a:t> </a:t>
            </a:r>
            <a:r>
              <a:rPr lang="en-GB" sz="2300" b="1" dirty="0" err="1">
                <a:solidFill>
                  <a:srgbClr val="FF0000"/>
                </a:solidFill>
              </a:rPr>
              <a:t>Sabinus</a:t>
            </a:r>
            <a:r>
              <a:rPr lang="en-GB" sz="2300" b="1" dirty="0">
                <a:solidFill>
                  <a:srgbClr val="FF0000"/>
                </a:solidFill>
              </a:rPr>
              <a:t> </a:t>
            </a:r>
            <a:r>
              <a:rPr lang="en-GB" sz="2300" dirty="0"/>
              <a:t>[the new joint Praetorian Prefect].” – </a:t>
            </a:r>
            <a:r>
              <a:rPr lang="en-GB" sz="2300" b="1" dirty="0"/>
              <a:t>Tac. </a:t>
            </a:r>
            <a:r>
              <a:rPr lang="en-GB" sz="2300" b="1" i="1" dirty="0"/>
              <a:t>Ann. </a:t>
            </a:r>
            <a:r>
              <a:rPr lang="en-GB" sz="2300" b="1" dirty="0"/>
              <a:t>15.72.</a:t>
            </a:r>
            <a:endParaRPr lang="en-GB" sz="2300" dirty="0"/>
          </a:p>
        </p:txBody>
      </p:sp>
      <p:pic>
        <p:nvPicPr>
          <p:cNvPr id="4" name="Picture 3">
            <a:extLst>
              <a:ext uri="{FF2B5EF4-FFF2-40B4-BE49-F238E27FC236}">
                <a16:creationId xmlns:a16="http://schemas.microsoft.com/office/drawing/2014/main" id="{76AD937A-4FDE-4C4E-9EC1-DDBC3762B113}"/>
              </a:ext>
            </a:extLst>
          </p:cNvPr>
          <p:cNvPicPr>
            <a:picLocks noChangeAspect="1"/>
          </p:cNvPicPr>
          <p:nvPr/>
        </p:nvPicPr>
        <p:blipFill rotWithShape="1">
          <a:blip r:embed="rId2"/>
          <a:srcRect l="5612" t="8343" r="5543" b="9887"/>
          <a:stretch/>
        </p:blipFill>
        <p:spPr>
          <a:xfrm>
            <a:off x="5045786" y="4865873"/>
            <a:ext cx="4067944" cy="1960010"/>
          </a:xfrm>
          <a:prstGeom prst="rect">
            <a:avLst/>
          </a:prstGeom>
        </p:spPr>
      </p:pic>
      <p:sp>
        <p:nvSpPr>
          <p:cNvPr id="5" name="TextBox 4">
            <a:extLst>
              <a:ext uri="{FF2B5EF4-FFF2-40B4-BE49-F238E27FC236}">
                <a16:creationId xmlns:a16="http://schemas.microsoft.com/office/drawing/2014/main" id="{B9C291F7-3CD8-4595-B6EE-CBA8D9BD7AFB}"/>
              </a:ext>
            </a:extLst>
          </p:cNvPr>
          <p:cNvSpPr txBox="1"/>
          <p:nvPr/>
        </p:nvSpPr>
        <p:spPr>
          <a:xfrm>
            <a:off x="301752" y="4904095"/>
            <a:ext cx="4486272" cy="1323439"/>
          </a:xfrm>
          <a:prstGeom prst="rect">
            <a:avLst/>
          </a:prstGeom>
          <a:solidFill>
            <a:schemeClr val="bg1">
              <a:lumMod val="95000"/>
            </a:schemeClr>
          </a:solidFill>
        </p:spPr>
        <p:txBody>
          <a:bodyPr wrap="square" rtlCol="0">
            <a:spAutoFit/>
          </a:bodyPr>
          <a:lstStyle/>
          <a:p>
            <a:r>
              <a:rPr lang="en-GB" sz="2000" dirty="0"/>
              <a:t>The Senate decrees a new temple to Salus [Salvation]. Nero also dedicated on of the conspirators’ daggers to Jupiter on the Capitoline Hill. </a:t>
            </a:r>
          </a:p>
        </p:txBody>
      </p:sp>
      <p:pic>
        <p:nvPicPr>
          <p:cNvPr id="6" name="Picture 2" descr="Mainz, Honorific column, Inscription">
            <a:extLst>
              <a:ext uri="{FF2B5EF4-FFF2-40B4-BE49-F238E27FC236}">
                <a16:creationId xmlns:a16="http://schemas.microsoft.com/office/drawing/2014/main" id="{16796296-BBCD-429D-AC90-6B8444E3DA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40" y="81136"/>
            <a:ext cx="5361268" cy="52629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6017388-EEAF-405F-9051-708A13E77C5A}"/>
              </a:ext>
            </a:extLst>
          </p:cNvPr>
          <p:cNvSpPr txBox="1"/>
          <p:nvPr/>
        </p:nvSpPr>
        <p:spPr>
          <a:xfrm>
            <a:off x="5383904" y="32117"/>
            <a:ext cx="3760096" cy="5632311"/>
          </a:xfrm>
          <a:prstGeom prst="rect">
            <a:avLst/>
          </a:prstGeom>
          <a:solidFill>
            <a:schemeClr val="accent1">
              <a:lumMod val="20000"/>
              <a:lumOff val="80000"/>
            </a:schemeClr>
          </a:solidFill>
        </p:spPr>
        <p:txBody>
          <a:bodyPr wrap="square">
            <a:spAutoFit/>
          </a:bodyPr>
          <a:lstStyle/>
          <a:p>
            <a:r>
              <a:rPr lang="en-GB" sz="2400" b="1" dirty="0"/>
              <a:t>Inscription from the base of the Mainz [</a:t>
            </a:r>
            <a:r>
              <a:rPr lang="en-GB" sz="2400" b="1" dirty="0" err="1"/>
              <a:t>Mogontiacum</a:t>
            </a:r>
            <a:r>
              <a:rPr lang="en-GB" sz="2400" b="1" dirty="0"/>
              <a:t>] Jupiter Column</a:t>
            </a:r>
          </a:p>
          <a:p>
            <a:r>
              <a:rPr lang="en-GB" sz="2400" dirty="0"/>
              <a:t>To Jupiter, greatest and best, for the health of Nero Claudius Caesar Augustus, imperator, by the</a:t>
            </a:r>
            <a:r>
              <a:rPr lang="en-GB" sz="2400" i="1" dirty="0"/>
              <a:t> </a:t>
            </a:r>
            <a:r>
              <a:rPr lang="en-GB" sz="2400" i="1" dirty="0" err="1"/>
              <a:t>cannabae</a:t>
            </a:r>
            <a:r>
              <a:rPr lang="en-GB" sz="2400" i="1" dirty="0"/>
              <a:t> </a:t>
            </a:r>
            <a:r>
              <a:rPr lang="en-GB" sz="2400" dirty="0"/>
              <a:t>community. Publius </a:t>
            </a:r>
            <a:r>
              <a:rPr lang="en-GB" sz="2400" dirty="0" err="1"/>
              <a:t>Sulpicius</a:t>
            </a:r>
            <a:r>
              <a:rPr lang="en-GB" sz="2400" dirty="0"/>
              <a:t> </a:t>
            </a:r>
            <a:r>
              <a:rPr lang="en-GB" sz="2400" dirty="0" err="1"/>
              <a:t>Scribonius</a:t>
            </a:r>
            <a:r>
              <a:rPr lang="en-GB" sz="2400" dirty="0"/>
              <a:t> </a:t>
            </a:r>
            <a:r>
              <a:rPr lang="en-GB" sz="2400" dirty="0" err="1"/>
              <a:t>Proculus</a:t>
            </a:r>
            <a:r>
              <a:rPr lang="en-GB" sz="2400" dirty="0"/>
              <a:t> was governor. Made and paid for by Quintus Julius </a:t>
            </a:r>
            <a:r>
              <a:rPr lang="en-GB" sz="2400" dirty="0" err="1"/>
              <a:t>Priscus</a:t>
            </a:r>
            <a:r>
              <a:rPr lang="en-GB" sz="2400" dirty="0"/>
              <a:t> and Quintus Julius </a:t>
            </a:r>
            <a:r>
              <a:rPr lang="en-GB" sz="2400" dirty="0" err="1"/>
              <a:t>Avetus</a:t>
            </a:r>
            <a:r>
              <a:rPr lang="en-GB" sz="24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268760"/>
            <a:ext cx="8352928" cy="388843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Increasing Insecurity? </a:t>
            </a:r>
          </a:p>
          <a:p>
            <a:pPr marL="274320" indent="-274320">
              <a:spcBef>
                <a:spcPct val="20000"/>
              </a:spcBef>
              <a:buClr>
                <a:srgbClr val="D16349"/>
              </a:buClr>
              <a:buSzPct val="85000"/>
              <a:buFont typeface="Wingdings 2"/>
              <a:buChar char=""/>
              <a:defRPr/>
            </a:pPr>
            <a:endParaRPr lang="en-GB" sz="100"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Stoic Opposition </a:t>
            </a:r>
          </a:p>
        </p:txBody>
      </p:sp>
      <p:sp>
        <p:nvSpPr>
          <p:cNvPr id="3" name="Content Placeholder 2"/>
          <p:cNvSpPr>
            <a:spLocks noGrp="1"/>
          </p:cNvSpPr>
          <p:nvPr>
            <p:ph sz="quarter" idx="1"/>
          </p:nvPr>
        </p:nvSpPr>
        <p:spPr>
          <a:xfrm>
            <a:off x="179512" y="1527048"/>
            <a:ext cx="8784976" cy="4350224"/>
          </a:xfrm>
        </p:spPr>
        <p:txBody>
          <a:bodyPr>
            <a:normAutofit fontScale="85000" lnSpcReduction="20000"/>
          </a:bodyPr>
          <a:lstStyle/>
          <a:p>
            <a:r>
              <a:rPr lang="en-GB" dirty="0"/>
              <a:t>Publius </a:t>
            </a:r>
            <a:r>
              <a:rPr lang="en-GB" dirty="0" err="1"/>
              <a:t>Clodius</a:t>
            </a:r>
            <a:r>
              <a:rPr lang="en-GB" dirty="0"/>
              <a:t> </a:t>
            </a:r>
            <a:r>
              <a:rPr lang="en-GB" dirty="0" err="1"/>
              <a:t>Thrasea</a:t>
            </a:r>
            <a:r>
              <a:rPr lang="en-GB" dirty="0"/>
              <a:t> </a:t>
            </a:r>
            <a:r>
              <a:rPr lang="en-GB" dirty="0" err="1"/>
              <a:t>Paetus</a:t>
            </a:r>
            <a:r>
              <a:rPr lang="en-GB" dirty="0"/>
              <a:t> (</a:t>
            </a:r>
            <a:r>
              <a:rPr lang="en-GB" dirty="0" err="1"/>
              <a:t>Paetus</a:t>
            </a:r>
            <a:r>
              <a:rPr lang="en-GB" dirty="0"/>
              <a:t> = squinting) – put on trail in AD 66.</a:t>
            </a:r>
          </a:p>
          <a:p>
            <a:pPr lvl="1"/>
            <a:r>
              <a:rPr lang="en-GB" dirty="0"/>
              <a:t>Defiance:</a:t>
            </a:r>
          </a:p>
          <a:p>
            <a:pPr lvl="2"/>
            <a:r>
              <a:rPr lang="en-GB" dirty="0"/>
              <a:t>Disgusted at the murder of Agrippina – after hearing letter (composed by Seneca) walks out of Senate, and did not offer congratulations or rejoicing at the new – Cassius Dio 62.15.1-3.</a:t>
            </a:r>
          </a:p>
          <a:p>
            <a:pPr lvl="2"/>
            <a:r>
              <a:rPr lang="en-GB" dirty="0" err="1"/>
              <a:t>Antistius</a:t>
            </a:r>
            <a:r>
              <a:rPr lang="en-GB" dirty="0"/>
              <a:t> </a:t>
            </a:r>
            <a:r>
              <a:rPr lang="en-GB" dirty="0" err="1"/>
              <a:t>Sosianus</a:t>
            </a:r>
            <a:r>
              <a:rPr lang="en-GB" dirty="0"/>
              <a:t> was on trail for making subversive comments about Nero –  convinced by </a:t>
            </a:r>
            <a:r>
              <a:rPr lang="en-GB" dirty="0" err="1"/>
              <a:t>Thrasea</a:t>
            </a:r>
            <a:r>
              <a:rPr lang="en-GB" dirty="0"/>
              <a:t> </a:t>
            </a:r>
            <a:r>
              <a:rPr lang="en-GB" dirty="0" err="1"/>
              <a:t>Paetus</a:t>
            </a:r>
            <a:r>
              <a:rPr lang="en-GB" dirty="0"/>
              <a:t> to limit penalty to exile – thwarting of Nero’s attempt to show clemency? – Tac. </a:t>
            </a:r>
            <a:r>
              <a:rPr lang="en-GB" i="1" dirty="0"/>
              <a:t>Ann</a:t>
            </a:r>
            <a:r>
              <a:rPr lang="en-GB" dirty="0"/>
              <a:t>. 14.49.</a:t>
            </a:r>
          </a:p>
          <a:p>
            <a:pPr lvl="1"/>
            <a:r>
              <a:rPr lang="en-GB" dirty="0" err="1"/>
              <a:t>Suffet</a:t>
            </a:r>
            <a:r>
              <a:rPr lang="en-GB" dirty="0"/>
              <a:t> Consul in AD 56 - know for (excessive) scrutiny (see debate over Syracuse - Tac. </a:t>
            </a:r>
            <a:r>
              <a:rPr lang="en-GB" i="1" dirty="0"/>
              <a:t>Ann</a:t>
            </a:r>
            <a:r>
              <a:rPr lang="en-GB" dirty="0"/>
              <a:t>. 13.49).</a:t>
            </a:r>
          </a:p>
          <a:p>
            <a:pPr lvl="1"/>
            <a:r>
              <a:rPr lang="en-GB" dirty="0" err="1"/>
              <a:t>Thrasea</a:t>
            </a:r>
            <a:r>
              <a:rPr lang="en-GB" dirty="0"/>
              <a:t> </a:t>
            </a:r>
            <a:r>
              <a:rPr lang="en-GB" dirty="0" err="1"/>
              <a:t>Paetus</a:t>
            </a:r>
            <a:r>
              <a:rPr lang="en-GB" dirty="0"/>
              <a:t> forbidden to participate in Senatorial delegation to </a:t>
            </a:r>
            <a:r>
              <a:rPr lang="en-GB" dirty="0" err="1"/>
              <a:t>Antium</a:t>
            </a:r>
            <a:r>
              <a:rPr lang="en-GB" dirty="0"/>
              <a:t> to congratulate Nero on the birth of his daughter (AD 63) – Tac. Ann. 15.23. </a:t>
            </a:r>
          </a:p>
          <a:p>
            <a:pPr lvl="1"/>
            <a:endParaRPr lang="en-GB" sz="500" dirty="0"/>
          </a:p>
          <a:p>
            <a:r>
              <a:rPr lang="en-GB" dirty="0"/>
              <a:t>Also trail of </a:t>
            </a:r>
            <a:r>
              <a:rPr lang="en-GB" dirty="0" err="1"/>
              <a:t>Soranus</a:t>
            </a:r>
            <a:r>
              <a:rPr lang="en-GB" dirty="0"/>
              <a:t> and his daughter </a:t>
            </a:r>
            <a:r>
              <a:rPr lang="en-GB" dirty="0" err="1"/>
              <a:t>Servilia</a:t>
            </a:r>
            <a:r>
              <a:rPr lang="en-GB" dirty="0"/>
              <a:t>.</a:t>
            </a:r>
          </a:p>
          <a:p>
            <a:pPr lvl="1"/>
            <a:endParaRPr lang="en-GB" dirty="0"/>
          </a:p>
          <a:p>
            <a:pPr lvl="1"/>
            <a:endParaRPr lang="en-GB" dirty="0"/>
          </a:p>
        </p:txBody>
      </p:sp>
      <p:sp>
        <p:nvSpPr>
          <p:cNvPr id="4" name="Rectangle 3"/>
          <p:cNvSpPr/>
          <p:nvPr/>
        </p:nvSpPr>
        <p:spPr>
          <a:xfrm>
            <a:off x="179512" y="5502403"/>
            <a:ext cx="8784976" cy="1477328"/>
          </a:xfrm>
          <a:prstGeom prst="rect">
            <a:avLst/>
          </a:prstGeom>
        </p:spPr>
        <p:txBody>
          <a:bodyPr wrap="square">
            <a:spAutoFit/>
          </a:bodyPr>
          <a:lstStyle/>
          <a:p>
            <a:r>
              <a:rPr lang="en-GB" dirty="0"/>
              <a:t>“At the beginning of the year [AD 66], </a:t>
            </a:r>
            <a:r>
              <a:rPr lang="en-GB" dirty="0" err="1"/>
              <a:t>Thrasea</a:t>
            </a:r>
            <a:r>
              <a:rPr lang="en-GB" dirty="0"/>
              <a:t> evaded the customary oath [validating acts of previous emperors]… he had </a:t>
            </a:r>
            <a:r>
              <a:rPr lang="en-GB" b="1" dirty="0"/>
              <a:t>never offered a sacrifice for the welfare of the emperor or for his celestial voice</a:t>
            </a:r>
            <a:r>
              <a:rPr lang="en-GB" dirty="0"/>
              <a:t>… </a:t>
            </a:r>
            <a:r>
              <a:rPr lang="en-GB" dirty="0" err="1"/>
              <a:t>Thrasea</a:t>
            </a:r>
            <a:r>
              <a:rPr lang="en-GB" dirty="0"/>
              <a:t>, </a:t>
            </a:r>
            <a:r>
              <a:rPr lang="en-GB" dirty="0" err="1"/>
              <a:t>Soranus</a:t>
            </a:r>
            <a:r>
              <a:rPr lang="en-GB" dirty="0"/>
              <a:t>, and </a:t>
            </a:r>
            <a:r>
              <a:rPr lang="en-GB" dirty="0" err="1"/>
              <a:t>Servilia</a:t>
            </a:r>
            <a:r>
              <a:rPr lang="en-GB" dirty="0"/>
              <a:t> were accorded free choice of death… - </a:t>
            </a:r>
            <a:r>
              <a:rPr lang="en-GB" b="1" dirty="0"/>
              <a:t>Tacitus </a:t>
            </a:r>
            <a:r>
              <a:rPr lang="en-GB" b="1" i="1" dirty="0"/>
              <a:t>Annals</a:t>
            </a:r>
            <a:r>
              <a:rPr lang="en-GB" b="1" dirty="0"/>
              <a:t> 16.22-33</a:t>
            </a:r>
            <a:r>
              <a:rPr lang="en-GB" dirty="0"/>
              <a:t>. </a:t>
            </a:r>
          </a:p>
          <a:p>
            <a:endParaRPr lang="en-GB" dirty="0"/>
          </a:p>
        </p:txBody>
      </p:sp>
    </p:spTree>
    <p:extLst>
      <p:ext uri="{BB962C8B-B14F-4D97-AF65-F5344CB8AC3E}">
        <p14:creationId xmlns:p14="http://schemas.microsoft.com/office/powerpoint/2010/main" val="149754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9512" y="228601"/>
            <a:ext cx="8784976" cy="536104"/>
          </a:xfrm>
        </p:spPr>
        <p:txBody>
          <a:bodyPr>
            <a:normAutofit fontScale="90000"/>
          </a:bodyPr>
          <a:lstStyle/>
          <a:p>
            <a:r>
              <a:rPr lang="en-GB" dirty="0"/>
              <a:t>Trails and Banishments</a:t>
            </a:r>
          </a:p>
        </p:txBody>
      </p:sp>
      <p:sp>
        <p:nvSpPr>
          <p:cNvPr id="3" name="Content Placeholder 2"/>
          <p:cNvSpPr>
            <a:spLocks noGrp="1"/>
          </p:cNvSpPr>
          <p:nvPr>
            <p:ph sz="quarter" idx="4294967295"/>
          </p:nvPr>
        </p:nvSpPr>
        <p:spPr>
          <a:xfrm>
            <a:off x="250825" y="764705"/>
            <a:ext cx="8642350" cy="2880319"/>
          </a:xfrm>
        </p:spPr>
        <p:txBody>
          <a:bodyPr>
            <a:normAutofit fontScale="85000" lnSpcReduction="20000"/>
          </a:bodyPr>
          <a:lstStyle/>
          <a:p>
            <a:r>
              <a:rPr lang="en-GB" dirty="0" err="1"/>
              <a:t>Musonius</a:t>
            </a:r>
            <a:r>
              <a:rPr lang="en-GB" dirty="0"/>
              <a:t> Rufus banished for alleged involvement in </a:t>
            </a:r>
            <a:r>
              <a:rPr lang="en-GB" dirty="0" err="1"/>
              <a:t>Pisonian</a:t>
            </a:r>
            <a:r>
              <a:rPr lang="en-GB" dirty="0"/>
              <a:t> conspiracy but Tacitus claims it was because he was a philosopher (</a:t>
            </a:r>
            <a:r>
              <a:rPr lang="en-GB" b="1" i="1" dirty="0"/>
              <a:t>Ann. </a:t>
            </a:r>
            <a:r>
              <a:rPr lang="en-GB" b="1" dirty="0"/>
              <a:t>14.57.3; 15.71.4</a:t>
            </a:r>
            <a:r>
              <a:rPr lang="en-GB" dirty="0"/>
              <a:t>.)</a:t>
            </a:r>
            <a:r>
              <a:rPr lang="en-GB" b="1" dirty="0"/>
              <a:t> </a:t>
            </a:r>
          </a:p>
          <a:p>
            <a:endParaRPr lang="en-GB" sz="500" dirty="0"/>
          </a:p>
          <a:p>
            <a:r>
              <a:rPr lang="en-GB" dirty="0"/>
              <a:t>The stoic philosopher </a:t>
            </a:r>
            <a:r>
              <a:rPr lang="en-GB" dirty="0" err="1"/>
              <a:t>Cornutus</a:t>
            </a:r>
            <a:r>
              <a:rPr lang="en-GB" dirty="0"/>
              <a:t> is banished. </a:t>
            </a:r>
          </a:p>
          <a:p>
            <a:endParaRPr lang="en-GB" sz="500" dirty="0"/>
          </a:p>
          <a:p>
            <a:r>
              <a:rPr lang="en-GB" dirty="0"/>
              <a:t>Death of </a:t>
            </a:r>
            <a:r>
              <a:rPr lang="en-GB" dirty="0" err="1"/>
              <a:t>Lucius</a:t>
            </a:r>
            <a:r>
              <a:rPr lang="en-GB" dirty="0"/>
              <a:t> </a:t>
            </a:r>
            <a:r>
              <a:rPr lang="en-GB" dirty="0" err="1"/>
              <a:t>Silanus</a:t>
            </a:r>
            <a:r>
              <a:rPr lang="en-GB" dirty="0"/>
              <a:t> the younger descendant of Augustus via the maternal line. </a:t>
            </a:r>
          </a:p>
          <a:p>
            <a:endParaRPr lang="en-GB" sz="500" dirty="0"/>
          </a:p>
          <a:p>
            <a:r>
              <a:rPr lang="en-GB" dirty="0" err="1"/>
              <a:t>Helvidius</a:t>
            </a:r>
            <a:r>
              <a:rPr lang="en-GB" dirty="0"/>
              <a:t> </a:t>
            </a:r>
            <a:r>
              <a:rPr lang="en-GB" dirty="0" err="1"/>
              <a:t>Priscus</a:t>
            </a:r>
            <a:r>
              <a:rPr lang="en-GB" dirty="0"/>
              <a:t> (son-in-law of </a:t>
            </a:r>
            <a:r>
              <a:rPr lang="en-GB" dirty="0" err="1"/>
              <a:t>Thrasea</a:t>
            </a:r>
            <a:r>
              <a:rPr lang="en-GB" dirty="0"/>
              <a:t> </a:t>
            </a:r>
            <a:r>
              <a:rPr lang="en-GB" dirty="0" err="1"/>
              <a:t>Paetus</a:t>
            </a:r>
            <a:r>
              <a:rPr lang="en-GB" dirty="0"/>
              <a:t>) and </a:t>
            </a:r>
            <a:r>
              <a:rPr lang="en-GB" dirty="0" err="1"/>
              <a:t>Paconius</a:t>
            </a:r>
            <a:r>
              <a:rPr lang="en-GB" dirty="0"/>
              <a:t> </a:t>
            </a:r>
            <a:r>
              <a:rPr lang="en-GB" dirty="0" err="1"/>
              <a:t>Agrippinus</a:t>
            </a:r>
            <a:r>
              <a:rPr lang="en-GB" dirty="0"/>
              <a:t> were put on trial. </a:t>
            </a:r>
          </a:p>
          <a:p>
            <a:endParaRPr lang="en-GB" dirty="0"/>
          </a:p>
        </p:txBody>
      </p:sp>
      <p:sp>
        <p:nvSpPr>
          <p:cNvPr id="5" name="Rectangle 4"/>
          <p:cNvSpPr/>
          <p:nvPr/>
        </p:nvSpPr>
        <p:spPr>
          <a:xfrm>
            <a:off x="1475656" y="3571835"/>
            <a:ext cx="6408712" cy="600164"/>
          </a:xfrm>
          <a:prstGeom prst="rect">
            <a:avLst/>
          </a:prstGeom>
        </p:spPr>
        <p:txBody>
          <a:bodyPr wrap="square">
            <a:spAutoFit/>
          </a:bodyPr>
          <a:lstStyle/>
          <a:p>
            <a:r>
              <a:rPr lang="en-GB" sz="3300" dirty="0" err="1">
                <a:solidFill>
                  <a:srgbClr val="8CADAE">
                    <a:shade val="75000"/>
                  </a:srgbClr>
                </a:solidFill>
                <a:ea typeface="+mj-ea"/>
                <a:cs typeface="+mj-cs"/>
              </a:rPr>
              <a:t>Vinician</a:t>
            </a:r>
            <a:r>
              <a:rPr lang="en-GB" sz="3300" dirty="0">
                <a:solidFill>
                  <a:srgbClr val="8CADAE">
                    <a:shade val="75000"/>
                  </a:srgbClr>
                </a:solidFill>
                <a:ea typeface="+mj-ea"/>
                <a:cs typeface="+mj-cs"/>
              </a:rPr>
              <a:t> Conspiracy – AD 66?</a:t>
            </a:r>
            <a:endParaRPr lang="en-GB" dirty="0"/>
          </a:p>
        </p:txBody>
      </p:sp>
      <p:sp>
        <p:nvSpPr>
          <p:cNvPr id="6" name="Content Placeholder 2"/>
          <p:cNvSpPr txBox="1">
            <a:spLocks/>
          </p:cNvSpPr>
          <p:nvPr/>
        </p:nvSpPr>
        <p:spPr>
          <a:xfrm>
            <a:off x="222037" y="4170907"/>
            <a:ext cx="8699926" cy="2687093"/>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300" dirty="0"/>
              <a:t>Conspiracy led by Annius </a:t>
            </a:r>
            <a:r>
              <a:rPr lang="en-GB" sz="2300" dirty="0" err="1"/>
              <a:t>Vinicianus</a:t>
            </a:r>
            <a:r>
              <a:rPr lang="en-GB" sz="2300" dirty="0"/>
              <a:t>, son-in-law of </a:t>
            </a:r>
            <a:r>
              <a:rPr lang="en-GB" sz="2300" dirty="0" err="1"/>
              <a:t>Corbulo</a:t>
            </a:r>
            <a:r>
              <a:rPr lang="en-GB" sz="2300" dirty="0"/>
              <a:t>? </a:t>
            </a:r>
          </a:p>
          <a:p>
            <a:pPr marL="457200" lvl="1" indent="-457200"/>
            <a:r>
              <a:rPr lang="en-GB" sz="2000" dirty="0"/>
              <a:t>“…the other was the </a:t>
            </a:r>
            <a:r>
              <a:rPr lang="en-GB" sz="2000" dirty="0" err="1"/>
              <a:t>Vinician</a:t>
            </a:r>
            <a:r>
              <a:rPr lang="en-GB" sz="2000" dirty="0"/>
              <a:t> conspiracy in </a:t>
            </a:r>
            <a:r>
              <a:rPr lang="en-GB" sz="2000" dirty="0" err="1"/>
              <a:t>Beneventum</a:t>
            </a:r>
            <a:r>
              <a:rPr lang="en-GB" sz="2000" dirty="0"/>
              <a:t>. When brought up for trail, the conspirators… while admitting their guilt, claimed that the only way they could help a man so thoroughly steeped in evil as Nero was to kill him… After this, nothing could restrain Nero from murdering anyone he pleased, on whatever pretext…” – </a:t>
            </a:r>
            <a:r>
              <a:rPr lang="en-GB" sz="2000" b="1" dirty="0"/>
              <a:t>Suet. </a:t>
            </a:r>
            <a:r>
              <a:rPr lang="en-GB" sz="2000" b="1" i="1" dirty="0"/>
              <a:t>Nero </a:t>
            </a:r>
            <a:r>
              <a:rPr lang="en-GB" sz="2000" b="1" dirty="0"/>
              <a:t>36-37.</a:t>
            </a:r>
            <a:endParaRPr lang="en-GB"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700808"/>
            <a:ext cx="8534400" cy="4536504"/>
          </a:xfrm>
        </p:spPr>
        <p:txBody>
          <a:bodyPr>
            <a:normAutofit/>
          </a:bodyPr>
          <a:lstStyle/>
          <a:p>
            <a:r>
              <a:rPr lang="en-GB" dirty="0"/>
              <a:t>Griffin, M. 1984. </a:t>
            </a:r>
            <a:r>
              <a:rPr lang="en-GB" i="1" dirty="0"/>
              <a:t>Nero: The End of a Dynasty</a:t>
            </a:r>
            <a:r>
              <a:rPr lang="en-GB" dirty="0"/>
              <a:t>. Yale University Press. (chapter 10).</a:t>
            </a:r>
          </a:p>
          <a:p>
            <a:endParaRPr lang="en-GB" sz="500" dirty="0"/>
          </a:p>
          <a:p>
            <a:r>
              <a:rPr lang="en-GB" dirty="0" err="1"/>
              <a:t>McAlindon</a:t>
            </a:r>
            <a:r>
              <a:rPr lang="en-GB" dirty="0"/>
              <a:t>, D. 1956. ‘Senatorial Opposition to Claudius and Nero’, </a:t>
            </a:r>
            <a:r>
              <a:rPr lang="en-GB" i="1" dirty="0"/>
              <a:t>The American Journal of Philology </a:t>
            </a:r>
            <a:r>
              <a:rPr lang="en-GB" dirty="0"/>
              <a:t>77 (2): 113-132.</a:t>
            </a:r>
          </a:p>
          <a:p>
            <a:endParaRPr lang="en-GB" sz="500" dirty="0"/>
          </a:p>
          <a:p>
            <a:r>
              <a:rPr lang="en-GB" dirty="0" err="1"/>
              <a:t>Opper</a:t>
            </a:r>
            <a:r>
              <a:rPr lang="en-GB" dirty="0"/>
              <a:t>, T. 2021. </a:t>
            </a:r>
            <a:r>
              <a:rPr lang="en-GB" i="1" dirty="0"/>
              <a:t>Nero the man behind the myth</a:t>
            </a:r>
            <a:r>
              <a:rPr lang="en-GB" dirty="0"/>
              <a:t>. British Museum. </a:t>
            </a:r>
          </a:p>
          <a:p>
            <a:endParaRPr lang="en-GB" sz="500" dirty="0"/>
          </a:p>
          <a:p>
            <a:r>
              <a:rPr lang="en-GB" dirty="0" err="1"/>
              <a:t>Shotter</a:t>
            </a:r>
            <a:r>
              <a:rPr lang="en-GB" dirty="0"/>
              <a:t>, D. 2008. </a:t>
            </a:r>
            <a:r>
              <a:rPr lang="en-GB" i="1" dirty="0"/>
              <a:t>Nero Caesar Augustus: Emperor of Rome</a:t>
            </a:r>
            <a:r>
              <a:rPr lang="en-GB" dirty="0"/>
              <a:t>. Edinburgh: Longman. (chapters 8 and 9).</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336</TotalTime>
  <Words>2695</Words>
  <Application>Microsoft Office PowerPoint</Application>
  <PresentationFormat>On-screen Show (4:3)</PresentationFormat>
  <Paragraphs>117</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Georgia</vt:lpstr>
      <vt:lpstr>Wingdings</vt:lpstr>
      <vt:lpstr>Wingdings 2</vt:lpstr>
      <vt:lpstr>Civic</vt:lpstr>
      <vt:lpstr>Murder, Mayhem and Megalomania: The Life and Times of the Emperor Nero</vt:lpstr>
      <vt:lpstr>Nero: Actor, Singer and Musician</vt:lpstr>
      <vt:lpstr>Nero’s Musical Debut (AD 64)</vt:lpstr>
      <vt:lpstr>Second Neronia – AD 65</vt:lpstr>
      <vt:lpstr>Death of Poppaea (AD 65)</vt:lpstr>
      <vt:lpstr>PowerPoint Presentation</vt:lpstr>
      <vt:lpstr>Nero as Charioteer</vt:lpstr>
      <vt:lpstr>PowerPoint Presentation</vt:lpstr>
      <vt:lpstr>Deaths of Prominent Individuals</vt:lpstr>
      <vt:lpstr>Tacitus’ Sources of Information</vt:lpstr>
      <vt:lpstr>Forming a Plot</vt:lpstr>
      <vt:lpstr>Piso’s Ambition</vt:lpstr>
      <vt:lpstr>Unfolding of the Conspiracy </vt:lpstr>
      <vt:lpstr>Speech of Subrius Flavus</vt:lpstr>
      <vt:lpstr>Seneca’s Death</vt:lpstr>
      <vt:lpstr>Buying the Support of the Praetorians</vt:lpstr>
      <vt:lpstr>PowerPoint Presentation</vt:lpstr>
      <vt:lpstr>Stoic Opposition </vt:lpstr>
      <vt:lpstr>Trails and Banishments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133</cp:revision>
  <dcterms:created xsi:type="dcterms:W3CDTF">2013-11-26T17:41:56Z</dcterms:created>
  <dcterms:modified xsi:type="dcterms:W3CDTF">2021-10-03T21:19:54Z</dcterms:modified>
</cp:coreProperties>
</file>