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828" r:id="rId1"/>
    <p:sldMasterId id="2147483841" r:id="rId2"/>
  </p:sldMasterIdLst>
  <p:notesMasterIdLst>
    <p:notesMasterId r:id="rId11"/>
  </p:notesMasterIdLst>
  <p:sldIdLst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503"/>
    <p:restoredTop sz="91460"/>
  </p:normalViewPr>
  <p:slideViewPr>
    <p:cSldViewPr snapToGrid="0">
      <p:cViewPr>
        <p:scale>
          <a:sx n="100" d="100"/>
          <a:sy n="100" d="100"/>
        </p:scale>
        <p:origin x="-1936" y="192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80" d="100"/>
        <a:sy n="8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3.xml"/><Relationship Id="rId15" Type="http://schemas.openxmlformats.org/officeDocument/2006/relationships/tableStyles" Target="tableStyle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6B2A78-6736-BE4A-B1EE-2E4A67638BC6}" type="datetimeFigureOut">
              <a:rPr lang="en-US" smtClean="0"/>
              <a:t>6/13/25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F7316F-D64C-FE4D-8848-10DD6B286B8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4365329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9F7316F-D64C-FE4D-8848-10DD6B286B89}" type="slidenum">
              <a:rPr lang="en-US" smtClean="0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3466183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9F7316F-D64C-FE4D-8848-10DD6B286B89}" type="slidenum">
              <a:rPr lang="en-US" smtClean="0"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2149178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9F7316F-D64C-FE4D-8848-10DD6B286B89}" type="slidenum">
              <a:rPr lang="en-US" smtClean="0"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7439694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83843E-EF3F-AAC2-E14F-D43C6DC11C7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FCD1A3F-1262-B121-388A-98E30CC09EF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71DD629-6EBF-6CE5-E1E9-43EC5EDAF3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76DD8F-E7F7-5B47-BFF9-BB0825F2FF5F}" type="datetimeFigureOut">
              <a:rPr lang="en-US" smtClean="0"/>
              <a:t>6/12/25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007B54-87DF-3674-6AED-4FBE4C2BF8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4E88FA7-DEA2-F366-D301-D5E31DCA64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44A905-0FE5-E14C-820E-4F63E7C6E88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17424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CD7B55-7807-4DB9-F3E3-834EB50428B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45E2323-F40C-F5DD-E143-D0853944BAA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9A5C2EC-E722-1E65-A470-8F3FEE4CD7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76DD8F-E7F7-5B47-BFF9-BB0825F2FF5F}" type="datetimeFigureOut">
              <a:rPr lang="en-US" smtClean="0"/>
              <a:t>6/12/25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4C82297-DEC0-6F16-4B9D-FCFE999D67F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A6F8E9B-38FC-1971-0721-76066815C5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44A905-0FE5-E14C-820E-4F63E7C6E88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0505218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8E4347-13BF-B2C7-B693-D8E2B0A51F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3F10-945C-E486-80D4-A14447D84A5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A19C1C-6885-03CC-19E0-2C4F07EE57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76DD8F-E7F7-5B47-BFF9-BB0825F2FF5F}" type="datetimeFigureOut">
              <a:rPr lang="en-US" smtClean="0"/>
              <a:t>6/12/25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435FFED-41BF-FA6D-D0E6-2CCEF7378C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641DFD6-F94E-D7E5-7068-BF58C566B1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44A905-0FE5-E14C-820E-4F63E7C6E88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6846865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97F924-9EDC-8316-76CF-29AA87D76B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743ADA-13AA-EA4B-FEB4-5B1E569473A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2372EE8-FECA-4181-C502-341FB2237E4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840319E-B9A4-E6F3-2973-8855A88E380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76DD8F-E7F7-5B47-BFF9-BB0825F2FF5F}" type="datetimeFigureOut">
              <a:rPr lang="en-US" smtClean="0"/>
              <a:t>6/12/25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E6D0C4D-7DE7-757F-6D20-8048D9B730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6B14685-C210-F834-3291-4C0B9EB21F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44A905-0FE5-E14C-820E-4F63E7C6E88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6467194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E0C678-BBD2-0264-77D1-1CF8DD7299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358F2A-9471-F415-08AF-BC47A0C0015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23DA9CD-73A1-CF62-54B7-574B16A82CF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AAF5E74-5C6E-61CA-2135-694FFA7170C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666A034-8483-8639-A776-FCA9CF237C9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3617B0F-287C-8FDE-EFC1-FE5C96AA40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76DD8F-E7F7-5B47-BFF9-BB0825F2FF5F}" type="datetimeFigureOut">
              <a:rPr lang="en-US" smtClean="0"/>
              <a:t>6/12/25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A80055A-E3CB-A6EC-592C-A6B618FEDB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F01585E-21F6-4283-305A-D124C8C4FE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44A905-0FE5-E14C-820E-4F63E7C6E88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31384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7326E2-A81F-AC38-2606-8C7471C447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1A6509D-21BA-8B00-72B3-CEED952132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76DD8F-E7F7-5B47-BFF9-BB0825F2FF5F}" type="datetimeFigureOut">
              <a:rPr lang="en-US" smtClean="0"/>
              <a:t>6/12/25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A22FF41-44D1-1D6F-DE3C-AC6B2BE59E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5B7513C-731D-8BD1-063F-DC0BE23D74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44A905-0FE5-E14C-820E-4F63E7C6E88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538291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955FD9A-CF57-7271-8E2E-B8486DF2AA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76DD8F-E7F7-5B47-BFF9-BB0825F2FF5F}" type="datetimeFigureOut">
              <a:rPr lang="en-US" smtClean="0"/>
              <a:t>6/12/25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6E0F9E0-BBAD-9ADF-8E99-C215A707CDC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2063027-80B0-05D4-E6A8-FE0FC8A7DA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44A905-0FE5-E14C-820E-4F63E7C6E88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675767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826474-6387-7552-513D-BA02AB380A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C955C2-3091-B194-88A9-168E5331E4E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A517138-D5D9-1DC0-10FF-CCFEECC0298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496F2E1-956E-8E5D-20FE-A46FA83B9DF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76DD8F-E7F7-5B47-BFF9-BB0825F2FF5F}" type="datetimeFigureOut">
              <a:rPr lang="en-US" smtClean="0"/>
              <a:t>6/12/25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5D66585-FE33-2DA3-A105-BC882D22CC6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4C427A1-121E-699A-84CC-30BDBC1EFF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44A905-0FE5-E14C-820E-4F63E7C6E88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0133476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181FD5-A4AF-EDEC-B645-7918C8FA1F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E75254C-CC66-F8B3-9BB0-AA7ABB37D16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2148C99-4380-FEE2-51D9-BBD508E7E4D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2E4CDE2-6E6D-DF4C-C207-8466A9F70B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76DD8F-E7F7-5B47-BFF9-BB0825F2FF5F}" type="datetimeFigureOut">
              <a:rPr lang="en-US" smtClean="0"/>
              <a:t>6/12/25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F020C96-98D2-0F0C-CD91-971E0B69CDF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4525E38-7EB6-EDDF-4823-F598DC4128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44A905-0FE5-E14C-820E-4F63E7C6E88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6474873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40C81A-D659-BE69-CF6D-B63EA48DBC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7F9C2E5-2C13-0CAD-D17E-17C04F82D09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7836A85-4C06-4F1C-ED24-C96C0CB9C9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76DD8F-E7F7-5B47-BFF9-BB0825F2FF5F}" type="datetimeFigureOut">
              <a:rPr lang="en-US" smtClean="0"/>
              <a:t>6/12/25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DB4B99D-B0C9-FBAB-5E1A-E02BB0CE80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5FABEFC-E943-77A5-75BC-2EEA88C83D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44A905-0FE5-E14C-820E-4F63E7C6E88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611817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8782A21-1761-892A-906E-9DAC73A4A96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FC7E680-8618-3AF8-EDB1-480FF2ED961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8718588-11C8-1E73-AB91-5C480232B4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76DD8F-E7F7-5B47-BFF9-BB0825F2FF5F}" type="datetimeFigureOut">
              <a:rPr lang="en-US" smtClean="0"/>
              <a:t>6/12/25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FD444D6-AA3C-8655-E15E-56168A8277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C2AC1C6-21E9-1018-3193-7775860B8A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44A905-0FE5-E14C-820E-4F63E7C6E88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3787138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7D8E6E-0BEC-764A-52CF-8F016569144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3E54F63-D001-3057-DC8F-2F20F3A4F9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76DD8F-E7F7-5B47-BFF9-BB0825F2FF5F}" type="datetimeFigureOut">
              <a:rPr lang="en-US" smtClean="0"/>
              <a:t>6/12/25</a:t>
            </a:fld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BF12F10-EBC5-1F9A-8316-278E3FEE780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E444A905-0FE5-E14C-820E-4F63E7C6E88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5322769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6D04AE-FFD4-0B3C-5A73-FBC83277EA1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D0C8FFA-51C9-55A8-D620-2CEBA2E80AD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AD04540-ABC9-3AB0-DE35-7D2B6B0076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70F276-1833-4A75-9C1D-A56E2295A68D}" type="datetimeFigureOut">
              <a:rPr lang="en-US" smtClean="0"/>
              <a:t>6/12/25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6DA2798-A200-49EE-AD6C-FFDEADE9B8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2A31536-1523-2187-7B89-914293146A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9577585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prestige"/>
      </p:transition>
    </mc:Choice>
    <mc:Fallback xmlns="">
      <p:transition spd="slow">
        <p:fade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5C3C63-0B4C-3944-3236-63EED4A8B3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D11571-3610-87A4-7691-859F7DFD8CA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3240B5-7F9D-36D2-A635-D752E8261BA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70F276-1833-4A75-9C1D-A56E2295A68D}" type="datetimeFigureOut">
              <a:rPr lang="en-US" smtClean="0"/>
              <a:t>6/12/25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78C8F0A-3EF7-67D2-C80E-0185CD7FA6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DA9787A-9FC2-A7CD-DE5B-9982AE4092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1334746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prestige"/>
      </p:transition>
    </mc:Choice>
    <mc:Fallback xmlns="">
      <p:transition spd="slow">
        <p:fade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650194-5A16-847C-4E17-933E3A4EF6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A46BEB2-C85A-46DF-1EAB-DA46AF174AD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E8DAE46-E8C0-E82F-9293-1CCFE978B8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70F276-1833-4A75-9C1D-A56E2295A68D}" type="datetimeFigureOut">
              <a:rPr lang="en-US" smtClean="0"/>
              <a:t>6/12/25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AC971B-4AFF-0C30-473E-0E8E6717FB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CEA1598-A3F3-2980-471C-BA25A46F8C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0651400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prestige"/>
      </p:transition>
    </mc:Choice>
    <mc:Fallback xmlns="">
      <p:transition spd="slow">
        <p:fade/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57D333-FA7C-6F54-7CA5-E2E54CFEE3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0429FA-FF57-4BEF-3CB7-9A1457E0C17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7632699-E517-6959-7596-9BB2CCA2069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636FCA9-F44C-945F-B0C7-FBE13CEF130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70F276-1833-4A75-9C1D-A56E2295A68D}" type="datetimeFigureOut">
              <a:rPr lang="en-US" smtClean="0"/>
              <a:t>6/12/25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6938A2F-FB47-E3F5-FE8E-DD65ECA222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FB0ADC8-3F86-E309-9A5A-9B8C67F20D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5997836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prestige"/>
      </p:transition>
    </mc:Choice>
    <mc:Fallback xmlns="">
      <p:transition spd="slow">
        <p:fade/>
      </p:transition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7001FF-00E2-3F66-CA22-EC475BBCA5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921B09D-A866-1024-9E67-01B63D8121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BD841A7-866F-58D6-602E-2A9805FB579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CD8741E-D4DC-605A-40F6-9FF1D727643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611A0E5-64BC-E27E-B5B1-7C89F8AB6C7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5C49B23-674E-E443-25AC-37BEABA42B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70F276-1833-4A75-9C1D-A56E2295A68D}" type="datetimeFigureOut">
              <a:rPr lang="en-US" smtClean="0"/>
              <a:t>6/12/25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C99CA3C-2423-6971-0A9A-F8DAB1DA36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9C67EC3-17C1-1005-92F1-871FBB3CEF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7039926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prestige"/>
      </p:transition>
    </mc:Choice>
    <mc:Fallback xmlns="">
      <p:transition spd="slow">
        <p:fade/>
      </p:transition>
    </mc:Fallback>
  </mc:AlternateContent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5E1385-2259-51E8-E886-6F94E0FB20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0483224-CA86-9248-C2D3-C57B2A0675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70F276-1833-4A75-9C1D-A56E2295A68D}" type="datetimeFigureOut">
              <a:rPr lang="en-US" smtClean="0"/>
              <a:t>6/12/25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77175A5-AEF6-C3BA-1E04-D9676FA327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6CCE780-95BF-23F5-BA72-4BF1239D46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9959251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prestige"/>
      </p:transition>
    </mc:Choice>
    <mc:Fallback xmlns="">
      <p:transition spd="slow">
        <p:fade/>
      </p:transition>
    </mc:Fallback>
  </mc:AlternateContent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D208488-635B-5E32-2420-9092D5B24D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70F276-1833-4A75-9C1D-A56E2295A68D}" type="datetimeFigureOut">
              <a:rPr lang="en-US" smtClean="0"/>
              <a:t>6/12/25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2A95F08-F61D-3B92-2848-06DC72C532A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12845B4-0299-A8D9-FDF9-E70527CDD4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4413776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prestige"/>
      </p:transition>
    </mc:Choice>
    <mc:Fallback xmlns="">
      <p:transition spd="slow">
        <p:fade/>
      </p:transition>
    </mc:Fallback>
  </mc:AlternateContent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571324-656F-944D-4020-DFAE27EF62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1BBF24-2140-574B-5AD4-863F004E65B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893B084-C00C-2CB0-F94B-E7948B01F36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55B3C68-C55A-F22E-9445-0399C89D08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70F276-1833-4A75-9C1D-A56E2295A68D}" type="datetimeFigureOut">
              <a:rPr lang="en-US" smtClean="0"/>
              <a:t>6/12/25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1FE2474-B9E7-0945-7074-4583316FE3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7FCCA99-49F2-1AD9-9B03-DD450A00B0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6196030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prestige"/>
      </p:transition>
    </mc:Choice>
    <mc:Fallback xmlns="">
      <p:transition spd="slow">
        <p:fade/>
      </p:transition>
    </mc:Fallback>
  </mc:AlternateContent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58BE28-5F7D-427F-C2B5-F6CEB2425F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3099CEF-CD37-E26B-84D4-E2DF4967EBE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FF9E369-D4E5-349C-BC53-21F1F86987C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39E30BA-3B5E-E2F4-2BA3-06A01E4DE0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70F276-1833-4A75-9C1D-A56E2295A68D}" type="datetimeFigureOut">
              <a:rPr lang="en-US" smtClean="0"/>
              <a:t>6/12/25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DEACCEE-57ED-FD9B-DC38-52DE47D8FA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AB963E8-3184-D709-B02D-E4128143D1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8359458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prestige"/>
      </p:transition>
    </mc:Choice>
    <mc:Fallback xmlns="">
      <p:transition spd="slow">
        <p:fade/>
      </p:transition>
    </mc:Fallback>
  </mc:AlternateContent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A6B390-A5F7-4539-43A4-686AC35C97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38B7A21-8828-FF4A-3CE6-F4B129E9F9E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0CCD583-6F78-7B4F-AA84-C91E2609FD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70F276-1833-4A75-9C1D-A56E2295A68D}" type="datetimeFigureOut">
              <a:rPr lang="en-US" smtClean="0"/>
              <a:t>6/12/25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E7ABEEB-250C-241B-6B33-CDF37B45DBE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815A24F-C732-40C5-27DC-A69D9526AA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5762486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prestige"/>
      </p:transition>
    </mc:Choice>
    <mc:Fallback xmlns="">
      <p:transition spd="slow">
        <p:fade/>
      </p:transition>
    </mc:Fallback>
  </mc:AlternateContent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01260CF-D12F-9CB7-5D1A-A96E8DA2139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A88D6FF-7C8C-9939-F602-ADCB9B56099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905F579-0B05-B65D-CDB4-689B9EE4D2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70F276-1833-4A75-9C1D-A56E2295A68D}" type="datetimeFigureOut">
              <a:rPr lang="en-US" smtClean="0"/>
              <a:t>6/12/25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02990F4-25A9-85D9-ADE5-21096ED6C3B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98A29D8-1F59-5450-73D6-665067AAB7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1026472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prestige"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0.xml"/><Relationship Id="rId3" Type="http://schemas.openxmlformats.org/officeDocument/2006/relationships/slideLayout" Target="../slideLayouts/slideLayout15.xml"/><Relationship Id="rId7" Type="http://schemas.openxmlformats.org/officeDocument/2006/relationships/slideLayout" Target="../slideLayouts/slideLayout19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4.xml"/><Relationship Id="rId1" Type="http://schemas.openxmlformats.org/officeDocument/2006/relationships/slideLayout" Target="../slideLayouts/slideLayout13.xml"/><Relationship Id="rId6" Type="http://schemas.openxmlformats.org/officeDocument/2006/relationships/slideLayout" Target="../slideLayouts/slideLayout18.xml"/><Relationship Id="rId11" Type="http://schemas.openxmlformats.org/officeDocument/2006/relationships/slideLayout" Target="../slideLayouts/slideLayout23.xml"/><Relationship Id="rId5" Type="http://schemas.openxmlformats.org/officeDocument/2006/relationships/slideLayout" Target="../slideLayouts/slideLayout17.xml"/><Relationship Id="rId10" Type="http://schemas.openxmlformats.org/officeDocument/2006/relationships/slideLayout" Target="../slideLayouts/slideLayout22.xml"/><Relationship Id="rId4" Type="http://schemas.openxmlformats.org/officeDocument/2006/relationships/slideLayout" Target="../slideLayouts/slideLayout16.xml"/><Relationship Id="rId9" Type="http://schemas.openxmlformats.org/officeDocument/2006/relationships/slideLayout" Target="../slideLayouts/slideLayout2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679F111-90FC-7EA5-4703-9BAE222152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DC4ED9E-CBF4-904B-10D8-5AD3C79A84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A8F2CDD-8DDE-61B1-7914-A32A53F18A1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DE76DD8F-E7F7-5B47-BFF9-BB0825F2FF5F}" type="datetimeFigureOut">
              <a:rPr lang="en-US" smtClean="0"/>
              <a:t>6/12/25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4E662F5-A7BD-3C55-A534-197D4E08F5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E444A905-0FE5-E14C-820E-4F63E7C6E88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380539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29" r:id="rId1"/>
    <p:sldLayoutId id="2147483830" r:id="rId2"/>
    <p:sldLayoutId id="2147483831" r:id="rId3"/>
    <p:sldLayoutId id="2147483832" r:id="rId4"/>
    <p:sldLayoutId id="2147483833" r:id="rId5"/>
    <p:sldLayoutId id="2147483834" r:id="rId6"/>
    <p:sldLayoutId id="2147483835" r:id="rId7"/>
    <p:sldLayoutId id="2147483836" r:id="rId8"/>
    <p:sldLayoutId id="2147483837" r:id="rId9"/>
    <p:sldLayoutId id="2147483838" r:id="rId10"/>
    <p:sldLayoutId id="2147483839" r:id="rId11"/>
    <p:sldLayoutId id="2147483840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48AA827-51E3-8979-85F8-22738FF81C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39E09A1-797A-3CAC-8F02-1C94E454ECF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7C50376-1546-D186-9746-CAF8C278D96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A70F276-1833-4A75-9C1D-A56E2295A68D}" type="datetimeFigureOut">
              <a:rPr lang="en-US" smtClean="0"/>
              <a:pPr/>
              <a:t>6/12/25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BAAFFC-0853-8972-4757-35A6466C96B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5EEFAFB-64AB-2CEC-A7B8-C40D94194CD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8844951-7827-47D4-8276-7DDE1FA7D85A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607175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42" r:id="rId1"/>
    <p:sldLayoutId id="2147483843" r:id="rId2"/>
    <p:sldLayoutId id="2147483844" r:id="rId3"/>
    <p:sldLayoutId id="2147483845" r:id="rId4"/>
    <p:sldLayoutId id="2147483846" r:id="rId5"/>
    <p:sldLayoutId id="2147483847" r:id="rId6"/>
    <p:sldLayoutId id="2147483848" r:id="rId7"/>
    <p:sldLayoutId id="2147483849" r:id="rId8"/>
    <p:sldLayoutId id="2147483850" r:id="rId9"/>
    <p:sldLayoutId id="2147483851" r:id="rId10"/>
    <p:sldLayoutId id="2147483852" r:id="rId11"/>
  </p:sldLayoutIdLst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prestige"/>
      </p:transition>
    </mc:Choice>
    <mc:Fallback xmlns="">
      <p:transition spd="slow">
        <p:fade/>
      </p:transition>
    </mc:Fallback>
  </mc:AlternateConten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3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4.xml"/><Relationship Id="rId4" Type="http://schemas.openxmlformats.org/officeDocument/2006/relationships/hyperlink" Target="https://studentexpresso.com/how-to-be-better-at-time-management/" TargetMode="Externa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wallpaperflare.com/construction-blueprints-architecture-design-plan-building-wallpaper-emgyf" TargetMode="External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1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clavesliderazgoresponsable.blogspot.com/2020/03/como-controlar-nuestra-atencion.html" TargetMode="External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14.xml"/><Relationship Id="rId4" Type="http://schemas.openxmlformats.org/officeDocument/2006/relationships/hyperlink" Target="https://creativecommons.org/licenses/by-nc-nd/3.0/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4.xml"/><Relationship Id="rId5" Type="http://schemas.openxmlformats.org/officeDocument/2006/relationships/hyperlink" Target="https://creativecommons.org/licenses/by-nc/3.0/" TargetMode="External"/><Relationship Id="rId4" Type="http://schemas.openxmlformats.org/officeDocument/2006/relationships/hyperlink" Target="https://evidenceandpolicyblog.co.uk/page/2/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36713/epra2013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4.xml"/><Relationship Id="rId4" Type="http://schemas.openxmlformats.org/officeDocument/2006/relationships/hyperlink" Target="https://www.iiste.org/Journals/index.php/JLLL/article/viewFile/23538/23819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8D0D6D3E-D7F9-4591-9CA9-DDF4DB1F73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"/>
            <a:ext cx="12192000" cy="685799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936B6BC-212E-F9F9-C421-7773BAF26C7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82639" y="1012536"/>
            <a:ext cx="4613300" cy="3163224"/>
          </a:xfrm>
        </p:spPr>
        <p:txBody>
          <a:bodyPr anchor="t">
            <a:normAutofit/>
          </a:bodyPr>
          <a:lstStyle/>
          <a:p>
            <a:pPr algn="l"/>
            <a:r>
              <a:rPr lang="en-US" sz="4800" dirty="0"/>
              <a:t>Time Management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109DA1C-EA6E-F026-339A-77DC77A869D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82638" y="4389120"/>
            <a:ext cx="4408228" cy="1192815"/>
          </a:xfrm>
        </p:spPr>
        <p:txBody>
          <a:bodyPr anchor="b">
            <a:normAutofit/>
          </a:bodyPr>
          <a:lstStyle/>
          <a:p>
            <a:pPr algn="l"/>
            <a:r>
              <a:rPr lang="en-US" dirty="0"/>
              <a:t>An Essential skill for student success in Higher Education.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C4C9F2B0-1044-46EB-8AEB-C3BFFDE6C2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23336" y="-3"/>
            <a:ext cx="4068664" cy="6858000"/>
          </a:xfrm>
          <a:prstGeom prst="rect">
            <a:avLst/>
          </a:prstGeom>
          <a:gradFill>
            <a:gsLst>
              <a:gs pos="26000">
                <a:srgbClr val="000000"/>
              </a:gs>
              <a:gs pos="100000">
                <a:schemeClr val="accent1"/>
              </a:gs>
            </a:gsLst>
            <a:lin ang="9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D28B54C3-B57B-472A-B96E-1FCB67093D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23336" y="-3"/>
            <a:ext cx="3611463" cy="6858000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  <a:alpha val="56000"/>
                </a:schemeClr>
              </a:gs>
              <a:gs pos="100000">
                <a:srgbClr val="000000">
                  <a:alpha val="52000"/>
                </a:srgb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7DB3C429-F8DA-49B9-AF84-21996FCF78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8230721" y="-107390"/>
            <a:ext cx="3853890" cy="4068665"/>
          </a:xfrm>
          <a:prstGeom prst="rect">
            <a:avLst/>
          </a:prstGeom>
          <a:gradFill>
            <a:gsLst>
              <a:gs pos="0">
                <a:srgbClr val="000000">
                  <a:alpha val="34000"/>
                </a:srgbClr>
              </a:gs>
              <a:gs pos="96000">
                <a:schemeClr val="accent1">
                  <a:alpha val="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5" name="Picture 4" descr="Analogue wall clock">
            <a:extLst>
              <a:ext uri="{FF2B5EF4-FFF2-40B4-BE49-F238E27FC236}">
                <a16:creationId xmlns:a16="http://schemas.microsoft.com/office/drawing/2014/main" id="{12079019-45B6-4080-3252-59BA0196346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6415" r="27083" b="-2"/>
          <a:stretch>
            <a:fillRect/>
          </a:stretch>
        </p:blipFill>
        <p:spPr>
          <a:xfrm>
            <a:off x="6096000" y="1012536"/>
            <a:ext cx="4756162" cy="4756162"/>
          </a:xfrm>
          <a:custGeom>
            <a:avLst/>
            <a:gdLst/>
            <a:ahLst/>
            <a:cxnLst/>
            <a:rect l="l" t="t" r="r" b="b"/>
            <a:pathLst>
              <a:path w="5031136" h="5031136">
                <a:moveTo>
                  <a:pt x="2515568" y="0"/>
                </a:moveTo>
                <a:cubicBezTo>
                  <a:pt x="3904878" y="0"/>
                  <a:pt x="5031136" y="1126258"/>
                  <a:pt x="5031136" y="2515568"/>
                </a:cubicBezTo>
                <a:cubicBezTo>
                  <a:pt x="5031136" y="3904878"/>
                  <a:pt x="3904878" y="5031136"/>
                  <a:pt x="2515568" y="5031136"/>
                </a:cubicBezTo>
                <a:cubicBezTo>
                  <a:pt x="1126258" y="5031136"/>
                  <a:pt x="0" y="3904878"/>
                  <a:pt x="0" y="2515568"/>
                </a:cubicBezTo>
                <a:cubicBezTo>
                  <a:pt x="0" y="1126258"/>
                  <a:pt x="1126258" y="0"/>
                  <a:pt x="2515568" y="0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60382197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prestig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" presetClass="entr" presetSubtype="1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5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" presetClass="entr" presetSubtype="1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" presetClass="exit" presetSubtype="10" fill="hold" grpId="2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Effect transition="out" filter="blinds(horizontal)">
                                      <p:cBhvr>
                                        <p:cTn id="24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3" presetClass="exit" presetSubtype="10" fill="hold" grpId="2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Effect transition="out" filter="blinds(horizontal)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" grpId="1"/>
      <p:bldP spid="2" grpId="2"/>
      <p:bldP spid="3" grpId="0" build="p"/>
      <p:bldP spid="3" grpId="1" build="p"/>
      <p:bldP spid="3" grpId="2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009D6D5-DAC2-4A8B-A17A-E206B9012D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1894E0C-B32B-6091-DA29-8046A0D19E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365125"/>
            <a:ext cx="5251316" cy="1807305"/>
          </a:xfrm>
        </p:spPr>
        <p:txBody>
          <a:bodyPr>
            <a:normAutofit/>
          </a:bodyPr>
          <a:lstStyle/>
          <a:p>
            <a:r>
              <a:rPr lang="en-US" dirty="0"/>
              <a:t>Contents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40F858-19E5-E117-23A4-230145B1C4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333297"/>
            <a:ext cx="4619621" cy="3843666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US" sz="2000" dirty="0"/>
          </a:p>
          <a:p>
            <a:pPr marL="0" indent="0">
              <a:buNone/>
            </a:pPr>
            <a:r>
              <a:rPr lang="en-US" sz="2000" dirty="0"/>
              <a:t>What is time Management, and why does it matter?</a:t>
            </a:r>
          </a:p>
          <a:p>
            <a:pPr marL="0" indent="0">
              <a:buNone/>
            </a:pPr>
            <a:r>
              <a:rPr lang="en-US" sz="2000" dirty="0"/>
              <a:t>Time Management Strategies in the Digital World</a:t>
            </a:r>
          </a:p>
          <a:p>
            <a:pPr marL="0" indent="0">
              <a:buNone/>
            </a:pPr>
            <a:r>
              <a:rPr lang="en-US" sz="2000" dirty="0"/>
              <a:t>Challenges in time management.</a:t>
            </a:r>
          </a:p>
          <a:p>
            <a:pPr marL="0" indent="0">
              <a:buNone/>
            </a:pPr>
            <a:r>
              <a:rPr lang="en-US" sz="2000" dirty="0"/>
              <a:t>Evidence-based solution</a:t>
            </a:r>
          </a:p>
          <a:p>
            <a:pPr marL="0" indent="0">
              <a:buNone/>
            </a:pPr>
            <a:r>
              <a:rPr lang="en-US" sz="2000" dirty="0"/>
              <a:t>And benefits.</a:t>
            </a:r>
          </a:p>
          <a:p>
            <a:pPr marL="0" indent="0">
              <a:buNone/>
            </a:pPr>
            <a:endParaRPr lang="en-US" sz="2000" dirty="0"/>
          </a:p>
          <a:p>
            <a:endParaRPr lang="en-US" sz="2000" dirty="0"/>
          </a:p>
          <a:p>
            <a:pPr marL="228600" indent="0">
              <a:buNone/>
            </a:pPr>
            <a:endParaRPr lang="en-US" sz="2000" dirty="0"/>
          </a:p>
        </p:txBody>
      </p:sp>
      <p:pic>
        <p:nvPicPr>
          <p:cNvPr id="5" name="Picture 4" descr="Hourglass and a calendar">
            <a:extLst>
              <a:ext uri="{FF2B5EF4-FFF2-40B4-BE49-F238E27FC236}">
                <a16:creationId xmlns:a16="http://schemas.microsoft.com/office/drawing/2014/main" id="{BE9DEEC0-9D67-F202-9E7D-14F7E8B4F80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1745" r="2" b="2"/>
          <a:stretch>
            <a:fillRect/>
          </a:stretch>
        </p:blipFill>
        <p:spPr>
          <a:xfrm>
            <a:off x="6229215" y="10"/>
            <a:ext cx="5962785" cy="685799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14908807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prestig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#ppt_h*1.125000"/>
                                          </p:val>
                                        </p:tav>
                                      </p:tavLst>
                                    </p:anim>
                                    <p:animEffect transition="out" filter="wipe(down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#ppt_h*1.125000"/>
                                          </p:val>
                                        </p:tav>
                                      </p:tavLst>
                                    </p:anim>
                                    <p:animEffect transition="out" filter="wipe(down)">
                                      <p:cBhvr>
                                        <p:cTn id="38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3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#ppt_h*1.125000"/>
                                          </p:val>
                                        </p:tav>
                                      </p:tavLst>
                                    </p:anim>
                                    <p:animEffect transition="out" filter="wipe(down)">
                                      <p:cBhvr>
                                        <p:cTn id="44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9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#ppt_h*1.125000"/>
                                          </p:val>
                                        </p:tav>
                                      </p:tavLst>
                                    </p:anim>
                                    <p:animEffect transition="out" filter="wipe(down)">
                                      <p:cBhvr>
                                        <p:cTn id="50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5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#ppt_h*1.125000"/>
                                          </p:val>
                                        </p:tav>
                                      </p:tavLst>
                                    </p:anim>
                                    <p:animEffect transition="out" filter="wipe(down)">
                                      <p:cBhvr>
                                        <p:cTn id="56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3" grpId="1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19">
            <a:extLst>
              <a:ext uri="{FF2B5EF4-FFF2-40B4-BE49-F238E27FC236}">
                <a16:creationId xmlns:a16="http://schemas.microsoft.com/office/drawing/2014/main" id="{A4AC5506-6312-4701-8D3C-40187889A9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330432"/>
            <a:ext cx="12192000" cy="736551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0E44091-D065-DE7F-F8F0-5AF095DC4F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6532" y="5322147"/>
            <a:ext cx="11210925" cy="74483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200" kern="1200">
                <a:solidFill>
                  <a:schemeClr val="bg1"/>
                </a:solidFill>
                <a:latin typeface="+mj-lt"/>
                <a:ea typeface="+mj-ea"/>
                <a:cs typeface="+mj-cs"/>
              </a:rPr>
              <a:t>Introduction </a:t>
            </a:r>
          </a:p>
        </p:txBody>
      </p:sp>
      <p:pic>
        <p:nvPicPr>
          <p:cNvPr id="5" name="Content Placeholder 4" descr="A hand pointing at a clock&#10;&#10;AI-generated content may be incorrect.">
            <a:extLst>
              <a:ext uri="{FF2B5EF4-FFF2-40B4-BE49-F238E27FC236}">
                <a16:creationId xmlns:a16="http://schemas.microsoft.com/office/drawing/2014/main" id="{BEBF6A35-4EB4-7B51-7E0B-CD790C6AD47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t="18104" b="1539"/>
          <a:stretch>
            <a:fillRect/>
          </a:stretch>
        </p:blipFill>
        <p:spPr>
          <a:xfrm>
            <a:off x="2256032" y="237587"/>
            <a:ext cx="7811923" cy="43941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142842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prestige"/>
      </p:transition>
    </mc:Choice>
    <mc:Fallback xmlns=""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4AD0EF-FE59-A751-92D6-F8F6C1EC58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8600" y="111125"/>
            <a:ext cx="8813800" cy="1622424"/>
          </a:xfrm>
        </p:spPr>
        <p:txBody>
          <a:bodyPr>
            <a:normAutofit fontScale="90000"/>
          </a:bodyPr>
          <a:lstStyle/>
          <a:p>
            <a:r>
              <a:rPr lang="en-US" dirty="0"/>
              <a:t>What is time Management, and why does it matter?</a:t>
            </a:r>
            <a:br>
              <a:rPr lang="en-US" dirty="0"/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B66D1F-B3AE-18AF-B936-A41BFE86E81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12800" y="1584325"/>
            <a:ext cx="10515600" cy="4351338"/>
          </a:xfrm>
        </p:spPr>
        <p:txBody>
          <a:bodyPr>
            <a:normAutofit/>
          </a:bodyPr>
          <a:lstStyle/>
          <a:p>
            <a:r>
              <a:rPr lang="en-US" dirty="0"/>
              <a:t>Time management is a process of planning, controlling how you spend time, and involves organising and planning time effectively to achieve goals and complete tasks. </a:t>
            </a:r>
          </a:p>
          <a:p>
            <a:r>
              <a:rPr lang="en-US" dirty="0"/>
              <a:t> Time management is a crucial skill that directly impacts learning achievements and success in Higher education.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220345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prestig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6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3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2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3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" presetClass="entr" presetSubtype="1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6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1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4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" grpId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1CDD8E39-EA14-4679-9655-1BFF5A7B63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person writing on a blueprint&#10;&#10;AI-generated content may be incorrect.">
            <a:extLst>
              <a:ext uri="{FF2B5EF4-FFF2-40B4-BE49-F238E27FC236}">
                <a16:creationId xmlns:a16="http://schemas.microsoft.com/office/drawing/2014/main" id="{D76C23D7-2FAD-6E4C-A10F-EC92E4B30C1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/>
          <a:stretch>
            <a:fillRect/>
          </a:stretch>
        </p:blipFill>
        <p:spPr>
          <a:xfrm>
            <a:off x="20" y="10"/>
            <a:ext cx="12191980" cy="6857990"/>
          </a:xfrm>
          <a:custGeom>
            <a:avLst/>
            <a:gdLst/>
            <a:ahLst/>
            <a:cxnLst/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11560655" y="6858000"/>
                </a:lnTo>
                <a:lnTo>
                  <a:pt x="11572884" y="6759738"/>
                </a:lnTo>
                <a:cubicBezTo>
                  <a:pt x="11663744" y="6693104"/>
                  <a:pt x="11749315" y="6619456"/>
                  <a:pt x="11812292" y="6532282"/>
                </a:cubicBezTo>
                <a:cubicBezTo>
                  <a:pt x="11851232" y="6478675"/>
                  <a:pt x="11886807" y="6425068"/>
                  <a:pt x="11956995" y="6386992"/>
                </a:cubicBezTo>
                <a:cubicBezTo>
                  <a:pt x="11918054" y="6334888"/>
                  <a:pt x="11851232" y="6322863"/>
                  <a:pt x="11801234" y="6284788"/>
                </a:cubicBezTo>
                <a:cubicBezTo>
                  <a:pt x="11797390" y="6253224"/>
                  <a:pt x="11876711" y="6262743"/>
                  <a:pt x="11856520" y="6193604"/>
                </a:cubicBezTo>
                <a:cubicBezTo>
                  <a:pt x="11829119" y="6101419"/>
                  <a:pt x="11858923" y="5996209"/>
                  <a:pt x="11722875" y="5956630"/>
                </a:cubicBezTo>
                <a:cubicBezTo>
                  <a:pt x="11686819" y="5866950"/>
                  <a:pt x="11676724" y="5723664"/>
                  <a:pt x="11763258" y="5635988"/>
                </a:cubicBezTo>
                <a:cubicBezTo>
                  <a:pt x="11892094" y="5505226"/>
                  <a:pt x="11871424" y="5422059"/>
                  <a:pt x="11706050" y="5351418"/>
                </a:cubicBezTo>
                <a:cubicBezTo>
                  <a:pt x="11684896" y="5342400"/>
                  <a:pt x="11707491" y="4786287"/>
                  <a:pt x="11697876" y="4763241"/>
                </a:cubicBezTo>
                <a:cubicBezTo>
                  <a:pt x="11713260" y="4731677"/>
                  <a:pt x="11749315" y="4739192"/>
                  <a:pt x="11776236" y="4730675"/>
                </a:cubicBezTo>
                <a:cubicBezTo>
                  <a:pt x="11894018" y="4694603"/>
                  <a:pt x="11897864" y="4694603"/>
                  <a:pt x="11868540" y="4584884"/>
                </a:cubicBezTo>
                <a:cubicBezTo>
                  <a:pt x="11859884" y="4551817"/>
                  <a:pt x="11880076" y="4538289"/>
                  <a:pt x="11898825" y="4517749"/>
                </a:cubicBezTo>
                <a:cubicBezTo>
                  <a:pt x="11969013" y="4441095"/>
                  <a:pt x="11969494" y="4440094"/>
                  <a:pt x="11897864" y="4375464"/>
                </a:cubicBezTo>
                <a:cubicBezTo>
                  <a:pt x="11877192" y="4356928"/>
                  <a:pt x="11863252" y="4336887"/>
                  <a:pt x="11854116" y="4311838"/>
                </a:cubicBezTo>
                <a:cubicBezTo>
                  <a:pt x="11837290" y="4266245"/>
                  <a:pt x="11837771" y="4228169"/>
                  <a:pt x="11901709" y="4203620"/>
                </a:cubicBezTo>
                <a:cubicBezTo>
                  <a:pt x="11946418" y="4186086"/>
                  <a:pt x="11971897" y="4166044"/>
                  <a:pt x="11974782" y="4114442"/>
                </a:cubicBezTo>
                <a:cubicBezTo>
                  <a:pt x="11976706" y="4071355"/>
                  <a:pt x="11981993" y="4043299"/>
                  <a:pt x="11932476" y="4024762"/>
                </a:cubicBezTo>
                <a:cubicBezTo>
                  <a:pt x="11892576" y="4009732"/>
                  <a:pt x="11881038" y="3977668"/>
                  <a:pt x="11885365" y="3939592"/>
                </a:cubicBezTo>
                <a:cubicBezTo>
                  <a:pt x="11895460" y="3846405"/>
                  <a:pt x="11841137" y="3791796"/>
                  <a:pt x="11751719" y="3749211"/>
                </a:cubicBezTo>
                <a:cubicBezTo>
                  <a:pt x="11666628" y="3708629"/>
                  <a:pt x="11592115" y="3654019"/>
                  <a:pt x="11513754" y="3604420"/>
                </a:cubicBezTo>
                <a:cubicBezTo>
                  <a:pt x="11426740" y="3549310"/>
                  <a:pt x="11325786" y="3516243"/>
                  <a:pt x="11220504" y="3488188"/>
                </a:cubicBezTo>
                <a:cubicBezTo>
                  <a:pt x="11239734" y="3448108"/>
                  <a:pt x="11306076" y="3470653"/>
                  <a:pt x="11312805" y="3414541"/>
                </a:cubicBezTo>
                <a:cubicBezTo>
                  <a:pt x="11148394" y="3366945"/>
                  <a:pt x="10991193" y="3295301"/>
                  <a:pt x="10805146" y="3277767"/>
                </a:cubicBezTo>
                <a:cubicBezTo>
                  <a:pt x="10955618" y="3286784"/>
                  <a:pt x="11092147" y="3222154"/>
                  <a:pt x="11234926" y="3203117"/>
                </a:cubicBezTo>
                <a:cubicBezTo>
                  <a:pt x="11248386" y="3171554"/>
                  <a:pt x="11217140" y="3179569"/>
                  <a:pt x="11204640" y="3174060"/>
                </a:cubicBezTo>
                <a:cubicBezTo>
                  <a:pt x="11192140" y="3168047"/>
                  <a:pt x="11176757" y="3166042"/>
                  <a:pt x="11174834" y="3143498"/>
                </a:cubicBezTo>
                <a:cubicBezTo>
                  <a:pt x="11243580" y="3110932"/>
                  <a:pt x="11329632" y="3132475"/>
                  <a:pt x="11400780" y="3099410"/>
                </a:cubicBezTo>
                <a:cubicBezTo>
                  <a:pt x="11384916" y="3051314"/>
                  <a:pt x="11323382" y="3080371"/>
                  <a:pt x="11297902" y="3041793"/>
                </a:cubicBezTo>
                <a:cubicBezTo>
                  <a:pt x="11364246" y="3034780"/>
                  <a:pt x="11425779" y="3031774"/>
                  <a:pt x="11485870" y="3021253"/>
                </a:cubicBezTo>
                <a:cubicBezTo>
                  <a:pt x="11532984" y="3013236"/>
                  <a:pt x="11545964" y="2972154"/>
                  <a:pt x="11513754" y="2944098"/>
                </a:cubicBezTo>
                <a:cubicBezTo>
                  <a:pt x="11484909" y="2919049"/>
                  <a:pt x="11442604" y="2917044"/>
                  <a:pt x="11405107" y="2906523"/>
                </a:cubicBezTo>
                <a:cubicBezTo>
                  <a:pt x="11137817" y="2833377"/>
                  <a:pt x="10857066" y="2809829"/>
                  <a:pt x="10572950" y="2803317"/>
                </a:cubicBezTo>
                <a:cubicBezTo>
                  <a:pt x="10117210" y="2792795"/>
                  <a:pt x="9660028" y="2793297"/>
                  <a:pt x="9205250" y="2778767"/>
                </a:cubicBezTo>
                <a:cubicBezTo>
                  <a:pt x="8996489" y="2772379"/>
                  <a:pt x="8788540" y="2761765"/>
                  <a:pt x="8579578" y="2759181"/>
                </a:cubicBezTo>
                <a:cubicBezTo>
                  <a:pt x="8509922" y="2758320"/>
                  <a:pt x="8440155" y="2758352"/>
                  <a:pt x="8370208" y="2759730"/>
                </a:cubicBezTo>
                <a:cubicBezTo>
                  <a:pt x="8070708" y="2765742"/>
                  <a:pt x="7771690" y="2764238"/>
                  <a:pt x="7470748" y="2819849"/>
                </a:cubicBezTo>
                <a:cubicBezTo>
                  <a:pt x="7316911" y="2848407"/>
                  <a:pt x="7156825" y="2838887"/>
                  <a:pt x="7001547" y="2861432"/>
                </a:cubicBezTo>
                <a:cubicBezTo>
                  <a:pt x="6765024" y="2896002"/>
                  <a:pt x="6528501" y="2936583"/>
                  <a:pt x="6295343" y="2988688"/>
                </a:cubicBezTo>
                <a:cubicBezTo>
                  <a:pt x="6222271" y="3005220"/>
                  <a:pt x="6131892" y="3015241"/>
                  <a:pt x="6075166" y="3078367"/>
                </a:cubicBezTo>
                <a:cubicBezTo>
                  <a:pt x="5985266" y="3038288"/>
                  <a:pt x="5929502" y="3113938"/>
                  <a:pt x="5859314" y="3139490"/>
                </a:cubicBezTo>
                <a:cubicBezTo>
                  <a:pt x="5831912" y="3149510"/>
                  <a:pt x="5795857" y="3163538"/>
                  <a:pt x="5800183" y="3195101"/>
                </a:cubicBezTo>
                <a:cubicBezTo>
                  <a:pt x="5804030" y="3234680"/>
                  <a:pt x="5844410" y="3260231"/>
                  <a:pt x="5882870" y="3252215"/>
                </a:cubicBezTo>
                <a:cubicBezTo>
                  <a:pt x="6002574" y="3227164"/>
                  <a:pt x="6109777" y="3283277"/>
                  <a:pt x="6232848" y="3274760"/>
                </a:cubicBezTo>
                <a:cubicBezTo>
                  <a:pt x="6125643" y="3298808"/>
                  <a:pt x="6018918" y="3323358"/>
                  <a:pt x="5911715" y="3347407"/>
                </a:cubicBezTo>
                <a:cubicBezTo>
                  <a:pt x="6070839" y="3366444"/>
                  <a:pt x="6227559" y="3332376"/>
                  <a:pt x="6384279" y="3312836"/>
                </a:cubicBezTo>
                <a:cubicBezTo>
                  <a:pt x="6434757" y="3306824"/>
                  <a:pt x="6513117" y="3260732"/>
                  <a:pt x="6526097" y="3325362"/>
                </a:cubicBezTo>
                <a:cubicBezTo>
                  <a:pt x="6534750" y="3368448"/>
                  <a:pt x="6450622" y="3371454"/>
                  <a:pt x="6403028" y="3383478"/>
                </a:cubicBezTo>
                <a:cubicBezTo>
                  <a:pt x="6192945" y="3435081"/>
                  <a:pt x="5979497" y="3465141"/>
                  <a:pt x="5767013" y="3500713"/>
                </a:cubicBezTo>
                <a:cubicBezTo>
                  <a:pt x="5746822" y="3504220"/>
                  <a:pt x="5720381" y="3501214"/>
                  <a:pt x="5706920" y="3511233"/>
                </a:cubicBezTo>
                <a:cubicBezTo>
                  <a:pt x="5598272" y="3591895"/>
                  <a:pt x="5460782" y="3618449"/>
                  <a:pt x="5310793" y="3677066"/>
                </a:cubicBezTo>
                <a:cubicBezTo>
                  <a:pt x="5405498" y="3704622"/>
                  <a:pt x="5469435" y="3648007"/>
                  <a:pt x="5548276" y="3660533"/>
                </a:cubicBezTo>
                <a:cubicBezTo>
                  <a:pt x="5467993" y="3721154"/>
                  <a:pt x="5374730" y="3732677"/>
                  <a:pt x="5293005" y="3765743"/>
                </a:cubicBezTo>
                <a:cubicBezTo>
                  <a:pt x="5234355" y="3789291"/>
                  <a:pt x="5016580" y="3862938"/>
                  <a:pt x="4983410" y="3883981"/>
                </a:cubicBezTo>
                <a:cubicBezTo>
                  <a:pt x="4883416" y="3949110"/>
                  <a:pt x="4756501" y="3979672"/>
                  <a:pt x="4674775" y="4068850"/>
                </a:cubicBezTo>
                <a:cubicBezTo>
                  <a:pt x="4617087" y="4131477"/>
                  <a:pt x="4520939" y="4119952"/>
                  <a:pt x="4453155" y="4163539"/>
                </a:cubicBezTo>
                <a:cubicBezTo>
                  <a:pt x="4429119" y="4204622"/>
                  <a:pt x="4475751" y="4215143"/>
                  <a:pt x="4492095" y="4237188"/>
                </a:cubicBezTo>
                <a:cubicBezTo>
                  <a:pt x="4513728" y="4266746"/>
                  <a:pt x="4475269" y="4283280"/>
                  <a:pt x="4464213" y="4318851"/>
                </a:cubicBezTo>
                <a:cubicBezTo>
                  <a:pt x="4591608" y="4278771"/>
                  <a:pt x="4713234" y="4255223"/>
                  <a:pt x="4857456" y="4241696"/>
                </a:cubicBezTo>
                <a:cubicBezTo>
                  <a:pt x="4809862" y="4299311"/>
                  <a:pt x="4752174" y="4274261"/>
                  <a:pt x="4713234" y="4295303"/>
                </a:cubicBezTo>
                <a:cubicBezTo>
                  <a:pt x="4687756" y="4308830"/>
                  <a:pt x="4648816" y="4314843"/>
                  <a:pt x="4656026" y="4348410"/>
                </a:cubicBezTo>
                <a:cubicBezTo>
                  <a:pt x="4661795" y="4374963"/>
                  <a:pt x="4694486" y="4371456"/>
                  <a:pt x="4718523" y="4368951"/>
                </a:cubicBezTo>
                <a:cubicBezTo>
                  <a:pt x="4810825" y="4359433"/>
                  <a:pt x="4900722" y="4356425"/>
                  <a:pt x="4989178" y="4420054"/>
                </a:cubicBezTo>
                <a:cubicBezTo>
                  <a:pt x="4764193" y="4512739"/>
                  <a:pt x="4505557" y="4473661"/>
                  <a:pt x="4304127" y="4609933"/>
                </a:cubicBezTo>
                <a:cubicBezTo>
                  <a:pt x="4332491" y="4652018"/>
                  <a:pt x="4372871" y="4629473"/>
                  <a:pt x="4402677" y="4624463"/>
                </a:cubicBezTo>
                <a:cubicBezTo>
                  <a:pt x="4598338" y="4590394"/>
                  <a:pt x="5297331" y="4651016"/>
                  <a:pt x="5398287" y="4608430"/>
                </a:cubicBezTo>
                <a:cubicBezTo>
                  <a:pt x="5460301" y="4582379"/>
                  <a:pt x="5525682" y="4569853"/>
                  <a:pt x="5592504" y="4585886"/>
                </a:cubicBezTo>
                <a:cubicBezTo>
                  <a:pt x="5656923" y="4601416"/>
                  <a:pt x="5640578" y="4819353"/>
                  <a:pt x="5411266" y="4964142"/>
                </a:cubicBezTo>
                <a:cubicBezTo>
                  <a:pt x="5378575" y="4984684"/>
                  <a:pt x="5524721" y="5014244"/>
                  <a:pt x="5480493" y="5031277"/>
                </a:cubicBezTo>
                <a:cubicBezTo>
                  <a:pt x="5445880" y="5044804"/>
                  <a:pt x="5276179" y="5037289"/>
                  <a:pt x="5233393" y="5047810"/>
                </a:cubicBezTo>
                <a:cubicBezTo>
                  <a:pt x="5216567" y="5052318"/>
                  <a:pt x="4701216" y="5221157"/>
                  <a:pt x="4750251" y="5256728"/>
                </a:cubicBezTo>
                <a:cubicBezTo>
                  <a:pt x="4896877" y="5363441"/>
                  <a:pt x="5388190" y="5558833"/>
                  <a:pt x="4508440" y="5624965"/>
                </a:cubicBezTo>
                <a:cubicBezTo>
                  <a:pt x="4536323" y="5663542"/>
                  <a:pt x="4613241" y="5638994"/>
                  <a:pt x="4602665" y="5706629"/>
                </a:cubicBezTo>
                <a:cubicBezTo>
                  <a:pt x="4485845" y="5743202"/>
                  <a:pt x="4350758" y="5741198"/>
                  <a:pt x="4215189" y="5797811"/>
                </a:cubicBezTo>
                <a:cubicBezTo>
                  <a:pt x="4276245" y="5838893"/>
                  <a:pt x="4346432" y="5813844"/>
                  <a:pt x="4407966" y="5826870"/>
                </a:cubicBezTo>
                <a:cubicBezTo>
                  <a:pt x="4373353" y="5878473"/>
                  <a:pt x="4313741" y="5870457"/>
                  <a:pt x="4265186" y="5881478"/>
                </a:cubicBezTo>
                <a:cubicBezTo>
                  <a:pt x="4220479" y="5892001"/>
                  <a:pt x="4125774" y="5981680"/>
                  <a:pt x="4145964" y="5977170"/>
                </a:cubicBezTo>
                <a:cubicBezTo>
                  <a:pt x="4332971" y="5937091"/>
                  <a:pt x="4522862" y="5948113"/>
                  <a:pt x="4710350" y="5909035"/>
                </a:cubicBezTo>
                <a:cubicBezTo>
                  <a:pt x="4772366" y="5896009"/>
                  <a:pt x="4842554" y="5870958"/>
                  <a:pt x="4870916" y="5949616"/>
                </a:cubicBezTo>
                <a:cubicBezTo>
                  <a:pt x="4879571" y="5972663"/>
                  <a:pt x="4873320" y="5980177"/>
                  <a:pt x="4960333" y="5949115"/>
                </a:cubicBezTo>
                <a:cubicBezTo>
                  <a:pt x="4994466" y="5937091"/>
                  <a:pt x="5039656" y="5924065"/>
                  <a:pt x="5073788" y="5953623"/>
                </a:cubicBezTo>
                <a:cubicBezTo>
                  <a:pt x="5052154" y="5990698"/>
                  <a:pt x="5010331" y="5979675"/>
                  <a:pt x="4979084" y="5990197"/>
                </a:cubicBezTo>
                <a:cubicBezTo>
                  <a:pt x="4896397" y="6017250"/>
                  <a:pt x="5180513" y="6120457"/>
                  <a:pt x="5100228" y="6151519"/>
                </a:cubicBezTo>
                <a:cubicBezTo>
                  <a:pt x="4935817" y="6215148"/>
                  <a:pt x="4832938" y="6196611"/>
                  <a:pt x="4666602" y="6266250"/>
                </a:cubicBezTo>
                <a:cubicBezTo>
                  <a:pt x="4723331" y="6264746"/>
                  <a:pt x="4706024" y="6288795"/>
                  <a:pt x="4762750" y="6288795"/>
                </a:cubicBezTo>
                <a:cubicBezTo>
                  <a:pt x="4788229" y="6288795"/>
                  <a:pt x="4815151" y="6294807"/>
                  <a:pt x="4815151" y="6322363"/>
                </a:cubicBezTo>
                <a:cubicBezTo>
                  <a:pt x="4815151" y="6348414"/>
                  <a:pt x="4516613" y="6491199"/>
                  <a:pt x="4558918" y="6504727"/>
                </a:cubicBezTo>
                <a:cubicBezTo>
                  <a:pt x="4674295" y="6541299"/>
                  <a:pt x="4970431" y="6429075"/>
                  <a:pt x="4899280" y="6480679"/>
                </a:cubicBezTo>
                <a:cubicBezTo>
                  <a:pt x="4791114" y="6559337"/>
                  <a:pt x="4774769" y="6574868"/>
                  <a:pt x="4692563" y="6586391"/>
                </a:cubicBezTo>
                <a:cubicBezTo>
                  <a:pt x="4621894" y="6596411"/>
                  <a:pt x="4373353" y="6816352"/>
                  <a:pt x="4303645" y="6834888"/>
                </a:cubicBezTo>
                <a:cubicBezTo>
                  <a:pt x="4288262" y="6838896"/>
                  <a:pt x="4291687" y="6845065"/>
                  <a:pt x="4307829" y="6852361"/>
                </a:cubicBezTo>
                <a:lnTo>
                  <a:pt x="4323786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E90F666-2DE0-7760-399E-1815B4C9A2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01709" y="3159719"/>
            <a:ext cx="5552090" cy="1336081"/>
          </a:xfrm>
        </p:spPr>
        <p:txBody>
          <a:bodyPr anchor="b">
            <a:normAutofit/>
          </a:bodyPr>
          <a:lstStyle/>
          <a:p>
            <a:r>
              <a:rPr lang="en-US" sz="2800" dirty="0"/>
              <a:t>Time Management Strategies in the Digital World</a:t>
            </a:r>
            <a:br>
              <a:rPr lang="en-US" sz="2800" dirty="0"/>
            </a:br>
            <a:endParaRPr lang="en-US" sz="28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33F219-FD18-DB28-A53B-D9A53AACF7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4495800"/>
            <a:ext cx="5257798" cy="1724025"/>
          </a:xfrm>
        </p:spPr>
        <p:txBody>
          <a:bodyPr>
            <a:normAutofit fontScale="92500" lnSpcReduction="20000"/>
          </a:bodyPr>
          <a:lstStyle/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Prioritization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Planning</a:t>
            </a:r>
          </a:p>
          <a:p>
            <a:r>
              <a:rPr lang="en-US" sz="1600" dirty="0" err="1">
                <a:latin typeface="Arial" panose="020B0604020202020204" pitchFamily="34" charset="0"/>
                <a:cs typeface="Arial" panose="020B0604020202020204" pitchFamily="34" charset="0"/>
              </a:rPr>
              <a:t>Organisation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Goal setting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Eliminating Distractions 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Review and Adjustment</a:t>
            </a:r>
          </a:p>
          <a:p>
            <a:endParaRPr lang="en-US" sz="1100" dirty="0"/>
          </a:p>
          <a:p>
            <a:endParaRPr lang="en-US" sz="1100" dirty="0"/>
          </a:p>
        </p:txBody>
      </p:sp>
    </p:spTree>
    <p:extLst>
      <p:ext uri="{BB962C8B-B14F-4D97-AF65-F5344CB8AC3E}">
        <p14:creationId xmlns:p14="http://schemas.microsoft.com/office/powerpoint/2010/main" val="53980461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prestig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3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" presetID="3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3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" presetID="3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3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xit" presetSubtype="1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31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9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3" presetClass="entr" presetSubtype="1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" grpId="1"/>
      <p:bldP spid="2" grpId="2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A8384FB5-9ADC-4DDC-881B-597D56F5B1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91E5A9A7-95C6-4F4F-B00E-C82E07FE62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7539" y="1417538"/>
            <a:ext cx="6875818" cy="4040744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D07DD2DE-F619-49DD-B5E7-03A290FF4E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-158495" y="2660473"/>
            <a:ext cx="4355594" cy="4038603"/>
          </a:xfrm>
          <a:prstGeom prst="rect">
            <a:avLst/>
          </a:prstGeom>
          <a:gradFill>
            <a:gsLst>
              <a:gs pos="0">
                <a:schemeClr val="accent1">
                  <a:alpha val="50000"/>
                </a:schemeClr>
              </a:gs>
              <a:gs pos="100000">
                <a:schemeClr val="accent1">
                  <a:lumMod val="50000"/>
                  <a:alpha val="0"/>
                </a:scheme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85149191-5F60-4A28-AAFF-039F96B0F3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-1180882" y="1638085"/>
            <a:ext cx="6857572" cy="3581401"/>
          </a:xfrm>
          <a:prstGeom prst="rect">
            <a:avLst/>
          </a:prstGeom>
          <a:gradFill>
            <a:gsLst>
              <a:gs pos="0">
                <a:srgbClr val="000000">
                  <a:alpha val="59000"/>
                </a:srgbClr>
              </a:gs>
              <a:gs pos="69000">
                <a:schemeClr val="accent1">
                  <a:alpha val="0"/>
                </a:scheme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F8260ED5-17F7-4158-B241-D51DD4CF1B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-747355" y="1201312"/>
            <a:ext cx="4808302" cy="4088666"/>
          </a:xfrm>
          <a:custGeom>
            <a:avLst/>
            <a:gdLst>
              <a:gd name="connsiteX0" fmla="*/ 48844 w 4808302"/>
              <a:gd name="connsiteY0" fmla="*/ 2888671 h 4088666"/>
              <a:gd name="connsiteX1" fmla="*/ 0 w 4808302"/>
              <a:gd name="connsiteY1" fmla="*/ 2404151 h 4088666"/>
              <a:gd name="connsiteX2" fmla="*/ 2404151 w 4808302"/>
              <a:gd name="connsiteY2" fmla="*/ 0 h 4088666"/>
              <a:gd name="connsiteX3" fmla="*/ 4808302 w 4808302"/>
              <a:gd name="connsiteY3" fmla="*/ 2404151 h 4088666"/>
              <a:gd name="connsiteX4" fmla="*/ 4700216 w 4808302"/>
              <a:gd name="connsiteY4" fmla="*/ 3119072 h 4088666"/>
              <a:gd name="connsiteX5" fmla="*/ 4643143 w 4808302"/>
              <a:gd name="connsiteY5" fmla="*/ 3275009 h 4088666"/>
              <a:gd name="connsiteX6" fmla="*/ 690093 w 4808302"/>
              <a:gd name="connsiteY6" fmla="*/ 4088666 h 4088666"/>
              <a:gd name="connsiteX7" fmla="*/ 548991 w 4808302"/>
              <a:gd name="connsiteY7" fmla="*/ 3933414 h 4088666"/>
              <a:gd name="connsiteX8" fmla="*/ 48844 w 4808302"/>
              <a:gd name="connsiteY8" fmla="*/ 2888671 h 40886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808302" h="4088666">
                <a:moveTo>
                  <a:pt x="48844" y="2888671"/>
                </a:moveTo>
                <a:cubicBezTo>
                  <a:pt x="16818" y="2732167"/>
                  <a:pt x="0" y="2570123"/>
                  <a:pt x="0" y="2404151"/>
                </a:cubicBezTo>
                <a:cubicBezTo>
                  <a:pt x="0" y="1076375"/>
                  <a:pt x="1076375" y="0"/>
                  <a:pt x="2404151" y="0"/>
                </a:cubicBezTo>
                <a:cubicBezTo>
                  <a:pt x="3731927" y="0"/>
                  <a:pt x="4808302" y="1076375"/>
                  <a:pt x="4808302" y="2404151"/>
                </a:cubicBezTo>
                <a:cubicBezTo>
                  <a:pt x="4808302" y="2653109"/>
                  <a:pt x="4770461" y="2893229"/>
                  <a:pt x="4700216" y="3119072"/>
                </a:cubicBezTo>
                <a:lnTo>
                  <a:pt x="4643143" y="3275009"/>
                </a:lnTo>
                <a:lnTo>
                  <a:pt x="690093" y="4088666"/>
                </a:lnTo>
                <a:lnTo>
                  <a:pt x="548991" y="3933414"/>
                </a:lnTo>
                <a:cubicBezTo>
                  <a:pt x="304015" y="3636572"/>
                  <a:pt x="128908" y="3279932"/>
                  <a:pt x="48844" y="2888671"/>
                </a:cubicBezTo>
                <a:close/>
              </a:path>
            </a:pathLst>
          </a:custGeom>
          <a:gradFill>
            <a:gsLst>
              <a:gs pos="39000">
                <a:schemeClr val="accent1">
                  <a:lumMod val="60000"/>
                  <a:lumOff val="40000"/>
                  <a:alpha val="0"/>
                </a:schemeClr>
              </a:gs>
              <a:gs pos="100000">
                <a:schemeClr val="accent1">
                  <a:lumMod val="75000"/>
                  <a:alpha val="26000"/>
                </a:scheme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F4B40A9-93A6-A4BC-0CBC-20E5A0E57A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7490" y="2699581"/>
            <a:ext cx="2880828" cy="3071906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37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Challenges in time management.</a:t>
            </a:r>
            <a:br>
              <a:rPr lang="en-US" sz="37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endParaRPr lang="en-US" sz="3700" kern="12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5" name="Content Placeholder 4" descr="A person with many arms and many hands&#10;&#10;AI-generated content may be incorrect.">
            <a:extLst>
              <a:ext uri="{FF2B5EF4-FFF2-40B4-BE49-F238E27FC236}">
                <a16:creationId xmlns:a16="http://schemas.microsoft.com/office/drawing/2014/main" id="{BEC8C92D-BC4A-C7DF-5FC1-AFE0C665C54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4651218" y="467208"/>
            <a:ext cx="6928168" cy="5923584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5BFEF338-87DC-79F5-01CA-FF3614B01E9D}"/>
              </a:ext>
            </a:extLst>
          </p:cNvPr>
          <p:cNvSpPr txBox="1"/>
          <p:nvPr/>
        </p:nvSpPr>
        <p:spPr>
          <a:xfrm>
            <a:off x="8969377" y="6190737"/>
            <a:ext cx="2610009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3" tooltip="https://clavesliderazgoresponsable.blogspot.com/2020/03/como-controlar-nuestra-atencion.html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4" tooltip="https://creativecommons.org/licenses/by-nc-nd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BY-NC-ND</a:t>
            </a:r>
            <a:endParaRPr lang="en-US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4900245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prestig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3" name="Rectangle 32">
            <a:extLst>
              <a:ext uri="{FF2B5EF4-FFF2-40B4-BE49-F238E27FC236}">
                <a16:creationId xmlns:a16="http://schemas.microsoft.com/office/drawing/2014/main" id="{9203DE33-2CD4-4CA8-9AF3-37C3B65133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"/>
            <a:ext cx="12192000" cy="685799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0AF57B88-1D4C-41FA-A761-EC1DD10C35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7539" y="1417538"/>
            <a:ext cx="6875818" cy="4040744"/>
          </a:xfrm>
          <a:prstGeom prst="rect">
            <a:avLst/>
          </a:prstGeom>
          <a:gradFill>
            <a:gsLst>
              <a:gs pos="11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D2548F45-5164-4ABB-8212-7F293FDED8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-159565" y="2659404"/>
            <a:ext cx="4355594" cy="4040742"/>
          </a:xfrm>
          <a:prstGeom prst="rect">
            <a:avLst/>
          </a:prstGeom>
          <a:gradFill>
            <a:gsLst>
              <a:gs pos="0">
                <a:schemeClr val="accent1">
                  <a:alpha val="50000"/>
                </a:schemeClr>
              </a:gs>
              <a:gs pos="100000">
                <a:schemeClr val="accent1">
                  <a:lumMod val="50000"/>
                  <a:alpha val="0"/>
                </a:scheme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7" name="Content Placeholder 26" descr="A yellow post-it note with a light bulb drawn on it&#10;&#10;AI-generated content may be incorrect.">
            <a:extLst>
              <a:ext uri="{FF2B5EF4-FFF2-40B4-BE49-F238E27FC236}">
                <a16:creationId xmlns:a16="http://schemas.microsoft.com/office/drawing/2014/main" id="{1EBB9178-CB8B-2809-96CD-9BDEE46DB82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r="20783"/>
          <a:stretch>
            <a:fillRect/>
          </a:stretch>
        </p:blipFill>
        <p:spPr>
          <a:xfrm>
            <a:off x="4038599" y="10"/>
            <a:ext cx="8160026" cy="6875809"/>
          </a:xfrm>
          <a:prstGeom prst="rect">
            <a:avLst/>
          </a:prstGeom>
        </p:spPr>
      </p:pic>
      <p:sp>
        <p:nvSpPr>
          <p:cNvPr id="39" name="Freeform: Shape 38">
            <a:extLst>
              <a:ext uri="{FF2B5EF4-FFF2-40B4-BE49-F238E27FC236}">
                <a16:creationId xmlns:a16="http://schemas.microsoft.com/office/drawing/2014/main" id="{5E81CCFB-7BEF-4186-86FB-D09450B4D0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-747355" y="1201312"/>
            <a:ext cx="4808302" cy="4088666"/>
          </a:xfrm>
          <a:custGeom>
            <a:avLst/>
            <a:gdLst>
              <a:gd name="connsiteX0" fmla="*/ 48844 w 4808302"/>
              <a:gd name="connsiteY0" fmla="*/ 2888671 h 4088666"/>
              <a:gd name="connsiteX1" fmla="*/ 0 w 4808302"/>
              <a:gd name="connsiteY1" fmla="*/ 2404151 h 4088666"/>
              <a:gd name="connsiteX2" fmla="*/ 2404151 w 4808302"/>
              <a:gd name="connsiteY2" fmla="*/ 0 h 4088666"/>
              <a:gd name="connsiteX3" fmla="*/ 4808302 w 4808302"/>
              <a:gd name="connsiteY3" fmla="*/ 2404151 h 4088666"/>
              <a:gd name="connsiteX4" fmla="*/ 4700216 w 4808302"/>
              <a:gd name="connsiteY4" fmla="*/ 3119072 h 4088666"/>
              <a:gd name="connsiteX5" fmla="*/ 4643143 w 4808302"/>
              <a:gd name="connsiteY5" fmla="*/ 3275009 h 4088666"/>
              <a:gd name="connsiteX6" fmla="*/ 690093 w 4808302"/>
              <a:gd name="connsiteY6" fmla="*/ 4088666 h 4088666"/>
              <a:gd name="connsiteX7" fmla="*/ 548991 w 4808302"/>
              <a:gd name="connsiteY7" fmla="*/ 3933414 h 4088666"/>
              <a:gd name="connsiteX8" fmla="*/ 48844 w 4808302"/>
              <a:gd name="connsiteY8" fmla="*/ 2888671 h 40886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808302" h="4088666">
                <a:moveTo>
                  <a:pt x="48844" y="2888671"/>
                </a:moveTo>
                <a:cubicBezTo>
                  <a:pt x="16818" y="2732167"/>
                  <a:pt x="0" y="2570123"/>
                  <a:pt x="0" y="2404151"/>
                </a:cubicBezTo>
                <a:cubicBezTo>
                  <a:pt x="0" y="1076375"/>
                  <a:pt x="1076375" y="0"/>
                  <a:pt x="2404151" y="0"/>
                </a:cubicBezTo>
                <a:cubicBezTo>
                  <a:pt x="3731927" y="0"/>
                  <a:pt x="4808302" y="1076375"/>
                  <a:pt x="4808302" y="2404151"/>
                </a:cubicBezTo>
                <a:cubicBezTo>
                  <a:pt x="4808302" y="2653109"/>
                  <a:pt x="4770461" y="2893229"/>
                  <a:pt x="4700216" y="3119072"/>
                </a:cubicBezTo>
                <a:lnTo>
                  <a:pt x="4643143" y="3275009"/>
                </a:lnTo>
                <a:lnTo>
                  <a:pt x="690093" y="4088666"/>
                </a:lnTo>
                <a:lnTo>
                  <a:pt x="548991" y="3933414"/>
                </a:lnTo>
                <a:cubicBezTo>
                  <a:pt x="304015" y="3636572"/>
                  <a:pt x="128908" y="3279932"/>
                  <a:pt x="48844" y="2888671"/>
                </a:cubicBezTo>
                <a:close/>
              </a:path>
            </a:pathLst>
          </a:custGeom>
          <a:gradFill>
            <a:gsLst>
              <a:gs pos="39000">
                <a:schemeClr val="accent1">
                  <a:lumMod val="60000"/>
                  <a:lumOff val="40000"/>
                  <a:alpha val="0"/>
                </a:schemeClr>
              </a:gs>
              <a:gs pos="100000">
                <a:schemeClr val="accent1">
                  <a:lumMod val="75000"/>
                  <a:alpha val="26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74476A4-E3FE-E091-4EF0-0E1A5139D3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4473" y="2950387"/>
            <a:ext cx="3052293" cy="3531403"/>
          </a:xfrm>
        </p:spPr>
        <p:txBody>
          <a:bodyPr vert="horz" lIns="91440" tIns="45720" rIns="91440" bIns="45720" rtlCol="0" anchor="t">
            <a:normAutofit fontScale="90000"/>
          </a:bodyPr>
          <a:lstStyle/>
          <a:p>
            <a:pPr marL="0" indent="0" algn="r"/>
            <a:r>
              <a:rPr lang="en-US" sz="4000" dirty="0">
                <a:solidFill>
                  <a:srgbClr val="FFFFFF"/>
                </a:solidFill>
              </a:rPr>
              <a:t>Benefits and Evidence-based solution</a:t>
            </a:r>
            <a:br>
              <a:rPr lang="en-US" sz="4000" dirty="0">
                <a:solidFill>
                  <a:srgbClr val="FFFFFF"/>
                </a:solidFill>
              </a:rPr>
            </a:br>
            <a:r>
              <a:rPr lang="en-US" sz="4000" dirty="0">
                <a:solidFill>
                  <a:srgbClr val="FFFFFF"/>
                </a:solidFill>
              </a:rPr>
              <a:t>.</a:t>
            </a:r>
            <a:br>
              <a:rPr lang="en-US" sz="4000" dirty="0">
                <a:solidFill>
                  <a:srgbClr val="FFFFFF"/>
                </a:solidFill>
              </a:rPr>
            </a:br>
            <a:br>
              <a:rPr lang="en-US" sz="4000" dirty="0">
                <a:solidFill>
                  <a:srgbClr val="FFFFFF"/>
                </a:solidFill>
              </a:rPr>
            </a:br>
            <a:endParaRPr lang="en-US" sz="4000" dirty="0">
              <a:solidFill>
                <a:srgbClr val="FFFFFF"/>
              </a:solidFill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8E18DAAE-FDC1-5973-993F-5D085836D0AC}"/>
              </a:ext>
            </a:extLst>
          </p:cNvPr>
          <p:cNvSpPr txBox="1"/>
          <p:nvPr/>
        </p:nvSpPr>
        <p:spPr>
          <a:xfrm>
            <a:off x="9737482" y="6870700"/>
            <a:ext cx="2454518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4" tooltip="https://evidenceandpolicyblog.co.uk/page/2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5" tooltip="https://creativecommons.org/licenses/by-nc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</a:t>
            </a:r>
            <a:endParaRPr lang="en-US" sz="700">
              <a:solidFill>
                <a:srgbClr val="FFFFFF"/>
              </a:solidFill>
            </a:endParaRP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9F8F322C-BD76-F184-D536-CDB31F6E62FA}"/>
              </a:ext>
            </a:extLst>
          </p:cNvPr>
          <p:cNvSpPr txBox="1"/>
          <p:nvPr/>
        </p:nvSpPr>
        <p:spPr>
          <a:xfrm>
            <a:off x="7270264" y="6870700"/>
            <a:ext cx="2454518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4" tooltip="https://evidenceandpolicyblog.co.uk/page/2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5" tooltip="https://creativecommons.org/licenses/by-nc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</a:t>
            </a:r>
            <a:endParaRPr lang="en-US" sz="700">
              <a:solidFill>
                <a:srgbClr val="FFFFFF"/>
              </a:solidFill>
            </a:endParaRP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C3D09D60-1D8B-F760-B58D-06455561290C}"/>
              </a:ext>
            </a:extLst>
          </p:cNvPr>
          <p:cNvSpPr txBox="1"/>
          <p:nvPr/>
        </p:nvSpPr>
        <p:spPr>
          <a:xfrm>
            <a:off x="4803046" y="6870700"/>
            <a:ext cx="2454518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4" tooltip="https://evidenceandpolicyblog.co.uk/page/2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5" tooltip="https://creativecommons.org/licenses/by-nc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</a:t>
            </a:r>
            <a:endParaRPr lang="en-US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9391326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prestig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3D3DEB-9804-AFFB-8910-87762D3C78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4700" y="365125"/>
            <a:ext cx="10515600" cy="1325563"/>
          </a:xfrm>
        </p:spPr>
        <p:txBody>
          <a:bodyPr/>
          <a:lstStyle/>
          <a:p>
            <a:r>
              <a:rPr lang="en-US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74EAEC-679A-0662-9941-47CE8AFF000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/>
              <a:t>Mondal, N. and Das, A.C., 2021. Overview of curriculum change: a brief discussion. </a:t>
            </a:r>
            <a:r>
              <a:rPr lang="en-US" i="1" dirty="0"/>
              <a:t>EPRA International Journal of Multidisciplinary Research (IJMR)</a:t>
            </a:r>
            <a:r>
              <a:rPr lang="en-US" dirty="0"/>
              <a:t>, 7(3). </a:t>
            </a:r>
            <a:r>
              <a:rPr lang="en-US" dirty="0" err="1"/>
              <a:t>doi</a:t>
            </a:r>
            <a:r>
              <a:rPr lang="en-US" dirty="0"/>
              <a:t>: </a:t>
            </a:r>
            <a:r>
              <a:rPr lang="en-US" u="sng" dirty="0">
                <a:hlinkClick r:id="rId3"/>
              </a:rPr>
              <a:t>https://doi.org/10.36713/epra2013</a:t>
            </a:r>
            <a:r>
              <a:rPr lang="en-US" dirty="0"/>
              <a:t>. </a:t>
            </a:r>
            <a:endParaRPr lang="en-GB" dirty="0"/>
          </a:p>
          <a:p>
            <a:r>
              <a:rPr lang="en-US" dirty="0"/>
              <a:t>Nasrullah, S. and Khan, M.S., 2015. The Impact of Time Management on the Students’ Academic Achievements. </a:t>
            </a:r>
            <a:r>
              <a:rPr lang="en-US" i="1" dirty="0"/>
              <a:t>An International Peer-reviewed Journal</a:t>
            </a:r>
            <a:r>
              <a:rPr lang="en-US" dirty="0"/>
              <a:t>, [online] 11. Available at: </a:t>
            </a:r>
            <a:r>
              <a:rPr lang="en-US" u="sng" dirty="0">
                <a:hlinkClick r:id="rId4"/>
              </a:rPr>
              <a:t>https://www.iiste.org/Journals/index.php/JLLL/article/viewFile/23538/23819</a:t>
            </a:r>
            <a:r>
              <a:rPr lang="en-US" dirty="0"/>
              <a:t>. </a:t>
            </a:r>
            <a:endParaRPr lang="en-GB" dirty="0"/>
          </a:p>
          <a:p>
            <a:r>
              <a:rPr lang="en-US" dirty="0"/>
              <a:t>Nirmala, W., 2020. POMODORO Technique. </a:t>
            </a:r>
            <a:r>
              <a:rPr lang="en-US" i="1" dirty="0"/>
              <a:t>EPRA International Journal of Multidisciplinary Research (IJMR) -Peer Reviewed Journal</a:t>
            </a:r>
            <a:r>
              <a:rPr lang="en-US" dirty="0"/>
              <a:t>, 6(11). </a:t>
            </a:r>
            <a:r>
              <a:rPr lang="en-US" dirty="0" err="1"/>
              <a:t>doi</a:t>
            </a:r>
            <a:r>
              <a:rPr lang="en-US" dirty="0"/>
              <a:t>: </a:t>
            </a:r>
            <a:r>
              <a:rPr lang="en-US" u="sng" dirty="0">
                <a:hlinkClick r:id="rId3"/>
              </a:rPr>
              <a:t>https://doi.org/10.36713/epra2013</a:t>
            </a:r>
            <a:r>
              <a:rPr lang="en-US" dirty="0"/>
              <a:t>. </a:t>
            </a:r>
            <a:endParaRPr lang="en-GB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9845793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prestig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Custom Design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1447</TotalTime>
  <Words>318</Words>
  <Application>Microsoft Macintosh PowerPoint</Application>
  <PresentationFormat>Widescreen</PresentationFormat>
  <Paragraphs>34</Paragraphs>
  <Slides>8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8</vt:i4>
      </vt:variant>
    </vt:vector>
  </HeadingPairs>
  <TitlesOfParts>
    <vt:vector size="13" baseType="lpstr">
      <vt:lpstr>Aptos</vt:lpstr>
      <vt:lpstr>Aptos Display</vt:lpstr>
      <vt:lpstr>Arial</vt:lpstr>
      <vt:lpstr>Custom Design</vt:lpstr>
      <vt:lpstr>Office Theme</vt:lpstr>
      <vt:lpstr>Time Management</vt:lpstr>
      <vt:lpstr>Contents </vt:lpstr>
      <vt:lpstr>Introduction </vt:lpstr>
      <vt:lpstr>What is time Management, and why does it matter? </vt:lpstr>
      <vt:lpstr>Time Management Strategies in the Digital World </vt:lpstr>
      <vt:lpstr>Challenges in time management. </vt:lpstr>
      <vt:lpstr>Benefits and Evidence-based solution .  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Shelsya Cavanza (2130984)</dc:creator>
  <cp:lastModifiedBy>Shelsya Cavanza (2130984)</cp:lastModifiedBy>
  <cp:revision>2</cp:revision>
  <dcterms:created xsi:type="dcterms:W3CDTF">2025-06-12T12:21:42Z</dcterms:created>
  <dcterms:modified xsi:type="dcterms:W3CDTF">2025-06-13T21:01:08Z</dcterms:modified>
</cp:coreProperties>
</file>