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47"/>
  </p:notesMasterIdLst>
  <p:sldIdLst>
    <p:sldId id="256" r:id="rId3"/>
    <p:sldId id="274" r:id="rId4"/>
    <p:sldId id="384" r:id="rId5"/>
    <p:sldId id="383" r:id="rId6"/>
    <p:sldId id="352" r:id="rId7"/>
    <p:sldId id="333" r:id="rId8"/>
    <p:sldId id="347" r:id="rId9"/>
    <p:sldId id="257" r:id="rId10"/>
    <p:sldId id="355" r:id="rId11"/>
    <p:sldId id="342" r:id="rId12"/>
    <p:sldId id="358" r:id="rId13"/>
    <p:sldId id="367" r:id="rId14"/>
    <p:sldId id="351" r:id="rId15"/>
    <p:sldId id="369" r:id="rId16"/>
    <p:sldId id="368" r:id="rId17"/>
    <p:sldId id="370" r:id="rId18"/>
    <p:sldId id="371" r:id="rId19"/>
    <p:sldId id="374" r:id="rId20"/>
    <p:sldId id="372" r:id="rId21"/>
    <p:sldId id="373" r:id="rId22"/>
    <p:sldId id="375" r:id="rId23"/>
    <p:sldId id="360" r:id="rId24"/>
    <p:sldId id="382" r:id="rId25"/>
    <p:sldId id="376" r:id="rId26"/>
    <p:sldId id="377" r:id="rId27"/>
    <p:sldId id="378" r:id="rId28"/>
    <p:sldId id="379" r:id="rId29"/>
    <p:sldId id="364" r:id="rId30"/>
    <p:sldId id="380" r:id="rId31"/>
    <p:sldId id="365" r:id="rId32"/>
    <p:sldId id="387" r:id="rId33"/>
    <p:sldId id="362" r:id="rId34"/>
    <p:sldId id="308" r:id="rId35"/>
    <p:sldId id="386" r:id="rId36"/>
    <p:sldId id="340" r:id="rId37"/>
    <p:sldId id="315" r:id="rId38"/>
    <p:sldId id="353" r:id="rId39"/>
    <p:sldId id="348" r:id="rId40"/>
    <p:sldId id="354" r:id="rId41"/>
    <p:sldId id="346" r:id="rId42"/>
    <p:sldId id="349" r:id="rId43"/>
    <p:sldId id="344" r:id="rId44"/>
    <p:sldId id="334" r:id="rId45"/>
    <p:sldId id="357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03" autoAdjust="0"/>
    <p:restoredTop sz="86467" autoAdjust="0"/>
  </p:normalViewPr>
  <p:slideViewPr>
    <p:cSldViewPr snapToGrid="0">
      <p:cViewPr varScale="1">
        <p:scale>
          <a:sx n="76" d="100"/>
          <a:sy n="76" d="100"/>
        </p:scale>
        <p:origin x="102" y="462"/>
      </p:cViewPr>
      <p:guideLst/>
    </p:cSldViewPr>
  </p:slideViewPr>
  <p:outlineViewPr>
    <p:cViewPr>
      <p:scale>
        <a:sx n="33" d="100"/>
        <a:sy n="33" d="100"/>
      </p:scale>
      <p:origin x="0" y="-2326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202" d="100"/>
          <a:sy n="202" d="100"/>
        </p:scale>
        <p:origin x="1284" y="-14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0BE6AE-3CAD-469D-9386-325451B0F49D}" type="doc">
      <dgm:prSet loTypeId="urn:microsoft.com/office/officeart/2005/8/layout/hierarchy3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40987CF-8CE6-4851-B3E1-7AD56BE9E5D1}">
      <dgm:prSet/>
      <dgm:spPr/>
      <dgm:t>
        <a:bodyPr/>
        <a:lstStyle/>
        <a:p>
          <a:pPr>
            <a:defRPr cap="all"/>
          </a:pPr>
          <a:r>
            <a:rPr lang="en-GB" dirty="0"/>
            <a:t> </a:t>
          </a:r>
          <a:r>
            <a:rPr lang="en-GB" dirty="0">
              <a:solidFill>
                <a:srgbClr val="FF0000"/>
              </a:solidFill>
            </a:rPr>
            <a:t>Familiarise</a:t>
          </a:r>
          <a:r>
            <a:rPr lang="en-GB" dirty="0"/>
            <a:t> you with the basics of how to write a research proposal</a:t>
          </a:r>
          <a:endParaRPr lang="en-US" dirty="0"/>
        </a:p>
      </dgm:t>
    </dgm:pt>
    <dgm:pt modelId="{F030018C-C660-4244-9434-A4C49F3DF3EB}" type="parTrans" cxnId="{149EE484-8F40-4FA5-99E3-2EFAE1DB1798}">
      <dgm:prSet/>
      <dgm:spPr/>
      <dgm:t>
        <a:bodyPr/>
        <a:lstStyle/>
        <a:p>
          <a:endParaRPr lang="en-US"/>
        </a:p>
      </dgm:t>
    </dgm:pt>
    <dgm:pt modelId="{ABEC5859-D771-44D4-B6D0-EA4EE0F3FA1D}" type="sibTrans" cxnId="{149EE484-8F40-4FA5-99E3-2EFAE1DB1798}">
      <dgm:prSet/>
      <dgm:spPr/>
      <dgm:t>
        <a:bodyPr/>
        <a:lstStyle/>
        <a:p>
          <a:endParaRPr lang="en-US"/>
        </a:p>
      </dgm:t>
    </dgm:pt>
    <dgm:pt modelId="{B6A5208B-B40A-42D1-9D06-7CF7A3E655FE}">
      <dgm:prSet/>
      <dgm:spPr>
        <a:solidFill>
          <a:schemeClr val="tx2"/>
        </a:solidFill>
      </dgm:spPr>
      <dgm:t>
        <a:bodyPr/>
        <a:lstStyle/>
        <a:p>
          <a:pPr>
            <a:defRPr cap="all"/>
          </a:pPr>
          <a:r>
            <a:rPr lang="en-GB" dirty="0"/>
            <a:t> </a:t>
          </a:r>
          <a:r>
            <a:rPr lang="en-GB" dirty="0">
              <a:solidFill>
                <a:srgbClr val="FF0000"/>
              </a:solidFill>
            </a:rPr>
            <a:t>FAMILIARISE</a:t>
          </a:r>
          <a:r>
            <a:rPr lang="en-GB" dirty="0"/>
            <a:t> YOU WITH SOME ETHICAL CONSIDERATIONS WHICH ARISE IN QUALITATIVE RESEARCH</a:t>
          </a:r>
          <a:endParaRPr lang="en-US" dirty="0"/>
        </a:p>
      </dgm:t>
    </dgm:pt>
    <dgm:pt modelId="{500A5B3B-FFE6-4113-8545-9D71B1CF7E5A}" type="parTrans" cxnId="{59655EDB-4628-4C88-A878-ED9348BE0769}">
      <dgm:prSet/>
      <dgm:spPr/>
      <dgm:t>
        <a:bodyPr/>
        <a:lstStyle/>
        <a:p>
          <a:endParaRPr lang="en-US"/>
        </a:p>
      </dgm:t>
    </dgm:pt>
    <dgm:pt modelId="{C7481BEB-CCC3-4882-9C0B-9E0F79E9C54D}" type="sibTrans" cxnId="{59655EDB-4628-4C88-A878-ED9348BE0769}">
      <dgm:prSet/>
      <dgm:spPr/>
      <dgm:t>
        <a:bodyPr/>
        <a:lstStyle/>
        <a:p>
          <a:endParaRPr lang="en-US"/>
        </a:p>
      </dgm:t>
    </dgm:pt>
    <dgm:pt modelId="{9C39946C-516E-4A1D-864C-701975EB4429}" type="pres">
      <dgm:prSet presAssocID="{590BE6AE-3CAD-469D-9386-325451B0F49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EAC6A8D-685C-481F-B444-7D3997816D9B}" type="pres">
      <dgm:prSet presAssocID="{940987CF-8CE6-4851-B3E1-7AD56BE9E5D1}" presName="root" presStyleCnt="0"/>
      <dgm:spPr/>
    </dgm:pt>
    <dgm:pt modelId="{66E1DC7C-6331-42A7-9B34-1A516CBF9C9E}" type="pres">
      <dgm:prSet presAssocID="{940987CF-8CE6-4851-B3E1-7AD56BE9E5D1}" presName="rootComposite" presStyleCnt="0"/>
      <dgm:spPr/>
    </dgm:pt>
    <dgm:pt modelId="{1D00341E-0810-4FD5-A43A-A469EB621A92}" type="pres">
      <dgm:prSet presAssocID="{940987CF-8CE6-4851-B3E1-7AD56BE9E5D1}" presName="rootText" presStyleLbl="node1" presStyleIdx="0" presStyleCnt="2" custScaleY="166778"/>
      <dgm:spPr/>
    </dgm:pt>
    <dgm:pt modelId="{01BD0226-0464-4ED7-8344-53F749CF75E7}" type="pres">
      <dgm:prSet presAssocID="{940987CF-8CE6-4851-B3E1-7AD56BE9E5D1}" presName="rootConnector" presStyleLbl="node1" presStyleIdx="0" presStyleCnt="2"/>
      <dgm:spPr/>
    </dgm:pt>
    <dgm:pt modelId="{756D78C5-3425-4414-88A0-EE768A0A5B50}" type="pres">
      <dgm:prSet presAssocID="{940987CF-8CE6-4851-B3E1-7AD56BE9E5D1}" presName="childShape" presStyleCnt="0"/>
      <dgm:spPr/>
    </dgm:pt>
    <dgm:pt modelId="{15C6675C-97C3-4218-9041-28BC358F49B2}" type="pres">
      <dgm:prSet presAssocID="{B6A5208B-B40A-42D1-9D06-7CF7A3E655FE}" presName="root" presStyleCnt="0"/>
      <dgm:spPr/>
    </dgm:pt>
    <dgm:pt modelId="{4C53041E-986D-4096-B3AF-B1EFEBAC60B0}" type="pres">
      <dgm:prSet presAssocID="{B6A5208B-B40A-42D1-9D06-7CF7A3E655FE}" presName="rootComposite" presStyleCnt="0"/>
      <dgm:spPr/>
    </dgm:pt>
    <dgm:pt modelId="{E89CB902-6D20-4206-A271-CA6C6C4DD63C}" type="pres">
      <dgm:prSet presAssocID="{B6A5208B-B40A-42D1-9D06-7CF7A3E655FE}" presName="rootText" presStyleLbl="node1" presStyleIdx="1" presStyleCnt="2" custScaleY="169028"/>
      <dgm:spPr/>
    </dgm:pt>
    <dgm:pt modelId="{06207303-81F9-45FA-ACCD-A12596F3866B}" type="pres">
      <dgm:prSet presAssocID="{B6A5208B-B40A-42D1-9D06-7CF7A3E655FE}" presName="rootConnector" presStyleLbl="node1" presStyleIdx="1" presStyleCnt="2"/>
      <dgm:spPr/>
    </dgm:pt>
    <dgm:pt modelId="{68ADD46D-1938-42EC-B569-931E4BF43021}" type="pres">
      <dgm:prSet presAssocID="{B6A5208B-B40A-42D1-9D06-7CF7A3E655FE}" presName="childShape" presStyleCnt="0"/>
      <dgm:spPr/>
    </dgm:pt>
  </dgm:ptLst>
  <dgm:cxnLst>
    <dgm:cxn modelId="{081DAF19-81E2-4992-B40D-3521F4C5B8BC}" type="presOf" srcId="{590BE6AE-3CAD-469D-9386-325451B0F49D}" destId="{9C39946C-516E-4A1D-864C-701975EB4429}" srcOrd="0" destOrd="0" presId="urn:microsoft.com/office/officeart/2005/8/layout/hierarchy3"/>
    <dgm:cxn modelId="{18FC411A-3D4A-4237-8F2A-F699739CC8A2}" type="presOf" srcId="{B6A5208B-B40A-42D1-9D06-7CF7A3E655FE}" destId="{E89CB902-6D20-4206-A271-CA6C6C4DD63C}" srcOrd="0" destOrd="0" presId="urn:microsoft.com/office/officeart/2005/8/layout/hierarchy3"/>
    <dgm:cxn modelId="{190FB81B-2D7A-4EA7-9223-02561EE67F82}" type="presOf" srcId="{940987CF-8CE6-4851-B3E1-7AD56BE9E5D1}" destId="{01BD0226-0464-4ED7-8344-53F749CF75E7}" srcOrd="1" destOrd="0" presId="urn:microsoft.com/office/officeart/2005/8/layout/hierarchy3"/>
    <dgm:cxn modelId="{D14A487E-7505-4DC2-8CB0-830BAEDBB8FA}" type="presOf" srcId="{940987CF-8CE6-4851-B3E1-7AD56BE9E5D1}" destId="{1D00341E-0810-4FD5-A43A-A469EB621A92}" srcOrd="0" destOrd="0" presId="urn:microsoft.com/office/officeart/2005/8/layout/hierarchy3"/>
    <dgm:cxn modelId="{149EE484-8F40-4FA5-99E3-2EFAE1DB1798}" srcId="{590BE6AE-3CAD-469D-9386-325451B0F49D}" destId="{940987CF-8CE6-4851-B3E1-7AD56BE9E5D1}" srcOrd="0" destOrd="0" parTransId="{F030018C-C660-4244-9434-A4C49F3DF3EB}" sibTransId="{ABEC5859-D771-44D4-B6D0-EA4EE0F3FA1D}"/>
    <dgm:cxn modelId="{43FEAC8F-802B-4105-8DD1-C900B249E93C}" type="presOf" srcId="{B6A5208B-B40A-42D1-9D06-7CF7A3E655FE}" destId="{06207303-81F9-45FA-ACCD-A12596F3866B}" srcOrd="1" destOrd="0" presId="urn:microsoft.com/office/officeart/2005/8/layout/hierarchy3"/>
    <dgm:cxn modelId="{59655EDB-4628-4C88-A878-ED9348BE0769}" srcId="{590BE6AE-3CAD-469D-9386-325451B0F49D}" destId="{B6A5208B-B40A-42D1-9D06-7CF7A3E655FE}" srcOrd="1" destOrd="0" parTransId="{500A5B3B-FFE6-4113-8545-9D71B1CF7E5A}" sibTransId="{C7481BEB-CCC3-4882-9C0B-9E0F79E9C54D}"/>
    <dgm:cxn modelId="{0E6E1C7B-3D55-491C-A14F-D2630C8F2262}" type="presParOf" srcId="{9C39946C-516E-4A1D-864C-701975EB4429}" destId="{FEAC6A8D-685C-481F-B444-7D3997816D9B}" srcOrd="0" destOrd="0" presId="urn:microsoft.com/office/officeart/2005/8/layout/hierarchy3"/>
    <dgm:cxn modelId="{EAD2C035-045A-450C-9BD8-E985EB30E7D9}" type="presParOf" srcId="{FEAC6A8D-685C-481F-B444-7D3997816D9B}" destId="{66E1DC7C-6331-42A7-9B34-1A516CBF9C9E}" srcOrd="0" destOrd="0" presId="urn:microsoft.com/office/officeart/2005/8/layout/hierarchy3"/>
    <dgm:cxn modelId="{628DBA2B-6314-4C54-87B6-3C8530B5E067}" type="presParOf" srcId="{66E1DC7C-6331-42A7-9B34-1A516CBF9C9E}" destId="{1D00341E-0810-4FD5-A43A-A469EB621A92}" srcOrd="0" destOrd="0" presId="urn:microsoft.com/office/officeart/2005/8/layout/hierarchy3"/>
    <dgm:cxn modelId="{25F8262B-EC05-4F6A-A3D4-FC3AFA9D4B60}" type="presParOf" srcId="{66E1DC7C-6331-42A7-9B34-1A516CBF9C9E}" destId="{01BD0226-0464-4ED7-8344-53F749CF75E7}" srcOrd="1" destOrd="0" presId="urn:microsoft.com/office/officeart/2005/8/layout/hierarchy3"/>
    <dgm:cxn modelId="{975E6EDB-8B5E-4B0C-B8AA-95BDA8B9EE19}" type="presParOf" srcId="{FEAC6A8D-685C-481F-B444-7D3997816D9B}" destId="{756D78C5-3425-4414-88A0-EE768A0A5B50}" srcOrd="1" destOrd="0" presId="urn:microsoft.com/office/officeart/2005/8/layout/hierarchy3"/>
    <dgm:cxn modelId="{B9423D27-1AD3-44EA-BD00-E5805781DFE2}" type="presParOf" srcId="{9C39946C-516E-4A1D-864C-701975EB4429}" destId="{15C6675C-97C3-4218-9041-28BC358F49B2}" srcOrd="1" destOrd="0" presId="urn:microsoft.com/office/officeart/2005/8/layout/hierarchy3"/>
    <dgm:cxn modelId="{60FAB2AE-8B7F-466D-8C30-25D72045E1FA}" type="presParOf" srcId="{15C6675C-97C3-4218-9041-28BC358F49B2}" destId="{4C53041E-986D-4096-B3AF-B1EFEBAC60B0}" srcOrd="0" destOrd="0" presId="urn:microsoft.com/office/officeart/2005/8/layout/hierarchy3"/>
    <dgm:cxn modelId="{C048068A-81A3-4878-87E6-FB17A77DF972}" type="presParOf" srcId="{4C53041E-986D-4096-B3AF-B1EFEBAC60B0}" destId="{E89CB902-6D20-4206-A271-CA6C6C4DD63C}" srcOrd="0" destOrd="0" presId="urn:microsoft.com/office/officeart/2005/8/layout/hierarchy3"/>
    <dgm:cxn modelId="{887028ED-CDB1-4F27-8C93-9542840843F1}" type="presParOf" srcId="{4C53041E-986D-4096-B3AF-B1EFEBAC60B0}" destId="{06207303-81F9-45FA-ACCD-A12596F3866B}" srcOrd="1" destOrd="0" presId="urn:microsoft.com/office/officeart/2005/8/layout/hierarchy3"/>
    <dgm:cxn modelId="{7AC73A34-C34D-413C-AE55-1805C2FF0F34}" type="presParOf" srcId="{15C6675C-97C3-4218-9041-28BC358F49B2}" destId="{68ADD46D-1938-42EC-B569-931E4BF4302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7957EC-B61A-4A66-B888-43590F9826DD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492A53C-8E9E-4834-96A0-488F20D23E2D}">
      <dgm:prSet/>
      <dgm:spPr>
        <a:solidFill>
          <a:schemeClr val="accent5"/>
        </a:solidFill>
      </dgm:spPr>
      <dgm:t>
        <a:bodyPr/>
        <a:lstStyle/>
        <a:p>
          <a:r>
            <a:rPr lang="en-GB" dirty="0">
              <a:solidFill>
                <a:srgbClr val="002060"/>
              </a:solidFill>
            </a:rPr>
            <a:t>UWTSD Research Ethics &amp; Integrity Code of Practice</a:t>
          </a:r>
          <a:endParaRPr lang="en-US" dirty="0">
            <a:solidFill>
              <a:srgbClr val="002060"/>
            </a:solidFill>
          </a:endParaRPr>
        </a:p>
      </dgm:t>
    </dgm:pt>
    <dgm:pt modelId="{E003BB69-C296-495D-A035-C7FD13578138}" type="parTrans" cxnId="{43403C05-392B-4733-B58D-F811744778C7}">
      <dgm:prSet/>
      <dgm:spPr/>
      <dgm:t>
        <a:bodyPr/>
        <a:lstStyle/>
        <a:p>
          <a:endParaRPr lang="en-US"/>
        </a:p>
      </dgm:t>
    </dgm:pt>
    <dgm:pt modelId="{5CBD21C1-2C6E-488B-932A-4756CD4268EC}" type="sibTrans" cxnId="{43403C05-392B-4733-B58D-F811744778C7}">
      <dgm:prSet/>
      <dgm:spPr/>
      <dgm:t>
        <a:bodyPr/>
        <a:lstStyle/>
        <a:p>
          <a:endParaRPr lang="en-US"/>
        </a:p>
      </dgm:t>
    </dgm:pt>
    <dgm:pt modelId="{66252CAB-8BC7-4A5F-9FA8-DE50A3BDB46C}">
      <dgm:prSet/>
      <dgm:spPr>
        <a:solidFill>
          <a:schemeClr val="accent5"/>
        </a:solidFill>
      </dgm:spPr>
      <dgm:t>
        <a:bodyPr/>
        <a:lstStyle/>
        <a:p>
          <a:r>
            <a:rPr lang="en-GB" dirty="0">
              <a:solidFill>
                <a:srgbClr val="002060"/>
              </a:solidFill>
            </a:rPr>
            <a:t>UWTSD Research Data Management Policy</a:t>
          </a:r>
          <a:endParaRPr lang="en-US" dirty="0">
            <a:solidFill>
              <a:srgbClr val="002060"/>
            </a:solidFill>
          </a:endParaRPr>
        </a:p>
      </dgm:t>
    </dgm:pt>
    <dgm:pt modelId="{04759CC9-0F9D-4303-9FF4-8C2B677471C0}" type="parTrans" cxnId="{5A689D80-12B6-4CD4-8DBE-8CD60F6D41B5}">
      <dgm:prSet/>
      <dgm:spPr/>
      <dgm:t>
        <a:bodyPr/>
        <a:lstStyle/>
        <a:p>
          <a:endParaRPr lang="en-US"/>
        </a:p>
      </dgm:t>
    </dgm:pt>
    <dgm:pt modelId="{DE1FF36E-8956-43BC-BC5D-4CF130BA878C}" type="sibTrans" cxnId="{5A689D80-12B6-4CD4-8DBE-8CD60F6D41B5}">
      <dgm:prSet/>
      <dgm:spPr/>
      <dgm:t>
        <a:bodyPr/>
        <a:lstStyle/>
        <a:p>
          <a:endParaRPr lang="en-US"/>
        </a:p>
      </dgm:t>
    </dgm:pt>
    <dgm:pt modelId="{DD071957-B11F-4989-9A86-209D92CF4A89}">
      <dgm:prSet/>
      <dgm:spPr>
        <a:solidFill>
          <a:schemeClr val="accent5"/>
        </a:solidFill>
      </dgm:spPr>
      <dgm:t>
        <a:bodyPr/>
        <a:lstStyle/>
        <a:p>
          <a:r>
            <a:rPr lang="en-GB" dirty="0">
              <a:solidFill>
                <a:srgbClr val="002060"/>
              </a:solidFill>
            </a:rPr>
            <a:t>BACP Ethical Guidelines for Research in the Counselling Professions (2019</a:t>
          </a:r>
          <a:r>
            <a:rPr lang="en-GB" dirty="0"/>
            <a:t>) </a:t>
          </a:r>
          <a:r>
            <a:rPr lang="en-GB" i="1" dirty="0"/>
            <a:t>bacp-ethical-guidelines-for-research-in-counselling-professions-feb19.pdf</a:t>
          </a:r>
          <a:endParaRPr lang="en-US" i="1" dirty="0"/>
        </a:p>
      </dgm:t>
    </dgm:pt>
    <dgm:pt modelId="{5E301770-B206-400D-A107-1738160EC304}" type="parTrans" cxnId="{090CEB50-3B9E-44FC-9ADE-43727E077D2A}">
      <dgm:prSet/>
      <dgm:spPr/>
      <dgm:t>
        <a:bodyPr/>
        <a:lstStyle/>
        <a:p>
          <a:endParaRPr lang="en-US"/>
        </a:p>
      </dgm:t>
    </dgm:pt>
    <dgm:pt modelId="{2332FA23-A2B4-49D1-A06A-1F3BBB553EE8}" type="sibTrans" cxnId="{090CEB50-3B9E-44FC-9ADE-43727E077D2A}">
      <dgm:prSet/>
      <dgm:spPr/>
      <dgm:t>
        <a:bodyPr/>
        <a:lstStyle/>
        <a:p>
          <a:endParaRPr lang="en-US"/>
        </a:p>
      </dgm:t>
    </dgm:pt>
    <dgm:pt modelId="{604767C8-B434-4BAE-9A35-0B2A058EBA94}">
      <dgm:prSet/>
      <dgm:spPr>
        <a:solidFill>
          <a:schemeClr val="accent5"/>
        </a:solidFill>
      </dgm:spPr>
      <dgm:t>
        <a:bodyPr/>
        <a:lstStyle/>
        <a:p>
          <a:r>
            <a:rPr lang="en-GB" dirty="0">
              <a:solidFill>
                <a:srgbClr val="002060"/>
              </a:solidFill>
            </a:rPr>
            <a:t>BACP Ethical Framework for the Counselling Professions (2018) </a:t>
          </a:r>
          <a:r>
            <a:rPr lang="en-GB" i="1" dirty="0"/>
            <a:t>https://www.bacp.co.uk/media/3103/bacp-ethical-framework-for-the-counselling-professions-2018.pdf </a:t>
          </a:r>
          <a:endParaRPr lang="en-US" i="1" dirty="0"/>
        </a:p>
      </dgm:t>
    </dgm:pt>
    <dgm:pt modelId="{778270C0-7042-4CE1-A99C-254AF9EF0B2E}" type="parTrans" cxnId="{4F9555A4-377E-4B8A-9C1E-0FB35FF91337}">
      <dgm:prSet/>
      <dgm:spPr/>
      <dgm:t>
        <a:bodyPr/>
        <a:lstStyle/>
        <a:p>
          <a:endParaRPr lang="en-US"/>
        </a:p>
      </dgm:t>
    </dgm:pt>
    <dgm:pt modelId="{9B2C8738-4D6D-4472-9A98-933BE2B38D80}" type="sibTrans" cxnId="{4F9555A4-377E-4B8A-9C1E-0FB35FF91337}">
      <dgm:prSet/>
      <dgm:spPr/>
      <dgm:t>
        <a:bodyPr/>
        <a:lstStyle/>
        <a:p>
          <a:endParaRPr lang="en-US"/>
        </a:p>
      </dgm:t>
    </dgm:pt>
    <dgm:pt modelId="{3F91BD0C-4C60-401D-84FB-D104E34E2701}" type="pres">
      <dgm:prSet presAssocID="{207957EC-B61A-4A66-B888-43590F9826DD}" presName="linear" presStyleCnt="0">
        <dgm:presLayoutVars>
          <dgm:animLvl val="lvl"/>
          <dgm:resizeHandles val="exact"/>
        </dgm:presLayoutVars>
      </dgm:prSet>
      <dgm:spPr/>
    </dgm:pt>
    <dgm:pt modelId="{7ADAF1B1-276F-49B8-9973-E6EE4DD4E61B}" type="pres">
      <dgm:prSet presAssocID="{4492A53C-8E9E-4834-96A0-488F20D23E2D}" presName="parentText" presStyleLbl="node1" presStyleIdx="0" presStyleCnt="4" custLinFactY="280839" custLinFactNeighborY="300000">
        <dgm:presLayoutVars>
          <dgm:chMax val="0"/>
          <dgm:bulletEnabled val="1"/>
        </dgm:presLayoutVars>
      </dgm:prSet>
      <dgm:spPr/>
    </dgm:pt>
    <dgm:pt modelId="{19CF024C-A395-4085-BF39-A052C8967D4B}" type="pres">
      <dgm:prSet presAssocID="{5CBD21C1-2C6E-488B-932A-4756CD4268EC}" presName="spacer" presStyleCnt="0"/>
      <dgm:spPr/>
    </dgm:pt>
    <dgm:pt modelId="{4ECF733E-B330-472A-9D2C-8CD68CD90F11}" type="pres">
      <dgm:prSet presAssocID="{66252CAB-8BC7-4A5F-9FA8-DE50A3BDB46C}" presName="parentText" presStyleLbl="node1" presStyleIdx="1" presStyleCnt="4" custLinFactY="89135" custLinFactNeighborY="100000">
        <dgm:presLayoutVars>
          <dgm:chMax val="0"/>
          <dgm:bulletEnabled val="1"/>
        </dgm:presLayoutVars>
      </dgm:prSet>
      <dgm:spPr/>
    </dgm:pt>
    <dgm:pt modelId="{EBD288CE-3819-4093-9DC1-A397E1BF4833}" type="pres">
      <dgm:prSet presAssocID="{DE1FF36E-8956-43BC-BC5D-4CF130BA878C}" presName="spacer" presStyleCnt="0"/>
      <dgm:spPr/>
    </dgm:pt>
    <dgm:pt modelId="{F9A9D880-A534-40A5-852D-27BDEF34C933}" type="pres">
      <dgm:prSet presAssocID="{DD071957-B11F-4989-9A86-209D92CF4A89}" presName="parentText" presStyleLbl="node1" presStyleIdx="2" presStyleCnt="4" custLinFactY="-198875" custLinFactNeighborY="-200000">
        <dgm:presLayoutVars>
          <dgm:chMax val="0"/>
          <dgm:bulletEnabled val="1"/>
        </dgm:presLayoutVars>
      </dgm:prSet>
      <dgm:spPr/>
    </dgm:pt>
    <dgm:pt modelId="{EAEA834C-8F58-414D-A521-3709A7EFF49C}" type="pres">
      <dgm:prSet presAssocID="{2332FA23-A2B4-49D1-A06A-1F3BBB553EE8}" presName="spacer" presStyleCnt="0"/>
      <dgm:spPr/>
    </dgm:pt>
    <dgm:pt modelId="{7A3FF6D3-15FF-450F-BC18-A7497A1F2233}" type="pres">
      <dgm:prSet presAssocID="{604767C8-B434-4BAE-9A35-0B2A058EBA94}" presName="parentText" presStyleLbl="node1" presStyleIdx="3" presStyleCnt="4" custLinFactY="-200000" custLinFactNeighborX="-860" custLinFactNeighborY="-281762">
        <dgm:presLayoutVars>
          <dgm:chMax val="0"/>
          <dgm:bulletEnabled val="1"/>
        </dgm:presLayoutVars>
      </dgm:prSet>
      <dgm:spPr/>
    </dgm:pt>
  </dgm:ptLst>
  <dgm:cxnLst>
    <dgm:cxn modelId="{43403C05-392B-4733-B58D-F811744778C7}" srcId="{207957EC-B61A-4A66-B888-43590F9826DD}" destId="{4492A53C-8E9E-4834-96A0-488F20D23E2D}" srcOrd="0" destOrd="0" parTransId="{E003BB69-C296-495D-A035-C7FD13578138}" sibTransId="{5CBD21C1-2C6E-488B-932A-4756CD4268EC}"/>
    <dgm:cxn modelId="{2E305916-9CA1-4FE6-8D36-53F398038279}" type="presOf" srcId="{DD071957-B11F-4989-9A86-209D92CF4A89}" destId="{F9A9D880-A534-40A5-852D-27BDEF34C933}" srcOrd="0" destOrd="0" presId="urn:microsoft.com/office/officeart/2005/8/layout/vList2"/>
    <dgm:cxn modelId="{61BD566E-786F-4AA7-8768-32DA16D9648E}" type="presOf" srcId="{4492A53C-8E9E-4834-96A0-488F20D23E2D}" destId="{7ADAF1B1-276F-49B8-9973-E6EE4DD4E61B}" srcOrd="0" destOrd="0" presId="urn:microsoft.com/office/officeart/2005/8/layout/vList2"/>
    <dgm:cxn modelId="{090CEB50-3B9E-44FC-9ADE-43727E077D2A}" srcId="{207957EC-B61A-4A66-B888-43590F9826DD}" destId="{DD071957-B11F-4989-9A86-209D92CF4A89}" srcOrd="2" destOrd="0" parTransId="{5E301770-B206-400D-A107-1738160EC304}" sibTransId="{2332FA23-A2B4-49D1-A06A-1F3BBB553EE8}"/>
    <dgm:cxn modelId="{1B4B837E-5A44-4DA7-9A2F-F75005980041}" type="presOf" srcId="{604767C8-B434-4BAE-9A35-0B2A058EBA94}" destId="{7A3FF6D3-15FF-450F-BC18-A7497A1F2233}" srcOrd="0" destOrd="0" presId="urn:microsoft.com/office/officeart/2005/8/layout/vList2"/>
    <dgm:cxn modelId="{5A689D80-12B6-4CD4-8DBE-8CD60F6D41B5}" srcId="{207957EC-B61A-4A66-B888-43590F9826DD}" destId="{66252CAB-8BC7-4A5F-9FA8-DE50A3BDB46C}" srcOrd="1" destOrd="0" parTransId="{04759CC9-0F9D-4303-9FF4-8C2B677471C0}" sibTransId="{DE1FF36E-8956-43BC-BC5D-4CF130BA878C}"/>
    <dgm:cxn modelId="{4F9555A4-377E-4B8A-9C1E-0FB35FF91337}" srcId="{207957EC-B61A-4A66-B888-43590F9826DD}" destId="{604767C8-B434-4BAE-9A35-0B2A058EBA94}" srcOrd="3" destOrd="0" parTransId="{778270C0-7042-4CE1-A99C-254AF9EF0B2E}" sibTransId="{9B2C8738-4D6D-4472-9A98-933BE2B38D80}"/>
    <dgm:cxn modelId="{2A0603B6-BF7D-486A-A81C-178C906AF977}" type="presOf" srcId="{207957EC-B61A-4A66-B888-43590F9826DD}" destId="{3F91BD0C-4C60-401D-84FB-D104E34E2701}" srcOrd="0" destOrd="0" presId="urn:microsoft.com/office/officeart/2005/8/layout/vList2"/>
    <dgm:cxn modelId="{A95D5AEA-ACDF-4D09-A901-4E5D56D938B2}" type="presOf" srcId="{66252CAB-8BC7-4A5F-9FA8-DE50A3BDB46C}" destId="{4ECF733E-B330-472A-9D2C-8CD68CD90F11}" srcOrd="0" destOrd="0" presId="urn:microsoft.com/office/officeart/2005/8/layout/vList2"/>
    <dgm:cxn modelId="{0879C8AC-303D-43AA-BBCB-277934CFE472}" type="presParOf" srcId="{3F91BD0C-4C60-401D-84FB-D104E34E2701}" destId="{7ADAF1B1-276F-49B8-9973-E6EE4DD4E61B}" srcOrd="0" destOrd="0" presId="urn:microsoft.com/office/officeart/2005/8/layout/vList2"/>
    <dgm:cxn modelId="{E437A8A3-1208-401E-8A62-C3E089C8E62B}" type="presParOf" srcId="{3F91BD0C-4C60-401D-84FB-D104E34E2701}" destId="{19CF024C-A395-4085-BF39-A052C8967D4B}" srcOrd="1" destOrd="0" presId="urn:microsoft.com/office/officeart/2005/8/layout/vList2"/>
    <dgm:cxn modelId="{60295E82-B7D8-4957-B022-A740D389F046}" type="presParOf" srcId="{3F91BD0C-4C60-401D-84FB-D104E34E2701}" destId="{4ECF733E-B330-472A-9D2C-8CD68CD90F11}" srcOrd="2" destOrd="0" presId="urn:microsoft.com/office/officeart/2005/8/layout/vList2"/>
    <dgm:cxn modelId="{979445F7-5922-46DC-9836-457C0950817B}" type="presParOf" srcId="{3F91BD0C-4C60-401D-84FB-D104E34E2701}" destId="{EBD288CE-3819-4093-9DC1-A397E1BF4833}" srcOrd="3" destOrd="0" presId="urn:microsoft.com/office/officeart/2005/8/layout/vList2"/>
    <dgm:cxn modelId="{17038662-D90E-4C5B-890B-6E62D31AD6AE}" type="presParOf" srcId="{3F91BD0C-4C60-401D-84FB-D104E34E2701}" destId="{F9A9D880-A534-40A5-852D-27BDEF34C933}" srcOrd="4" destOrd="0" presId="urn:microsoft.com/office/officeart/2005/8/layout/vList2"/>
    <dgm:cxn modelId="{48217602-1597-4044-AB24-0E4154A14530}" type="presParOf" srcId="{3F91BD0C-4C60-401D-84FB-D104E34E2701}" destId="{EAEA834C-8F58-414D-A521-3709A7EFF49C}" srcOrd="5" destOrd="0" presId="urn:microsoft.com/office/officeart/2005/8/layout/vList2"/>
    <dgm:cxn modelId="{786E58E0-3EC5-4C92-80B1-C11028A9A2E7}" type="presParOf" srcId="{3F91BD0C-4C60-401D-84FB-D104E34E2701}" destId="{7A3FF6D3-15FF-450F-BC18-A7497A1F223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A89316-2B2E-4994-A03B-C1D3C53B34AE}" type="doc">
      <dgm:prSet loTypeId="urn:microsoft.com/office/officeart/2008/layout/LinedList" loCatId="list" qsTypeId="urn:microsoft.com/office/officeart/2005/8/quickstyle/simple2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B3E0F5DA-7D33-489E-BA4B-1AD492F9EB0F}">
      <dgm:prSet custT="1"/>
      <dgm:spPr/>
      <dgm:t>
        <a:bodyPr/>
        <a:lstStyle/>
        <a:p>
          <a:r>
            <a:rPr lang="en-GB" sz="2800" b="1"/>
            <a:t>Decide upon a research topic</a:t>
          </a:r>
          <a:endParaRPr lang="en-US" sz="2800" b="1" dirty="0"/>
        </a:p>
      </dgm:t>
    </dgm:pt>
    <dgm:pt modelId="{11E6E6A6-BE9E-4A8C-92FC-42D77F9238A5}" type="parTrans" cxnId="{A4EDC9AE-9961-4881-8082-7EA2FED26582}">
      <dgm:prSet/>
      <dgm:spPr/>
      <dgm:t>
        <a:bodyPr/>
        <a:lstStyle/>
        <a:p>
          <a:endParaRPr lang="en-US"/>
        </a:p>
      </dgm:t>
    </dgm:pt>
    <dgm:pt modelId="{23494169-3AE2-4542-915D-EAC2CA8027BA}" type="sibTrans" cxnId="{A4EDC9AE-9961-4881-8082-7EA2FED26582}">
      <dgm:prSet phldrT="1" phldr="0"/>
      <dgm:spPr/>
      <dgm:t>
        <a:bodyPr/>
        <a:lstStyle/>
        <a:p>
          <a:endParaRPr lang="en-US"/>
        </a:p>
      </dgm:t>
    </dgm:pt>
    <dgm:pt modelId="{2C5E1817-EE44-45E8-BC45-140A78ADC24F}">
      <dgm:prSet custT="1"/>
      <dgm:spPr/>
      <dgm:t>
        <a:bodyPr/>
        <a:lstStyle/>
        <a:p>
          <a:r>
            <a:rPr lang="en-GB" sz="2800" b="1"/>
            <a:t>Decide upon a research question</a:t>
          </a:r>
          <a:endParaRPr lang="en-US" sz="2800" b="1" dirty="0"/>
        </a:p>
      </dgm:t>
    </dgm:pt>
    <dgm:pt modelId="{3E726FDD-F2E9-477C-9C94-F6D22E09C4D3}" type="parTrans" cxnId="{E9EBB34E-7377-48A7-9CE3-9F25EB9F01F2}">
      <dgm:prSet/>
      <dgm:spPr/>
      <dgm:t>
        <a:bodyPr/>
        <a:lstStyle/>
        <a:p>
          <a:endParaRPr lang="en-US"/>
        </a:p>
      </dgm:t>
    </dgm:pt>
    <dgm:pt modelId="{3684E482-45DF-4C38-8BC4-B12BD6C00715}" type="sibTrans" cxnId="{E9EBB34E-7377-48A7-9CE3-9F25EB9F01F2}">
      <dgm:prSet phldrT="2" phldr="0"/>
      <dgm:spPr/>
      <dgm:t>
        <a:bodyPr/>
        <a:lstStyle/>
        <a:p>
          <a:endParaRPr lang="en-US"/>
        </a:p>
      </dgm:t>
    </dgm:pt>
    <dgm:pt modelId="{2DDC11DF-D5B8-496B-A092-3B163400C8A7}">
      <dgm:prSet custT="1"/>
      <dgm:spPr/>
      <dgm:t>
        <a:bodyPr/>
        <a:lstStyle/>
        <a:p>
          <a:r>
            <a:rPr lang="en-GB" sz="2800" b="1"/>
            <a:t>Determine your aims and objectives</a:t>
          </a:r>
          <a:endParaRPr lang="en-US" sz="2800" b="1" dirty="0"/>
        </a:p>
      </dgm:t>
    </dgm:pt>
    <dgm:pt modelId="{CEDBDBB7-8A39-4DB8-A6E3-99ECA6BD9B7B}" type="parTrans" cxnId="{C61DE981-8DCB-4632-A8FC-BF1DAB2FECE2}">
      <dgm:prSet/>
      <dgm:spPr/>
      <dgm:t>
        <a:bodyPr/>
        <a:lstStyle/>
        <a:p>
          <a:endParaRPr lang="en-US"/>
        </a:p>
      </dgm:t>
    </dgm:pt>
    <dgm:pt modelId="{5453EE17-07EA-4577-A370-5701B54ADE3E}" type="sibTrans" cxnId="{C61DE981-8DCB-4632-A8FC-BF1DAB2FECE2}">
      <dgm:prSet phldrT="3" phldr="0"/>
      <dgm:spPr/>
      <dgm:t>
        <a:bodyPr/>
        <a:lstStyle/>
        <a:p>
          <a:endParaRPr lang="en-US"/>
        </a:p>
      </dgm:t>
    </dgm:pt>
    <dgm:pt modelId="{A9786097-DA64-4A90-A30C-210CF3A37D82}">
      <dgm:prSet/>
      <dgm:spPr/>
      <dgm:t>
        <a:bodyPr/>
        <a:lstStyle/>
        <a:p>
          <a:r>
            <a:rPr lang="en-GB" b="1"/>
            <a:t>Write your research proposal</a:t>
          </a:r>
          <a:endParaRPr lang="en-US" b="1"/>
        </a:p>
      </dgm:t>
    </dgm:pt>
    <dgm:pt modelId="{C62F2C7C-91D5-460D-BCA9-6A0205C48C4E}" type="parTrans" cxnId="{1572D95E-DEAD-4456-AC4A-7728A2A8130B}">
      <dgm:prSet/>
      <dgm:spPr/>
      <dgm:t>
        <a:bodyPr/>
        <a:lstStyle/>
        <a:p>
          <a:endParaRPr lang="en-US"/>
        </a:p>
      </dgm:t>
    </dgm:pt>
    <dgm:pt modelId="{419BE487-F566-4D33-9A80-BE88B240AC61}" type="sibTrans" cxnId="{1572D95E-DEAD-4456-AC4A-7728A2A8130B}">
      <dgm:prSet phldrT="6" phldr="0"/>
      <dgm:spPr/>
      <dgm:t>
        <a:bodyPr/>
        <a:lstStyle/>
        <a:p>
          <a:endParaRPr lang="en-US"/>
        </a:p>
      </dgm:t>
    </dgm:pt>
    <dgm:pt modelId="{5E1E20D8-8626-4E6A-86EE-62A2639CDA68}">
      <dgm:prSet/>
      <dgm:spPr/>
      <dgm:t>
        <a:bodyPr/>
        <a:lstStyle/>
        <a:p>
          <a:r>
            <a:rPr lang="en-GB" b="1" dirty="0"/>
            <a:t>Apply for ethical approval</a:t>
          </a:r>
          <a:endParaRPr lang="en-US" b="1" dirty="0"/>
        </a:p>
      </dgm:t>
    </dgm:pt>
    <dgm:pt modelId="{BE77577B-BA41-45BF-904B-8430BA39FC51}" type="parTrans" cxnId="{D7D489B8-7D08-4433-B1E0-E03FCE0388F8}">
      <dgm:prSet/>
      <dgm:spPr/>
      <dgm:t>
        <a:bodyPr/>
        <a:lstStyle/>
        <a:p>
          <a:endParaRPr lang="en-US"/>
        </a:p>
      </dgm:t>
    </dgm:pt>
    <dgm:pt modelId="{8EE2F0F8-ACB4-4BCE-BB5C-E2BFD14D3426}" type="sibTrans" cxnId="{D7D489B8-7D08-4433-B1E0-E03FCE0388F8}">
      <dgm:prSet phldrT="7" phldr="0"/>
      <dgm:spPr/>
      <dgm:t>
        <a:bodyPr/>
        <a:lstStyle/>
        <a:p>
          <a:endParaRPr lang="en-US"/>
        </a:p>
      </dgm:t>
    </dgm:pt>
    <dgm:pt modelId="{00ACCC30-7716-43A7-9408-EBEDF7DC793E}">
      <dgm:prSet custT="1"/>
      <dgm:spPr/>
      <dgm:t>
        <a:bodyPr/>
        <a:lstStyle/>
        <a:p>
          <a:r>
            <a:rPr lang="en-GB" sz="2800" b="1" dirty="0"/>
            <a:t>Decide upon your Methodology and Methods {Analysis}</a:t>
          </a:r>
        </a:p>
      </dgm:t>
    </dgm:pt>
    <dgm:pt modelId="{9ED44494-28D5-4610-BB64-D7C865493985}" type="parTrans" cxnId="{CCBF79E0-E7AF-4879-AED8-97A99C9FF6E9}">
      <dgm:prSet/>
      <dgm:spPr/>
      <dgm:t>
        <a:bodyPr/>
        <a:lstStyle/>
        <a:p>
          <a:endParaRPr lang="en-GB"/>
        </a:p>
      </dgm:t>
    </dgm:pt>
    <dgm:pt modelId="{ABE5EBBA-9937-4FC2-BCFC-A7294DDB998A}" type="sibTrans" cxnId="{CCBF79E0-E7AF-4879-AED8-97A99C9FF6E9}">
      <dgm:prSet phldrT="4" phldr="0"/>
      <dgm:spPr/>
      <dgm:t>
        <a:bodyPr/>
        <a:lstStyle/>
        <a:p>
          <a:endParaRPr lang="en-US"/>
        </a:p>
      </dgm:t>
    </dgm:pt>
    <dgm:pt modelId="{6CDB11F0-4773-4EDC-AC52-01DF51C3D176}">
      <dgm:prSet/>
      <dgm:spPr/>
      <dgm:t>
        <a:bodyPr/>
        <a:lstStyle/>
        <a:p>
          <a:r>
            <a:rPr lang="en-GB" b="1"/>
            <a:t>Who are your participants &amp; how will you recruit them</a:t>
          </a:r>
          <a:r>
            <a:rPr lang="en-GB"/>
            <a:t>?</a:t>
          </a:r>
        </a:p>
      </dgm:t>
    </dgm:pt>
    <dgm:pt modelId="{DC72912F-9C27-4F9F-ACD2-BE8C214263C1}" type="parTrans" cxnId="{45F25CB3-2CB0-45CD-8208-18DDC5395186}">
      <dgm:prSet/>
      <dgm:spPr/>
      <dgm:t>
        <a:bodyPr/>
        <a:lstStyle/>
        <a:p>
          <a:endParaRPr lang="en-GB"/>
        </a:p>
      </dgm:t>
    </dgm:pt>
    <dgm:pt modelId="{3EDABC8A-EBEA-4D55-B322-9FABCA38EF45}" type="sibTrans" cxnId="{45F25CB3-2CB0-45CD-8208-18DDC5395186}">
      <dgm:prSet phldrT="5" phldr="0"/>
      <dgm:spPr/>
      <dgm:t>
        <a:bodyPr/>
        <a:lstStyle/>
        <a:p>
          <a:endParaRPr lang="en-US"/>
        </a:p>
      </dgm:t>
    </dgm:pt>
    <dgm:pt modelId="{87DA20F8-183E-4AE0-860C-84660C927FBE}" type="pres">
      <dgm:prSet presAssocID="{AAA89316-2B2E-4994-A03B-C1D3C53B34AE}" presName="vert0" presStyleCnt="0">
        <dgm:presLayoutVars>
          <dgm:dir/>
          <dgm:animOne val="branch"/>
          <dgm:animLvl val="lvl"/>
        </dgm:presLayoutVars>
      </dgm:prSet>
      <dgm:spPr/>
    </dgm:pt>
    <dgm:pt modelId="{0C7BE408-466F-4B83-9C94-9F746E5F592C}" type="pres">
      <dgm:prSet presAssocID="{B3E0F5DA-7D33-489E-BA4B-1AD492F9EB0F}" presName="thickLine" presStyleLbl="alignNode1" presStyleIdx="0" presStyleCnt="7"/>
      <dgm:spPr/>
    </dgm:pt>
    <dgm:pt modelId="{BDDA2262-A625-40B7-B7D5-740CAB7498C0}" type="pres">
      <dgm:prSet presAssocID="{B3E0F5DA-7D33-489E-BA4B-1AD492F9EB0F}" presName="horz1" presStyleCnt="0"/>
      <dgm:spPr/>
    </dgm:pt>
    <dgm:pt modelId="{F98A2405-D9BF-43AF-9DC6-7B5161EB4DB5}" type="pres">
      <dgm:prSet presAssocID="{B3E0F5DA-7D33-489E-BA4B-1AD492F9EB0F}" presName="tx1" presStyleLbl="revTx" presStyleIdx="0" presStyleCnt="7"/>
      <dgm:spPr/>
    </dgm:pt>
    <dgm:pt modelId="{A821AC94-450D-443B-B6EE-814A0545E0FF}" type="pres">
      <dgm:prSet presAssocID="{B3E0F5DA-7D33-489E-BA4B-1AD492F9EB0F}" presName="vert1" presStyleCnt="0"/>
      <dgm:spPr/>
    </dgm:pt>
    <dgm:pt modelId="{3AD4B4C8-5B96-4313-8ACF-5E105FB422E2}" type="pres">
      <dgm:prSet presAssocID="{2C5E1817-EE44-45E8-BC45-140A78ADC24F}" presName="thickLine" presStyleLbl="alignNode1" presStyleIdx="1" presStyleCnt="7"/>
      <dgm:spPr/>
    </dgm:pt>
    <dgm:pt modelId="{51FCA423-DED6-4538-BD3B-C22BE751EC90}" type="pres">
      <dgm:prSet presAssocID="{2C5E1817-EE44-45E8-BC45-140A78ADC24F}" presName="horz1" presStyleCnt="0"/>
      <dgm:spPr/>
    </dgm:pt>
    <dgm:pt modelId="{AAEDE0CD-C96A-4057-A7AF-B8C8ABB2EE39}" type="pres">
      <dgm:prSet presAssocID="{2C5E1817-EE44-45E8-BC45-140A78ADC24F}" presName="tx1" presStyleLbl="revTx" presStyleIdx="1" presStyleCnt="7"/>
      <dgm:spPr/>
    </dgm:pt>
    <dgm:pt modelId="{CF01BFE3-E900-49CD-BE23-50340D82C47B}" type="pres">
      <dgm:prSet presAssocID="{2C5E1817-EE44-45E8-BC45-140A78ADC24F}" presName="vert1" presStyleCnt="0"/>
      <dgm:spPr/>
    </dgm:pt>
    <dgm:pt modelId="{766D8D03-C5FB-4D6A-973C-CE2603B3061C}" type="pres">
      <dgm:prSet presAssocID="{2DDC11DF-D5B8-496B-A092-3B163400C8A7}" presName="thickLine" presStyleLbl="alignNode1" presStyleIdx="2" presStyleCnt="7"/>
      <dgm:spPr/>
    </dgm:pt>
    <dgm:pt modelId="{B5085F69-27B5-4597-991E-22569CB21FE7}" type="pres">
      <dgm:prSet presAssocID="{2DDC11DF-D5B8-496B-A092-3B163400C8A7}" presName="horz1" presStyleCnt="0"/>
      <dgm:spPr/>
    </dgm:pt>
    <dgm:pt modelId="{0637C915-1AB9-4B6A-9437-FE5B296C6712}" type="pres">
      <dgm:prSet presAssocID="{2DDC11DF-D5B8-496B-A092-3B163400C8A7}" presName="tx1" presStyleLbl="revTx" presStyleIdx="2" presStyleCnt="7"/>
      <dgm:spPr/>
    </dgm:pt>
    <dgm:pt modelId="{FBE3142A-4FCE-4F3B-9DD4-64D2F2AC810B}" type="pres">
      <dgm:prSet presAssocID="{2DDC11DF-D5B8-496B-A092-3B163400C8A7}" presName="vert1" presStyleCnt="0"/>
      <dgm:spPr/>
    </dgm:pt>
    <dgm:pt modelId="{46F674CC-09D2-4BAA-B7DE-7E4187F6C34B}" type="pres">
      <dgm:prSet presAssocID="{00ACCC30-7716-43A7-9408-EBEDF7DC793E}" presName="thickLine" presStyleLbl="alignNode1" presStyleIdx="3" presStyleCnt="7"/>
      <dgm:spPr/>
    </dgm:pt>
    <dgm:pt modelId="{21C737C6-BFB5-4CCC-83ED-285967DFE805}" type="pres">
      <dgm:prSet presAssocID="{00ACCC30-7716-43A7-9408-EBEDF7DC793E}" presName="horz1" presStyleCnt="0"/>
      <dgm:spPr/>
    </dgm:pt>
    <dgm:pt modelId="{7AD8C5BF-DF26-4A66-84CE-44E28B985099}" type="pres">
      <dgm:prSet presAssocID="{00ACCC30-7716-43A7-9408-EBEDF7DC793E}" presName="tx1" presStyleLbl="revTx" presStyleIdx="3" presStyleCnt="7"/>
      <dgm:spPr/>
    </dgm:pt>
    <dgm:pt modelId="{8F8430AC-D629-4B90-A8B4-9FBBE5BCC440}" type="pres">
      <dgm:prSet presAssocID="{00ACCC30-7716-43A7-9408-EBEDF7DC793E}" presName="vert1" presStyleCnt="0"/>
      <dgm:spPr/>
    </dgm:pt>
    <dgm:pt modelId="{D2400C16-BA45-4021-A0DF-2F49E1D89AEA}" type="pres">
      <dgm:prSet presAssocID="{6CDB11F0-4773-4EDC-AC52-01DF51C3D176}" presName="thickLine" presStyleLbl="alignNode1" presStyleIdx="4" presStyleCnt="7"/>
      <dgm:spPr/>
    </dgm:pt>
    <dgm:pt modelId="{9AA840A9-C493-4D8F-8349-FB75A5A893A3}" type="pres">
      <dgm:prSet presAssocID="{6CDB11F0-4773-4EDC-AC52-01DF51C3D176}" presName="horz1" presStyleCnt="0"/>
      <dgm:spPr/>
    </dgm:pt>
    <dgm:pt modelId="{CB735092-D042-42F0-BB91-F7A8CEF1A72F}" type="pres">
      <dgm:prSet presAssocID="{6CDB11F0-4773-4EDC-AC52-01DF51C3D176}" presName="tx1" presStyleLbl="revTx" presStyleIdx="4" presStyleCnt="7"/>
      <dgm:spPr/>
    </dgm:pt>
    <dgm:pt modelId="{134AD5FC-0F87-486C-9AB1-99301454827F}" type="pres">
      <dgm:prSet presAssocID="{6CDB11F0-4773-4EDC-AC52-01DF51C3D176}" presName="vert1" presStyleCnt="0"/>
      <dgm:spPr/>
    </dgm:pt>
    <dgm:pt modelId="{0E7F3CFD-C586-411E-9049-2EBEEF4B2E39}" type="pres">
      <dgm:prSet presAssocID="{A9786097-DA64-4A90-A30C-210CF3A37D82}" presName="thickLine" presStyleLbl="alignNode1" presStyleIdx="5" presStyleCnt="7"/>
      <dgm:spPr/>
    </dgm:pt>
    <dgm:pt modelId="{9E2CEEA6-C765-479A-BB03-C9F873DBEC50}" type="pres">
      <dgm:prSet presAssocID="{A9786097-DA64-4A90-A30C-210CF3A37D82}" presName="horz1" presStyleCnt="0"/>
      <dgm:spPr/>
    </dgm:pt>
    <dgm:pt modelId="{21C35C06-6348-4474-AD38-E5C425A00EDD}" type="pres">
      <dgm:prSet presAssocID="{A9786097-DA64-4A90-A30C-210CF3A37D82}" presName="tx1" presStyleLbl="revTx" presStyleIdx="5" presStyleCnt="7"/>
      <dgm:spPr/>
    </dgm:pt>
    <dgm:pt modelId="{9533CBEE-67FF-4972-93D2-74F863AE72B8}" type="pres">
      <dgm:prSet presAssocID="{A9786097-DA64-4A90-A30C-210CF3A37D82}" presName="vert1" presStyleCnt="0"/>
      <dgm:spPr/>
    </dgm:pt>
    <dgm:pt modelId="{F4B3FA95-978F-4849-BC3B-A49E01AA0C9B}" type="pres">
      <dgm:prSet presAssocID="{5E1E20D8-8626-4E6A-86EE-62A2639CDA68}" presName="thickLine" presStyleLbl="alignNode1" presStyleIdx="6" presStyleCnt="7"/>
      <dgm:spPr/>
    </dgm:pt>
    <dgm:pt modelId="{F3B0872A-61DB-42C4-A603-4E801C242840}" type="pres">
      <dgm:prSet presAssocID="{5E1E20D8-8626-4E6A-86EE-62A2639CDA68}" presName="horz1" presStyleCnt="0"/>
      <dgm:spPr/>
    </dgm:pt>
    <dgm:pt modelId="{B6C60780-5FBF-4821-87A0-9770D13D978A}" type="pres">
      <dgm:prSet presAssocID="{5E1E20D8-8626-4E6A-86EE-62A2639CDA68}" presName="tx1" presStyleLbl="revTx" presStyleIdx="6" presStyleCnt="7"/>
      <dgm:spPr/>
    </dgm:pt>
    <dgm:pt modelId="{F9351FBE-D952-4726-A3C9-FF2D72ED8272}" type="pres">
      <dgm:prSet presAssocID="{5E1E20D8-8626-4E6A-86EE-62A2639CDA68}" presName="vert1" presStyleCnt="0"/>
      <dgm:spPr/>
    </dgm:pt>
  </dgm:ptLst>
  <dgm:cxnLst>
    <dgm:cxn modelId="{CEF8540F-BC56-4DA5-9E3D-20AB599771B9}" type="presOf" srcId="{00ACCC30-7716-43A7-9408-EBEDF7DC793E}" destId="{7AD8C5BF-DF26-4A66-84CE-44E28B985099}" srcOrd="0" destOrd="0" presId="urn:microsoft.com/office/officeart/2008/layout/LinedList"/>
    <dgm:cxn modelId="{C096AD37-AF08-464E-B9BE-BDCFB61E7435}" type="presOf" srcId="{2DDC11DF-D5B8-496B-A092-3B163400C8A7}" destId="{0637C915-1AB9-4B6A-9437-FE5B296C6712}" srcOrd="0" destOrd="0" presId="urn:microsoft.com/office/officeart/2008/layout/LinedList"/>
    <dgm:cxn modelId="{1572D95E-DEAD-4456-AC4A-7728A2A8130B}" srcId="{AAA89316-2B2E-4994-A03B-C1D3C53B34AE}" destId="{A9786097-DA64-4A90-A30C-210CF3A37D82}" srcOrd="5" destOrd="0" parTransId="{C62F2C7C-91D5-460D-BCA9-6A0205C48C4E}" sibTransId="{419BE487-F566-4D33-9A80-BE88B240AC61}"/>
    <dgm:cxn modelId="{A91A0D44-BE31-4A65-B6D1-649101F3045A}" type="presOf" srcId="{B3E0F5DA-7D33-489E-BA4B-1AD492F9EB0F}" destId="{F98A2405-D9BF-43AF-9DC6-7B5161EB4DB5}" srcOrd="0" destOrd="0" presId="urn:microsoft.com/office/officeart/2008/layout/LinedList"/>
    <dgm:cxn modelId="{E9EBB34E-7377-48A7-9CE3-9F25EB9F01F2}" srcId="{AAA89316-2B2E-4994-A03B-C1D3C53B34AE}" destId="{2C5E1817-EE44-45E8-BC45-140A78ADC24F}" srcOrd="1" destOrd="0" parTransId="{3E726FDD-F2E9-477C-9C94-F6D22E09C4D3}" sibTransId="{3684E482-45DF-4C38-8BC4-B12BD6C00715}"/>
    <dgm:cxn modelId="{C15A1450-5949-4C7A-9F61-6D046BDEA11D}" type="presOf" srcId="{6CDB11F0-4773-4EDC-AC52-01DF51C3D176}" destId="{CB735092-D042-42F0-BB91-F7A8CEF1A72F}" srcOrd="0" destOrd="0" presId="urn:microsoft.com/office/officeart/2008/layout/LinedList"/>
    <dgm:cxn modelId="{20700D77-D9E6-4624-AEBF-B8B9C85833EE}" type="presOf" srcId="{AAA89316-2B2E-4994-A03B-C1D3C53B34AE}" destId="{87DA20F8-183E-4AE0-860C-84660C927FBE}" srcOrd="0" destOrd="0" presId="urn:microsoft.com/office/officeart/2008/layout/LinedList"/>
    <dgm:cxn modelId="{6926C87F-4804-4590-B244-44062933ACB9}" type="presOf" srcId="{A9786097-DA64-4A90-A30C-210CF3A37D82}" destId="{21C35C06-6348-4474-AD38-E5C425A00EDD}" srcOrd="0" destOrd="0" presId="urn:microsoft.com/office/officeart/2008/layout/LinedList"/>
    <dgm:cxn modelId="{C61DE981-8DCB-4632-A8FC-BF1DAB2FECE2}" srcId="{AAA89316-2B2E-4994-A03B-C1D3C53B34AE}" destId="{2DDC11DF-D5B8-496B-A092-3B163400C8A7}" srcOrd="2" destOrd="0" parTransId="{CEDBDBB7-8A39-4DB8-A6E3-99ECA6BD9B7B}" sibTransId="{5453EE17-07EA-4577-A370-5701B54ADE3E}"/>
    <dgm:cxn modelId="{61FFA89F-17EF-4F55-9E87-76A6945F68AB}" type="presOf" srcId="{2C5E1817-EE44-45E8-BC45-140A78ADC24F}" destId="{AAEDE0CD-C96A-4057-A7AF-B8C8ABB2EE39}" srcOrd="0" destOrd="0" presId="urn:microsoft.com/office/officeart/2008/layout/LinedList"/>
    <dgm:cxn modelId="{A4EDC9AE-9961-4881-8082-7EA2FED26582}" srcId="{AAA89316-2B2E-4994-A03B-C1D3C53B34AE}" destId="{B3E0F5DA-7D33-489E-BA4B-1AD492F9EB0F}" srcOrd="0" destOrd="0" parTransId="{11E6E6A6-BE9E-4A8C-92FC-42D77F9238A5}" sibTransId="{23494169-3AE2-4542-915D-EAC2CA8027BA}"/>
    <dgm:cxn modelId="{D3D391AF-11AE-442F-9003-7A3FE5894ADC}" type="presOf" srcId="{5E1E20D8-8626-4E6A-86EE-62A2639CDA68}" destId="{B6C60780-5FBF-4821-87A0-9770D13D978A}" srcOrd="0" destOrd="0" presId="urn:microsoft.com/office/officeart/2008/layout/LinedList"/>
    <dgm:cxn modelId="{45F25CB3-2CB0-45CD-8208-18DDC5395186}" srcId="{AAA89316-2B2E-4994-A03B-C1D3C53B34AE}" destId="{6CDB11F0-4773-4EDC-AC52-01DF51C3D176}" srcOrd="4" destOrd="0" parTransId="{DC72912F-9C27-4F9F-ACD2-BE8C214263C1}" sibTransId="{3EDABC8A-EBEA-4D55-B322-9FABCA38EF45}"/>
    <dgm:cxn modelId="{D7D489B8-7D08-4433-B1E0-E03FCE0388F8}" srcId="{AAA89316-2B2E-4994-A03B-C1D3C53B34AE}" destId="{5E1E20D8-8626-4E6A-86EE-62A2639CDA68}" srcOrd="6" destOrd="0" parTransId="{BE77577B-BA41-45BF-904B-8430BA39FC51}" sibTransId="{8EE2F0F8-ACB4-4BCE-BB5C-E2BFD14D3426}"/>
    <dgm:cxn modelId="{CCBF79E0-E7AF-4879-AED8-97A99C9FF6E9}" srcId="{AAA89316-2B2E-4994-A03B-C1D3C53B34AE}" destId="{00ACCC30-7716-43A7-9408-EBEDF7DC793E}" srcOrd="3" destOrd="0" parTransId="{9ED44494-28D5-4610-BB64-D7C865493985}" sibTransId="{ABE5EBBA-9937-4FC2-BCFC-A7294DDB998A}"/>
    <dgm:cxn modelId="{F0E32EC1-DD26-4258-8954-61382ED75972}" type="presParOf" srcId="{87DA20F8-183E-4AE0-860C-84660C927FBE}" destId="{0C7BE408-466F-4B83-9C94-9F746E5F592C}" srcOrd="0" destOrd="0" presId="urn:microsoft.com/office/officeart/2008/layout/LinedList"/>
    <dgm:cxn modelId="{53D998A7-CED5-4806-A7B0-7C5AE29373CD}" type="presParOf" srcId="{87DA20F8-183E-4AE0-860C-84660C927FBE}" destId="{BDDA2262-A625-40B7-B7D5-740CAB7498C0}" srcOrd="1" destOrd="0" presId="urn:microsoft.com/office/officeart/2008/layout/LinedList"/>
    <dgm:cxn modelId="{2141EC78-D6A2-4C65-9881-4F8747A82DC3}" type="presParOf" srcId="{BDDA2262-A625-40B7-B7D5-740CAB7498C0}" destId="{F98A2405-D9BF-43AF-9DC6-7B5161EB4DB5}" srcOrd="0" destOrd="0" presId="urn:microsoft.com/office/officeart/2008/layout/LinedList"/>
    <dgm:cxn modelId="{A9D377C0-F4EC-4A6B-AE4F-79A149707BDB}" type="presParOf" srcId="{BDDA2262-A625-40B7-B7D5-740CAB7498C0}" destId="{A821AC94-450D-443B-B6EE-814A0545E0FF}" srcOrd="1" destOrd="0" presId="urn:microsoft.com/office/officeart/2008/layout/LinedList"/>
    <dgm:cxn modelId="{FDC74E7B-6F6E-4035-9635-9B48BA44D33B}" type="presParOf" srcId="{87DA20F8-183E-4AE0-860C-84660C927FBE}" destId="{3AD4B4C8-5B96-4313-8ACF-5E105FB422E2}" srcOrd="2" destOrd="0" presId="urn:microsoft.com/office/officeart/2008/layout/LinedList"/>
    <dgm:cxn modelId="{DBEEEF66-FE44-4FCC-ABD3-65BBBC1315F0}" type="presParOf" srcId="{87DA20F8-183E-4AE0-860C-84660C927FBE}" destId="{51FCA423-DED6-4538-BD3B-C22BE751EC90}" srcOrd="3" destOrd="0" presId="urn:microsoft.com/office/officeart/2008/layout/LinedList"/>
    <dgm:cxn modelId="{75130426-115D-4422-B704-67B2E5877477}" type="presParOf" srcId="{51FCA423-DED6-4538-BD3B-C22BE751EC90}" destId="{AAEDE0CD-C96A-4057-A7AF-B8C8ABB2EE39}" srcOrd="0" destOrd="0" presId="urn:microsoft.com/office/officeart/2008/layout/LinedList"/>
    <dgm:cxn modelId="{B81C14ED-6B4E-49D4-9AAB-EF363FF1F288}" type="presParOf" srcId="{51FCA423-DED6-4538-BD3B-C22BE751EC90}" destId="{CF01BFE3-E900-49CD-BE23-50340D82C47B}" srcOrd="1" destOrd="0" presId="urn:microsoft.com/office/officeart/2008/layout/LinedList"/>
    <dgm:cxn modelId="{404A1EE4-6FD3-4614-A3C6-14123AAC21F9}" type="presParOf" srcId="{87DA20F8-183E-4AE0-860C-84660C927FBE}" destId="{766D8D03-C5FB-4D6A-973C-CE2603B3061C}" srcOrd="4" destOrd="0" presId="urn:microsoft.com/office/officeart/2008/layout/LinedList"/>
    <dgm:cxn modelId="{CD320915-BB46-4D7E-969B-D3891B6C5906}" type="presParOf" srcId="{87DA20F8-183E-4AE0-860C-84660C927FBE}" destId="{B5085F69-27B5-4597-991E-22569CB21FE7}" srcOrd="5" destOrd="0" presId="urn:microsoft.com/office/officeart/2008/layout/LinedList"/>
    <dgm:cxn modelId="{69D01C81-18EB-484A-9FCD-3EE1EB6B0AB7}" type="presParOf" srcId="{B5085F69-27B5-4597-991E-22569CB21FE7}" destId="{0637C915-1AB9-4B6A-9437-FE5B296C6712}" srcOrd="0" destOrd="0" presId="urn:microsoft.com/office/officeart/2008/layout/LinedList"/>
    <dgm:cxn modelId="{73C01294-485C-4A58-9159-38774E9DEC6D}" type="presParOf" srcId="{B5085F69-27B5-4597-991E-22569CB21FE7}" destId="{FBE3142A-4FCE-4F3B-9DD4-64D2F2AC810B}" srcOrd="1" destOrd="0" presId="urn:microsoft.com/office/officeart/2008/layout/LinedList"/>
    <dgm:cxn modelId="{40617CAE-F4E4-4414-8553-A46695ACBE27}" type="presParOf" srcId="{87DA20F8-183E-4AE0-860C-84660C927FBE}" destId="{46F674CC-09D2-4BAA-B7DE-7E4187F6C34B}" srcOrd="6" destOrd="0" presId="urn:microsoft.com/office/officeart/2008/layout/LinedList"/>
    <dgm:cxn modelId="{494E66DE-FEB3-4D9D-A932-C79B7B0FFF22}" type="presParOf" srcId="{87DA20F8-183E-4AE0-860C-84660C927FBE}" destId="{21C737C6-BFB5-4CCC-83ED-285967DFE805}" srcOrd="7" destOrd="0" presId="urn:microsoft.com/office/officeart/2008/layout/LinedList"/>
    <dgm:cxn modelId="{31FD861F-2F8B-4696-825E-202994AD9B83}" type="presParOf" srcId="{21C737C6-BFB5-4CCC-83ED-285967DFE805}" destId="{7AD8C5BF-DF26-4A66-84CE-44E28B985099}" srcOrd="0" destOrd="0" presId="urn:microsoft.com/office/officeart/2008/layout/LinedList"/>
    <dgm:cxn modelId="{77E5825F-033D-437D-91AE-9C3C38E28EC5}" type="presParOf" srcId="{21C737C6-BFB5-4CCC-83ED-285967DFE805}" destId="{8F8430AC-D629-4B90-A8B4-9FBBE5BCC440}" srcOrd="1" destOrd="0" presId="urn:microsoft.com/office/officeart/2008/layout/LinedList"/>
    <dgm:cxn modelId="{3CEC9407-5B2A-43EE-9BAF-E8E45EFD2D6B}" type="presParOf" srcId="{87DA20F8-183E-4AE0-860C-84660C927FBE}" destId="{D2400C16-BA45-4021-A0DF-2F49E1D89AEA}" srcOrd="8" destOrd="0" presId="urn:microsoft.com/office/officeart/2008/layout/LinedList"/>
    <dgm:cxn modelId="{3AB640EF-3848-488D-B743-6E3FD7E8C613}" type="presParOf" srcId="{87DA20F8-183E-4AE0-860C-84660C927FBE}" destId="{9AA840A9-C493-4D8F-8349-FB75A5A893A3}" srcOrd="9" destOrd="0" presId="urn:microsoft.com/office/officeart/2008/layout/LinedList"/>
    <dgm:cxn modelId="{CD410BD3-B864-47C6-9A51-F9DAAB0AEDF5}" type="presParOf" srcId="{9AA840A9-C493-4D8F-8349-FB75A5A893A3}" destId="{CB735092-D042-42F0-BB91-F7A8CEF1A72F}" srcOrd="0" destOrd="0" presId="urn:microsoft.com/office/officeart/2008/layout/LinedList"/>
    <dgm:cxn modelId="{E90B13D9-2A37-4E98-9453-002DF2D0A4D2}" type="presParOf" srcId="{9AA840A9-C493-4D8F-8349-FB75A5A893A3}" destId="{134AD5FC-0F87-486C-9AB1-99301454827F}" srcOrd="1" destOrd="0" presId="urn:microsoft.com/office/officeart/2008/layout/LinedList"/>
    <dgm:cxn modelId="{88B6BA75-E9FC-48A3-B90B-1ACDDE64B43F}" type="presParOf" srcId="{87DA20F8-183E-4AE0-860C-84660C927FBE}" destId="{0E7F3CFD-C586-411E-9049-2EBEEF4B2E39}" srcOrd="10" destOrd="0" presId="urn:microsoft.com/office/officeart/2008/layout/LinedList"/>
    <dgm:cxn modelId="{A0B60BD6-5518-4866-89F9-9C822AB26321}" type="presParOf" srcId="{87DA20F8-183E-4AE0-860C-84660C927FBE}" destId="{9E2CEEA6-C765-479A-BB03-C9F873DBEC50}" srcOrd="11" destOrd="0" presId="urn:microsoft.com/office/officeart/2008/layout/LinedList"/>
    <dgm:cxn modelId="{2623C484-F4A5-4952-AACF-1C607A640054}" type="presParOf" srcId="{9E2CEEA6-C765-479A-BB03-C9F873DBEC50}" destId="{21C35C06-6348-4474-AD38-E5C425A00EDD}" srcOrd="0" destOrd="0" presId="urn:microsoft.com/office/officeart/2008/layout/LinedList"/>
    <dgm:cxn modelId="{FF20F80D-F884-4D2C-96A0-E6BFA969AE96}" type="presParOf" srcId="{9E2CEEA6-C765-479A-BB03-C9F873DBEC50}" destId="{9533CBEE-67FF-4972-93D2-74F863AE72B8}" srcOrd="1" destOrd="0" presId="urn:microsoft.com/office/officeart/2008/layout/LinedList"/>
    <dgm:cxn modelId="{20EFE199-0A95-4C52-BC98-1AE76CAA6845}" type="presParOf" srcId="{87DA20F8-183E-4AE0-860C-84660C927FBE}" destId="{F4B3FA95-978F-4849-BC3B-A49E01AA0C9B}" srcOrd="12" destOrd="0" presId="urn:microsoft.com/office/officeart/2008/layout/LinedList"/>
    <dgm:cxn modelId="{4B5FDE9B-58FE-4055-914C-A5D63D043CBB}" type="presParOf" srcId="{87DA20F8-183E-4AE0-860C-84660C927FBE}" destId="{F3B0872A-61DB-42C4-A603-4E801C242840}" srcOrd="13" destOrd="0" presId="urn:microsoft.com/office/officeart/2008/layout/LinedList"/>
    <dgm:cxn modelId="{2F527D8E-95C3-4AB9-A632-F956C8D89C1E}" type="presParOf" srcId="{F3B0872A-61DB-42C4-A603-4E801C242840}" destId="{B6C60780-5FBF-4821-87A0-9770D13D978A}" srcOrd="0" destOrd="0" presId="urn:microsoft.com/office/officeart/2008/layout/LinedList"/>
    <dgm:cxn modelId="{BCD07F33-D925-488C-8FBD-884E1562806B}" type="presParOf" srcId="{F3B0872A-61DB-42C4-A603-4E801C242840}" destId="{F9351FBE-D952-4726-A3C9-FF2D72ED827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E500C18-D3C9-4629-9432-28A16900E8E8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2E6DC13-691D-4F42-99B1-AAE16174FFA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 research question is a clear, concise and complex question around which your research is focused. </a:t>
          </a:r>
          <a:endParaRPr lang="en-US"/>
        </a:p>
      </dgm:t>
    </dgm:pt>
    <dgm:pt modelId="{39E164F4-53A8-45EF-B196-9A7D5F73B861}" type="parTrans" cxnId="{8A0A239F-6199-4D54-9A26-82449D5CA555}">
      <dgm:prSet/>
      <dgm:spPr/>
      <dgm:t>
        <a:bodyPr/>
        <a:lstStyle/>
        <a:p>
          <a:endParaRPr lang="en-US"/>
        </a:p>
      </dgm:t>
    </dgm:pt>
    <dgm:pt modelId="{6E9817DD-9BBF-4EBA-BEC6-16C777F82D1C}" type="sibTrans" cxnId="{8A0A239F-6199-4D54-9A26-82449D5CA555}">
      <dgm:prSet/>
      <dgm:spPr/>
      <dgm:t>
        <a:bodyPr/>
        <a:lstStyle/>
        <a:p>
          <a:endParaRPr lang="en-US"/>
        </a:p>
      </dgm:t>
    </dgm:pt>
    <dgm:pt modelId="{FD6A2BF6-7496-42EB-8A0B-190FFC4E024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It helps you to focus in on your study, determines your methodology    </a:t>
          </a:r>
          <a:r>
            <a:rPr lang="en-GB" i="1" dirty="0"/>
            <a:t> </a:t>
          </a:r>
          <a:endParaRPr lang="en-US" dirty="0"/>
        </a:p>
      </dgm:t>
    </dgm:pt>
    <dgm:pt modelId="{C27C4F01-BD34-41AD-A3E8-0367D99196B3}" type="parTrans" cxnId="{76592B6F-2188-4806-800A-AF00B4FB059C}">
      <dgm:prSet/>
      <dgm:spPr/>
      <dgm:t>
        <a:bodyPr/>
        <a:lstStyle/>
        <a:p>
          <a:endParaRPr lang="en-US"/>
        </a:p>
      </dgm:t>
    </dgm:pt>
    <dgm:pt modelId="{66C5C74B-D000-4961-8771-C144FF203638}" type="sibTrans" cxnId="{76592B6F-2188-4806-800A-AF00B4FB059C}">
      <dgm:prSet/>
      <dgm:spPr/>
      <dgm:t>
        <a:bodyPr/>
        <a:lstStyle/>
        <a:p>
          <a:endParaRPr lang="en-US"/>
        </a:p>
      </dgm:t>
    </dgm:pt>
    <dgm:pt modelId="{57E73B21-9F4E-4641-8379-82EB2352D63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Guides and structures your choice of data collection. and analysis, and methods. </a:t>
          </a:r>
          <a:endParaRPr lang="en-US" dirty="0"/>
        </a:p>
      </dgm:t>
    </dgm:pt>
    <dgm:pt modelId="{E9E63E79-9118-4E41-8365-83479DB0F843}" type="parTrans" cxnId="{EEC322B7-F326-4169-BD39-6809AD435809}">
      <dgm:prSet/>
      <dgm:spPr/>
      <dgm:t>
        <a:bodyPr/>
        <a:lstStyle/>
        <a:p>
          <a:endParaRPr lang="en-US"/>
        </a:p>
      </dgm:t>
    </dgm:pt>
    <dgm:pt modelId="{AC4C1C67-7A79-4EF1-A0F4-B28C05D04489}" type="sibTrans" cxnId="{EEC322B7-F326-4169-BD39-6809AD435809}">
      <dgm:prSet/>
      <dgm:spPr/>
      <dgm:t>
        <a:bodyPr/>
        <a:lstStyle/>
        <a:p>
          <a:endParaRPr lang="en-US"/>
        </a:p>
      </dgm:t>
    </dgm:pt>
    <dgm:pt modelId="{B44E320F-3CE5-4DDA-B124-A8A29516A91F}" type="pres">
      <dgm:prSet presAssocID="{FE500C18-D3C9-4629-9432-28A16900E8E8}" presName="root" presStyleCnt="0">
        <dgm:presLayoutVars>
          <dgm:dir/>
          <dgm:resizeHandles val="exact"/>
        </dgm:presLayoutVars>
      </dgm:prSet>
      <dgm:spPr/>
    </dgm:pt>
    <dgm:pt modelId="{A2AB45FC-8E39-4F49-A8CD-7FF4ACBC4AF2}" type="pres">
      <dgm:prSet presAssocID="{62E6DC13-691D-4F42-99B1-AAE16174FFA9}" presName="compNode" presStyleCnt="0"/>
      <dgm:spPr/>
    </dgm:pt>
    <dgm:pt modelId="{103851AA-C09B-481A-B520-C9417ACA30D1}" type="pres">
      <dgm:prSet presAssocID="{62E6DC13-691D-4F42-99B1-AAE16174FFA9}" presName="bgRect" presStyleLbl="bgShp" presStyleIdx="0" presStyleCnt="3"/>
      <dgm:spPr/>
    </dgm:pt>
    <dgm:pt modelId="{5022DE33-24E9-40EA-AE33-64F0980FACC2}" type="pres">
      <dgm:prSet presAssocID="{62E6DC13-691D-4F42-99B1-AAE16174FFA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3EF1CBFF-F81A-4506-9AD2-C42A1411A173}" type="pres">
      <dgm:prSet presAssocID="{62E6DC13-691D-4F42-99B1-AAE16174FFA9}" presName="spaceRect" presStyleCnt="0"/>
      <dgm:spPr/>
    </dgm:pt>
    <dgm:pt modelId="{8F109670-0F8A-4292-9705-372B79A8E0B8}" type="pres">
      <dgm:prSet presAssocID="{62E6DC13-691D-4F42-99B1-AAE16174FFA9}" presName="parTx" presStyleLbl="revTx" presStyleIdx="0" presStyleCnt="3">
        <dgm:presLayoutVars>
          <dgm:chMax val="0"/>
          <dgm:chPref val="0"/>
        </dgm:presLayoutVars>
      </dgm:prSet>
      <dgm:spPr/>
    </dgm:pt>
    <dgm:pt modelId="{78C3087E-8136-4F9C-861B-8CB10435246B}" type="pres">
      <dgm:prSet presAssocID="{6E9817DD-9BBF-4EBA-BEC6-16C777F82D1C}" presName="sibTrans" presStyleCnt="0"/>
      <dgm:spPr/>
    </dgm:pt>
    <dgm:pt modelId="{2DB8F084-C1D1-4CAF-8D76-BE41A734D80B}" type="pres">
      <dgm:prSet presAssocID="{FD6A2BF6-7496-42EB-8A0B-190FFC4E0245}" presName="compNode" presStyleCnt="0"/>
      <dgm:spPr/>
    </dgm:pt>
    <dgm:pt modelId="{9FA3AA1E-62EB-4EDF-B421-8E7F656D309B}" type="pres">
      <dgm:prSet presAssocID="{FD6A2BF6-7496-42EB-8A0B-190FFC4E0245}" presName="bgRect" presStyleLbl="bgShp" presStyleIdx="1" presStyleCnt="3"/>
      <dgm:spPr/>
    </dgm:pt>
    <dgm:pt modelId="{F02FD3D7-9993-4BBC-940B-DFA595A6019A}" type="pres">
      <dgm:prSet presAssocID="{FD6A2BF6-7496-42EB-8A0B-190FFC4E024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FFDB0C30-755B-4795-AD87-01AB36441FB4}" type="pres">
      <dgm:prSet presAssocID="{FD6A2BF6-7496-42EB-8A0B-190FFC4E0245}" presName="spaceRect" presStyleCnt="0"/>
      <dgm:spPr/>
    </dgm:pt>
    <dgm:pt modelId="{CAB91CF2-B1EA-4E27-914E-8E25430C40C5}" type="pres">
      <dgm:prSet presAssocID="{FD6A2BF6-7496-42EB-8A0B-190FFC4E0245}" presName="parTx" presStyleLbl="revTx" presStyleIdx="1" presStyleCnt="3">
        <dgm:presLayoutVars>
          <dgm:chMax val="0"/>
          <dgm:chPref val="0"/>
        </dgm:presLayoutVars>
      </dgm:prSet>
      <dgm:spPr/>
    </dgm:pt>
    <dgm:pt modelId="{A5844C88-CF77-4F03-8047-4F89497174A1}" type="pres">
      <dgm:prSet presAssocID="{66C5C74B-D000-4961-8771-C144FF203638}" presName="sibTrans" presStyleCnt="0"/>
      <dgm:spPr/>
    </dgm:pt>
    <dgm:pt modelId="{05AE5E4E-9AE4-4FBF-A7BD-99C827506D85}" type="pres">
      <dgm:prSet presAssocID="{57E73B21-9F4E-4641-8379-82EB2352D63B}" presName="compNode" presStyleCnt="0"/>
      <dgm:spPr/>
    </dgm:pt>
    <dgm:pt modelId="{D0843227-ED6E-4075-A1BF-C6C6AF872937}" type="pres">
      <dgm:prSet presAssocID="{57E73B21-9F4E-4641-8379-82EB2352D63B}" presName="bgRect" presStyleLbl="bgShp" presStyleIdx="2" presStyleCnt="3"/>
      <dgm:spPr/>
    </dgm:pt>
    <dgm:pt modelId="{CFCA9DE1-1F66-406C-83FD-0664119EA117}" type="pres">
      <dgm:prSet presAssocID="{57E73B21-9F4E-4641-8379-82EB2352D63B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7643DC76-ED50-48C8-8D9C-5676ABB89215}" type="pres">
      <dgm:prSet presAssocID="{57E73B21-9F4E-4641-8379-82EB2352D63B}" presName="spaceRect" presStyleCnt="0"/>
      <dgm:spPr/>
    </dgm:pt>
    <dgm:pt modelId="{50BEBC21-C83D-43C9-AE0D-28B7CA843531}" type="pres">
      <dgm:prSet presAssocID="{57E73B21-9F4E-4641-8379-82EB2352D63B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09A88C33-5DF6-4C55-BD34-CEA27D645128}" type="presOf" srcId="{FE500C18-D3C9-4629-9432-28A16900E8E8}" destId="{B44E320F-3CE5-4DDA-B124-A8A29516A91F}" srcOrd="0" destOrd="0" presId="urn:microsoft.com/office/officeart/2018/2/layout/IconVerticalSolidList"/>
    <dgm:cxn modelId="{F691D068-27BA-4E9E-BB20-19DEA6358944}" type="presOf" srcId="{FD6A2BF6-7496-42EB-8A0B-190FFC4E0245}" destId="{CAB91CF2-B1EA-4E27-914E-8E25430C40C5}" srcOrd="0" destOrd="0" presId="urn:microsoft.com/office/officeart/2018/2/layout/IconVerticalSolidList"/>
    <dgm:cxn modelId="{76592B6F-2188-4806-800A-AF00B4FB059C}" srcId="{FE500C18-D3C9-4629-9432-28A16900E8E8}" destId="{FD6A2BF6-7496-42EB-8A0B-190FFC4E0245}" srcOrd="1" destOrd="0" parTransId="{C27C4F01-BD34-41AD-A3E8-0367D99196B3}" sibTransId="{66C5C74B-D000-4961-8771-C144FF203638}"/>
    <dgm:cxn modelId="{BC3A8178-9092-4B23-A363-EA0675D3700B}" type="presOf" srcId="{57E73B21-9F4E-4641-8379-82EB2352D63B}" destId="{50BEBC21-C83D-43C9-AE0D-28B7CA843531}" srcOrd="0" destOrd="0" presId="urn:microsoft.com/office/officeart/2018/2/layout/IconVerticalSolidList"/>
    <dgm:cxn modelId="{8A0A239F-6199-4D54-9A26-82449D5CA555}" srcId="{FE500C18-D3C9-4629-9432-28A16900E8E8}" destId="{62E6DC13-691D-4F42-99B1-AAE16174FFA9}" srcOrd="0" destOrd="0" parTransId="{39E164F4-53A8-45EF-B196-9A7D5F73B861}" sibTransId="{6E9817DD-9BBF-4EBA-BEC6-16C777F82D1C}"/>
    <dgm:cxn modelId="{EEC322B7-F326-4169-BD39-6809AD435809}" srcId="{FE500C18-D3C9-4629-9432-28A16900E8E8}" destId="{57E73B21-9F4E-4641-8379-82EB2352D63B}" srcOrd="2" destOrd="0" parTransId="{E9E63E79-9118-4E41-8365-83479DB0F843}" sibTransId="{AC4C1C67-7A79-4EF1-A0F4-B28C05D04489}"/>
    <dgm:cxn modelId="{FDD6E7C2-5D87-4590-AF77-33052A547F77}" type="presOf" srcId="{62E6DC13-691D-4F42-99B1-AAE16174FFA9}" destId="{8F109670-0F8A-4292-9705-372B79A8E0B8}" srcOrd="0" destOrd="0" presId="urn:microsoft.com/office/officeart/2018/2/layout/IconVerticalSolidList"/>
    <dgm:cxn modelId="{B33B3978-9136-4F67-85E2-8C59C7A18B6D}" type="presParOf" srcId="{B44E320F-3CE5-4DDA-B124-A8A29516A91F}" destId="{A2AB45FC-8E39-4F49-A8CD-7FF4ACBC4AF2}" srcOrd="0" destOrd="0" presId="urn:microsoft.com/office/officeart/2018/2/layout/IconVerticalSolidList"/>
    <dgm:cxn modelId="{A0EDED71-1AC5-4F70-A102-1F2337C2AA79}" type="presParOf" srcId="{A2AB45FC-8E39-4F49-A8CD-7FF4ACBC4AF2}" destId="{103851AA-C09B-481A-B520-C9417ACA30D1}" srcOrd="0" destOrd="0" presId="urn:microsoft.com/office/officeart/2018/2/layout/IconVerticalSolidList"/>
    <dgm:cxn modelId="{77021088-1ED5-40C9-96A3-DEC27D66F1A4}" type="presParOf" srcId="{A2AB45FC-8E39-4F49-A8CD-7FF4ACBC4AF2}" destId="{5022DE33-24E9-40EA-AE33-64F0980FACC2}" srcOrd="1" destOrd="0" presId="urn:microsoft.com/office/officeart/2018/2/layout/IconVerticalSolidList"/>
    <dgm:cxn modelId="{FBA40F93-61A1-42DA-92B1-F5C3BDE3A00D}" type="presParOf" srcId="{A2AB45FC-8E39-4F49-A8CD-7FF4ACBC4AF2}" destId="{3EF1CBFF-F81A-4506-9AD2-C42A1411A173}" srcOrd="2" destOrd="0" presId="urn:microsoft.com/office/officeart/2018/2/layout/IconVerticalSolidList"/>
    <dgm:cxn modelId="{8D0A719F-B212-4DB7-8513-761A4B8F51C2}" type="presParOf" srcId="{A2AB45FC-8E39-4F49-A8CD-7FF4ACBC4AF2}" destId="{8F109670-0F8A-4292-9705-372B79A8E0B8}" srcOrd="3" destOrd="0" presId="urn:microsoft.com/office/officeart/2018/2/layout/IconVerticalSolidList"/>
    <dgm:cxn modelId="{7F157ABA-EDA5-4ADB-B449-3290862AEA04}" type="presParOf" srcId="{B44E320F-3CE5-4DDA-B124-A8A29516A91F}" destId="{78C3087E-8136-4F9C-861B-8CB10435246B}" srcOrd="1" destOrd="0" presId="urn:microsoft.com/office/officeart/2018/2/layout/IconVerticalSolidList"/>
    <dgm:cxn modelId="{A2307B3D-4596-4F4E-9686-1573827706C5}" type="presParOf" srcId="{B44E320F-3CE5-4DDA-B124-A8A29516A91F}" destId="{2DB8F084-C1D1-4CAF-8D76-BE41A734D80B}" srcOrd="2" destOrd="0" presId="urn:microsoft.com/office/officeart/2018/2/layout/IconVerticalSolidList"/>
    <dgm:cxn modelId="{FA5C28BB-5774-4B90-94C1-98BDCCC0BE04}" type="presParOf" srcId="{2DB8F084-C1D1-4CAF-8D76-BE41A734D80B}" destId="{9FA3AA1E-62EB-4EDF-B421-8E7F656D309B}" srcOrd="0" destOrd="0" presId="urn:microsoft.com/office/officeart/2018/2/layout/IconVerticalSolidList"/>
    <dgm:cxn modelId="{D7D7895B-CF8B-4F9E-9784-BEADFE65B228}" type="presParOf" srcId="{2DB8F084-C1D1-4CAF-8D76-BE41A734D80B}" destId="{F02FD3D7-9993-4BBC-940B-DFA595A6019A}" srcOrd="1" destOrd="0" presId="urn:microsoft.com/office/officeart/2018/2/layout/IconVerticalSolidList"/>
    <dgm:cxn modelId="{B7E801F9-2147-4B24-8554-13C15CE5A4CE}" type="presParOf" srcId="{2DB8F084-C1D1-4CAF-8D76-BE41A734D80B}" destId="{FFDB0C30-755B-4795-AD87-01AB36441FB4}" srcOrd="2" destOrd="0" presId="urn:microsoft.com/office/officeart/2018/2/layout/IconVerticalSolidList"/>
    <dgm:cxn modelId="{958B5080-A55A-43FD-B9DA-D8EAA88CB8B7}" type="presParOf" srcId="{2DB8F084-C1D1-4CAF-8D76-BE41A734D80B}" destId="{CAB91CF2-B1EA-4E27-914E-8E25430C40C5}" srcOrd="3" destOrd="0" presId="urn:microsoft.com/office/officeart/2018/2/layout/IconVerticalSolidList"/>
    <dgm:cxn modelId="{0D90BD0A-856F-439F-821A-B5CFF315E519}" type="presParOf" srcId="{B44E320F-3CE5-4DDA-B124-A8A29516A91F}" destId="{A5844C88-CF77-4F03-8047-4F89497174A1}" srcOrd="3" destOrd="0" presId="urn:microsoft.com/office/officeart/2018/2/layout/IconVerticalSolidList"/>
    <dgm:cxn modelId="{8DFAE18B-F847-48EC-B2CB-97827CED1E63}" type="presParOf" srcId="{B44E320F-3CE5-4DDA-B124-A8A29516A91F}" destId="{05AE5E4E-9AE4-4FBF-A7BD-99C827506D85}" srcOrd="4" destOrd="0" presId="urn:microsoft.com/office/officeart/2018/2/layout/IconVerticalSolidList"/>
    <dgm:cxn modelId="{D665A3F2-6115-4706-B3C4-E0F7D270E7B3}" type="presParOf" srcId="{05AE5E4E-9AE4-4FBF-A7BD-99C827506D85}" destId="{D0843227-ED6E-4075-A1BF-C6C6AF872937}" srcOrd="0" destOrd="0" presId="urn:microsoft.com/office/officeart/2018/2/layout/IconVerticalSolidList"/>
    <dgm:cxn modelId="{DC853F95-0A29-40DE-AE9F-6074E8B94270}" type="presParOf" srcId="{05AE5E4E-9AE4-4FBF-A7BD-99C827506D85}" destId="{CFCA9DE1-1F66-406C-83FD-0664119EA117}" srcOrd="1" destOrd="0" presId="urn:microsoft.com/office/officeart/2018/2/layout/IconVerticalSolidList"/>
    <dgm:cxn modelId="{7C208AF5-3898-41D6-9273-26BFD026FFB5}" type="presParOf" srcId="{05AE5E4E-9AE4-4FBF-A7BD-99C827506D85}" destId="{7643DC76-ED50-48C8-8D9C-5676ABB89215}" srcOrd="2" destOrd="0" presId="urn:microsoft.com/office/officeart/2018/2/layout/IconVerticalSolidList"/>
    <dgm:cxn modelId="{E5A7B652-A31B-443B-A7D8-C85CB3B63A91}" type="presParOf" srcId="{05AE5E4E-9AE4-4FBF-A7BD-99C827506D85}" destId="{50BEBC21-C83D-43C9-AE0D-28B7CA84353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CD70EB5-599B-4F3A-B497-625F8C57AC3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3F04144-728E-4B44-84C1-9EC217219A72}">
      <dgm:prSet/>
      <dgm:spPr/>
      <dgm:t>
        <a:bodyPr/>
        <a:lstStyle/>
        <a:p>
          <a:r>
            <a:rPr lang="en-GB" b="1" u="sng" dirty="0"/>
            <a:t>Check out your aims:</a:t>
          </a:r>
          <a:r>
            <a:rPr lang="en-GB" b="1" dirty="0"/>
            <a:t> </a:t>
          </a:r>
          <a:endParaRPr lang="en-US" dirty="0"/>
        </a:p>
      </dgm:t>
    </dgm:pt>
    <dgm:pt modelId="{A0C53B23-D659-4396-BF5D-00BD58523B90}" type="parTrans" cxnId="{2954B465-9431-4BC3-80D3-800DBC09E583}">
      <dgm:prSet/>
      <dgm:spPr/>
      <dgm:t>
        <a:bodyPr/>
        <a:lstStyle/>
        <a:p>
          <a:endParaRPr lang="en-US"/>
        </a:p>
      </dgm:t>
    </dgm:pt>
    <dgm:pt modelId="{544EE06F-E2C0-45AF-B78D-61EA48871BB6}" type="sibTrans" cxnId="{2954B465-9431-4BC3-80D3-800DBC09E583}">
      <dgm:prSet/>
      <dgm:spPr/>
      <dgm:t>
        <a:bodyPr/>
        <a:lstStyle/>
        <a:p>
          <a:endParaRPr lang="en-US"/>
        </a:p>
      </dgm:t>
    </dgm:pt>
    <dgm:pt modelId="{1A681804-14E8-458B-99BC-D1E9737DA40B}">
      <dgm:prSet/>
      <dgm:spPr/>
      <dgm:t>
        <a:bodyPr/>
        <a:lstStyle/>
        <a:p>
          <a:r>
            <a:rPr lang="en-GB" dirty="0"/>
            <a:t>Aims are </a:t>
          </a:r>
          <a:r>
            <a:rPr lang="en-GB" i="1" dirty="0"/>
            <a:t>what</a:t>
          </a:r>
          <a:r>
            <a:rPr lang="en-GB" dirty="0"/>
            <a:t> you hope to achieve</a:t>
          </a:r>
          <a:endParaRPr lang="en-US" dirty="0"/>
        </a:p>
      </dgm:t>
    </dgm:pt>
    <dgm:pt modelId="{079651EF-82EE-4058-A023-38E66A8B4255}" type="parTrans" cxnId="{C34A8100-7BE5-4632-8E76-ABCA746DA9E4}">
      <dgm:prSet/>
      <dgm:spPr/>
      <dgm:t>
        <a:bodyPr/>
        <a:lstStyle/>
        <a:p>
          <a:endParaRPr lang="en-US"/>
        </a:p>
      </dgm:t>
    </dgm:pt>
    <dgm:pt modelId="{A193B22B-F5E4-4316-AC86-DDB2F82AF919}" type="sibTrans" cxnId="{C34A8100-7BE5-4632-8E76-ABCA746DA9E4}">
      <dgm:prSet/>
      <dgm:spPr/>
      <dgm:t>
        <a:bodyPr/>
        <a:lstStyle/>
        <a:p>
          <a:endParaRPr lang="en-US"/>
        </a:p>
      </dgm:t>
    </dgm:pt>
    <dgm:pt modelId="{81903A4C-ACF4-4F24-948C-F8A149800352}">
      <dgm:prSet/>
      <dgm:spPr/>
      <dgm:t>
        <a:bodyPr/>
        <a:lstStyle/>
        <a:p>
          <a:r>
            <a:rPr lang="en-GB" dirty="0"/>
            <a:t>Aims are </a:t>
          </a:r>
          <a:r>
            <a:rPr lang="en-GB" i="1" dirty="0"/>
            <a:t>statements of intent</a:t>
          </a:r>
          <a:r>
            <a:rPr lang="en-GB" dirty="0"/>
            <a:t>. </a:t>
          </a:r>
          <a:endParaRPr lang="en-US" dirty="0"/>
        </a:p>
      </dgm:t>
    </dgm:pt>
    <dgm:pt modelId="{B29AAA41-5462-4DCE-8EFE-F38A78BD42A3}" type="parTrans" cxnId="{9CC37860-E2DE-4D34-8624-6D4031951102}">
      <dgm:prSet/>
      <dgm:spPr/>
      <dgm:t>
        <a:bodyPr/>
        <a:lstStyle/>
        <a:p>
          <a:endParaRPr lang="en-US"/>
        </a:p>
      </dgm:t>
    </dgm:pt>
    <dgm:pt modelId="{AB275B3F-486D-4360-B1CE-D3624E9599F3}" type="sibTrans" cxnId="{9CC37860-E2DE-4D34-8624-6D4031951102}">
      <dgm:prSet/>
      <dgm:spPr/>
      <dgm:t>
        <a:bodyPr/>
        <a:lstStyle/>
        <a:p>
          <a:endParaRPr lang="en-US"/>
        </a:p>
      </dgm:t>
    </dgm:pt>
    <dgm:pt modelId="{45D02DAF-F958-40F7-B1F4-A40A010D0FC4}">
      <dgm:prSet/>
      <dgm:spPr/>
      <dgm:t>
        <a:bodyPr/>
        <a:lstStyle/>
        <a:p>
          <a:r>
            <a:rPr lang="en-GB" dirty="0"/>
            <a:t>Aims are usually written in broad terms. </a:t>
          </a:r>
          <a:endParaRPr lang="en-US" dirty="0"/>
        </a:p>
      </dgm:t>
    </dgm:pt>
    <dgm:pt modelId="{E9DEFC9E-A86E-476D-840C-0EDB0D685D22}" type="parTrans" cxnId="{0BF9E79B-BF4E-499C-B68F-B42DF291C7BB}">
      <dgm:prSet/>
      <dgm:spPr/>
      <dgm:t>
        <a:bodyPr/>
        <a:lstStyle/>
        <a:p>
          <a:endParaRPr lang="en-US"/>
        </a:p>
      </dgm:t>
    </dgm:pt>
    <dgm:pt modelId="{8D6CF9C0-E1C3-4099-A0FD-F6C320BE720C}" type="sibTrans" cxnId="{0BF9E79B-BF4E-499C-B68F-B42DF291C7BB}">
      <dgm:prSet/>
      <dgm:spPr/>
      <dgm:t>
        <a:bodyPr/>
        <a:lstStyle/>
        <a:p>
          <a:endParaRPr lang="en-US"/>
        </a:p>
      </dgm:t>
    </dgm:pt>
    <dgm:pt modelId="{19AC7E79-2988-4BAF-9771-5CC5AC7E8875}">
      <dgm:prSet/>
      <dgm:spPr/>
      <dgm:t>
        <a:bodyPr/>
        <a:lstStyle/>
        <a:p>
          <a:r>
            <a:rPr lang="en-GB" dirty="0"/>
            <a:t>Aims </a:t>
          </a:r>
          <a:r>
            <a:rPr lang="en-GB" i="1" dirty="0"/>
            <a:t>set out what you hope to achieve at the end of the project</a:t>
          </a:r>
          <a:r>
            <a:rPr lang="en-GB" dirty="0"/>
            <a:t>.</a:t>
          </a:r>
          <a:br>
            <a:rPr lang="en-GB" dirty="0"/>
          </a:br>
          <a:endParaRPr lang="en-US" dirty="0"/>
        </a:p>
      </dgm:t>
    </dgm:pt>
    <dgm:pt modelId="{B0110491-3D43-480B-8A23-129375D1D288}" type="parTrans" cxnId="{0B7469D1-432D-47AB-B5C0-725C716A3482}">
      <dgm:prSet/>
      <dgm:spPr/>
      <dgm:t>
        <a:bodyPr/>
        <a:lstStyle/>
        <a:p>
          <a:endParaRPr lang="en-US"/>
        </a:p>
      </dgm:t>
    </dgm:pt>
    <dgm:pt modelId="{A2C669C0-438A-4B89-A011-2755414B1771}" type="sibTrans" cxnId="{0B7469D1-432D-47AB-B5C0-725C716A3482}">
      <dgm:prSet/>
      <dgm:spPr/>
      <dgm:t>
        <a:bodyPr/>
        <a:lstStyle/>
        <a:p>
          <a:endParaRPr lang="en-US"/>
        </a:p>
      </dgm:t>
    </dgm:pt>
    <dgm:pt modelId="{D9546D92-C328-4BCD-BFCA-98625E9554BD}" type="pres">
      <dgm:prSet presAssocID="{2CD70EB5-599B-4F3A-B497-625F8C57AC31}" presName="linear" presStyleCnt="0">
        <dgm:presLayoutVars>
          <dgm:animLvl val="lvl"/>
          <dgm:resizeHandles val="exact"/>
        </dgm:presLayoutVars>
      </dgm:prSet>
      <dgm:spPr/>
    </dgm:pt>
    <dgm:pt modelId="{FAF901FD-C7B9-4F59-BB25-958A58812CDA}" type="pres">
      <dgm:prSet presAssocID="{C3F04144-728E-4B44-84C1-9EC217219A72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5E9E16A8-5B0B-4E8F-8D18-BD32CAB9462B}" type="pres">
      <dgm:prSet presAssocID="{C3F04144-728E-4B44-84C1-9EC217219A72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C34A8100-7BE5-4632-8E76-ABCA746DA9E4}" srcId="{C3F04144-728E-4B44-84C1-9EC217219A72}" destId="{1A681804-14E8-458B-99BC-D1E9737DA40B}" srcOrd="0" destOrd="0" parTransId="{079651EF-82EE-4058-A023-38E66A8B4255}" sibTransId="{A193B22B-F5E4-4316-AC86-DDB2F82AF919}"/>
    <dgm:cxn modelId="{C1482A05-9F3E-4D29-8FBC-CD657331E187}" type="presOf" srcId="{1A681804-14E8-458B-99BC-D1E9737DA40B}" destId="{5E9E16A8-5B0B-4E8F-8D18-BD32CAB9462B}" srcOrd="0" destOrd="0" presId="urn:microsoft.com/office/officeart/2005/8/layout/vList2"/>
    <dgm:cxn modelId="{EB38273E-DA45-485A-8878-852752F5ADDC}" type="presOf" srcId="{19AC7E79-2988-4BAF-9771-5CC5AC7E8875}" destId="{5E9E16A8-5B0B-4E8F-8D18-BD32CAB9462B}" srcOrd="0" destOrd="3" presId="urn:microsoft.com/office/officeart/2005/8/layout/vList2"/>
    <dgm:cxn modelId="{9CC37860-E2DE-4D34-8624-6D4031951102}" srcId="{C3F04144-728E-4B44-84C1-9EC217219A72}" destId="{81903A4C-ACF4-4F24-948C-F8A149800352}" srcOrd="1" destOrd="0" parTransId="{B29AAA41-5462-4DCE-8EFE-F38A78BD42A3}" sibTransId="{AB275B3F-486D-4360-B1CE-D3624E9599F3}"/>
    <dgm:cxn modelId="{2954B465-9431-4BC3-80D3-800DBC09E583}" srcId="{2CD70EB5-599B-4F3A-B497-625F8C57AC31}" destId="{C3F04144-728E-4B44-84C1-9EC217219A72}" srcOrd="0" destOrd="0" parTransId="{A0C53B23-D659-4396-BF5D-00BD58523B90}" sibTransId="{544EE06F-E2C0-45AF-B78D-61EA48871BB6}"/>
    <dgm:cxn modelId="{035D0681-FC72-4409-AB6E-814CBC673C7C}" type="presOf" srcId="{2CD70EB5-599B-4F3A-B497-625F8C57AC31}" destId="{D9546D92-C328-4BCD-BFCA-98625E9554BD}" srcOrd="0" destOrd="0" presId="urn:microsoft.com/office/officeart/2005/8/layout/vList2"/>
    <dgm:cxn modelId="{5E32359A-F177-4C81-B321-65DDA0EE9A7C}" type="presOf" srcId="{81903A4C-ACF4-4F24-948C-F8A149800352}" destId="{5E9E16A8-5B0B-4E8F-8D18-BD32CAB9462B}" srcOrd="0" destOrd="1" presId="urn:microsoft.com/office/officeart/2005/8/layout/vList2"/>
    <dgm:cxn modelId="{0BF9E79B-BF4E-499C-B68F-B42DF291C7BB}" srcId="{C3F04144-728E-4B44-84C1-9EC217219A72}" destId="{45D02DAF-F958-40F7-B1F4-A40A010D0FC4}" srcOrd="2" destOrd="0" parTransId="{E9DEFC9E-A86E-476D-840C-0EDB0D685D22}" sibTransId="{8D6CF9C0-E1C3-4099-A0FD-F6C320BE720C}"/>
    <dgm:cxn modelId="{0B7469D1-432D-47AB-B5C0-725C716A3482}" srcId="{C3F04144-728E-4B44-84C1-9EC217219A72}" destId="{19AC7E79-2988-4BAF-9771-5CC5AC7E8875}" srcOrd="3" destOrd="0" parTransId="{B0110491-3D43-480B-8A23-129375D1D288}" sibTransId="{A2C669C0-438A-4B89-A011-2755414B1771}"/>
    <dgm:cxn modelId="{759FB7D7-050D-4EBB-8258-D3C4A68B8F73}" type="presOf" srcId="{C3F04144-728E-4B44-84C1-9EC217219A72}" destId="{FAF901FD-C7B9-4F59-BB25-958A58812CDA}" srcOrd="0" destOrd="0" presId="urn:microsoft.com/office/officeart/2005/8/layout/vList2"/>
    <dgm:cxn modelId="{C46AE4EA-31E5-4D53-9538-5BC7892E7995}" type="presOf" srcId="{45D02DAF-F958-40F7-B1F4-A40A010D0FC4}" destId="{5E9E16A8-5B0B-4E8F-8D18-BD32CAB9462B}" srcOrd="0" destOrd="2" presId="urn:microsoft.com/office/officeart/2005/8/layout/vList2"/>
    <dgm:cxn modelId="{0E4F8DC6-D50C-48A5-8FBE-86FE74F0A5C7}" type="presParOf" srcId="{D9546D92-C328-4BCD-BFCA-98625E9554BD}" destId="{FAF901FD-C7B9-4F59-BB25-958A58812CDA}" srcOrd="0" destOrd="0" presId="urn:microsoft.com/office/officeart/2005/8/layout/vList2"/>
    <dgm:cxn modelId="{AC342ABA-ECE3-46EF-B742-C9F11D3B3E2F}" type="presParOf" srcId="{D9546D92-C328-4BCD-BFCA-98625E9554BD}" destId="{5E9E16A8-5B0B-4E8F-8D18-BD32CAB9462B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F903907-CDA9-43E7-8931-DA510E1D7AB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B3D5FEE-2D6D-4411-8F65-CABA5080B4E4}">
      <dgm:prSet/>
      <dgm:spPr>
        <a:solidFill>
          <a:schemeClr val="accent1"/>
        </a:solidFill>
      </dgm:spPr>
      <dgm:t>
        <a:bodyPr/>
        <a:lstStyle/>
        <a:p>
          <a:r>
            <a:rPr lang="en-GB" b="1" u="sng" dirty="0"/>
            <a:t>Check out your Objectives:</a:t>
          </a:r>
          <a:r>
            <a:rPr lang="en-GB" b="1" dirty="0"/>
            <a:t> </a:t>
          </a:r>
          <a:endParaRPr lang="en-US" dirty="0"/>
        </a:p>
      </dgm:t>
    </dgm:pt>
    <dgm:pt modelId="{F60F3AA0-7827-487F-95E1-AB532C6817C5}" type="parTrans" cxnId="{EB689BC5-157A-4659-BAF5-8274E539F6D4}">
      <dgm:prSet/>
      <dgm:spPr/>
      <dgm:t>
        <a:bodyPr/>
        <a:lstStyle/>
        <a:p>
          <a:endParaRPr lang="en-US"/>
        </a:p>
      </dgm:t>
    </dgm:pt>
    <dgm:pt modelId="{F4065E74-BEDC-45BA-A6FA-754C5872AB78}" type="sibTrans" cxnId="{EB689BC5-157A-4659-BAF5-8274E539F6D4}">
      <dgm:prSet/>
      <dgm:spPr/>
      <dgm:t>
        <a:bodyPr/>
        <a:lstStyle/>
        <a:p>
          <a:endParaRPr lang="en-US"/>
        </a:p>
      </dgm:t>
    </dgm:pt>
    <dgm:pt modelId="{378C546F-B60F-4465-B814-752AD205C87D}">
      <dgm:prSet/>
      <dgm:spPr/>
      <dgm:t>
        <a:bodyPr/>
        <a:lstStyle/>
        <a:p>
          <a:r>
            <a:rPr lang="en-GB"/>
            <a:t>Objectives are </a:t>
          </a:r>
          <a:r>
            <a:rPr lang="en-GB" i="1"/>
            <a:t>how</a:t>
          </a:r>
          <a:r>
            <a:rPr lang="en-GB"/>
            <a:t> you will achieve your aims</a:t>
          </a:r>
          <a:endParaRPr lang="en-US"/>
        </a:p>
      </dgm:t>
    </dgm:pt>
    <dgm:pt modelId="{B971723F-D004-4B9A-B1B3-197E9F607984}" type="parTrans" cxnId="{A4AC991A-F8C2-4500-A99B-9A46B49FDFDE}">
      <dgm:prSet/>
      <dgm:spPr/>
      <dgm:t>
        <a:bodyPr/>
        <a:lstStyle/>
        <a:p>
          <a:endParaRPr lang="en-US"/>
        </a:p>
      </dgm:t>
    </dgm:pt>
    <dgm:pt modelId="{39D3139F-62AA-4836-A4D2-1940657922D4}" type="sibTrans" cxnId="{A4AC991A-F8C2-4500-A99B-9A46B49FDFDE}">
      <dgm:prSet/>
      <dgm:spPr/>
      <dgm:t>
        <a:bodyPr/>
        <a:lstStyle/>
        <a:p>
          <a:endParaRPr lang="en-US"/>
        </a:p>
      </dgm:t>
    </dgm:pt>
    <dgm:pt modelId="{E9ADF74F-F564-4396-8CE3-C185759F7AE7}">
      <dgm:prSet/>
      <dgm:spPr/>
      <dgm:t>
        <a:bodyPr/>
        <a:lstStyle/>
        <a:p>
          <a:r>
            <a:rPr lang="en-GB" dirty="0"/>
            <a:t>Objectives are </a:t>
          </a:r>
          <a:r>
            <a:rPr lang="en-GB" i="1" dirty="0"/>
            <a:t>specific statements </a:t>
          </a:r>
          <a:r>
            <a:rPr lang="en-GB" dirty="0"/>
            <a:t>that define measurable outcomes, e.g. what steps will be taken to achieve the desired outcome. </a:t>
          </a:r>
          <a:endParaRPr lang="en-US" dirty="0"/>
        </a:p>
      </dgm:t>
    </dgm:pt>
    <dgm:pt modelId="{F1FF8865-B7F4-46DC-831E-A3538294CB4A}" type="parTrans" cxnId="{D3F35268-219A-4A53-8B72-9992CA125FF7}">
      <dgm:prSet/>
      <dgm:spPr/>
      <dgm:t>
        <a:bodyPr/>
        <a:lstStyle/>
        <a:p>
          <a:endParaRPr lang="en-US"/>
        </a:p>
      </dgm:t>
    </dgm:pt>
    <dgm:pt modelId="{E3D0ED0C-7930-4946-A3BD-64DA61B75949}" type="sibTrans" cxnId="{D3F35268-219A-4A53-8B72-9992CA125FF7}">
      <dgm:prSet/>
      <dgm:spPr/>
      <dgm:t>
        <a:bodyPr/>
        <a:lstStyle/>
        <a:p>
          <a:endParaRPr lang="en-US"/>
        </a:p>
      </dgm:t>
    </dgm:pt>
    <dgm:pt modelId="{969C6E21-07DA-4B93-A6AD-BBF9817952F2}">
      <dgm:prSet/>
      <dgm:spPr/>
      <dgm:t>
        <a:bodyPr/>
        <a:lstStyle/>
        <a:p>
          <a:r>
            <a:rPr lang="en-GB" dirty="0"/>
            <a:t>Objectives should </a:t>
          </a:r>
          <a:r>
            <a:rPr lang="en-GB" i="1" dirty="0"/>
            <a:t>contain strong, positive statements.</a:t>
          </a:r>
          <a:r>
            <a:rPr lang="en-GB" dirty="0"/>
            <a:t> </a:t>
          </a:r>
          <a:endParaRPr lang="en-US" dirty="0"/>
        </a:p>
      </dgm:t>
    </dgm:pt>
    <dgm:pt modelId="{7D3C6F0B-B92F-4068-ADC7-C9C07B6761CD}" type="parTrans" cxnId="{9328DC30-EE8E-4EF4-A774-7AFE92FD475B}">
      <dgm:prSet/>
      <dgm:spPr/>
      <dgm:t>
        <a:bodyPr/>
        <a:lstStyle/>
        <a:p>
          <a:endParaRPr lang="en-US"/>
        </a:p>
      </dgm:t>
    </dgm:pt>
    <dgm:pt modelId="{4568A1A0-EC65-465A-8956-018C7C73DBED}" type="sibTrans" cxnId="{9328DC30-EE8E-4EF4-A774-7AFE92FD475B}">
      <dgm:prSet/>
      <dgm:spPr/>
      <dgm:t>
        <a:bodyPr/>
        <a:lstStyle/>
        <a:p>
          <a:endParaRPr lang="en-US"/>
        </a:p>
      </dgm:t>
    </dgm:pt>
    <dgm:pt modelId="{87C920D7-A121-41F4-B98E-8E2113A5D32D}">
      <dgm:prSet/>
      <dgm:spPr/>
      <dgm:t>
        <a:bodyPr/>
        <a:lstStyle/>
        <a:p>
          <a:r>
            <a:rPr lang="en-GB"/>
            <a:t>Objectives should also be </a:t>
          </a:r>
          <a:r>
            <a:rPr lang="en-GB" b="1"/>
            <a:t>S.M.A.R.T.</a:t>
          </a:r>
          <a:r>
            <a:rPr lang="en-GB"/>
            <a:t> – </a:t>
          </a:r>
          <a:endParaRPr lang="en-US"/>
        </a:p>
      </dgm:t>
    </dgm:pt>
    <dgm:pt modelId="{7C8668A0-4022-4695-BC53-2B0591016B8F}" type="parTrans" cxnId="{470BB644-62B1-422B-A236-003E7B146C9C}">
      <dgm:prSet/>
      <dgm:spPr/>
      <dgm:t>
        <a:bodyPr/>
        <a:lstStyle/>
        <a:p>
          <a:endParaRPr lang="en-US"/>
        </a:p>
      </dgm:t>
    </dgm:pt>
    <dgm:pt modelId="{4E4652DC-17BB-4D89-8403-1A31B5B48FFF}" type="sibTrans" cxnId="{470BB644-62B1-422B-A236-003E7B146C9C}">
      <dgm:prSet/>
      <dgm:spPr/>
      <dgm:t>
        <a:bodyPr/>
        <a:lstStyle/>
        <a:p>
          <a:endParaRPr lang="en-US"/>
        </a:p>
      </dgm:t>
    </dgm:pt>
    <dgm:pt modelId="{40BBA916-31C7-4072-B6FA-C4636FFB600F}" type="pres">
      <dgm:prSet presAssocID="{EF903907-CDA9-43E7-8931-DA510E1D7AB4}" presName="linear" presStyleCnt="0">
        <dgm:presLayoutVars>
          <dgm:animLvl val="lvl"/>
          <dgm:resizeHandles val="exact"/>
        </dgm:presLayoutVars>
      </dgm:prSet>
      <dgm:spPr/>
    </dgm:pt>
    <dgm:pt modelId="{17F38871-A74B-41D7-9F2B-9FC8B079CB85}" type="pres">
      <dgm:prSet presAssocID="{BB3D5FEE-2D6D-4411-8F65-CABA5080B4E4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739926AD-F935-4F96-909A-0BC28B07DF60}" type="pres">
      <dgm:prSet presAssocID="{BB3D5FEE-2D6D-4411-8F65-CABA5080B4E4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CDE6516-6BB1-47EC-B80B-7D1A74DD4CB7}" type="presOf" srcId="{378C546F-B60F-4465-B814-752AD205C87D}" destId="{739926AD-F935-4F96-909A-0BC28B07DF60}" srcOrd="0" destOrd="0" presId="urn:microsoft.com/office/officeart/2005/8/layout/vList2"/>
    <dgm:cxn modelId="{A4AC991A-F8C2-4500-A99B-9A46B49FDFDE}" srcId="{BB3D5FEE-2D6D-4411-8F65-CABA5080B4E4}" destId="{378C546F-B60F-4465-B814-752AD205C87D}" srcOrd="0" destOrd="0" parTransId="{B971723F-D004-4B9A-B1B3-197E9F607984}" sibTransId="{39D3139F-62AA-4836-A4D2-1940657922D4}"/>
    <dgm:cxn modelId="{9328DC30-EE8E-4EF4-A774-7AFE92FD475B}" srcId="{BB3D5FEE-2D6D-4411-8F65-CABA5080B4E4}" destId="{969C6E21-07DA-4B93-A6AD-BBF9817952F2}" srcOrd="2" destOrd="0" parTransId="{7D3C6F0B-B92F-4068-ADC7-C9C07B6761CD}" sibTransId="{4568A1A0-EC65-465A-8956-018C7C73DBED}"/>
    <dgm:cxn modelId="{063E8332-DD12-4E91-81C4-6E9279D0CF08}" type="presOf" srcId="{BB3D5FEE-2D6D-4411-8F65-CABA5080B4E4}" destId="{17F38871-A74B-41D7-9F2B-9FC8B079CB85}" srcOrd="0" destOrd="0" presId="urn:microsoft.com/office/officeart/2005/8/layout/vList2"/>
    <dgm:cxn modelId="{403DDF36-326F-42B0-B8EE-3912AC50A312}" type="presOf" srcId="{969C6E21-07DA-4B93-A6AD-BBF9817952F2}" destId="{739926AD-F935-4F96-909A-0BC28B07DF60}" srcOrd="0" destOrd="2" presId="urn:microsoft.com/office/officeart/2005/8/layout/vList2"/>
    <dgm:cxn modelId="{470BB644-62B1-422B-A236-003E7B146C9C}" srcId="{BB3D5FEE-2D6D-4411-8F65-CABA5080B4E4}" destId="{87C920D7-A121-41F4-B98E-8E2113A5D32D}" srcOrd="3" destOrd="0" parTransId="{7C8668A0-4022-4695-BC53-2B0591016B8F}" sibTransId="{4E4652DC-17BB-4D89-8403-1A31B5B48FFF}"/>
    <dgm:cxn modelId="{D3F35268-219A-4A53-8B72-9992CA125FF7}" srcId="{BB3D5FEE-2D6D-4411-8F65-CABA5080B4E4}" destId="{E9ADF74F-F564-4396-8CE3-C185759F7AE7}" srcOrd="1" destOrd="0" parTransId="{F1FF8865-B7F4-46DC-831E-A3538294CB4A}" sibTransId="{E3D0ED0C-7930-4946-A3BD-64DA61B75949}"/>
    <dgm:cxn modelId="{342AAE8F-E475-44B7-97F1-8067F20322F3}" type="presOf" srcId="{E9ADF74F-F564-4396-8CE3-C185759F7AE7}" destId="{739926AD-F935-4F96-909A-0BC28B07DF60}" srcOrd="0" destOrd="1" presId="urn:microsoft.com/office/officeart/2005/8/layout/vList2"/>
    <dgm:cxn modelId="{26E571B0-3F36-4186-ACC5-E45A08C51636}" type="presOf" srcId="{87C920D7-A121-41F4-B98E-8E2113A5D32D}" destId="{739926AD-F935-4F96-909A-0BC28B07DF60}" srcOrd="0" destOrd="3" presId="urn:microsoft.com/office/officeart/2005/8/layout/vList2"/>
    <dgm:cxn modelId="{B3A046C3-1C90-431A-B09A-5AC79E38D64F}" type="presOf" srcId="{EF903907-CDA9-43E7-8931-DA510E1D7AB4}" destId="{40BBA916-31C7-4072-B6FA-C4636FFB600F}" srcOrd="0" destOrd="0" presId="urn:microsoft.com/office/officeart/2005/8/layout/vList2"/>
    <dgm:cxn modelId="{EB689BC5-157A-4659-BAF5-8274E539F6D4}" srcId="{EF903907-CDA9-43E7-8931-DA510E1D7AB4}" destId="{BB3D5FEE-2D6D-4411-8F65-CABA5080B4E4}" srcOrd="0" destOrd="0" parTransId="{F60F3AA0-7827-487F-95E1-AB532C6817C5}" sibTransId="{F4065E74-BEDC-45BA-A6FA-754C5872AB78}"/>
    <dgm:cxn modelId="{45FBC8DB-E369-4AE5-9880-E1EE3D935D03}" type="presParOf" srcId="{40BBA916-31C7-4072-B6FA-C4636FFB600F}" destId="{17F38871-A74B-41D7-9F2B-9FC8B079CB85}" srcOrd="0" destOrd="0" presId="urn:microsoft.com/office/officeart/2005/8/layout/vList2"/>
    <dgm:cxn modelId="{2A29F456-A01B-4B76-AF92-98FD0803AC25}" type="presParOf" srcId="{40BBA916-31C7-4072-B6FA-C4636FFB600F}" destId="{739926AD-F935-4F96-909A-0BC28B07DF6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CA3987E-E172-4155-8533-1140524C4FB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1EA520D-1C7F-4295-B7B3-DD85E2DC1617}">
      <dgm:prSet custT="1"/>
      <dgm:spPr/>
      <dgm:t>
        <a:bodyPr/>
        <a:lstStyle/>
        <a:p>
          <a:r>
            <a:rPr lang="en-GB" sz="2800" b="1" dirty="0"/>
            <a:t>S</a:t>
          </a:r>
          <a:r>
            <a:rPr lang="en-GB" sz="2800" dirty="0"/>
            <a:t>pecific – Be precise about what you are going to do</a:t>
          </a:r>
          <a:endParaRPr lang="en-US" sz="2800" dirty="0"/>
        </a:p>
      </dgm:t>
    </dgm:pt>
    <dgm:pt modelId="{F93333F2-9C22-4388-8480-AB54A58D345E}" type="parTrans" cxnId="{158E5A0D-E902-4856-B361-71612E131D5A}">
      <dgm:prSet/>
      <dgm:spPr/>
      <dgm:t>
        <a:bodyPr/>
        <a:lstStyle/>
        <a:p>
          <a:endParaRPr lang="en-US"/>
        </a:p>
      </dgm:t>
    </dgm:pt>
    <dgm:pt modelId="{5C2A8564-093E-4CA2-A1B0-8F9E9ABFE983}" type="sibTrans" cxnId="{158E5A0D-E902-4856-B361-71612E131D5A}">
      <dgm:prSet/>
      <dgm:spPr/>
      <dgm:t>
        <a:bodyPr/>
        <a:lstStyle/>
        <a:p>
          <a:endParaRPr lang="en-US"/>
        </a:p>
      </dgm:t>
    </dgm:pt>
    <dgm:pt modelId="{C675C4BC-6F4F-4A25-A6D0-AC10B8DA9BA8}">
      <dgm:prSet custT="1"/>
      <dgm:spPr/>
      <dgm:t>
        <a:bodyPr/>
        <a:lstStyle/>
        <a:p>
          <a:r>
            <a:rPr lang="en-GB" sz="2800" b="1" dirty="0"/>
            <a:t>M</a:t>
          </a:r>
          <a:r>
            <a:rPr lang="en-GB" sz="2800" dirty="0"/>
            <a:t>easurable – You will know when you have reached your goal</a:t>
          </a:r>
          <a:endParaRPr lang="en-US" sz="2800" dirty="0"/>
        </a:p>
      </dgm:t>
    </dgm:pt>
    <dgm:pt modelId="{329880AA-E6AB-4280-A254-9DAD0C9AB0A1}" type="parTrans" cxnId="{00C66DA9-C615-4546-8CF5-903BC612C020}">
      <dgm:prSet/>
      <dgm:spPr/>
      <dgm:t>
        <a:bodyPr/>
        <a:lstStyle/>
        <a:p>
          <a:endParaRPr lang="en-US"/>
        </a:p>
      </dgm:t>
    </dgm:pt>
    <dgm:pt modelId="{FB30073E-E62D-4B52-945D-F135B37ACC6C}" type="sibTrans" cxnId="{00C66DA9-C615-4546-8CF5-903BC612C020}">
      <dgm:prSet/>
      <dgm:spPr/>
      <dgm:t>
        <a:bodyPr/>
        <a:lstStyle/>
        <a:p>
          <a:endParaRPr lang="en-US"/>
        </a:p>
      </dgm:t>
    </dgm:pt>
    <dgm:pt modelId="{2E12AE19-FE00-4957-B3C6-83D6C192DE6B}">
      <dgm:prSet custT="1"/>
      <dgm:spPr/>
      <dgm:t>
        <a:bodyPr/>
        <a:lstStyle/>
        <a:p>
          <a:r>
            <a:rPr lang="en-GB" sz="2800" b="1" dirty="0"/>
            <a:t>A</a:t>
          </a:r>
          <a:r>
            <a:rPr lang="en-GB" sz="2800" dirty="0"/>
            <a:t>chievable – Don’t attempt too much – a less ambitious, completed objective is better than an over-ambitious one that is impossible to achieve</a:t>
          </a:r>
          <a:endParaRPr lang="en-US" sz="2800" dirty="0"/>
        </a:p>
      </dgm:t>
    </dgm:pt>
    <dgm:pt modelId="{5199BC5D-9AD5-4286-AD56-A592D88D35BC}" type="parTrans" cxnId="{ED7DC18F-F0E4-461B-ACA9-67064482B159}">
      <dgm:prSet/>
      <dgm:spPr/>
      <dgm:t>
        <a:bodyPr/>
        <a:lstStyle/>
        <a:p>
          <a:endParaRPr lang="en-US"/>
        </a:p>
      </dgm:t>
    </dgm:pt>
    <dgm:pt modelId="{B46F6EE6-427C-4444-A3F6-34034008DBE4}" type="sibTrans" cxnId="{ED7DC18F-F0E4-461B-ACA9-67064482B159}">
      <dgm:prSet/>
      <dgm:spPr/>
      <dgm:t>
        <a:bodyPr/>
        <a:lstStyle/>
        <a:p>
          <a:endParaRPr lang="en-US"/>
        </a:p>
      </dgm:t>
    </dgm:pt>
    <dgm:pt modelId="{36D646B3-758F-4DD5-954C-BC48174DC059}">
      <dgm:prSet custT="1"/>
      <dgm:spPr/>
      <dgm:t>
        <a:bodyPr/>
        <a:lstStyle/>
        <a:p>
          <a:r>
            <a:rPr lang="en-GB" sz="2800" b="1" dirty="0"/>
            <a:t>R</a:t>
          </a:r>
          <a:r>
            <a:rPr lang="en-GB" sz="2800" dirty="0"/>
            <a:t>ealistic</a:t>
          </a:r>
          <a:r>
            <a:rPr lang="en-GB" sz="2800" b="1" dirty="0"/>
            <a:t> </a:t>
          </a:r>
          <a:r>
            <a:rPr lang="en-GB" sz="2800" dirty="0"/>
            <a:t>– Do you have the necessary resources to achieve the objective – time, skills, equipment etc.</a:t>
          </a:r>
          <a:endParaRPr lang="en-US" sz="2800" dirty="0"/>
        </a:p>
      </dgm:t>
    </dgm:pt>
    <dgm:pt modelId="{9ACC73FD-3AFC-440D-871C-88ECCE2DCD0E}" type="parTrans" cxnId="{983D8CE5-5057-43AA-B591-4CE85CCD6734}">
      <dgm:prSet/>
      <dgm:spPr/>
      <dgm:t>
        <a:bodyPr/>
        <a:lstStyle/>
        <a:p>
          <a:endParaRPr lang="en-US"/>
        </a:p>
      </dgm:t>
    </dgm:pt>
    <dgm:pt modelId="{457D315A-52F1-4C3A-993A-7813635D1B68}" type="sibTrans" cxnId="{983D8CE5-5057-43AA-B591-4CE85CCD6734}">
      <dgm:prSet/>
      <dgm:spPr/>
      <dgm:t>
        <a:bodyPr/>
        <a:lstStyle/>
        <a:p>
          <a:endParaRPr lang="en-US"/>
        </a:p>
      </dgm:t>
    </dgm:pt>
    <dgm:pt modelId="{96233BB6-2A6C-452D-9254-F99D278B8626}">
      <dgm:prSet custT="1"/>
      <dgm:spPr/>
      <dgm:t>
        <a:bodyPr/>
        <a:lstStyle/>
        <a:p>
          <a:endParaRPr lang="en-GB" sz="2800" b="1" spc="35" dirty="0">
            <a:solidFill>
              <a:schemeClr val="bg1"/>
            </a:solidFill>
            <a:effectLst/>
            <a:ea typeface="Calibri" panose="020F0502020204030204" pitchFamily="34" charset="0"/>
          </a:endParaRPr>
        </a:p>
        <a:p>
          <a:r>
            <a:rPr lang="en-GB" sz="2800" b="1" spc="35" dirty="0">
              <a:solidFill>
                <a:schemeClr val="bg1"/>
              </a:solidFill>
              <a:effectLst/>
              <a:ea typeface="Calibri" panose="020F0502020204030204" pitchFamily="34" charset="0"/>
            </a:rPr>
            <a:t>T</a:t>
          </a:r>
          <a:r>
            <a:rPr lang="en-GB" sz="2800" spc="35" dirty="0">
              <a:solidFill>
                <a:schemeClr val="bg1"/>
              </a:solidFill>
              <a:effectLst/>
              <a:ea typeface="Calibri" panose="020F0502020204030204" pitchFamily="34" charset="0"/>
            </a:rPr>
            <a:t>imed – Determine when each stage needs to be completed. Adopt a time schedule, ensuring that you build in time for unexpected delays</a:t>
          </a:r>
          <a:br>
            <a:rPr lang="en-GB" sz="2800" spc="35" dirty="0">
              <a:solidFill>
                <a:schemeClr val="bg1"/>
              </a:solidFill>
              <a:effectLst/>
              <a:ea typeface="Times New Roman" panose="02020603050405020304" pitchFamily="18" charset="0"/>
            </a:rPr>
          </a:br>
          <a:endParaRPr lang="en-GB" sz="2800" dirty="0">
            <a:solidFill>
              <a:schemeClr val="bg1"/>
            </a:solidFill>
          </a:endParaRPr>
        </a:p>
      </dgm:t>
    </dgm:pt>
    <dgm:pt modelId="{59B7AF8E-9F8B-4C7D-A6ED-752E130E1FA3}" type="parTrans" cxnId="{762497D7-364E-4E38-BCBB-6EC4B8460C5D}">
      <dgm:prSet/>
      <dgm:spPr/>
      <dgm:t>
        <a:bodyPr/>
        <a:lstStyle/>
        <a:p>
          <a:endParaRPr lang="en-GB"/>
        </a:p>
      </dgm:t>
    </dgm:pt>
    <dgm:pt modelId="{2C338A31-422D-4A63-9FCA-798FF4E16F99}" type="sibTrans" cxnId="{762497D7-364E-4E38-BCBB-6EC4B8460C5D}">
      <dgm:prSet/>
      <dgm:spPr/>
      <dgm:t>
        <a:bodyPr/>
        <a:lstStyle/>
        <a:p>
          <a:endParaRPr lang="en-GB"/>
        </a:p>
      </dgm:t>
    </dgm:pt>
    <dgm:pt modelId="{68CB6033-82F6-43EE-B7B0-C520CA958FD7}" type="pres">
      <dgm:prSet presAssocID="{FCA3987E-E172-4155-8533-1140524C4FB6}" presName="linear" presStyleCnt="0">
        <dgm:presLayoutVars>
          <dgm:animLvl val="lvl"/>
          <dgm:resizeHandles val="exact"/>
        </dgm:presLayoutVars>
      </dgm:prSet>
      <dgm:spPr/>
    </dgm:pt>
    <dgm:pt modelId="{CD97A5CC-FC06-40FB-8AF6-06AD8AA4A81B}" type="pres">
      <dgm:prSet presAssocID="{41EA520D-1C7F-4295-B7B3-DD85E2DC161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B39F1CA-75EC-4617-885E-056D59181E33}" type="pres">
      <dgm:prSet presAssocID="{5C2A8564-093E-4CA2-A1B0-8F9E9ABFE983}" presName="spacer" presStyleCnt="0"/>
      <dgm:spPr/>
    </dgm:pt>
    <dgm:pt modelId="{3CFE7A4A-8C6B-415B-A217-80FE486DDA7D}" type="pres">
      <dgm:prSet presAssocID="{C675C4BC-6F4F-4A25-A6D0-AC10B8DA9BA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8794CBB-DCD9-4E18-B62B-E4666AFCFF48}" type="pres">
      <dgm:prSet presAssocID="{FB30073E-E62D-4B52-945D-F135B37ACC6C}" presName="spacer" presStyleCnt="0"/>
      <dgm:spPr/>
    </dgm:pt>
    <dgm:pt modelId="{1E75CC63-C98E-492E-8C67-C3C8BB871FAC}" type="pres">
      <dgm:prSet presAssocID="{2E12AE19-FE00-4957-B3C6-83D6C192DE6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132C0C2-E3BC-4F67-8C79-18647F2D01D4}" type="pres">
      <dgm:prSet presAssocID="{B46F6EE6-427C-4444-A3F6-34034008DBE4}" presName="spacer" presStyleCnt="0"/>
      <dgm:spPr/>
    </dgm:pt>
    <dgm:pt modelId="{38B3A969-572D-44D5-A536-B880868911D7}" type="pres">
      <dgm:prSet presAssocID="{36D646B3-758F-4DD5-954C-BC48174DC05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5ACE78E-EA70-4D3E-9299-A8E0BDD5BA32}" type="pres">
      <dgm:prSet presAssocID="{457D315A-52F1-4C3A-993A-7813635D1B68}" presName="spacer" presStyleCnt="0"/>
      <dgm:spPr/>
    </dgm:pt>
    <dgm:pt modelId="{69A4370E-F8DB-4B7B-928D-E7CC7A6D28C3}" type="pres">
      <dgm:prSet presAssocID="{96233BB6-2A6C-452D-9254-F99D278B862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BFED9A0C-D7FF-4929-8F9F-8853FD7E43BB}" type="presOf" srcId="{C675C4BC-6F4F-4A25-A6D0-AC10B8DA9BA8}" destId="{3CFE7A4A-8C6B-415B-A217-80FE486DDA7D}" srcOrd="0" destOrd="0" presId="urn:microsoft.com/office/officeart/2005/8/layout/vList2"/>
    <dgm:cxn modelId="{158E5A0D-E902-4856-B361-71612E131D5A}" srcId="{FCA3987E-E172-4155-8533-1140524C4FB6}" destId="{41EA520D-1C7F-4295-B7B3-DD85E2DC1617}" srcOrd="0" destOrd="0" parTransId="{F93333F2-9C22-4388-8480-AB54A58D345E}" sibTransId="{5C2A8564-093E-4CA2-A1B0-8F9E9ABFE983}"/>
    <dgm:cxn modelId="{F7DBFE1E-CB85-40C2-B3C3-770871CF5BAA}" type="presOf" srcId="{FCA3987E-E172-4155-8533-1140524C4FB6}" destId="{68CB6033-82F6-43EE-B7B0-C520CA958FD7}" srcOrd="0" destOrd="0" presId="urn:microsoft.com/office/officeart/2005/8/layout/vList2"/>
    <dgm:cxn modelId="{ED81DB41-163C-41C8-9C77-49710D90A4C6}" type="presOf" srcId="{96233BB6-2A6C-452D-9254-F99D278B8626}" destId="{69A4370E-F8DB-4B7B-928D-E7CC7A6D28C3}" srcOrd="0" destOrd="0" presId="urn:microsoft.com/office/officeart/2005/8/layout/vList2"/>
    <dgm:cxn modelId="{E3741843-311C-48B7-8B46-6F4F2EE5D1D9}" type="presOf" srcId="{41EA520D-1C7F-4295-B7B3-DD85E2DC1617}" destId="{CD97A5CC-FC06-40FB-8AF6-06AD8AA4A81B}" srcOrd="0" destOrd="0" presId="urn:microsoft.com/office/officeart/2005/8/layout/vList2"/>
    <dgm:cxn modelId="{ED7DC18F-F0E4-461B-ACA9-67064482B159}" srcId="{FCA3987E-E172-4155-8533-1140524C4FB6}" destId="{2E12AE19-FE00-4957-B3C6-83D6C192DE6B}" srcOrd="2" destOrd="0" parTransId="{5199BC5D-9AD5-4286-AD56-A592D88D35BC}" sibTransId="{B46F6EE6-427C-4444-A3F6-34034008DBE4}"/>
    <dgm:cxn modelId="{00C66DA9-C615-4546-8CF5-903BC612C020}" srcId="{FCA3987E-E172-4155-8533-1140524C4FB6}" destId="{C675C4BC-6F4F-4A25-A6D0-AC10B8DA9BA8}" srcOrd="1" destOrd="0" parTransId="{329880AA-E6AB-4280-A254-9DAD0C9AB0A1}" sibTransId="{FB30073E-E62D-4B52-945D-F135B37ACC6C}"/>
    <dgm:cxn modelId="{A2EDCDAC-418E-42DD-B093-60216CC9E77E}" type="presOf" srcId="{2E12AE19-FE00-4957-B3C6-83D6C192DE6B}" destId="{1E75CC63-C98E-492E-8C67-C3C8BB871FAC}" srcOrd="0" destOrd="0" presId="urn:microsoft.com/office/officeart/2005/8/layout/vList2"/>
    <dgm:cxn modelId="{F3EABDBF-E5AB-4302-ABF4-CBEC2575E71F}" type="presOf" srcId="{36D646B3-758F-4DD5-954C-BC48174DC059}" destId="{38B3A969-572D-44D5-A536-B880868911D7}" srcOrd="0" destOrd="0" presId="urn:microsoft.com/office/officeart/2005/8/layout/vList2"/>
    <dgm:cxn modelId="{762497D7-364E-4E38-BCBB-6EC4B8460C5D}" srcId="{FCA3987E-E172-4155-8533-1140524C4FB6}" destId="{96233BB6-2A6C-452D-9254-F99D278B8626}" srcOrd="4" destOrd="0" parTransId="{59B7AF8E-9F8B-4C7D-A6ED-752E130E1FA3}" sibTransId="{2C338A31-422D-4A63-9FCA-798FF4E16F99}"/>
    <dgm:cxn modelId="{983D8CE5-5057-43AA-B591-4CE85CCD6734}" srcId="{FCA3987E-E172-4155-8533-1140524C4FB6}" destId="{36D646B3-758F-4DD5-954C-BC48174DC059}" srcOrd="3" destOrd="0" parTransId="{9ACC73FD-3AFC-440D-871C-88ECCE2DCD0E}" sibTransId="{457D315A-52F1-4C3A-993A-7813635D1B68}"/>
    <dgm:cxn modelId="{7CA8A086-BA76-49FE-8B80-D74A7B496439}" type="presParOf" srcId="{68CB6033-82F6-43EE-B7B0-C520CA958FD7}" destId="{CD97A5CC-FC06-40FB-8AF6-06AD8AA4A81B}" srcOrd="0" destOrd="0" presId="urn:microsoft.com/office/officeart/2005/8/layout/vList2"/>
    <dgm:cxn modelId="{6D7B7C82-A81D-4918-870E-D55E5AAB236D}" type="presParOf" srcId="{68CB6033-82F6-43EE-B7B0-C520CA958FD7}" destId="{2B39F1CA-75EC-4617-885E-056D59181E33}" srcOrd="1" destOrd="0" presId="urn:microsoft.com/office/officeart/2005/8/layout/vList2"/>
    <dgm:cxn modelId="{56849F51-5F9B-4641-BEA1-345050B9B0EA}" type="presParOf" srcId="{68CB6033-82F6-43EE-B7B0-C520CA958FD7}" destId="{3CFE7A4A-8C6B-415B-A217-80FE486DDA7D}" srcOrd="2" destOrd="0" presId="urn:microsoft.com/office/officeart/2005/8/layout/vList2"/>
    <dgm:cxn modelId="{377DBCBB-9750-4B9E-B093-186FF07827A3}" type="presParOf" srcId="{68CB6033-82F6-43EE-B7B0-C520CA958FD7}" destId="{58794CBB-DCD9-4E18-B62B-E4666AFCFF48}" srcOrd="3" destOrd="0" presId="urn:microsoft.com/office/officeart/2005/8/layout/vList2"/>
    <dgm:cxn modelId="{74716EBA-2960-4542-801E-F5FAB19E2E02}" type="presParOf" srcId="{68CB6033-82F6-43EE-B7B0-C520CA958FD7}" destId="{1E75CC63-C98E-492E-8C67-C3C8BB871FAC}" srcOrd="4" destOrd="0" presId="urn:microsoft.com/office/officeart/2005/8/layout/vList2"/>
    <dgm:cxn modelId="{9A38063C-1276-463D-9F33-97CB827B61FC}" type="presParOf" srcId="{68CB6033-82F6-43EE-B7B0-C520CA958FD7}" destId="{5132C0C2-E3BC-4F67-8C79-18647F2D01D4}" srcOrd="5" destOrd="0" presId="urn:microsoft.com/office/officeart/2005/8/layout/vList2"/>
    <dgm:cxn modelId="{1DD351FB-27CD-4C67-BF15-D549B6599EA1}" type="presParOf" srcId="{68CB6033-82F6-43EE-B7B0-C520CA958FD7}" destId="{38B3A969-572D-44D5-A536-B880868911D7}" srcOrd="6" destOrd="0" presId="urn:microsoft.com/office/officeart/2005/8/layout/vList2"/>
    <dgm:cxn modelId="{3B63B9DB-D8EB-48EA-8B12-849C8D1D6989}" type="presParOf" srcId="{68CB6033-82F6-43EE-B7B0-C520CA958FD7}" destId="{95ACE78E-EA70-4D3E-9299-A8E0BDD5BA32}" srcOrd="7" destOrd="0" presId="urn:microsoft.com/office/officeart/2005/8/layout/vList2"/>
    <dgm:cxn modelId="{6A6A28C1-2831-4BFF-8C63-ABEDC9315A07}" type="presParOf" srcId="{68CB6033-82F6-43EE-B7B0-C520CA958FD7}" destId="{69A4370E-F8DB-4B7B-928D-E7CC7A6D28C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00341E-0810-4FD5-A43A-A469EB621A92}">
      <dsp:nvSpPr>
        <dsp:cNvPr id="0" name=""/>
        <dsp:cNvSpPr/>
      </dsp:nvSpPr>
      <dsp:spPr>
        <a:xfrm>
          <a:off x="7060" y="2166"/>
          <a:ext cx="4667324" cy="389203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295" tIns="49530" rIns="74295" bIns="4953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3900" kern="1200" dirty="0"/>
            <a:t> </a:t>
          </a:r>
          <a:r>
            <a:rPr lang="en-GB" sz="3900" kern="1200" dirty="0">
              <a:solidFill>
                <a:srgbClr val="FF0000"/>
              </a:solidFill>
            </a:rPr>
            <a:t>Familiarise</a:t>
          </a:r>
          <a:r>
            <a:rPr lang="en-GB" sz="3900" kern="1200" dirty="0"/>
            <a:t> you with the basics of how to write a research proposal</a:t>
          </a:r>
          <a:endParaRPr lang="en-US" sz="3900" kern="1200" dirty="0"/>
        </a:p>
      </dsp:txBody>
      <dsp:txXfrm>
        <a:off x="121054" y="116160"/>
        <a:ext cx="4439336" cy="3664047"/>
      </dsp:txXfrm>
    </dsp:sp>
    <dsp:sp modelId="{E89CB902-6D20-4206-A271-CA6C6C4DD63C}">
      <dsp:nvSpPr>
        <dsp:cNvPr id="0" name=""/>
        <dsp:cNvSpPr/>
      </dsp:nvSpPr>
      <dsp:spPr>
        <a:xfrm>
          <a:off x="5841215" y="2166"/>
          <a:ext cx="4667324" cy="3944542"/>
        </a:xfrm>
        <a:prstGeom prst="roundRect">
          <a:avLst>
            <a:gd name="adj" fmla="val 10000"/>
          </a:avLst>
        </a:prstGeom>
        <a:solidFill>
          <a:schemeClr val="tx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295" tIns="49530" rIns="74295" bIns="4953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3900" kern="1200" dirty="0"/>
            <a:t> </a:t>
          </a:r>
          <a:r>
            <a:rPr lang="en-GB" sz="3900" kern="1200" dirty="0">
              <a:solidFill>
                <a:srgbClr val="FF0000"/>
              </a:solidFill>
            </a:rPr>
            <a:t>FAMILIARISE</a:t>
          </a:r>
          <a:r>
            <a:rPr lang="en-GB" sz="3900" kern="1200" dirty="0"/>
            <a:t> YOU WITH SOME ETHICAL CONSIDERATIONS WHICH ARISE IN QUALITATIVE RESEARCH</a:t>
          </a:r>
          <a:endParaRPr lang="en-US" sz="3900" kern="1200" dirty="0"/>
        </a:p>
      </dsp:txBody>
      <dsp:txXfrm>
        <a:off x="5956747" y="117698"/>
        <a:ext cx="4436260" cy="37134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DAF1B1-276F-49B8-9973-E6EE4DD4E61B}">
      <dsp:nvSpPr>
        <dsp:cNvPr id="0" name=""/>
        <dsp:cNvSpPr/>
      </dsp:nvSpPr>
      <dsp:spPr>
        <a:xfrm>
          <a:off x="0" y="3993341"/>
          <a:ext cx="5916168" cy="1360399"/>
        </a:xfrm>
        <a:prstGeom prst="roundRect">
          <a:avLst/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rgbClr val="002060"/>
              </a:solidFill>
            </a:rPr>
            <a:t>UWTSD Research Ethics &amp; Integrity Code of Practice</a:t>
          </a:r>
          <a:endParaRPr lang="en-US" sz="2000" kern="1200" dirty="0">
            <a:solidFill>
              <a:srgbClr val="002060"/>
            </a:solidFill>
          </a:endParaRPr>
        </a:p>
      </dsp:txBody>
      <dsp:txXfrm>
        <a:off x="66409" y="4059750"/>
        <a:ext cx="5783350" cy="1227581"/>
      </dsp:txXfrm>
    </dsp:sp>
    <dsp:sp modelId="{4ECF733E-B330-472A-9D2C-8CD68CD90F11}">
      <dsp:nvSpPr>
        <dsp:cNvPr id="0" name=""/>
        <dsp:cNvSpPr/>
      </dsp:nvSpPr>
      <dsp:spPr>
        <a:xfrm>
          <a:off x="0" y="2688200"/>
          <a:ext cx="5916168" cy="1360399"/>
        </a:xfrm>
        <a:prstGeom prst="roundRect">
          <a:avLst/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rgbClr val="002060"/>
              </a:solidFill>
            </a:rPr>
            <a:t>UWTSD Research Data Management Policy</a:t>
          </a:r>
          <a:endParaRPr lang="en-US" sz="2000" kern="1200" dirty="0">
            <a:solidFill>
              <a:srgbClr val="002060"/>
            </a:solidFill>
          </a:endParaRPr>
        </a:p>
      </dsp:txBody>
      <dsp:txXfrm>
        <a:off x="66409" y="2754609"/>
        <a:ext cx="5783350" cy="1227581"/>
      </dsp:txXfrm>
    </dsp:sp>
    <dsp:sp modelId="{F9A9D880-A534-40A5-852D-27BDEF34C933}">
      <dsp:nvSpPr>
        <dsp:cNvPr id="0" name=""/>
        <dsp:cNvSpPr/>
      </dsp:nvSpPr>
      <dsp:spPr>
        <a:xfrm>
          <a:off x="0" y="15314"/>
          <a:ext cx="5916168" cy="1360399"/>
        </a:xfrm>
        <a:prstGeom prst="roundRect">
          <a:avLst/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rgbClr val="002060"/>
              </a:solidFill>
            </a:rPr>
            <a:t>BACP Ethical Guidelines for Research in the Counselling Professions (2019</a:t>
          </a:r>
          <a:r>
            <a:rPr lang="en-GB" sz="2000" kern="1200" dirty="0"/>
            <a:t>) </a:t>
          </a:r>
          <a:r>
            <a:rPr lang="en-GB" sz="2000" i="1" kern="1200" dirty="0"/>
            <a:t>bacp-ethical-guidelines-for-research-in-counselling-professions-feb19.pdf</a:t>
          </a:r>
          <a:endParaRPr lang="en-US" sz="2000" i="1" kern="1200" dirty="0"/>
        </a:p>
      </dsp:txBody>
      <dsp:txXfrm>
        <a:off x="66409" y="81723"/>
        <a:ext cx="5783350" cy="1227581"/>
      </dsp:txXfrm>
    </dsp:sp>
    <dsp:sp modelId="{7A3FF6D3-15FF-450F-BC18-A7497A1F2233}">
      <dsp:nvSpPr>
        <dsp:cNvPr id="0" name=""/>
        <dsp:cNvSpPr/>
      </dsp:nvSpPr>
      <dsp:spPr>
        <a:xfrm>
          <a:off x="0" y="1370913"/>
          <a:ext cx="5916168" cy="1360399"/>
        </a:xfrm>
        <a:prstGeom prst="roundRect">
          <a:avLst/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rgbClr val="002060"/>
              </a:solidFill>
            </a:rPr>
            <a:t>BACP Ethical Framework for the Counselling Professions (2018) </a:t>
          </a:r>
          <a:r>
            <a:rPr lang="en-GB" sz="2000" i="1" kern="1200" dirty="0"/>
            <a:t>https://www.bacp.co.uk/media/3103/bacp-ethical-framework-for-the-counselling-professions-2018.pdf </a:t>
          </a:r>
          <a:endParaRPr lang="en-US" sz="2000" i="1" kern="1200" dirty="0"/>
        </a:p>
      </dsp:txBody>
      <dsp:txXfrm>
        <a:off x="66409" y="1437322"/>
        <a:ext cx="5783350" cy="12275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7BE408-466F-4B83-9C94-9F746E5F592C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98A2405-D9BF-43AF-9DC6-7B5161EB4DB5}">
      <dsp:nvSpPr>
        <dsp:cNvPr id="0" name=""/>
        <dsp:cNvSpPr/>
      </dsp:nvSpPr>
      <dsp:spPr>
        <a:xfrm>
          <a:off x="0" y="531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/>
            <a:t>Decide upon a research topic</a:t>
          </a:r>
          <a:endParaRPr lang="en-US" sz="2800" b="1" kern="1200" dirty="0"/>
        </a:p>
      </dsp:txBody>
      <dsp:txXfrm>
        <a:off x="0" y="531"/>
        <a:ext cx="10515600" cy="621467"/>
      </dsp:txXfrm>
    </dsp:sp>
    <dsp:sp modelId="{3AD4B4C8-5B96-4313-8ACF-5E105FB422E2}">
      <dsp:nvSpPr>
        <dsp:cNvPr id="0" name=""/>
        <dsp:cNvSpPr/>
      </dsp:nvSpPr>
      <dsp:spPr>
        <a:xfrm>
          <a:off x="0" y="621999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AEDE0CD-C96A-4057-A7AF-B8C8ABB2EE39}">
      <dsp:nvSpPr>
        <dsp:cNvPr id="0" name=""/>
        <dsp:cNvSpPr/>
      </dsp:nvSpPr>
      <dsp:spPr>
        <a:xfrm>
          <a:off x="0" y="621999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/>
            <a:t>Decide upon a research question</a:t>
          </a:r>
          <a:endParaRPr lang="en-US" sz="2800" b="1" kern="1200" dirty="0"/>
        </a:p>
      </dsp:txBody>
      <dsp:txXfrm>
        <a:off x="0" y="621999"/>
        <a:ext cx="10515600" cy="621467"/>
      </dsp:txXfrm>
    </dsp:sp>
    <dsp:sp modelId="{766D8D03-C5FB-4D6A-973C-CE2603B3061C}">
      <dsp:nvSpPr>
        <dsp:cNvPr id="0" name=""/>
        <dsp:cNvSpPr/>
      </dsp:nvSpPr>
      <dsp:spPr>
        <a:xfrm>
          <a:off x="0" y="1243467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637C915-1AB9-4B6A-9437-FE5B296C6712}">
      <dsp:nvSpPr>
        <dsp:cNvPr id="0" name=""/>
        <dsp:cNvSpPr/>
      </dsp:nvSpPr>
      <dsp:spPr>
        <a:xfrm>
          <a:off x="0" y="1243467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/>
            <a:t>Determine your aims and objectives</a:t>
          </a:r>
          <a:endParaRPr lang="en-US" sz="2800" b="1" kern="1200" dirty="0"/>
        </a:p>
      </dsp:txBody>
      <dsp:txXfrm>
        <a:off x="0" y="1243467"/>
        <a:ext cx="10515600" cy="621467"/>
      </dsp:txXfrm>
    </dsp:sp>
    <dsp:sp modelId="{46F674CC-09D2-4BAA-B7DE-7E4187F6C34B}">
      <dsp:nvSpPr>
        <dsp:cNvPr id="0" name=""/>
        <dsp:cNvSpPr/>
      </dsp:nvSpPr>
      <dsp:spPr>
        <a:xfrm>
          <a:off x="0" y="1864935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AD8C5BF-DF26-4A66-84CE-44E28B985099}">
      <dsp:nvSpPr>
        <dsp:cNvPr id="0" name=""/>
        <dsp:cNvSpPr/>
      </dsp:nvSpPr>
      <dsp:spPr>
        <a:xfrm>
          <a:off x="0" y="1864935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Decide upon your Methodology and Methods {Analysis}</a:t>
          </a:r>
        </a:p>
      </dsp:txBody>
      <dsp:txXfrm>
        <a:off x="0" y="1864935"/>
        <a:ext cx="10515600" cy="621467"/>
      </dsp:txXfrm>
    </dsp:sp>
    <dsp:sp modelId="{D2400C16-BA45-4021-A0DF-2F49E1D89AEA}">
      <dsp:nvSpPr>
        <dsp:cNvPr id="0" name=""/>
        <dsp:cNvSpPr/>
      </dsp:nvSpPr>
      <dsp:spPr>
        <a:xfrm>
          <a:off x="0" y="2486402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B735092-D042-42F0-BB91-F7A8CEF1A72F}">
      <dsp:nvSpPr>
        <dsp:cNvPr id="0" name=""/>
        <dsp:cNvSpPr/>
      </dsp:nvSpPr>
      <dsp:spPr>
        <a:xfrm>
          <a:off x="0" y="2486402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/>
            <a:t>Who are your participants &amp; how will you recruit them</a:t>
          </a:r>
          <a:r>
            <a:rPr lang="en-GB" sz="2800" kern="1200"/>
            <a:t>?</a:t>
          </a:r>
        </a:p>
      </dsp:txBody>
      <dsp:txXfrm>
        <a:off x="0" y="2486402"/>
        <a:ext cx="10515600" cy="621467"/>
      </dsp:txXfrm>
    </dsp:sp>
    <dsp:sp modelId="{0E7F3CFD-C586-411E-9049-2EBEEF4B2E39}">
      <dsp:nvSpPr>
        <dsp:cNvPr id="0" name=""/>
        <dsp:cNvSpPr/>
      </dsp:nvSpPr>
      <dsp:spPr>
        <a:xfrm>
          <a:off x="0" y="3107870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1C35C06-6348-4474-AD38-E5C425A00EDD}">
      <dsp:nvSpPr>
        <dsp:cNvPr id="0" name=""/>
        <dsp:cNvSpPr/>
      </dsp:nvSpPr>
      <dsp:spPr>
        <a:xfrm>
          <a:off x="0" y="3107870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/>
            <a:t>Write your research proposal</a:t>
          </a:r>
          <a:endParaRPr lang="en-US" sz="2800" b="1" kern="1200"/>
        </a:p>
      </dsp:txBody>
      <dsp:txXfrm>
        <a:off x="0" y="3107870"/>
        <a:ext cx="10515600" cy="621467"/>
      </dsp:txXfrm>
    </dsp:sp>
    <dsp:sp modelId="{F4B3FA95-978F-4849-BC3B-A49E01AA0C9B}">
      <dsp:nvSpPr>
        <dsp:cNvPr id="0" name=""/>
        <dsp:cNvSpPr/>
      </dsp:nvSpPr>
      <dsp:spPr>
        <a:xfrm>
          <a:off x="0" y="3729338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6C60780-5FBF-4821-87A0-9770D13D978A}">
      <dsp:nvSpPr>
        <dsp:cNvPr id="0" name=""/>
        <dsp:cNvSpPr/>
      </dsp:nvSpPr>
      <dsp:spPr>
        <a:xfrm>
          <a:off x="0" y="3729338"/>
          <a:ext cx="10515600" cy="6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Apply for ethical approval</a:t>
          </a:r>
          <a:endParaRPr lang="en-US" sz="2800" b="1" kern="1200" dirty="0"/>
        </a:p>
      </dsp:txBody>
      <dsp:txXfrm>
        <a:off x="0" y="3729338"/>
        <a:ext cx="10515600" cy="62146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3851AA-C09B-481A-B520-C9417ACA30D1}">
      <dsp:nvSpPr>
        <dsp:cNvPr id="0" name=""/>
        <dsp:cNvSpPr/>
      </dsp:nvSpPr>
      <dsp:spPr>
        <a:xfrm>
          <a:off x="0" y="53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22DE33-24E9-40EA-AE33-64F0980FACC2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09670-0F8A-4292-9705-372B79A8E0B8}">
      <dsp:nvSpPr>
        <dsp:cNvPr id="0" name=""/>
        <dsp:cNvSpPr/>
      </dsp:nvSpPr>
      <dsp:spPr>
        <a:xfrm>
          <a:off x="1435590" y="53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 research question is a clear, concise and complex question around which your research is focused. </a:t>
          </a:r>
          <a:endParaRPr lang="en-US" sz="2500" kern="1200"/>
        </a:p>
      </dsp:txBody>
      <dsp:txXfrm>
        <a:off x="1435590" y="531"/>
        <a:ext cx="9080009" cy="1242935"/>
      </dsp:txXfrm>
    </dsp:sp>
    <dsp:sp modelId="{9FA3AA1E-62EB-4EDF-B421-8E7F656D309B}">
      <dsp:nvSpPr>
        <dsp:cNvPr id="0" name=""/>
        <dsp:cNvSpPr/>
      </dsp:nvSpPr>
      <dsp:spPr>
        <a:xfrm>
          <a:off x="0" y="155420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2FD3D7-9993-4BBC-940B-DFA595A6019A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B91CF2-B1EA-4E27-914E-8E25430C40C5}">
      <dsp:nvSpPr>
        <dsp:cNvPr id="0" name=""/>
        <dsp:cNvSpPr/>
      </dsp:nvSpPr>
      <dsp:spPr>
        <a:xfrm>
          <a:off x="1435590" y="155420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It helps you to focus in on your study, determines your methodology    </a:t>
          </a:r>
          <a:r>
            <a:rPr lang="en-GB" sz="2500" i="1" kern="1200" dirty="0"/>
            <a:t> </a:t>
          </a:r>
          <a:endParaRPr lang="en-US" sz="2500" kern="1200" dirty="0"/>
        </a:p>
      </dsp:txBody>
      <dsp:txXfrm>
        <a:off x="1435590" y="1554201"/>
        <a:ext cx="9080009" cy="1242935"/>
      </dsp:txXfrm>
    </dsp:sp>
    <dsp:sp modelId="{D0843227-ED6E-4075-A1BF-C6C6AF872937}">
      <dsp:nvSpPr>
        <dsp:cNvPr id="0" name=""/>
        <dsp:cNvSpPr/>
      </dsp:nvSpPr>
      <dsp:spPr>
        <a:xfrm>
          <a:off x="0" y="3107870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CA9DE1-1F66-406C-83FD-0664119EA117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BEBC21-C83D-43C9-AE0D-28B7CA843531}">
      <dsp:nvSpPr>
        <dsp:cNvPr id="0" name=""/>
        <dsp:cNvSpPr/>
      </dsp:nvSpPr>
      <dsp:spPr>
        <a:xfrm>
          <a:off x="1435590" y="3107870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Guides and structures your choice of data collection. and analysis, and methods. </a:t>
          </a:r>
          <a:endParaRPr lang="en-US" sz="2500" kern="1200" dirty="0"/>
        </a:p>
      </dsp:txBody>
      <dsp:txXfrm>
        <a:off x="1435590" y="3107870"/>
        <a:ext cx="9080009" cy="12429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F901FD-C7B9-4F59-BB25-958A58812CDA}">
      <dsp:nvSpPr>
        <dsp:cNvPr id="0" name=""/>
        <dsp:cNvSpPr/>
      </dsp:nvSpPr>
      <dsp:spPr>
        <a:xfrm>
          <a:off x="0" y="31751"/>
          <a:ext cx="6589260" cy="100737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b="1" u="sng" kern="1200" dirty="0"/>
            <a:t>Check out your aims:</a:t>
          </a:r>
          <a:r>
            <a:rPr lang="en-GB" sz="4200" b="1" kern="1200" dirty="0"/>
            <a:t> </a:t>
          </a:r>
          <a:endParaRPr lang="en-US" sz="4200" kern="1200" dirty="0"/>
        </a:p>
      </dsp:txBody>
      <dsp:txXfrm>
        <a:off x="49176" y="80927"/>
        <a:ext cx="6490908" cy="909018"/>
      </dsp:txXfrm>
    </dsp:sp>
    <dsp:sp modelId="{5E9E16A8-5B0B-4E8F-8D18-BD32CAB9462B}">
      <dsp:nvSpPr>
        <dsp:cNvPr id="0" name=""/>
        <dsp:cNvSpPr/>
      </dsp:nvSpPr>
      <dsp:spPr>
        <a:xfrm>
          <a:off x="0" y="1039121"/>
          <a:ext cx="6589260" cy="4173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209" tIns="53340" rIns="298704" bIns="53340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300" kern="1200" dirty="0"/>
            <a:t>Aims are </a:t>
          </a:r>
          <a:r>
            <a:rPr lang="en-GB" sz="3300" i="1" kern="1200" dirty="0"/>
            <a:t>what</a:t>
          </a:r>
          <a:r>
            <a:rPr lang="en-GB" sz="3300" kern="1200" dirty="0"/>
            <a:t> you hope to achieve</a:t>
          </a:r>
          <a:endParaRPr lang="en-US" sz="3300" kern="1200" dirty="0"/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300" kern="1200" dirty="0"/>
            <a:t>Aims are </a:t>
          </a:r>
          <a:r>
            <a:rPr lang="en-GB" sz="3300" i="1" kern="1200" dirty="0"/>
            <a:t>statements of intent</a:t>
          </a:r>
          <a:r>
            <a:rPr lang="en-GB" sz="3300" kern="1200" dirty="0"/>
            <a:t>. </a:t>
          </a:r>
          <a:endParaRPr lang="en-US" sz="3300" kern="1200" dirty="0"/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300" kern="1200" dirty="0"/>
            <a:t>Aims are usually written in broad terms. </a:t>
          </a:r>
          <a:endParaRPr lang="en-US" sz="3300" kern="1200" dirty="0"/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300" kern="1200" dirty="0"/>
            <a:t>Aims </a:t>
          </a:r>
          <a:r>
            <a:rPr lang="en-GB" sz="3300" i="1" kern="1200" dirty="0"/>
            <a:t>set out what you hope to achieve at the end of the project</a:t>
          </a:r>
          <a:r>
            <a:rPr lang="en-GB" sz="3300" kern="1200" dirty="0"/>
            <a:t>.</a:t>
          </a:r>
          <a:br>
            <a:rPr lang="en-GB" sz="3300" kern="1200" dirty="0"/>
          </a:br>
          <a:endParaRPr lang="en-US" sz="3300" kern="1200" dirty="0"/>
        </a:p>
      </dsp:txBody>
      <dsp:txXfrm>
        <a:off x="0" y="1039121"/>
        <a:ext cx="6589260" cy="41731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F38871-A74B-41D7-9F2B-9FC8B079CB85}">
      <dsp:nvSpPr>
        <dsp:cNvPr id="0" name=""/>
        <dsp:cNvSpPr/>
      </dsp:nvSpPr>
      <dsp:spPr>
        <a:xfrm>
          <a:off x="0" y="148638"/>
          <a:ext cx="6589260" cy="88744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b="1" u="sng" kern="1200" dirty="0"/>
            <a:t>Check out your Objectives:</a:t>
          </a:r>
          <a:r>
            <a:rPr lang="en-GB" sz="3700" b="1" kern="1200" dirty="0"/>
            <a:t> </a:t>
          </a:r>
          <a:endParaRPr lang="en-US" sz="3700" kern="1200" dirty="0"/>
        </a:p>
      </dsp:txBody>
      <dsp:txXfrm>
        <a:off x="43321" y="191959"/>
        <a:ext cx="6502618" cy="800803"/>
      </dsp:txXfrm>
    </dsp:sp>
    <dsp:sp modelId="{739926AD-F935-4F96-909A-0BC28B07DF60}">
      <dsp:nvSpPr>
        <dsp:cNvPr id="0" name=""/>
        <dsp:cNvSpPr/>
      </dsp:nvSpPr>
      <dsp:spPr>
        <a:xfrm>
          <a:off x="0" y="1036084"/>
          <a:ext cx="6589260" cy="405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209" tIns="46990" rIns="263144" bIns="46990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900" kern="1200"/>
            <a:t>Objectives are </a:t>
          </a:r>
          <a:r>
            <a:rPr lang="en-GB" sz="2900" i="1" kern="1200"/>
            <a:t>how</a:t>
          </a:r>
          <a:r>
            <a:rPr lang="en-GB" sz="2900" kern="1200"/>
            <a:t> you will achieve your aims</a:t>
          </a:r>
          <a:endParaRPr lang="en-US" sz="2900" kern="120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900" kern="1200" dirty="0"/>
            <a:t>Objectives are </a:t>
          </a:r>
          <a:r>
            <a:rPr lang="en-GB" sz="2900" i="1" kern="1200" dirty="0"/>
            <a:t>specific statements </a:t>
          </a:r>
          <a:r>
            <a:rPr lang="en-GB" sz="2900" kern="1200" dirty="0"/>
            <a:t>that define measurable outcomes, e.g. what steps will be taken to achieve the desired outcome. </a:t>
          </a:r>
          <a:endParaRPr 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900" kern="1200" dirty="0"/>
            <a:t>Objectives should </a:t>
          </a:r>
          <a:r>
            <a:rPr lang="en-GB" sz="2900" i="1" kern="1200" dirty="0"/>
            <a:t>contain strong, positive statements.</a:t>
          </a:r>
          <a:r>
            <a:rPr lang="en-GB" sz="2900" kern="1200" dirty="0"/>
            <a:t> </a:t>
          </a:r>
          <a:endParaRPr 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900" kern="1200"/>
            <a:t>Objectives should also be </a:t>
          </a:r>
          <a:r>
            <a:rPr lang="en-GB" sz="2900" b="1" kern="1200"/>
            <a:t>S.M.A.R.T.</a:t>
          </a:r>
          <a:r>
            <a:rPr lang="en-GB" sz="2900" kern="1200"/>
            <a:t> – </a:t>
          </a:r>
          <a:endParaRPr lang="en-US" sz="2900" kern="1200"/>
        </a:p>
      </dsp:txBody>
      <dsp:txXfrm>
        <a:off x="0" y="1036084"/>
        <a:ext cx="6589260" cy="40592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97A5CC-FC06-40FB-8AF6-06AD8AA4A81B}">
      <dsp:nvSpPr>
        <dsp:cNvPr id="0" name=""/>
        <dsp:cNvSpPr/>
      </dsp:nvSpPr>
      <dsp:spPr>
        <a:xfrm>
          <a:off x="0" y="774"/>
          <a:ext cx="11626517" cy="12059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S</a:t>
          </a:r>
          <a:r>
            <a:rPr lang="en-GB" sz="2800" kern="1200" dirty="0"/>
            <a:t>pecific – Be precise about what you are going to do</a:t>
          </a:r>
          <a:endParaRPr lang="en-US" sz="2800" kern="1200" dirty="0"/>
        </a:p>
      </dsp:txBody>
      <dsp:txXfrm>
        <a:off x="58871" y="59645"/>
        <a:ext cx="11508775" cy="1088228"/>
      </dsp:txXfrm>
    </dsp:sp>
    <dsp:sp modelId="{3CFE7A4A-8C6B-415B-A217-80FE486DDA7D}">
      <dsp:nvSpPr>
        <dsp:cNvPr id="0" name=""/>
        <dsp:cNvSpPr/>
      </dsp:nvSpPr>
      <dsp:spPr>
        <a:xfrm>
          <a:off x="0" y="1214873"/>
          <a:ext cx="11626517" cy="12059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M</a:t>
          </a:r>
          <a:r>
            <a:rPr lang="en-GB" sz="2800" kern="1200" dirty="0"/>
            <a:t>easurable – You will know when you have reached your goal</a:t>
          </a:r>
          <a:endParaRPr lang="en-US" sz="2800" kern="1200" dirty="0"/>
        </a:p>
      </dsp:txBody>
      <dsp:txXfrm>
        <a:off x="58871" y="1273744"/>
        <a:ext cx="11508775" cy="1088228"/>
      </dsp:txXfrm>
    </dsp:sp>
    <dsp:sp modelId="{1E75CC63-C98E-492E-8C67-C3C8BB871FAC}">
      <dsp:nvSpPr>
        <dsp:cNvPr id="0" name=""/>
        <dsp:cNvSpPr/>
      </dsp:nvSpPr>
      <dsp:spPr>
        <a:xfrm>
          <a:off x="0" y="2428972"/>
          <a:ext cx="11626517" cy="12059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A</a:t>
          </a:r>
          <a:r>
            <a:rPr lang="en-GB" sz="2800" kern="1200" dirty="0"/>
            <a:t>chievable – Don’t attempt too much – a less ambitious, completed objective is better than an over-ambitious one that is impossible to achieve</a:t>
          </a:r>
          <a:endParaRPr lang="en-US" sz="2800" kern="1200" dirty="0"/>
        </a:p>
      </dsp:txBody>
      <dsp:txXfrm>
        <a:off x="58871" y="2487843"/>
        <a:ext cx="11508775" cy="1088228"/>
      </dsp:txXfrm>
    </dsp:sp>
    <dsp:sp modelId="{38B3A969-572D-44D5-A536-B880868911D7}">
      <dsp:nvSpPr>
        <dsp:cNvPr id="0" name=""/>
        <dsp:cNvSpPr/>
      </dsp:nvSpPr>
      <dsp:spPr>
        <a:xfrm>
          <a:off x="0" y="3643071"/>
          <a:ext cx="11626517" cy="12059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R</a:t>
          </a:r>
          <a:r>
            <a:rPr lang="en-GB" sz="2800" kern="1200" dirty="0"/>
            <a:t>ealistic</a:t>
          </a:r>
          <a:r>
            <a:rPr lang="en-GB" sz="2800" b="1" kern="1200" dirty="0"/>
            <a:t> </a:t>
          </a:r>
          <a:r>
            <a:rPr lang="en-GB" sz="2800" kern="1200" dirty="0"/>
            <a:t>– Do you have the necessary resources to achieve the objective – time, skills, equipment etc.</a:t>
          </a:r>
          <a:endParaRPr lang="en-US" sz="2800" kern="1200" dirty="0"/>
        </a:p>
      </dsp:txBody>
      <dsp:txXfrm>
        <a:off x="58871" y="3701942"/>
        <a:ext cx="11508775" cy="1088228"/>
      </dsp:txXfrm>
    </dsp:sp>
    <dsp:sp modelId="{69A4370E-F8DB-4B7B-928D-E7CC7A6D28C3}">
      <dsp:nvSpPr>
        <dsp:cNvPr id="0" name=""/>
        <dsp:cNvSpPr/>
      </dsp:nvSpPr>
      <dsp:spPr>
        <a:xfrm>
          <a:off x="0" y="4857170"/>
          <a:ext cx="11626517" cy="12059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 spc="35" dirty="0">
            <a:solidFill>
              <a:schemeClr val="bg1"/>
            </a:solidFill>
            <a:effectLst/>
            <a:ea typeface="Calibri" panose="020F0502020204030204" pitchFamily="34" charset="0"/>
          </a:endParaRP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spc="35" dirty="0">
              <a:solidFill>
                <a:schemeClr val="bg1"/>
              </a:solidFill>
              <a:effectLst/>
              <a:ea typeface="Calibri" panose="020F0502020204030204" pitchFamily="34" charset="0"/>
            </a:rPr>
            <a:t>T</a:t>
          </a:r>
          <a:r>
            <a:rPr lang="en-GB" sz="2800" kern="1200" spc="35" dirty="0">
              <a:solidFill>
                <a:schemeClr val="bg1"/>
              </a:solidFill>
              <a:effectLst/>
              <a:ea typeface="Calibri" panose="020F0502020204030204" pitchFamily="34" charset="0"/>
            </a:rPr>
            <a:t>imed – Determine when each stage needs to be completed. Adopt a time schedule, ensuring that you build in time for unexpected delays</a:t>
          </a:r>
          <a:br>
            <a:rPr lang="en-GB" sz="2800" kern="1200" spc="35" dirty="0">
              <a:solidFill>
                <a:schemeClr val="bg1"/>
              </a:solidFill>
              <a:effectLst/>
              <a:ea typeface="Times New Roman" panose="02020603050405020304" pitchFamily="18" charset="0"/>
            </a:rPr>
          </a:br>
          <a:endParaRPr lang="en-GB" sz="2800" kern="1200" dirty="0">
            <a:solidFill>
              <a:schemeClr val="bg1"/>
            </a:solidFill>
          </a:endParaRPr>
        </a:p>
      </dsp:txBody>
      <dsp:txXfrm>
        <a:off x="58871" y="4916041"/>
        <a:ext cx="11508775" cy="10882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93F632-15D9-430A-993B-7398159D99B8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BAC7FE-2B6C-456F-9921-FF5281141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065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3085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6926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993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4054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880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8447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5629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23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3377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42ECE-CF9C-509C-D6F2-FF7109F2F4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C4D698-4398-8CF3-5156-31F5971545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66836E-68EC-34F3-7E7A-5C02A552F2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462AC5-830A-BD93-F99C-6E04B5CACE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C37BE-C303-496D-B5CD-85F2937540F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14843"/>
                </a:solidFill>
                <a:effectLst/>
                <a:uLnTx/>
                <a:uFillTx/>
                <a:latin typeface="Euphem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14843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593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3163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0025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0339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8713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835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229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0974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1812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4092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6068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4B25C-E296-047D-7026-7AEF2BB275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6A8398-1481-996C-CB32-AA68E917D8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B202CB-8148-3064-2047-0304C8E118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srgbClr val="FFFFFF"/>
                </a:solidFill>
              </a:rPr>
              <a:t> 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9D3E65-8136-F308-746C-2AF7B570F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019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AED19-0E04-92FF-1243-54A4EB7EE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85D656-8501-E963-8E4D-9F4A62A6A7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AB2574-8C56-2C31-C98C-650A9FC546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B3BA2F-5964-3894-CE5B-55887603E3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3442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811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728AF-C98E-2D91-AAD4-C94EDE3830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5BA32A-4FA5-1279-F7C8-E6F062FFE6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69E3B9-C584-ECFC-CC65-8CD2D1DF75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97302B-1D53-AB4D-DF51-4F84F113E9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C37BE-C303-496D-B5CD-85F2937540F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14843"/>
                </a:solidFill>
                <a:effectLst/>
                <a:uLnTx/>
                <a:uFillTx/>
                <a:latin typeface="Euphem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14843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57530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C37BE-C303-496D-B5CD-85F2937540F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14843"/>
                </a:solidFill>
                <a:effectLst/>
                <a:uLnTx/>
                <a:uFillTx/>
                <a:latin typeface="Euphem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14843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285716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3726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423FF-BA57-58A9-A354-AF8043814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3AA701-29DF-D15C-2078-B79619D582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98BBE3-CB23-27CE-E7FB-34CA4D31E4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200" dirty="0"/>
              <a:t> </a:t>
            </a:r>
            <a:endParaRPr lang="en-US" sz="1200" dirty="0"/>
          </a:p>
          <a:p>
            <a:pPr>
              <a:lnSpc>
                <a:spcPct val="110000"/>
              </a:lnSpc>
            </a:pPr>
            <a:endParaRPr lang="en-US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5DD916-58B7-4D24-B427-D8D48938DA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C37BE-C303-496D-B5CD-85F2937540F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14843"/>
                </a:solidFill>
                <a:effectLst/>
                <a:uLnTx/>
                <a:uFillTx/>
                <a:latin typeface="Euphem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14843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2134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BAC7FE-2B6C-456F-9921-FF52811413C3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882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333E1-22DC-41B1-51E5-E00A6AF372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F72035-32AF-E392-5E4C-097DCE3859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694662-C97E-8E8F-8B21-252F66DFE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6C8-C1FF-48E2-A4A4-ADD92D691D02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18CC0E-D14A-66E3-6821-E76EF9B5B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81C34F-D756-7079-0CDC-5471778A3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DD39-A3E7-4DD8-9A4E-17E01797A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020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C5697-023F-99FF-50B8-FBB8C7EED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F59E9A-C4FB-D0D8-B20A-34DD787C78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47EF1-8131-4794-078C-FC5324B4B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6C8-C1FF-48E2-A4A4-ADD92D691D02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1A30A-8AA6-B3DB-5E17-8E1FAA665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C40EB9-B1F1-3594-02C2-AD36A3C4A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DD39-A3E7-4DD8-9A4E-17E01797A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620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7A419-9A8C-B976-A232-BDD5EDF3C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B99163-6094-AF0D-1994-FE483EC0E9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BD4C5F-4C36-2B7F-15CB-D357499E5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6C8-C1FF-48E2-A4A4-ADD92D691D02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79B447-ADFF-7CAA-8C14-0A29C1B43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6B10D2-84E5-252D-211B-5AF8D7BF2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DD39-A3E7-4DD8-9A4E-17E01797A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542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5B543-76FE-06D7-DED8-CD1274B76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326B3-1DD2-5D09-2062-E459893E1A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F9215F-160C-E198-0389-E13D59E008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60DFA6-39D7-770E-A5EC-15A3C9C0E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6C8-C1FF-48E2-A4A4-ADD92D691D02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1892FB-F297-C30E-E9E5-1E9084DCC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DCB9B3-EDFA-504E-C9DA-F71C54C74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DD39-A3E7-4DD8-9A4E-17E01797A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306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DA1C6-4B81-2756-9650-E8E3068FF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7967FF-FE5B-AB93-8572-768BE2CF8E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7BCC5B-0F83-09AF-99E7-DE80AE5754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043252-D831-1ECE-F391-E44B762DE6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0EC169-BB1A-D6B3-1415-B58430DDA1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0E1E8A-3854-46F3-785F-06D3D8F08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6C8-C1FF-48E2-A4A4-ADD92D691D02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75EF8A-FA08-080B-958B-184E905A0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48D696-A29E-3915-7676-51DA8D44C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DD39-A3E7-4DD8-9A4E-17E01797A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03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CC378-5480-852A-FD3A-41188E5BA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874D42-D6A2-71AF-BD1B-782FDB992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6C8-C1FF-48E2-A4A4-ADD92D691D02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DBF871-38D6-70BA-8CA9-59E486F79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205C33-B251-5A01-5EC5-159AE72E0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DD39-A3E7-4DD8-9A4E-17E01797A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190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3217DC-1B38-AB36-8889-0BC627220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6C8-C1FF-48E2-A4A4-ADD92D691D02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5471AD-6796-4E9C-2C3B-47AE67059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C58ACE-7610-1720-BEB0-239051414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DD39-A3E7-4DD8-9A4E-17E01797A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058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2DD27-DFDC-05C3-BAEF-74916CC60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D11A58-DEC5-518C-B624-3BBBF88188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F18AC3-4880-BB8C-3DD2-BBA6889044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C78CBB-4A26-DC3E-0268-9B9444725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6C8-C1FF-48E2-A4A4-ADD92D691D02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FEA3-99EA-0F86-79C6-19F67A348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2E4443-B43B-80CA-5C5C-CF012D637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DD39-A3E7-4DD8-9A4E-17E01797A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439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706A4-8DA4-2D8C-6340-7B313702B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435700-AD37-18DC-A9EE-846558570B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87428-43C9-CC2B-4570-0688230002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3BDB31-0A8C-E1DE-D438-3045621A6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6C8-C1FF-48E2-A4A4-ADD92D691D02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CF27C9-345A-6072-B020-32E210FC5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3F4D7E-0584-971A-06B4-0A228233C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DD39-A3E7-4DD8-9A4E-17E01797A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567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BBEB5-07F4-33A1-2FF3-1B3362EC9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391C31-C248-5F20-F5E7-DC14933A7C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7401A-5156-B679-2507-1AE6E8FF5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6C8-C1FF-48E2-A4A4-ADD92D691D02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2DF6-D440-A70A-258A-E0A339CA0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1E70FC-D355-B1BB-DEE6-A43692898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DD39-A3E7-4DD8-9A4E-17E01797A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50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44890B-EB39-DC03-306F-911C8E6AA2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549827-30A0-0EE8-26C1-75A1DE6991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FCF530-87DE-2CB5-4430-817FD0B8D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A6C8-C1FF-48E2-A4A4-ADD92D691D02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DB8BB0-9BB5-4593-89BC-6BCBD4920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D1D8C-5F1B-2B6B-B401-748C8A32B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DD39-A3E7-4DD8-9A4E-17E01797A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0647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3995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6265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0923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1261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4288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4363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4220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6619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1142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2141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0763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2/4/2024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113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ADB208-02DC-CDB1-19B4-C5F8EE8A5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76F4C1-C1EC-19B5-5F9C-77F333299B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7D1DF8-3C60-D37B-FD25-AB62A8C355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AA6C8-C1FF-48E2-A4A4-ADD92D691D02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9AFDE8-DC07-14EC-52B6-87CD19A469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782CB2-801C-8F73-BA91-6B3AF4822E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EDD39-A3E7-4DD8-9A4E-17E01797A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25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2F3E8B1C-86EF-43CF-8304-249481088644}" type="datetimeFigureOut">
              <a:rPr lang="en-US" smtClean="0"/>
              <a:pPr/>
              <a:t>2/4/2024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C3DB2ADC-AF19-4574-8C10-79B5B04FCA27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5887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llpoetry.com/I-Keep-Six-Honest-Serving-Men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1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2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sv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A1AFAD-9C71-37D9-D5C1-A134740BB7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168" y="385011"/>
            <a:ext cx="5832618" cy="3785936"/>
          </a:xfrm>
        </p:spPr>
        <p:txBody>
          <a:bodyPr>
            <a:normAutofit fontScale="90000"/>
          </a:bodyPr>
          <a:lstStyle/>
          <a:p>
            <a:pPr algn="l"/>
            <a:br>
              <a:rPr lang="en-GB" sz="4400" b="1" dirty="0"/>
            </a:br>
            <a:br>
              <a:rPr lang="en-GB" sz="4400" b="1" dirty="0"/>
            </a:br>
            <a:br>
              <a:rPr lang="en-GB" sz="4400" b="1" dirty="0"/>
            </a:br>
            <a:br>
              <a:rPr lang="en-GB" sz="4400" b="1" dirty="0"/>
            </a:br>
            <a:r>
              <a:rPr lang="en-GB" sz="4400" b="1" dirty="0"/>
              <a:t>MA IN PSYCHOTHERAPEUTIC PRACTICE:</a:t>
            </a:r>
            <a:br>
              <a:rPr lang="en-GB" sz="4400" b="1" dirty="0"/>
            </a:br>
            <a:br>
              <a:rPr lang="en-GB" sz="4400" b="1" dirty="0"/>
            </a:br>
            <a:r>
              <a:rPr lang="en-GB" sz="4400" dirty="0"/>
              <a:t>Writing a Research Proposal and applying for Ethical Consideration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52BBA4-E48D-0ABB-9FB6-57C416F0E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>
            <a:normAutofit fontScale="85000" lnSpcReduction="20000"/>
          </a:bodyPr>
          <a:lstStyle/>
          <a:p>
            <a:pPr algn="l"/>
            <a:endParaRPr lang="en-GB" sz="2000" dirty="0"/>
          </a:p>
          <a:p>
            <a:pPr algn="l"/>
            <a:r>
              <a:rPr lang="en-GB" sz="3600" dirty="0"/>
              <a:t>Dr Beverly Cole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41CE90-1F62-D84A-3881-6979EAAB4B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97" r="10057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6331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EDFBF-9E59-B1B5-4885-A7ACCA034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Opening round:</a:t>
            </a:r>
          </a:p>
        </p:txBody>
      </p:sp>
      <p:pic>
        <p:nvPicPr>
          <p:cNvPr id="9219" name="Content Placeholder 3">
            <a:extLst>
              <a:ext uri="{FF2B5EF4-FFF2-40B4-BE49-F238E27FC236}">
                <a16:creationId xmlns:a16="http://schemas.microsoft.com/office/drawing/2014/main" id="{0DB8BCCE-E71E-B792-96C9-5D0425E48F1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5431" y="1828801"/>
            <a:ext cx="10972799" cy="483547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390D72-4D8E-4573-C679-224F54623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2488"/>
            <a:ext cx="2899189" cy="4363844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Qualities and Skills shared by Counsellors and Qualitative Researchers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0CBA2-5050-C7A5-CA61-E506DDB233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80855" y="336884"/>
            <a:ext cx="3427283" cy="6320589"/>
          </a:xfrm>
        </p:spPr>
        <p:txBody>
          <a:bodyPr>
            <a:normAutofit/>
          </a:bodyPr>
          <a:lstStyle/>
          <a:p>
            <a:r>
              <a:rPr lang="en-GB" sz="2400" b="0" i="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Ability to establish  rapport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Attending Skills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Paraphrasing skills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Listening Skills</a:t>
            </a:r>
          </a:p>
          <a:p>
            <a:r>
              <a:rPr lang="en-GB" sz="2400" b="0" i="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Framing questions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questions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Seeing the music behind the words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Determining patterns and themes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Reflective skills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Holding uncertainty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Confidentiality and anonymity</a:t>
            </a:r>
          </a:p>
          <a:p>
            <a:endParaRPr lang="en-GB" sz="19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1ACFAC-ED31-2910-91ED-3B18E3030E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156099" y="369750"/>
            <a:ext cx="3811309" cy="6488249"/>
          </a:xfrm>
        </p:spPr>
        <p:txBody>
          <a:bodyPr>
            <a:noAutofit/>
          </a:bodyPr>
          <a:lstStyle/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Reading and critique skills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Analytic skills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Bracketing of own experience</a:t>
            </a:r>
          </a:p>
          <a:p>
            <a:r>
              <a:rPr lang="en-GB" sz="2400" i="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Intuitiveness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Being in the ‘moment’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Ability to notice and deal with distress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Debriefing skills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Think and respond quickly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Responsiveness</a:t>
            </a: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Ethics</a:t>
            </a:r>
          </a:p>
        </p:txBody>
      </p:sp>
    </p:spTree>
    <p:extLst>
      <p:ext uri="{BB962C8B-B14F-4D97-AF65-F5344CB8AC3E}">
        <p14:creationId xmlns:p14="http://schemas.microsoft.com/office/powerpoint/2010/main" val="780966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EBF5F7-BA67-29AE-962C-36459324C2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02FF5D-2EE3-1898-C443-F58017C79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BEGINNING TO BUILD A RESEARCH PROPOSAL</a:t>
            </a:r>
          </a:p>
        </p:txBody>
      </p:sp>
      <p:pic>
        <p:nvPicPr>
          <p:cNvPr id="7170" name="Picture 2" descr="Simplifying analytics with a building block approach">
            <a:extLst>
              <a:ext uri="{FF2B5EF4-FFF2-40B4-BE49-F238E27FC236}">
                <a16:creationId xmlns:a16="http://schemas.microsoft.com/office/drawing/2014/main" id="{8B25E77D-F979-E2C5-3911-4F3FCCF1B39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2673" y="643466"/>
            <a:ext cx="6749986" cy="556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261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019282-30B5-6FFF-19BD-5E84B7D9B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Assessment … …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A8A74-1095-898A-698A-94319DD453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5110" y="0"/>
            <a:ext cx="6004598" cy="6400800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tx2"/>
                </a:solidFill>
              </a:rPr>
              <a:t>Within a 20minute presentation, identify your chosen dissertation topic and critically engage with your project proposal and ethical considerations, presenting your key points to a group of your peers. </a:t>
            </a:r>
          </a:p>
        </p:txBody>
      </p:sp>
    </p:spTree>
    <p:extLst>
      <p:ext uri="{BB962C8B-B14F-4D97-AF65-F5344CB8AC3E}">
        <p14:creationId xmlns:p14="http://schemas.microsoft.com/office/powerpoint/2010/main" val="1540682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F35E98-6BC5-3903-E699-499C6C11A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The aims of this lesson are to:</a:t>
            </a:r>
          </a:p>
        </p:txBody>
      </p:sp>
      <p:sp>
        <p:nvSpPr>
          <p:cNvPr id="18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DF7CA2D-1EF9-C51D-29D7-89C28D5F50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419628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2525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27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Rectangle 1028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496FACD-903B-6084-F9BA-7598EDDF3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Asynchronous learning</a:t>
            </a:r>
          </a:p>
        </p:txBody>
      </p:sp>
      <p:pic>
        <p:nvPicPr>
          <p:cNvPr id="1026" name="Picture 2" descr="Free Student Reflection Cliparts, Download Free Student Reflection ...">
            <a:extLst>
              <a:ext uri="{FF2B5EF4-FFF2-40B4-BE49-F238E27FC236}">
                <a16:creationId xmlns:a16="http://schemas.microsoft.com/office/drawing/2014/main" id="{80109116-8862-8AA4-F915-DB62A964496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43537" y="961812"/>
            <a:ext cx="4108383" cy="4930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Thinking man PNG transparent image download, size: 1169x916px">
            <a:extLst>
              <a:ext uri="{FF2B5EF4-FFF2-40B4-BE49-F238E27FC236}">
                <a16:creationId xmlns:a16="http://schemas.microsoft.com/office/drawing/2014/main" id="{FBA14B8C-A47F-44F1-9B85-57F932EF3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34" y="336884"/>
            <a:ext cx="3563937" cy="2261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Question Mark Cartoon - Cliparts.co">
            <a:extLst>
              <a:ext uri="{FF2B5EF4-FFF2-40B4-BE49-F238E27FC236}">
                <a16:creationId xmlns:a16="http://schemas.microsoft.com/office/drawing/2014/main" id="{D27AF8A3-0CF6-FBDD-8912-51D2088EEC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129" y="3013911"/>
            <a:ext cx="282240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12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F8B65-C4C0-05C3-D660-217A6540F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458" y="0"/>
            <a:ext cx="2648217" cy="6542202"/>
          </a:xfrm>
        </p:spPr>
        <p:txBody>
          <a:bodyPr>
            <a:normAutofit/>
          </a:bodyPr>
          <a:lstStyle/>
          <a:p>
            <a:r>
              <a:rPr lang="en-GB" sz="3600" dirty="0"/>
              <a:t>What do we mean by a ‘research proposal’?</a:t>
            </a:r>
          </a:p>
        </p:txBody>
      </p:sp>
      <p:pic>
        <p:nvPicPr>
          <p:cNvPr id="7" name="Graphic 6" descr="Document">
            <a:extLst>
              <a:ext uri="{FF2B5EF4-FFF2-40B4-BE49-F238E27FC236}">
                <a16:creationId xmlns:a16="http://schemas.microsoft.com/office/drawing/2014/main" id="{8520E9F9-05CD-3A99-20C3-CDE3B3F0C4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87985" y="4466413"/>
            <a:ext cx="3467101" cy="239158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CB4AD9-6F97-D285-26C2-CC2996721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6424" y="1327835"/>
            <a:ext cx="7872493" cy="5103962"/>
          </a:xfrm>
        </p:spPr>
        <p:txBody>
          <a:bodyPr>
            <a:noAutofit/>
          </a:bodyPr>
          <a:lstStyle/>
          <a:p>
            <a:r>
              <a:rPr lang="en-GB" sz="6000" dirty="0"/>
              <a:t>A ‘research proposal’ is a document that formalizes the research design by describing the proposed programme of research</a:t>
            </a:r>
            <a:r>
              <a:rPr lang="en-GB" sz="5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3635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0ADC89C-EB4E-4AA5-ABBD-448BEC5FA3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876800" y="723900"/>
            <a:ext cx="0" cy="544948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25A1A39-203F-699C-B69D-C7B0EEE74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554" y="184216"/>
            <a:ext cx="3721629" cy="2140530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GB" sz="2200" dirty="0"/>
              <a:t>What do we mean by Research Ethics: </a:t>
            </a:r>
            <a:r>
              <a:rPr lang="en-GB" sz="2200" dirty="0">
                <a:latin typeface="Arial" pitchFamily="34" charset="0"/>
                <a:cs typeface="Arial" pitchFamily="34" charset="0"/>
              </a:rPr>
              <a:t>The moral principles by which we conduct ourselves as researchers</a:t>
            </a:r>
            <a:br>
              <a:rPr lang="en-GB" sz="2200" dirty="0">
                <a:latin typeface="Arial" pitchFamily="34" charset="0"/>
                <a:cs typeface="Arial" pitchFamily="34" charset="0"/>
              </a:rPr>
            </a:br>
            <a:endParaRPr lang="en-GB" sz="2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086A30-B95B-2431-7546-F49E8A8D9B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117558"/>
            <a:ext cx="4732415" cy="4740442"/>
          </a:xfrm>
        </p:spPr>
        <p:txBody>
          <a:bodyPr>
            <a:normAutofit fontScale="92500" lnSpcReduction="20000"/>
          </a:bodyPr>
          <a:lstStyle/>
          <a:p>
            <a:pPr marL="0" indent="0" eaLnBrk="1" hangingPunct="1">
              <a:lnSpc>
                <a:spcPct val="110000"/>
              </a:lnSpc>
              <a:buNone/>
              <a:defRPr/>
            </a:pPr>
            <a:r>
              <a:rPr lang="en-GB" sz="2400" b="1" dirty="0">
                <a:latin typeface="Arial" pitchFamily="34" charset="0"/>
                <a:cs typeface="Arial" pitchFamily="34" charset="0"/>
              </a:rPr>
              <a:t>The moral obligation we have to:</a:t>
            </a:r>
          </a:p>
          <a:p>
            <a:pPr marL="0" indent="0" eaLnBrk="1" hangingPunct="1">
              <a:lnSpc>
                <a:spcPct val="110000"/>
              </a:lnSpc>
              <a:buNone/>
              <a:defRPr/>
            </a:pPr>
            <a:endParaRPr lang="en-GB" sz="2000" b="1" dirty="0">
              <a:latin typeface="Arial" pitchFamily="34" charset="0"/>
              <a:cs typeface="Arial" pitchFamily="34" charset="0"/>
            </a:endParaRPr>
          </a:p>
          <a:p>
            <a:pPr marL="357188" lvl="1" indent="-171450" eaLnBrk="1" hangingPunct="1">
              <a:lnSpc>
                <a:spcPct val="110000"/>
              </a:lnSpc>
              <a:defRPr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Our participants/patients/clients</a:t>
            </a:r>
          </a:p>
          <a:p>
            <a:pPr marL="357188" lvl="1" indent="-171450" eaLnBrk="1" hangingPunct="1">
              <a:lnSpc>
                <a:spcPct val="110000"/>
              </a:lnSpc>
              <a:defRPr/>
            </a:pP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 marL="357188" lvl="1" indent="-171450" eaLnBrk="1" hangingPunct="1">
              <a:lnSpc>
                <a:spcPct val="110000"/>
              </a:lnSpc>
              <a:defRPr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The profession</a:t>
            </a:r>
          </a:p>
          <a:p>
            <a:pPr marL="357188" lvl="1" indent="-171450" eaLnBrk="1" hangingPunct="1">
              <a:lnSpc>
                <a:spcPct val="110000"/>
              </a:lnSpc>
              <a:defRPr/>
            </a:pP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 marL="357188" lvl="1" indent="-171450" eaLnBrk="1" hangingPunct="1">
              <a:lnSpc>
                <a:spcPct val="110000"/>
              </a:lnSpc>
              <a:defRPr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The academic/professional field</a:t>
            </a:r>
          </a:p>
          <a:p>
            <a:pPr marL="357188" lvl="1" indent="-171450" eaLnBrk="1" hangingPunct="1">
              <a:lnSpc>
                <a:spcPct val="110000"/>
              </a:lnSpc>
              <a:defRPr/>
            </a:pP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 marL="357188" lvl="1" indent="-171450" eaLnBrk="1" hangingPunct="1">
              <a:lnSpc>
                <a:spcPct val="110000"/>
              </a:lnSpc>
              <a:defRPr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Our university employers/funding body</a:t>
            </a:r>
          </a:p>
          <a:p>
            <a:pPr marL="357188" lvl="1" indent="-171450" eaLnBrk="1" hangingPunct="1">
              <a:lnSpc>
                <a:spcPct val="110000"/>
              </a:lnSpc>
              <a:defRPr/>
            </a:pP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 marL="357188" lvl="1" indent="-171450" eaLnBrk="1" hangingPunct="1">
              <a:lnSpc>
                <a:spcPct val="110000"/>
              </a:lnSpc>
              <a:defRPr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Ourselves</a:t>
            </a:r>
          </a:p>
          <a:p>
            <a:pPr>
              <a:lnSpc>
                <a:spcPct val="110000"/>
              </a:lnSpc>
            </a:pPr>
            <a:endParaRPr lang="en-GB" sz="1700" dirty="0"/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C1C8E064-8850-775B-CDC7-3948A4F487C7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044735183"/>
              </p:ext>
            </p:extLst>
          </p:nvPr>
        </p:nvGraphicFramePr>
        <p:xfrm>
          <a:off x="5576316" y="1254481"/>
          <a:ext cx="5916168" cy="561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163989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DE4911-1BD0-B707-68F2-E7CC12E5EB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6F066-F619-B637-32AC-684F6D9F9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034" y="350196"/>
            <a:ext cx="8763985" cy="1624520"/>
          </a:xfrm>
        </p:spPr>
        <p:txBody>
          <a:bodyPr anchor="ctr">
            <a:normAutofit/>
          </a:bodyPr>
          <a:lstStyle/>
          <a:p>
            <a:r>
              <a:rPr lang="en-GB" dirty="0"/>
              <a:t>Designing a Research Project/Writing a Research Proposal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E7FB4-2CE0-CB1A-6EBE-58047C913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574" y="1915064"/>
            <a:ext cx="6435305" cy="4441285"/>
          </a:xfrm>
        </p:spPr>
        <p:txBody>
          <a:bodyPr anchor="ctr">
            <a:noAutofit/>
          </a:bodyPr>
          <a:lstStyle/>
          <a:p>
            <a:r>
              <a:rPr lang="en-GB" sz="4400" dirty="0"/>
              <a:t>What is involved in designing a research project, writing a research proposal and applying for ethical approval</a:t>
            </a:r>
          </a:p>
        </p:txBody>
      </p:sp>
      <p:pic>
        <p:nvPicPr>
          <p:cNvPr id="5" name="Picture 4" descr="Complex maths formulae on a blackboard">
            <a:extLst>
              <a:ext uri="{FF2B5EF4-FFF2-40B4-BE49-F238E27FC236}">
                <a16:creationId xmlns:a16="http://schemas.microsoft.com/office/drawing/2014/main" id="{D28D2252-5FA6-D641-023C-B60678E9FA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81" r="10557" b="-1"/>
          <a:stretch/>
        </p:blipFill>
        <p:spPr>
          <a:xfrm>
            <a:off x="9362536" y="1"/>
            <a:ext cx="28362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07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EBB011-1B84-BFCC-673A-72F80AE669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F5951-DECE-6F9F-CAAA-DBE06D496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200" dirty="0">
                <a:solidFill>
                  <a:srgbClr val="002060"/>
                </a:solidFill>
              </a:rPr>
              <a:t>Deciding upon a research topic and drafting a research proposal:</a:t>
            </a:r>
            <a:br>
              <a:rPr lang="en-US" sz="4200" dirty="0">
                <a:solidFill>
                  <a:srgbClr val="002060"/>
                </a:solidFill>
              </a:rPr>
            </a:br>
            <a:endParaRPr lang="en-GB" sz="4200" dirty="0">
              <a:solidFill>
                <a:srgbClr val="00206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DE3E5-6415-C5D3-A704-A9B6B0597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636296"/>
            <a:ext cx="12188951" cy="582328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n-GB" sz="4300" dirty="0">
              <a:latin typeface="Aptos" panose="020B0004020202020204" pitchFamily="34" charset="0"/>
            </a:endParaRPr>
          </a:p>
          <a:p>
            <a:pPr marL="0" indent="0" algn="ctr">
              <a:buNone/>
            </a:pPr>
            <a:r>
              <a:rPr lang="en-GB" sz="4300" dirty="0">
                <a:latin typeface="Aptos" panose="020B0004020202020204" pitchFamily="34" charset="0"/>
              </a:rPr>
              <a:t> </a:t>
            </a:r>
            <a:r>
              <a:rPr lang="en-GB" sz="4300" b="0" i="0" u="none" strike="noStrike" dirty="0">
                <a:solidFill>
                  <a:srgbClr val="0563C1"/>
                </a:solidFill>
                <a:effectLst/>
                <a:latin typeface="Aptos" panose="020B00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 Keep Six Honest Serving </a:t>
            </a:r>
            <a:r>
              <a:rPr lang="en-GB" sz="4300" b="0" i="0" u="none" strike="noStrike" dirty="0">
                <a:solidFill>
                  <a:schemeClr val="accent1"/>
                </a:solidFill>
                <a:effectLst/>
                <a:latin typeface="Aptos" panose="020B00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Men</a:t>
            </a:r>
            <a:r>
              <a:rPr lang="en-GB" sz="4300" b="0" i="0" u="none" strike="noStrike" dirty="0">
                <a:solidFill>
                  <a:schemeClr val="accent1"/>
                </a:solidFill>
                <a:effectLst/>
                <a:latin typeface="Aptos" panose="020B0004020202020204" pitchFamily="34" charset="0"/>
              </a:rPr>
              <a:t> {</a:t>
            </a:r>
            <a:r>
              <a:rPr lang="en-GB" sz="3200" b="0" i="0" dirty="0">
                <a:solidFill>
                  <a:schemeClr val="accent1"/>
                </a:solidFill>
                <a:effectLst/>
                <a:latin typeface="Georgia" panose="02040502050405020303" pitchFamily="18" charset="0"/>
              </a:rPr>
              <a:t>Rudyard Kipling}</a:t>
            </a:r>
          </a:p>
          <a:p>
            <a:pPr marL="0" indent="0" algn="ctr">
              <a:buNone/>
            </a:pPr>
            <a:r>
              <a:rPr lang="en-GB" sz="5200" b="0" i="0" dirty="0">
                <a:effectLst/>
                <a:latin typeface="Aptos" panose="020B0004020202020204" pitchFamily="34" charset="0"/>
              </a:rPr>
              <a:t>I keep six honest serving-men</a:t>
            </a:r>
            <a:br>
              <a:rPr lang="en-GB" sz="5200" b="0" i="0" dirty="0">
                <a:effectLst/>
                <a:latin typeface="Aptos" panose="020B0004020202020204" pitchFamily="34" charset="0"/>
              </a:rPr>
            </a:br>
            <a:r>
              <a:rPr lang="en-GB" sz="5200" b="0" i="0" dirty="0">
                <a:effectLst/>
                <a:latin typeface="Aptos" panose="020B0004020202020204" pitchFamily="34" charset="0"/>
              </a:rPr>
              <a:t>  (They taught me all I know);</a:t>
            </a:r>
            <a:br>
              <a:rPr lang="en-GB" sz="5200" b="0" i="0" dirty="0">
                <a:effectLst/>
                <a:latin typeface="Aptos" panose="020B0004020202020204" pitchFamily="34" charset="0"/>
              </a:rPr>
            </a:br>
            <a:r>
              <a:rPr lang="en-GB" sz="5200" b="0" i="0" dirty="0">
                <a:effectLst/>
                <a:latin typeface="Aptos" panose="020B0004020202020204" pitchFamily="34" charset="0"/>
              </a:rPr>
              <a:t>Their names are </a:t>
            </a:r>
            <a:r>
              <a:rPr lang="en-GB" sz="5200" b="0" i="0" dirty="0">
                <a:solidFill>
                  <a:srgbClr val="FF0000"/>
                </a:solidFill>
                <a:effectLst/>
                <a:latin typeface="Aptos" panose="020B0004020202020204" pitchFamily="34" charset="0"/>
              </a:rPr>
              <a:t>What</a:t>
            </a:r>
            <a:r>
              <a:rPr lang="en-GB" sz="5200" b="0" i="0" dirty="0">
                <a:effectLst/>
                <a:latin typeface="Aptos" panose="020B0004020202020204" pitchFamily="34" charset="0"/>
              </a:rPr>
              <a:t> and </a:t>
            </a:r>
            <a:r>
              <a:rPr lang="en-GB" sz="5200" b="0" i="0" dirty="0">
                <a:solidFill>
                  <a:srgbClr val="FF0000"/>
                </a:solidFill>
                <a:effectLst/>
                <a:latin typeface="Aptos" panose="020B0004020202020204" pitchFamily="34" charset="0"/>
              </a:rPr>
              <a:t>Why</a:t>
            </a:r>
            <a:r>
              <a:rPr lang="en-GB" sz="5200" b="0" i="0" dirty="0">
                <a:effectLst/>
                <a:latin typeface="Aptos" panose="020B0004020202020204" pitchFamily="34" charset="0"/>
              </a:rPr>
              <a:t> and </a:t>
            </a:r>
            <a:r>
              <a:rPr lang="en-GB" sz="5200" b="0" i="0" dirty="0">
                <a:solidFill>
                  <a:srgbClr val="FF0000"/>
                </a:solidFill>
                <a:effectLst/>
                <a:latin typeface="Aptos" panose="020B0004020202020204" pitchFamily="34" charset="0"/>
              </a:rPr>
              <a:t>When</a:t>
            </a:r>
            <a:br>
              <a:rPr lang="en-GB" sz="5200" b="0" i="0" dirty="0">
                <a:effectLst/>
                <a:latin typeface="Aptos" panose="020B0004020202020204" pitchFamily="34" charset="0"/>
              </a:rPr>
            </a:br>
            <a:r>
              <a:rPr lang="en-GB" sz="5200" b="0" i="0" dirty="0">
                <a:effectLst/>
                <a:latin typeface="Aptos" panose="020B0004020202020204" pitchFamily="34" charset="0"/>
              </a:rPr>
              <a:t>  And </a:t>
            </a:r>
            <a:r>
              <a:rPr lang="en-GB" sz="5200" b="0" i="0" dirty="0">
                <a:solidFill>
                  <a:srgbClr val="FF0000"/>
                </a:solidFill>
                <a:effectLst/>
                <a:latin typeface="Aptos" panose="020B0004020202020204" pitchFamily="34" charset="0"/>
              </a:rPr>
              <a:t>How</a:t>
            </a:r>
            <a:r>
              <a:rPr lang="en-GB" sz="5200" b="0" i="0" dirty="0">
                <a:effectLst/>
                <a:latin typeface="Aptos" panose="020B0004020202020204" pitchFamily="34" charset="0"/>
              </a:rPr>
              <a:t> and </a:t>
            </a:r>
            <a:r>
              <a:rPr lang="en-GB" sz="5200" b="0" i="0" dirty="0">
                <a:solidFill>
                  <a:srgbClr val="FF0000"/>
                </a:solidFill>
                <a:effectLst/>
                <a:latin typeface="Aptos" panose="020B0004020202020204" pitchFamily="34" charset="0"/>
              </a:rPr>
              <a:t>Where</a:t>
            </a:r>
            <a:r>
              <a:rPr lang="en-GB" sz="5200" b="0" i="0" dirty="0">
                <a:effectLst/>
                <a:latin typeface="Aptos" panose="020B0004020202020204" pitchFamily="34" charset="0"/>
              </a:rPr>
              <a:t> and </a:t>
            </a:r>
            <a:r>
              <a:rPr lang="en-GB" sz="5200" b="0" i="0" dirty="0">
                <a:solidFill>
                  <a:srgbClr val="FF0000"/>
                </a:solidFill>
                <a:effectLst/>
                <a:latin typeface="Aptos" panose="020B0004020202020204" pitchFamily="34" charset="0"/>
              </a:rPr>
              <a:t>Who</a:t>
            </a:r>
            <a:r>
              <a:rPr lang="en-GB" sz="5200" b="0" i="0" dirty="0">
                <a:effectLst/>
                <a:latin typeface="Aptos" panose="020B0004020202020204" pitchFamily="34" charset="0"/>
              </a:rPr>
              <a:t>.</a:t>
            </a:r>
            <a:br>
              <a:rPr lang="en-GB" sz="5200" b="0" i="0" dirty="0">
                <a:effectLst/>
                <a:latin typeface="Aptos" panose="020B0004020202020204" pitchFamily="34" charset="0"/>
              </a:rPr>
            </a:br>
            <a:r>
              <a:rPr lang="en-GB" sz="5200" b="0" i="0" dirty="0">
                <a:effectLst/>
                <a:latin typeface="Aptos" panose="020B0004020202020204" pitchFamily="34" charset="0"/>
              </a:rPr>
              <a:t>I send them over land and sea,</a:t>
            </a:r>
            <a:br>
              <a:rPr lang="en-GB" sz="5200" b="0" i="0" dirty="0">
                <a:effectLst/>
                <a:latin typeface="Aptos" panose="020B0004020202020204" pitchFamily="34" charset="0"/>
              </a:rPr>
            </a:br>
            <a:r>
              <a:rPr lang="en-GB" sz="5200" b="0" i="0" dirty="0">
                <a:effectLst/>
                <a:latin typeface="Aptos" panose="020B0004020202020204" pitchFamily="34" charset="0"/>
              </a:rPr>
              <a:t>  I send them east and west;</a:t>
            </a:r>
            <a:br>
              <a:rPr lang="en-GB" sz="5200" b="0" i="0" dirty="0">
                <a:effectLst/>
                <a:latin typeface="Aptos" panose="020B0004020202020204" pitchFamily="34" charset="0"/>
              </a:rPr>
            </a:br>
            <a:r>
              <a:rPr lang="en-GB" sz="5200" b="0" i="0" dirty="0">
                <a:effectLst/>
                <a:latin typeface="Aptos" panose="020B0004020202020204" pitchFamily="34" charset="0"/>
              </a:rPr>
              <a:t>But after they have worked for me,</a:t>
            </a:r>
            <a:br>
              <a:rPr lang="en-GB" sz="5200" b="0" i="0" dirty="0">
                <a:effectLst/>
                <a:latin typeface="Aptos" panose="020B0004020202020204" pitchFamily="34" charset="0"/>
              </a:rPr>
            </a:br>
            <a:r>
              <a:rPr lang="en-GB" sz="5200" b="0" i="0" dirty="0">
                <a:effectLst/>
                <a:latin typeface="Aptos" panose="020B0004020202020204" pitchFamily="34" charset="0"/>
              </a:rPr>
              <a:t>  I give them all a rest.</a:t>
            </a:r>
            <a:br>
              <a:rPr lang="en-GB" sz="5200" b="0" i="0" dirty="0">
                <a:effectLst/>
                <a:latin typeface="Aptos" panose="020B0004020202020204" pitchFamily="34" charset="0"/>
              </a:rPr>
            </a:br>
            <a:endParaRPr lang="en-GB" sz="5200" b="0" i="0" dirty="0">
              <a:effectLst/>
              <a:latin typeface="Aptos" panose="020B0004020202020204" pitchFamily="34" charset="0"/>
            </a:endParaRPr>
          </a:p>
          <a:p>
            <a:pPr marL="0" indent="0">
              <a:buNone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300850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981CC-9BCD-91F0-D496-37F172E7F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80976"/>
            <a:ext cx="5334000" cy="1339277"/>
          </a:xfrm>
        </p:spPr>
        <p:txBody>
          <a:bodyPr anchor="ctr">
            <a:normAutofit/>
          </a:bodyPr>
          <a:lstStyle/>
          <a:p>
            <a:r>
              <a:rPr lang="en-GB" sz="4000" dirty="0"/>
              <a:t>The ‘Kipling’ questions:</a:t>
            </a:r>
            <a:br>
              <a:rPr lang="en-GB" sz="4000" dirty="0"/>
            </a:br>
            <a:r>
              <a:rPr lang="en-GB" sz="4000" dirty="0"/>
              <a:t>[Free Writing]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D371CF-E3E0-488C-6944-634B7E6B1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389" y="1475874"/>
            <a:ext cx="5838437" cy="5181600"/>
          </a:xfrm>
        </p:spPr>
        <p:txBody>
          <a:bodyPr anchor="ctr">
            <a:noAutofit/>
          </a:bodyPr>
          <a:lstStyle/>
          <a:p>
            <a:r>
              <a:rPr lang="en-GB" sz="4800" dirty="0"/>
              <a:t>What </a:t>
            </a:r>
          </a:p>
          <a:p>
            <a:r>
              <a:rPr lang="en-GB" sz="4800" dirty="0"/>
              <a:t>Why </a:t>
            </a:r>
          </a:p>
          <a:p>
            <a:r>
              <a:rPr lang="en-GB" sz="4800" dirty="0">
                <a:solidFill>
                  <a:srgbClr val="FFFF00"/>
                </a:solidFill>
              </a:rPr>
              <a:t>When</a:t>
            </a:r>
            <a:r>
              <a:rPr lang="en-GB" sz="4800" dirty="0"/>
              <a:t> </a:t>
            </a:r>
          </a:p>
          <a:p>
            <a:r>
              <a:rPr lang="en-GB" sz="4800" dirty="0"/>
              <a:t>Where </a:t>
            </a:r>
          </a:p>
          <a:p>
            <a:r>
              <a:rPr lang="en-GB" sz="4800" dirty="0"/>
              <a:t>How</a:t>
            </a:r>
          </a:p>
          <a:p>
            <a:r>
              <a:rPr lang="en-GB" sz="4800" dirty="0"/>
              <a:t>Who</a:t>
            </a:r>
          </a:p>
        </p:txBody>
      </p:sp>
      <p:sp>
        <p:nvSpPr>
          <p:cNvPr id="1031" name="Rectangle 1030">
            <a:extLst>
              <a:ext uri="{FF2B5EF4-FFF2-40B4-BE49-F238E27FC236}">
                <a16:creationId xmlns:a16="http://schemas.microsoft.com/office/drawing/2014/main" id="{0D05C9B4-B5C9-2D4D-23C9-CEE72646F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1800" y="-1"/>
            <a:ext cx="5410200" cy="685800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66700" dist="215900" dir="858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Question Mark Cartoons - ClipArt Best">
            <a:extLst>
              <a:ext uri="{FF2B5EF4-FFF2-40B4-BE49-F238E27FC236}">
                <a16:creationId xmlns:a16="http://schemas.microsoft.com/office/drawing/2014/main" id="{77587F0F-9DA8-B6DD-658B-96D182EF4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71351" y="96354"/>
            <a:ext cx="3658649" cy="6622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944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C06A9081-707E-241A-6524-1127FD30FD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7751" b="7980"/>
          <a:stretch/>
        </p:blipFill>
        <p:spPr>
          <a:xfrm>
            <a:off x="-44106" y="-242403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9AC4283-AC55-0C75-82DD-E30A2DBFB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Draft process …  …  …</a:t>
            </a:r>
          </a:p>
        </p:txBody>
      </p:sp>
      <p:graphicFrame>
        <p:nvGraphicFramePr>
          <p:cNvPr id="26" name="Content Placeholder 2">
            <a:extLst>
              <a:ext uri="{FF2B5EF4-FFF2-40B4-BE49-F238E27FC236}">
                <a16:creationId xmlns:a16="http://schemas.microsoft.com/office/drawing/2014/main" id="{943908F2-64BC-EA61-38CE-8A8B1AAC27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9035453"/>
              </p:ext>
            </p:extLst>
          </p:nvPr>
        </p:nvGraphicFramePr>
        <p:xfrm>
          <a:off x="794084" y="169068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Picture 2" descr="Simplifying analytics with a building block approach">
            <a:extLst>
              <a:ext uri="{FF2B5EF4-FFF2-40B4-BE49-F238E27FC236}">
                <a16:creationId xmlns:a16="http://schemas.microsoft.com/office/drawing/2014/main" id="{4C4D8CAD-9D3A-B8EF-26F8-456760AED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3310" y="0"/>
            <a:ext cx="5370458" cy="169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2580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50D65F-2626-C268-639E-1C7868CED1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0B644-C733-1BAF-BB5F-1DC473F27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 descr="Narrow And Broader Concept of Education - YouTube">
            <a:extLst>
              <a:ext uri="{FF2B5EF4-FFF2-40B4-BE49-F238E27FC236}">
                <a16:creationId xmlns:a16="http://schemas.microsoft.com/office/drawing/2014/main" id="{3DC91722-ECE5-E1B0-6D6B-9EE8418C443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4611" y="0"/>
            <a:ext cx="13186611" cy="7267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9464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5352A-0A6F-23D5-463D-A34F5063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515" y="0"/>
            <a:ext cx="10278979" cy="1325563"/>
          </a:xfrm>
        </p:spPr>
        <p:txBody>
          <a:bodyPr/>
          <a:lstStyle/>
          <a:p>
            <a:r>
              <a:rPr lang="en-GB" dirty="0"/>
              <a:t>Deciding upon a research topic … some ways to gain inspiration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644B54-77D9-9810-6E1D-B2472F4607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25563"/>
            <a:ext cx="10684042" cy="5737140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en-GB" sz="32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Observing</a:t>
            </a:r>
            <a:r>
              <a:rPr lang="en-GB" sz="32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Consider how you have observed phenomena or behaviour … patterns, behaviour or processes.  </a:t>
            </a: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en-GB" sz="32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Reflecting </a:t>
            </a:r>
            <a:r>
              <a:rPr lang="en-GB" sz="32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on your experiences.  </a:t>
            </a: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en-GB" sz="32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Questioning </a:t>
            </a:r>
            <a:r>
              <a:rPr lang="en-GB" sz="32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What have you noticed that needs researching?  </a:t>
            </a:r>
          </a:p>
          <a:p>
            <a:pPr marL="34290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en-GB" sz="32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Visualizing</a:t>
            </a:r>
            <a:r>
              <a:rPr lang="en-GB" sz="32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Drawings or mind maps.</a:t>
            </a:r>
          </a:p>
          <a:p>
            <a:pPr marL="34290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en-GB" sz="32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Reading</a:t>
            </a:r>
            <a:r>
              <a:rPr lang="en-GB" sz="32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If you have a general idea for a topic, read around it.</a:t>
            </a:r>
          </a:p>
          <a:p>
            <a:pPr marL="34290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en-GB" sz="3200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Brainstorming</a:t>
            </a:r>
            <a:r>
              <a:rPr lang="en-GB" sz="32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 Alone and/or with colleagues.</a:t>
            </a:r>
          </a:p>
          <a:p>
            <a:pPr marL="34290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en-GB" sz="32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Level of interest </a:t>
            </a:r>
            <a:r>
              <a:rPr lang="en-GB" sz="32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Something you are very interested in</a:t>
            </a: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endParaRPr lang="en-GB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Narrow and the Broad Way, The / Mills, Omie / Paperback / LSI - TEACH ...">
            <a:extLst>
              <a:ext uri="{FF2B5EF4-FFF2-40B4-BE49-F238E27FC236}">
                <a16:creationId xmlns:a16="http://schemas.microsoft.com/office/drawing/2014/main" id="{7E768877-9ED2-E042-7572-20E3B669E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4042" y="1"/>
            <a:ext cx="1507958" cy="669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326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90B0E5-6C68-7712-C7AA-A57BECDCDA5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Choosing a research topic worksheet</a:t>
            </a:r>
            <a:br>
              <a:rPr lang="en-US" sz="46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4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[Free writing and small group work]</a:t>
            </a:r>
            <a:br>
              <a:rPr lang="en-US" sz="46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endParaRPr lang="en-US" sz="4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0648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7 Ways to Increase Your Advertising Creativity">
            <a:extLst>
              <a:ext uri="{FF2B5EF4-FFF2-40B4-BE49-F238E27FC236}">
                <a16:creationId xmlns:a16="http://schemas.microsoft.com/office/drawing/2014/main" id="{F3EC133A-0781-1A7B-7355-C65DAEABC82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43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3" name="Rectangle 9222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53A7E5-9FDD-C731-7B5F-08A56AB60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It’s all in the title …</a:t>
            </a:r>
          </a:p>
        </p:txBody>
      </p:sp>
      <p:cxnSp>
        <p:nvCxnSpPr>
          <p:cNvPr id="9225" name="Straight Connector 9224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27" name="Straight Connector 9226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97136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70FB4-DE03-7D68-4E4F-A8C1C1AC2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Deciding upon a research question …</a:t>
            </a:r>
            <a:br>
              <a:rPr lang="en-US" sz="4400" dirty="0"/>
            </a:b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4634B7E-ADA1-1F55-6868-043A9637BE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299389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7361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48FA5-64EC-78A5-DC26-26CF3B3D1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1353800" cy="1690688"/>
          </a:xfrm>
        </p:spPr>
        <p:txBody>
          <a:bodyPr>
            <a:normAutofit fontScale="90000"/>
          </a:bodyPr>
          <a:lstStyle/>
          <a:p>
            <a:br>
              <a:rPr lang="en-GB" sz="4400" dirty="0"/>
            </a:br>
            <a:br>
              <a:rPr lang="en-GB" sz="4400" dirty="0"/>
            </a:br>
            <a:br>
              <a:rPr lang="en-GB" sz="4400" dirty="0"/>
            </a:br>
            <a:r>
              <a:rPr lang="en-GB" sz="4400" dirty="0"/>
              <a:t>Deciding upon a research question …</a:t>
            </a:r>
            <a:br>
              <a:rPr lang="en-US" sz="4400" dirty="0"/>
            </a:br>
            <a:r>
              <a:rPr lang="en-GB" dirty="0">
                <a:effectLst/>
                <a:ea typeface="Calibri" panose="020F0502020204030204" pitchFamily="34" charset="0"/>
              </a:rPr>
              <a:t>Developing the right research question is </a:t>
            </a:r>
            <a:br>
              <a:rPr lang="en-GB" dirty="0">
                <a:effectLst/>
                <a:ea typeface="Calibri" panose="020F0502020204030204" pitchFamily="34" charset="0"/>
              </a:rPr>
            </a:br>
            <a:r>
              <a:rPr lang="en-GB" dirty="0">
                <a:effectLst/>
                <a:ea typeface="Calibri" panose="020F0502020204030204" pitchFamily="34" charset="0"/>
              </a:rPr>
              <a:t>crucial to the success of your research project </a:t>
            </a:r>
            <a:br>
              <a:rPr lang="en-GB" sz="3100" b="1" dirty="0">
                <a:effectLst/>
                <a:ea typeface="Calibri" panose="020F0502020204030204" pitchFamily="34" charset="0"/>
              </a:rPr>
            </a:br>
            <a:br>
              <a:rPr lang="en-GB" sz="9600" b="1" dirty="0">
                <a:ea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B14AC-119A-7B9C-0119-7191092390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66900"/>
            <a:ext cx="12192000" cy="4991100"/>
          </a:xfrm>
        </p:spPr>
        <p:txBody>
          <a:bodyPr>
            <a:normAutofit fontScale="25000" lnSpcReduction="20000"/>
          </a:bodyPr>
          <a:lstStyle/>
          <a:p>
            <a:r>
              <a:rPr lang="en-GB" sz="12800" dirty="0">
                <a:effectLst/>
                <a:ea typeface="Calibri" panose="020F0502020204030204" pitchFamily="34" charset="0"/>
              </a:rPr>
              <a:t>A ‘working’ question</a:t>
            </a:r>
          </a:p>
          <a:p>
            <a:endParaRPr lang="en-GB" sz="12800" dirty="0">
              <a:ea typeface="Calibri" panose="020F0502020204030204" pitchFamily="34" charset="0"/>
            </a:endParaRPr>
          </a:p>
          <a:p>
            <a:r>
              <a:rPr lang="en-GB" sz="12800" dirty="0">
                <a:effectLst/>
                <a:ea typeface="Calibri" panose="020F0502020204030204" pitchFamily="34" charset="0"/>
              </a:rPr>
              <a:t>Open or closed question ??????????????????????????????</a:t>
            </a:r>
          </a:p>
          <a:p>
            <a:pPr lvl="0">
              <a:lnSpc>
                <a:spcPct val="107000"/>
              </a:lnSpc>
            </a:pPr>
            <a:endParaRPr lang="en-GB" sz="12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r>
              <a:rPr lang="en-GB" sz="128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sz="12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elevant, clear and simple [Rhetorical / combination]</a:t>
            </a:r>
          </a:p>
          <a:p>
            <a:pPr lvl="0">
              <a:lnSpc>
                <a:spcPct val="107000"/>
              </a:lnSpc>
            </a:pPr>
            <a:endParaRPr lang="en-GB" sz="12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r>
              <a:rPr lang="en-GB" sz="12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Capable of being answered in the wordcount and in the time available</a:t>
            </a:r>
          </a:p>
          <a:p>
            <a:pPr lvl="0">
              <a:lnSpc>
                <a:spcPct val="107000"/>
              </a:lnSpc>
            </a:pPr>
            <a:endParaRPr lang="en-GB" sz="12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r>
              <a:rPr lang="en-GB" sz="128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GB" sz="12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 to existing knowledge - Be consistent with the requirements of your course</a:t>
            </a:r>
          </a:p>
          <a:p>
            <a:endParaRPr lang="en-GB" dirty="0"/>
          </a:p>
        </p:txBody>
      </p:sp>
      <p:pic>
        <p:nvPicPr>
          <p:cNvPr id="4" name="Picture 2" descr="Tangled String Mess Flat Graphics Illustration Stock Illustration ...">
            <a:extLst>
              <a:ext uri="{FF2B5EF4-FFF2-40B4-BE49-F238E27FC236}">
                <a16:creationId xmlns:a16="http://schemas.microsoft.com/office/drawing/2014/main" id="{DDB7F969-C778-6CA0-646C-9E85C14EE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0" y="0"/>
            <a:ext cx="2590800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2847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70E46-85C1-AB60-D672-CB5790120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 Question exercise:</a:t>
            </a:r>
            <a:br>
              <a:rPr lang="en-GB" sz="4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4CA4F-4838-9B53-0356-67C3A81999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600" kern="1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Develop your research question using the guidance given on the previous slide</a:t>
            </a:r>
            <a:r>
              <a:rPr lang="en-GB" sz="3300" kern="1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                                                             </a:t>
            </a:r>
            <a:r>
              <a:rPr lang="en-GB" sz="3300" kern="100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3300" kern="100" dirty="0"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600" kern="1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Once you have done this, you will present your research question to the rest of your group for peer feedback.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600" kern="1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should also be prepared to offer feedback on the research questions of your fellow students.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3600" kern="100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GB" sz="3600" kern="1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</a:t>
            </a:r>
            <a:r>
              <a:rPr lang="en-GB" sz="3600" kern="100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3600" kern="100" dirty="0"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600" kern="100" dirty="0"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Arrow: Up 3">
            <a:extLst>
              <a:ext uri="{FF2B5EF4-FFF2-40B4-BE49-F238E27FC236}">
                <a16:creationId xmlns:a16="http://schemas.microsoft.com/office/drawing/2014/main" id="{25AF737D-CADB-13CB-7E09-7860FDA93F1E}"/>
              </a:ext>
            </a:extLst>
          </p:cNvPr>
          <p:cNvSpPr/>
          <p:nvPr/>
        </p:nvSpPr>
        <p:spPr>
          <a:xfrm>
            <a:off x="11823403" y="5688419"/>
            <a:ext cx="121353" cy="921627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756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C18B71-1D77-4D06-DB38-A851C8864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Autofit/>
          </a:bodyPr>
          <a:lstStyle/>
          <a:p>
            <a:r>
              <a:rPr lang="en-GB" sz="32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reading which may help with deciding upon a topic and a research question:</a:t>
            </a:r>
            <a:b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3200" dirty="0"/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582186-75F2-4224-6F54-6057B75F6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7124299" cy="3782328"/>
          </a:xfrm>
        </p:spPr>
        <p:txBody>
          <a:bodyPr>
            <a:normAutofit fontScale="92500" lnSpcReduction="20000"/>
          </a:bodyPr>
          <a:lstStyle/>
          <a:p>
            <a:pPr marL="342900" lvl="0" indent="-342900">
              <a:buFont typeface="Wingdings" panose="05000000000000000000" pitchFamily="2" charset="2"/>
              <a:buChar char=""/>
            </a:pPr>
            <a:endParaRPr lang="en-GB" sz="20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en-GB" sz="35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Alvesson, M. and Sandberg, J. (2013) Constructing Research Questions: Doing Interesting Research. London: Sage. </a:t>
            </a:r>
            <a:endParaRPr lang="en-GB" sz="3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en-GB" sz="35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White, P. (2009) Developing Research Questions: A Guide for Social Scientists. London: Palgrave Macmillan.</a:t>
            </a:r>
            <a:endParaRPr lang="en-GB" sz="3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5" name="Picture 4" descr="Chemical formulae are written on paper">
            <a:extLst>
              <a:ext uri="{FF2B5EF4-FFF2-40B4-BE49-F238E27FC236}">
                <a16:creationId xmlns:a16="http://schemas.microsoft.com/office/drawing/2014/main" id="{B5D9F726-2830-2FA5-8DDA-22C1636655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457" r="24123"/>
          <a:stretch/>
        </p:blipFill>
        <p:spPr>
          <a:xfrm>
            <a:off x="8341895" y="10"/>
            <a:ext cx="3848582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55304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68DA43-4DF9-3580-7078-1AA70A54B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400" dirty="0"/>
              <a:t>Determining your aims and objectives …</a:t>
            </a:r>
            <a:br>
              <a:rPr lang="en-US" sz="3400" dirty="0"/>
            </a:br>
            <a:endParaRPr lang="en-US" sz="3400" dirty="0"/>
          </a:p>
        </p:txBody>
      </p:sp>
      <p:sp>
        <p:nvSpPr>
          <p:cNvPr id="25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187D04-840E-6389-148A-FF880D1E09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sz="4000" b="1" dirty="0"/>
              <a:t>Aims:</a:t>
            </a:r>
            <a:r>
              <a:rPr lang="en-US" sz="4000" dirty="0"/>
              <a:t> What you want to do</a:t>
            </a:r>
          </a:p>
          <a:p>
            <a:r>
              <a:rPr lang="en-US" sz="4000" b="1" dirty="0"/>
              <a:t>Objectives:</a:t>
            </a:r>
            <a:r>
              <a:rPr lang="en-US" sz="4000" dirty="0"/>
              <a:t> How you intend to do this</a:t>
            </a:r>
          </a:p>
        </p:txBody>
      </p:sp>
      <p:pic>
        <p:nvPicPr>
          <p:cNvPr id="10" name="Content Placeholder 9" descr="A wall painted with an arrow and a dartboard">
            <a:extLst>
              <a:ext uri="{FF2B5EF4-FFF2-40B4-BE49-F238E27FC236}">
                <a16:creationId xmlns:a16="http://schemas.microsoft.com/office/drawing/2014/main" id="{E122600C-D3ED-A988-0BFE-A3035419B64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14142" r="1414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496587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3D779D-94EE-DCD1-5F8F-6BC4788159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3FCF9CF2-D4B8-0450-700B-737CCE2599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68379"/>
            <a:ext cx="5181600" cy="4508584"/>
          </a:xfrm>
        </p:spPr>
        <p:txBody>
          <a:bodyPr/>
          <a:lstStyle/>
          <a:p>
            <a:r>
              <a:rPr lang="en-GB" b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Aim</a:t>
            </a:r>
            <a:r>
              <a:rPr lang="en-GB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What you hope to achieve.</a:t>
            </a:r>
            <a:br>
              <a:rPr lang="en-GB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  <a:p>
            <a:endParaRPr lang="en-GB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DAD10BF3-5ED0-127A-3C6B-29A8E30C7F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44971"/>
            <a:ext cx="5181600" cy="4351338"/>
          </a:xfrm>
        </p:spPr>
        <p:txBody>
          <a:bodyPr/>
          <a:lstStyle/>
          <a:p>
            <a:r>
              <a:rPr lang="en-GB" b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</a:t>
            </a:r>
            <a:r>
              <a:rPr lang="en-GB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The action(s) you will take in order to achieve the aim.</a:t>
            </a:r>
            <a:b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4098" name="Picture 2" descr="65,247 Aims objectives Images, Stock Photos &amp; Vectors | Shutterstock">
            <a:extLst>
              <a:ext uri="{FF2B5EF4-FFF2-40B4-BE49-F238E27FC236}">
                <a16:creationId xmlns:a16="http://schemas.microsoft.com/office/drawing/2014/main" id="{E7F8700D-5694-8984-9CDC-ABDDCBAE5C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149" y="2897605"/>
            <a:ext cx="398145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itle 19">
            <a:extLst>
              <a:ext uri="{FF2B5EF4-FFF2-40B4-BE49-F238E27FC236}">
                <a16:creationId xmlns:a16="http://schemas.microsoft.com/office/drawing/2014/main" id="{66A371EC-B02D-17E8-86EC-446700109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69459"/>
            <a:ext cx="10515600" cy="1056020"/>
          </a:xfrm>
        </p:spPr>
        <p:txBody>
          <a:bodyPr>
            <a:normAutofit fontScale="90000"/>
          </a:bodyPr>
          <a:lstStyle/>
          <a:p>
            <a:r>
              <a:rPr lang="en-US" sz="4000" b="1" dirty="0"/>
              <a:t>Determining your aims and objectives </a:t>
            </a:r>
            <a:r>
              <a:rPr lang="en-US" sz="4000" dirty="0"/>
              <a:t>[Free writing]  …</a:t>
            </a:r>
            <a:br>
              <a:rPr lang="en-US" sz="4000" dirty="0"/>
            </a:br>
            <a:endParaRPr lang="en-GB" dirty="0"/>
          </a:p>
        </p:txBody>
      </p:sp>
      <p:sp>
        <p:nvSpPr>
          <p:cNvPr id="22" name="AutoShape 8" descr="Difference Between Aim and Objective | Definition, What and How, Example">
            <a:extLst>
              <a:ext uri="{FF2B5EF4-FFF2-40B4-BE49-F238E27FC236}">
                <a16:creationId xmlns:a16="http://schemas.microsoft.com/office/drawing/2014/main" id="{389BC307-05B7-FFC6-9BE1-CB0165B939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922168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8" name="Picture 12" descr="Objectives">
            <a:extLst>
              <a:ext uri="{FF2B5EF4-FFF2-40B4-BE49-F238E27FC236}">
                <a16:creationId xmlns:a16="http://schemas.microsoft.com/office/drawing/2014/main" id="{E1B5DF6B-C6DC-2B0E-F5E1-16D68EF29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051" y="2973805"/>
            <a:ext cx="4010527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9722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0344094-430A-400B-804B-910E696A1A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709375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53C67DF-7782-4E57-AB9B-F1B4811AD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543451" y="1248213"/>
            <a:ext cx="5413238" cy="4326335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A0A38A6-3AFD-3062-05AB-BC08FA0C8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967" y="675564"/>
            <a:ext cx="3609833" cy="5204085"/>
          </a:xfrm>
        </p:spPr>
        <p:txBody>
          <a:bodyPr>
            <a:normAutofit/>
          </a:bodyPr>
          <a:lstStyle/>
          <a:p>
            <a:r>
              <a:rPr lang="en-GB" b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Aim</a:t>
            </a:r>
            <a:r>
              <a:rPr lang="en-GB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What you hope to achieve.</a:t>
            </a:r>
            <a:br>
              <a:rPr lang="en-GB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B03A5AE3-BD30-455C-842B-7626C8BEF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DBECAA5-1F2D-470D-875C-8F2C2CA3E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2C0F17D5-CB89-4039-56ED-F6974173AF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6464822"/>
              </p:ext>
            </p:extLst>
          </p:nvPr>
        </p:nvGraphicFramePr>
        <p:xfrm>
          <a:off x="4776730" y="819369"/>
          <a:ext cx="6589260" cy="5243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109880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0344094-430A-400B-804B-910E696A1A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709375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3C67DF-7782-4E57-AB9B-F1B4811AD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543451" y="1248213"/>
            <a:ext cx="5413238" cy="4326335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CCBDAD-C08B-83F6-0821-6DA1EC59D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967" y="675564"/>
            <a:ext cx="3609833" cy="5204085"/>
          </a:xfrm>
        </p:spPr>
        <p:txBody>
          <a:bodyPr>
            <a:normAutofit/>
          </a:bodyPr>
          <a:lstStyle/>
          <a:p>
            <a:r>
              <a:rPr lang="en-GB" b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</a:t>
            </a:r>
            <a:r>
              <a:rPr lang="en-GB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The action(s) you will take in order to achieve the aim.</a:t>
            </a:r>
            <a:b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03A5AE3-BD30-455C-842B-7626C8BEF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DBECAA5-1F2D-470D-875C-8F2C2CA3E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CFC4B99-A15D-C700-116C-37013315F8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12078"/>
              </p:ext>
            </p:extLst>
          </p:nvPr>
        </p:nvGraphicFramePr>
        <p:xfrm>
          <a:off x="4776730" y="819369"/>
          <a:ext cx="6589260" cy="5243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3013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DF836-2768-D46B-F2EF-FB43E025B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742" y="124495"/>
            <a:ext cx="11367838" cy="693654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S M A R T ….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A16A5F0-AC78-ED51-0F92-880B8792D5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7999666"/>
              </p:ext>
            </p:extLst>
          </p:nvPr>
        </p:nvGraphicFramePr>
        <p:xfrm>
          <a:off x="282741" y="1187116"/>
          <a:ext cx="11626517" cy="6063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882112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4C8AE-1D14-142B-3EF0-2740B9A27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1759" y="1138036"/>
            <a:ext cx="6645440" cy="1011604"/>
          </a:xfrm>
        </p:spPr>
        <p:txBody>
          <a:bodyPr anchor="t">
            <a:normAutofit fontScale="90000"/>
          </a:bodyPr>
          <a:lstStyle/>
          <a:p>
            <a:r>
              <a:rPr lang="en-GB" sz="32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reading which may help with determining your aims and objectives</a:t>
            </a:r>
            <a:r>
              <a:rPr lang="en-GB" sz="25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br>
              <a:rPr lang="en-GB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2500" dirty="0"/>
          </a:p>
        </p:txBody>
      </p:sp>
      <p:pic>
        <p:nvPicPr>
          <p:cNvPr id="7" name="Graphic 6" descr="Cheers">
            <a:extLst>
              <a:ext uri="{FF2B5EF4-FFF2-40B4-BE49-F238E27FC236}">
                <a16:creationId xmlns:a16="http://schemas.microsoft.com/office/drawing/2014/main" id="{E082F760-F92C-A000-39C8-15F5238EC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0862" y="245933"/>
            <a:ext cx="4936958" cy="1903707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58738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2EE13-C949-4D54-D491-9036D14524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1" y="2149642"/>
            <a:ext cx="11646568" cy="4539916"/>
          </a:xfrm>
        </p:spPr>
        <p:txBody>
          <a:bodyPr>
            <a:normAutofit fontScale="77500" lnSpcReduction="20000"/>
          </a:bodyPr>
          <a:lstStyle/>
          <a:p>
            <a:pPr>
              <a:spcAft>
                <a:spcPts val="800"/>
              </a:spcAft>
            </a:pP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3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Chapter 3 in Thomas and Hodges (2010) provides some practical and useful information about producing aims and objectives for a research project in the social and health sciences, covering issues such as ‘How to write good aims and objectives and avoiding common errors’. </a:t>
            </a:r>
          </a:p>
          <a:p>
            <a:pPr>
              <a:spcAft>
                <a:spcPts val="800"/>
              </a:spcAft>
            </a:pPr>
            <a:r>
              <a:rPr lang="en-GB" sz="3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Thomas, D. and Hodges, I. (2010) Designing and Managing Your Research Project: Core Skills for Social and Health Researchers. London: Sage. </a:t>
            </a:r>
          </a:p>
          <a:p>
            <a:pPr>
              <a:spcAft>
                <a:spcPts val="800"/>
              </a:spcAft>
            </a:pPr>
            <a:r>
              <a:rPr lang="en-GB" sz="3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Part 4 of Williams (2013) includes information about producing aims and objectives and ensuring that methods match aims when planning a dissertation</a:t>
            </a:r>
          </a:p>
          <a:p>
            <a:pPr>
              <a:spcAft>
                <a:spcPts val="800"/>
              </a:spcAft>
            </a:pPr>
            <a:r>
              <a:rPr lang="en-GB" sz="3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Williams, K. (2013) Planning Your Dissertation. Basingstoke: Palgrave Macmillan.</a:t>
            </a:r>
          </a:p>
          <a:p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40151467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92322-20EF-350E-648F-55BEB7B2B7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462" y="365125"/>
            <a:ext cx="12015537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Deciding upon your methodology and methods ...</a:t>
            </a:r>
            <a:r>
              <a:rPr lang="en-US" sz="4400" dirty="0"/>
              <a:t> moving </a:t>
            </a:r>
            <a:br>
              <a:rPr lang="en-US" sz="4400" dirty="0"/>
            </a:br>
            <a:r>
              <a:rPr lang="en-US" sz="4400" dirty="0"/>
              <a:t>from good research questions to good research design</a:t>
            </a:r>
            <a:br>
              <a:rPr lang="en-US" sz="4400" dirty="0"/>
            </a:b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CB6067A-B33C-F9DD-4008-C535551172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Methodology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1CC2945-EDFC-0447-BB7B-F53940E77A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4"/>
            <a:ext cx="5157787" cy="4232609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r>
              <a:rPr lang="en-GB" sz="4000" dirty="0"/>
              <a:t>Thematic Analysis</a:t>
            </a:r>
          </a:p>
          <a:p>
            <a:r>
              <a:rPr lang="en-GB" sz="4000" dirty="0"/>
              <a:t>Heuristics</a:t>
            </a:r>
          </a:p>
          <a:p>
            <a:r>
              <a:rPr lang="en-GB" sz="4000" dirty="0"/>
              <a:t>Narrative research</a:t>
            </a:r>
          </a:p>
          <a:p>
            <a:r>
              <a:rPr lang="en-GB" sz="4000" dirty="0"/>
              <a:t>Grounded theory</a:t>
            </a:r>
          </a:p>
          <a:p>
            <a:r>
              <a:rPr lang="en-GB" sz="4000" dirty="0"/>
              <a:t>Ethnography</a:t>
            </a:r>
          </a:p>
          <a:p>
            <a:r>
              <a:rPr lang="en-GB" sz="4000" dirty="0"/>
              <a:t>Phenomenology – IPA</a:t>
            </a:r>
          </a:p>
          <a:p>
            <a:r>
              <a:rPr lang="en-GB" sz="4000" dirty="0"/>
              <a:t>Case Study</a:t>
            </a:r>
          </a:p>
          <a:p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28B32D6-2289-C02E-154D-A7DF69D59D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Methods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B61D6B4-5D4B-3777-2ADA-0B88E93146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855494"/>
            <a:ext cx="6019799" cy="4002505"/>
          </a:xfrm>
        </p:spPr>
        <p:txBody>
          <a:bodyPr>
            <a:normAutofit fontScale="92500" lnSpcReduction="20000"/>
          </a:bodyPr>
          <a:lstStyle/>
          <a:p>
            <a:r>
              <a:rPr lang="en-GB" sz="4000" dirty="0"/>
              <a:t>Literature Reviews</a:t>
            </a:r>
          </a:p>
          <a:p>
            <a:r>
              <a:rPr lang="en-GB" sz="4000" dirty="0"/>
              <a:t>Questionnaires </a:t>
            </a:r>
          </a:p>
          <a:p>
            <a:r>
              <a:rPr lang="en-GB" sz="4000" dirty="0"/>
              <a:t>Interviews</a:t>
            </a:r>
          </a:p>
          <a:p>
            <a:r>
              <a:rPr lang="en-GB" sz="4000" dirty="0"/>
              <a:t>Focus Groups</a:t>
            </a:r>
          </a:p>
          <a:p>
            <a:endParaRPr lang="en-GB" sz="4000" dirty="0"/>
          </a:p>
          <a:p>
            <a:pPr marL="0" indent="0">
              <a:buNone/>
            </a:pPr>
            <a:r>
              <a:rPr lang="en-GB" sz="4000" dirty="0">
                <a:solidFill>
                  <a:srgbClr val="FF0000"/>
                </a:solidFill>
              </a:rPr>
              <a:t>                                     </a:t>
            </a:r>
          </a:p>
          <a:p>
            <a:pPr marL="0" indent="0">
              <a:buNone/>
            </a:pPr>
            <a:r>
              <a:rPr lang="en-GB" sz="4000" dirty="0">
                <a:solidFill>
                  <a:srgbClr val="FF0000"/>
                </a:solidFill>
              </a:rPr>
              <a:t>                                       Analysis</a:t>
            </a: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DB2C1D5-FAF1-D390-287D-47C566B64614}"/>
              </a:ext>
            </a:extLst>
          </p:cNvPr>
          <p:cNvSpPr/>
          <p:nvPr/>
        </p:nvSpPr>
        <p:spPr>
          <a:xfrm>
            <a:off x="9833811" y="6015789"/>
            <a:ext cx="465221" cy="304800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5652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9D536D-9F52-C272-02A2-9A6203637C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5DE748-4752-C387-D1ED-5BF0111A9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 fontScale="90000"/>
          </a:bodyPr>
          <a:lstStyle/>
          <a:p>
            <a:r>
              <a:rPr lang="en-GB" sz="3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book which may help with determining your methodology and methods:</a:t>
            </a:r>
            <a:endParaRPr lang="en-GB" sz="3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20F15-0732-F09C-71CE-B783136B3C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463" y="2779204"/>
            <a:ext cx="5334197" cy="3769835"/>
          </a:xfrm>
        </p:spPr>
        <p:txBody>
          <a:bodyPr anchor="ctr">
            <a:normAutofit/>
          </a:bodyPr>
          <a:lstStyle/>
          <a:p>
            <a:pPr>
              <a:spcAft>
                <a:spcPts val="800"/>
              </a:spcAft>
            </a:pPr>
            <a:r>
              <a:rPr lang="en-GB" sz="36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Creswell, J. W. and </a:t>
            </a:r>
            <a:r>
              <a:rPr lang="en-GB" sz="3600" kern="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Poth</a:t>
            </a:r>
            <a:r>
              <a:rPr lang="en-GB" sz="36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C.N. 2023. Qualitative Inquiry and Research Design: Choosing among five approaches. London: SAGE</a:t>
            </a:r>
            <a:endParaRPr lang="en-GB" sz="36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en-GB" sz="20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DA57C38-8C27-2B81-2754-4ECE896AFD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0" r="-1" b="-1"/>
          <a:stretch/>
        </p:blipFill>
        <p:spPr bwMode="auto">
          <a:xfrm>
            <a:off x="6857797" y="-10886"/>
            <a:ext cx="5334204" cy="6868886"/>
          </a:xfrm>
          <a:prstGeom prst="rect">
            <a:avLst/>
          </a:prstGeom>
          <a:noFill/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3888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B7E66-1B1B-FECB-8224-5F3F43B6B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Participants …  …  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D4E982-B2AC-EFB6-306D-5DEBB1730B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2" y="1681163"/>
            <a:ext cx="5157787" cy="823912"/>
          </a:xfrm>
        </p:spPr>
        <p:txBody>
          <a:bodyPr>
            <a:normAutofit/>
          </a:bodyPr>
          <a:lstStyle/>
          <a:p>
            <a:r>
              <a:rPr lang="en-GB" sz="4000" dirty="0"/>
              <a:t>Who?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FB0301-6ADC-795D-E864-5B83C1A2FC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03013" y="1677905"/>
            <a:ext cx="3182772" cy="823912"/>
          </a:xfrm>
        </p:spPr>
        <p:txBody>
          <a:bodyPr>
            <a:normAutofit/>
          </a:bodyPr>
          <a:lstStyle/>
          <a:p>
            <a:r>
              <a:rPr lang="en-GB" sz="4000" dirty="0"/>
              <a:t>How many?</a:t>
            </a:r>
          </a:p>
        </p:txBody>
      </p:sp>
      <p:pic>
        <p:nvPicPr>
          <p:cNvPr id="4098" name="Picture 2" descr="How to Choose the Right Participants for Your UX Research | UserTesting ...">
            <a:extLst>
              <a:ext uri="{FF2B5EF4-FFF2-40B4-BE49-F238E27FC236}">
                <a16:creationId xmlns:a16="http://schemas.microsoft.com/office/drawing/2014/main" id="{63FF1134-F3AE-C218-5AEC-17BCBDBE40A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9" y="2904150"/>
            <a:ext cx="2769686" cy="288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ictures of Number 1-10 | Activity Shelter">
            <a:extLst>
              <a:ext uri="{FF2B5EF4-FFF2-40B4-BE49-F238E27FC236}">
                <a16:creationId xmlns:a16="http://schemas.microsoft.com/office/drawing/2014/main" id="{392FC045-5D75-1CEA-EAA3-E72D2D3A1F77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614" y="2875045"/>
            <a:ext cx="3182772" cy="2915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0A7624-F714-2DE5-7B66-72D0EC9B4CC5}"/>
              </a:ext>
            </a:extLst>
          </p:cNvPr>
          <p:cNvSpPr txBox="1"/>
          <p:nvPr/>
        </p:nvSpPr>
        <p:spPr>
          <a:xfrm>
            <a:off x="8598568" y="1918814"/>
            <a:ext cx="1757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How?</a:t>
            </a:r>
          </a:p>
        </p:txBody>
      </p:sp>
      <p:pic>
        <p:nvPicPr>
          <p:cNvPr id="5122" name="Picture 2" descr="How to stock illustration. Illustration of yourself, directions - 28111632">
            <a:extLst>
              <a:ext uri="{FF2B5EF4-FFF2-40B4-BE49-F238E27FC236}">
                <a16:creationId xmlns:a16="http://schemas.microsoft.com/office/drawing/2014/main" id="{C3B4BFD0-BD30-7DD7-1FC5-37A678383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727" y="2904150"/>
            <a:ext cx="3182772" cy="288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1198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F6C52-4F68-685A-A561-883D990AE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Who are the big thinkers?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F94FF3-282C-C4F3-3A2A-26E5FDF120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Topic	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41C68A-E3F4-9EE9-523F-79D55A28F1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Methodology</a:t>
            </a:r>
          </a:p>
        </p:txBody>
      </p:sp>
      <p:pic>
        <p:nvPicPr>
          <p:cNvPr id="11266" name="Picture 2" descr="thinking brain clipart for kids png 20 free Cliparts | Download images ...">
            <a:extLst>
              <a:ext uri="{FF2B5EF4-FFF2-40B4-BE49-F238E27FC236}">
                <a16:creationId xmlns:a16="http://schemas.microsoft.com/office/drawing/2014/main" id="{1647FAD4-9C2D-B851-6557-3C824620DB1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2" y="2662989"/>
            <a:ext cx="2926095" cy="352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>
            <a:extLst>
              <a:ext uri="{FF2B5EF4-FFF2-40B4-BE49-F238E27FC236}">
                <a16:creationId xmlns:a16="http://schemas.microsoft.com/office/drawing/2014/main" id="{CC5D1774-041C-5036-5697-B0E041CFFBF8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500" y="2505075"/>
            <a:ext cx="3684588" cy="368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8183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DA1BB-3168-C451-4E5F-546835D6C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Applying for ethical approval …   …   …</a:t>
            </a:r>
            <a:br>
              <a:rPr lang="en-US" sz="4400" dirty="0"/>
            </a:b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7713226-2E03-5FE7-ADEF-37C7A67F92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76040" y="1825625"/>
            <a:ext cx="663992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563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548640"/>
            <a:ext cx="3523916" cy="5431536"/>
          </a:xfrm>
        </p:spPr>
        <p:txBody>
          <a:bodyPr>
            <a:normAutofit/>
          </a:bodyPr>
          <a:lstStyle/>
          <a:p>
            <a:r>
              <a:rPr lang="en-GB" sz="3600" dirty="0"/>
              <a:t>Ethics Committees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005953" y="144796"/>
            <a:ext cx="7182999" cy="6858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3600" dirty="0"/>
              <a:t>Ethical applications </a:t>
            </a:r>
          </a:p>
        </p:txBody>
      </p:sp>
    </p:spTree>
    <p:extLst>
      <p:ext uri="{BB962C8B-B14F-4D97-AF65-F5344CB8AC3E}">
        <p14:creationId xmlns:p14="http://schemas.microsoft.com/office/powerpoint/2010/main" val="37277616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12082A-3F84-DEFE-E39A-549BE985F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 key resource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028AD9D-DA75-3318-837F-5C4E3C0E01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979322" y="625683"/>
            <a:ext cx="6450678" cy="545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1225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BE4BB3-7D09-1263-C09D-D89BEA391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 3" descr="People Discussing">
            <a:extLst>
              <a:ext uri="{FF2B5EF4-FFF2-40B4-BE49-F238E27FC236}">
                <a16:creationId xmlns:a16="http://schemas.microsoft.com/office/drawing/2014/main" id="{3236F023-D01C-E5D1-387F-4DB9BB2D6AC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t="284" r="-1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8F3266-C1DC-FEEE-E465-93EB026E7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871758"/>
            <a:ext cx="9906000" cy="38711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Check the content you came up with for your research proposal with the information on the PG1, PG2 and information on Moodle</a:t>
            </a:r>
          </a:p>
        </p:txBody>
      </p:sp>
    </p:spTree>
    <p:extLst>
      <p:ext uri="{BB962C8B-B14F-4D97-AF65-F5344CB8AC3E}">
        <p14:creationId xmlns:p14="http://schemas.microsoft.com/office/powerpoint/2010/main" val="276990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D087CB-7A3F-60EE-C639-A95592107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40A85-FAED-AE3D-46EF-1FA5AEF9C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240" y="1319733"/>
            <a:ext cx="3635046" cy="421853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sz="3600" dirty="0"/>
              <a:t>Project Proposal form PG1 : A key source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00C27-AB7A-7CF4-0856-C00397272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288" y="2109960"/>
            <a:ext cx="3790950" cy="3500265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3FB26CA-EC79-979A-702A-C9AC484FEAE7}"/>
              </a:ext>
            </a:extLst>
          </p:cNvPr>
          <p:cNvGraphicFramePr>
            <a:graphicFrameLocks noGrp="1"/>
          </p:cNvGraphicFramePr>
          <p:nvPr/>
        </p:nvGraphicFramePr>
        <p:xfrm>
          <a:off x="5351148" y="723900"/>
          <a:ext cx="5916119" cy="5410201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5916119">
                  <a:extLst>
                    <a:ext uri="{9D8B030D-6E8A-4147-A177-3AD203B41FA5}">
                      <a16:colId xmlns:a16="http://schemas.microsoft.com/office/drawing/2014/main" val="3453772465"/>
                    </a:ext>
                  </a:extLst>
                </a:gridCol>
              </a:tblGrid>
              <a:tr h="441649">
                <a:tc>
                  <a:txBody>
                    <a:bodyPr/>
                    <a:lstStyle/>
                    <a:p>
                      <a:r>
                        <a:rPr lang="cy-GB" sz="13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Section 1 Student Details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cy-GB" sz="13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34" marR="7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1700957"/>
                  </a:ext>
                </a:extLst>
              </a:tr>
              <a:tr h="638814">
                <a:tc>
                  <a:txBody>
                    <a:bodyPr/>
                    <a:lstStyle/>
                    <a:p>
                      <a:r>
                        <a:rPr lang="cy-GB" sz="13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cy-GB" sz="13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Complete all boxes 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cy-GB" sz="13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34" marR="7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063622"/>
                  </a:ext>
                </a:extLst>
              </a:tr>
              <a:tr h="441649">
                <a:tc>
                  <a:txBody>
                    <a:bodyPr/>
                    <a:lstStyle/>
                    <a:p>
                      <a:r>
                        <a:rPr lang="cy-GB" sz="13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Section 2 Proposed Research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cy-GB" sz="13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34" marR="7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8541914"/>
                  </a:ext>
                </a:extLst>
              </a:tr>
              <a:tr h="835979">
                <a:tc>
                  <a:txBody>
                    <a:bodyPr/>
                    <a:lstStyle/>
                    <a:p>
                      <a:r>
                        <a:rPr lang="cy-GB" sz="1300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Current Proposed Title: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cy-GB" sz="13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cy-GB" sz="13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Keep the working title to approximately 20 / 30 words.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cy-GB" sz="13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34" marR="7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2210794"/>
                  </a:ext>
                </a:extLst>
              </a:tr>
              <a:tr h="1821802">
                <a:tc>
                  <a:txBody>
                    <a:bodyPr/>
                    <a:lstStyle/>
                    <a:p>
                      <a:r>
                        <a:rPr lang="cy-GB" sz="1300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Background &amp; Context (approx. 500 words)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cy-GB" sz="1300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cy-GB" sz="13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 this section you will need to: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cy-GB" sz="13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Place the research topic in its historical, cultural and social context.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cy-GB" sz="13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Explain why the research is significant and important.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cy-GB" sz="13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Place the research in the current academic context.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cy-GB" sz="13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Provide a list of references of cited works.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457200"/>
                      <a:r>
                        <a:rPr lang="cy-GB" sz="13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cy-GB" sz="13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34" marR="7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5328876"/>
                  </a:ext>
                </a:extLst>
              </a:tr>
              <a:tr h="1230308">
                <a:tc>
                  <a:txBody>
                    <a:bodyPr/>
                    <a:lstStyle/>
                    <a:p>
                      <a:r>
                        <a:rPr lang="cy-GB" sz="1300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Aims and Objectives (250- 500 words approximately)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cy-GB" sz="13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cy-GB" sz="13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 this section you will need to: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cy-GB" sz="13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Explain what you want to achieve through the research.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cy-GB" sz="13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Outline the aims of the research.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457200"/>
                      <a:r>
                        <a:rPr lang="cy-GB" sz="13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34" marR="7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13403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29794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1FE5A2-4932-5A6B-CAE2-647E9283F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80AE1-75C8-F138-0977-7A796FF83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320126"/>
            <a:ext cx="3806729" cy="30723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Ethical Approval : Form PG2 :</a:t>
            </a:r>
            <a:b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 key </a:t>
            </a:r>
            <a:r>
              <a:rPr lang="en-US" sz="4000" dirty="0"/>
              <a:t>s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ource </a:t>
            </a:r>
          </a:p>
        </p:txBody>
      </p:sp>
      <p:pic>
        <p:nvPicPr>
          <p:cNvPr id="8" name="Content Placeholder 3">
            <a:extLst>
              <a:ext uri="{FF2B5EF4-FFF2-40B4-BE49-F238E27FC236}">
                <a16:creationId xmlns:a16="http://schemas.microsoft.com/office/drawing/2014/main" id="{4560173D-A6D8-41EA-126F-B5E13A8917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463389" y="588935"/>
            <a:ext cx="5941497" cy="5532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558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3B619-DCCE-50B6-7A12-E2203D58CF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0C8C5347-034A-86A4-113C-B5F97E50E12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894B5A86-5B36-19A0-261D-1DAB16AC29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6274" y="360489"/>
            <a:ext cx="9962147" cy="1177674"/>
          </a:xfrm>
        </p:spPr>
        <p:txBody>
          <a:bodyPr>
            <a:normAutofit fontScale="70000" lnSpcReduction="20000"/>
          </a:bodyPr>
          <a:lstStyle/>
          <a:p>
            <a:endParaRPr lang="en-GB" dirty="0"/>
          </a:p>
          <a:p>
            <a:r>
              <a:rPr lang="en-GB" sz="4800" dirty="0"/>
              <a:t>A Key source: Level 7 Assessment Specification Form</a:t>
            </a:r>
          </a:p>
        </p:txBody>
      </p:sp>
      <p:pic>
        <p:nvPicPr>
          <p:cNvPr id="2050" name="Picture 2" descr="Exchange Of Ideas, Debate, Discussion, Entertainment">
            <a:extLst>
              <a:ext uri="{FF2B5EF4-FFF2-40B4-BE49-F238E27FC236}">
                <a16:creationId xmlns:a16="http://schemas.microsoft.com/office/drawing/2014/main" id="{01513D5D-B318-845D-C11F-374A5F60CCA5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14662" y="1953962"/>
            <a:ext cx="6162675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819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4D7C0D-6D8D-188A-B0D1-43253C864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3078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3043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9465D4-AF70-37A1-C09B-45FAC39FC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532214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Presentation skills</a:t>
            </a:r>
          </a:p>
        </p:txBody>
      </p:sp>
      <p:pic>
        <p:nvPicPr>
          <p:cNvPr id="3074" name="Picture 2" descr="4 Steps to Raise Students’ Learning Threshold | Edutopia">
            <a:extLst>
              <a:ext uri="{FF2B5EF4-FFF2-40B4-BE49-F238E27FC236}">
                <a16:creationId xmlns:a16="http://schemas.microsoft.com/office/drawing/2014/main" id="{14E463F2-65FE-C51F-A90F-6523499ACE1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78"/>
          <a:stretch/>
        </p:blipFill>
        <p:spPr bwMode="auto">
          <a:xfrm>
            <a:off x="0" y="1"/>
            <a:ext cx="12192000" cy="475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98712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595932-F161-B98C-F52A-70BCB24B2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3544" y="52995"/>
            <a:ext cx="5846435" cy="1128105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Further reading …</a:t>
            </a:r>
          </a:p>
        </p:txBody>
      </p:sp>
      <p:pic>
        <p:nvPicPr>
          <p:cNvPr id="7" name="Graphic 6" descr="Bell">
            <a:extLst>
              <a:ext uri="{FF2B5EF4-FFF2-40B4-BE49-F238E27FC236}">
                <a16:creationId xmlns:a16="http://schemas.microsoft.com/office/drawing/2014/main" id="{DC8C9A14-3AC5-B709-A960-47B6C69172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0C6935-570F-9326-1CCE-D0354C0E78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1104900"/>
            <a:ext cx="5928606" cy="5547360"/>
          </a:xfrm>
        </p:spPr>
        <p:txBody>
          <a:bodyPr anchor="ctr">
            <a:normAutofit/>
          </a:bodyPr>
          <a:lstStyle/>
          <a:p>
            <a:r>
              <a:rPr lang="en-GB" sz="2000" dirty="0">
                <a:solidFill>
                  <a:schemeClr val="tx2"/>
                </a:solidFill>
              </a:rPr>
              <a:t>Bell, J. (2010) Doing your Research Project, 5th edition. Maidenhead: Open University Press. </a:t>
            </a:r>
          </a:p>
          <a:p>
            <a:r>
              <a:rPr lang="en-GB" sz="2000" dirty="0">
                <a:solidFill>
                  <a:schemeClr val="tx2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Cottrell, S. (2014) Dissertations and Project Reports: A Step by Step Guide. Basingstoke: Palgrave Macmillan.</a:t>
            </a:r>
          </a:p>
          <a:p>
            <a:r>
              <a:rPr lang="en-GB" sz="2000" kern="100" dirty="0">
                <a:solidFill>
                  <a:schemeClr val="tx2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Denscombe, M. (2012) Research Proposals: A Practical Guide. Maidenhead: Open University Press</a:t>
            </a:r>
            <a:endParaRPr lang="en-GB" sz="2000" dirty="0">
              <a:solidFill>
                <a:schemeClr val="tx2"/>
              </a:solidFill>
            </a:endParaRPr>
          </a:p>
          <a:p>
            <a:r>
              <a:rPr lang="en-GB" sz="2000" dirty="0">
                <a:solidFill>
                  <a:schemeClr val="tx2"/>
                </a:solidFill>
              </a:rPr>
              <a:t>Thomas, D. and Hodges, I. (2010) Designing and Managing Your Research Project: Core. Skills for Social and Health Researchers. London: Sage</a:t>
            </a:r>
            <a:endParaRPr lang="en-GB" sz="2000" kern="0" dirty="0">
              <a:solidFill>
                <a:schemeClr val="tx2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Thomas, G. 2022. </a:t>
            </a:r>
            <a:r>
              <a:rPr lang="en-GB" sz="2000" b="1" i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How to do your research project: A guide for students</a:t>
            </a:r>
            <a:r>
              <a:rPr lang="en-GB" sz="2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Fourth edition. London: Sage. </a:t>
            </a:r>
            <a:endParaRPr lang="en-GB" sz="2000" b="1" dirty="0"/>
          </a:p>
          <a:p>
            <a:r>
              <a:rPr lang="en-GB" sz="2000" dirty="0" err="1">
                <a:solidFill>
                  <a:schemeClr val="tx2"/>
                </a:solidFill>
              </a:rPr>
              <a:t>Walliman</a:t>
            </a:r>
            <a:r>
              <a:rPr lang="en-GB" sz="2000" dirty="0">
                <a:solidFill>
                  <a:schemeClr val="tx2"/>
                </a:solidFill>
              </a:rPr>
              <a:t>, N. (2011) Your Research Project: Designing and Planning your Work, 3rd edition. London: Sage. </a:t>
            </a:r>
          </a:p>
          <a:p>
            <a:r>
              <a:rPr lang="en-GB" sz="2000" dirty="0">
                <a:solidFill>
                  <a:schemeClr val="tx2"/>
                </a:solidFill>
              </a:rPr>
              <a:t>Williams, K. (2013) Planning Your Dissertation. Basingstoke: Palgrave Macmillan</a:t>
            </a:r>
          </a:p>
          <a:p>
            <a:endParaRPr lang="en-GB" sz="1300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76261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3" name="Rectangle 2072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050" name="Picture 2" descr="﻿REPETITION, REPETITION - Rabbi Pini Dunner">
            <a:extLst>
              <a:ext uri="{FF2B5EF4-FFF2-40B4-BE49-F238E27FC236}">
                <a16:creationId xmlns:a16="http://schemas.microsoft.com/office/drawing/2014/main" id="{5232DA0D-DDD2-2E55-66F8-EA81DF658C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4" r="1" b="3622"/>
          <a:stretch/>
        </p:blipFill>
        <p:spPr bwMode="auto">
          <a:xfrm>
            <a:off x="20" y="10"/>
            <a:ext cx="994706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5" name="Freeform: Shape 2074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2077" name="Freeform: Shape 2076">
            <a:extLst>
              <a:ext uri="{FF2B5EF4-FFF2-40B4-BE49-F238E27FC236}">
                <a16:creationId xmlns:a16="http://schemas.microsoft.com/office/drawing/2014/main" id="{F9EC3F91-A75C-4F74-867E-E4C28C135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8226" y="0"/>
            <a:ext cx="5043774" cy="6858000"/>
          </a:xfrm>
          <a:custGeom>
            <a:avLst/>
            <a:gdLst>
              <a:gd name="connsiteX0" fmla="*/ 1648981 w 5043774"/>
              <a:gd name="connsiteY0" fmla="*/ 0 h 6858000"/>
              <a:gd name="connsiteX1" fmla="*/ 2759699 w 5043774"/>
              <a:gd name="connsiteY1" fmla="*/ 0 h 6858000"/>
              <a:gd name="connsiteX2" fmla="*/ 3379301 w 5043774"/>
              <a:gd name="connsiteY2" fmla="*/ 0 h 6858000"/>
              <a:gd name="connsiteX3" fmla="*/ 3552342 w 5043774"/>
              <a:gd name="connsiteY3" fmla="*/ 0 h 6858000"/>
              <a:gd name="connsiteX4" fmla="*/ 4617166 w 5043774"/>
              <a:gd name="connsiteY4" fmla="*/ 0 h 6858000"/>
              <a:gd name="connsiteX5" fmla="*/ 4786130 w 5043774"/>
              <a:gd name="connsiteY5" fmla="*/ 0 h 6858000"/>
              <a:gd name="connsiteX6" fmla="*/ 4980168 w 5043774"/>
              <a:gd name="connsiteY6" fmla="*/ 0 h 6858000"/>
              <a:gd name="connsiteX7" fmla="*/ 5043774 w 5043774"/>
              <a:gd name="connsiteY7" fmla="*/ 0 h 6858000"/>
              <a:gd name="connsiteX8" fmla="*/ 5043774 w 5043774"/>
              <a:gd name="connsiteY8" fmla="*/ 6858000 h 6858000"/>
              <a:gd name="connsiteX9" fmla="*/ 4980168 w 5043774"/>
              <a:gd name="connsiteY9" fmla="*/ 6858000 h 6858000"/>
              <a:gd name="connsiteX10" fmla="*/ 4786130 w 5043774"/>
              <a:gd name="connsiteY10" fmla="*/ 6858000 h 6858000"/>
              <a:gd name="connsiteX11" fmla="*/ 4617166 w 5043774"/>
              <a:gd name="connsiteY11" fmla="*/ 6858000 h 6858000"/>
              <a:gd name="connsiteX12" fmla="*/ 3552342 w 5043774"/>
              <a:gd name="connsiteY12" fmla="*/ 6858000 h 6858000"/>
              <a:gd name="connsiteX13" fmla="*/ 3379301 w 5043774"/>
              <a:gd name="connsiteY13" fmla="*/ 6858000 h 6858000"/>
              <a:gd name="connsiteX14" fmla="*/ 2759699 w 5043774"/>
              <a:gd name="connsiteY14" fmla="*/ 6858000 h 6858000"/>
              <a:gd name="connsiteX15" fmla="*/ 2542782 w 5043774"/>
              <a:gd name="connsiteY15" fmla="*/ 6858000 h 6858000"/>
              <a:gd name="connsiteX16" fmla="*/ 2429239 w 5043774"/>
              <a:gd name="connsiteY16" fmla="*/ 6780599 h 6858000"/>
              <a:gd name="connsiteX17" fmla="*/ 1904328 w 5043774"/>
              <a:gd name="connsiteY17" fmla="*/ 6374814 h 6858000"/>
              <a:gd name="connsiteX18" fmla="*/ 0 w 5043774"/>
              <a:gd name="connsiteY18" fmla="*/ 3621656 h 6858000"/>
              <a:gd name="connsiteX19" fmla="*/ 1626503 w 5043774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43774" h="6858000">
                <a:moveTo>
                  <a:pt x="1648981" y="0"/>
                </a:moveTo>
                <a:lnTo>
                  <a:pt x="2759699" y="0"/>
                </a:lnTo>
                <a:lnTo>
                  <a:pt x="3379301" y="0"/>
                </a:lnTo>
                <a:lnTo>
                  <a:pt x="3552342" y="0"/>
                </a:lnTo>
                <a:lnTo>
                  <a:pt x="4617166" y="0"/>
                </a:lnTo>
                <a:lnTo>
                  <a:pt x="4786130" y="0"/>
                </a:lnTo>
                <a:lnTo>
                  <a:pt x="4980168" y="0"/>
                </a:lnTo>
                <a:lnTo>
                  <a:pt x="5043774" y="0"/>
                </a:lnTo>
                <a:lnTo>
                  <a:pt x="5043774" y="6858000"/>
                </a:lnTo>
                <a:lnTo>
                  <a:pt x="4980168" y="6858000"/>
                </a:lnTo>
                <a:lnTo>
                  <a:pt x="4786130" y="6858000"/>
                </a:lnTo>
                <a:lnTo>
                  <a:pt x="4617166" y="6858000"/>
                </a:lnTo>
                <a:lnTo>
                  <a:pt x="3552342" y="6858000"/>
                </a:lnTo>
                <a:lnTo>
                  <a:pt x="3379301" y="6858000"/>
                </a:lnTo>
                <a:lnTo>
                  <a:pt x="2759699" y="6858000"/>
                </a:lnTo>
                <a:lnTo>
                  <a:pt x="2542782" y="6858000"/>
                </a:lnTo>
                <a:lnTo>
                  <a:pt x="2429239" y="6780599"/>
                </a:lnTo>
                <a:cubicBezTo>
                  <a:pt x="2252641" y="6653108"/>
                  <a:pt x="2079285" y="6515397"/>
                  <a:pt x="1904328" y="6374814"/>
                </a:cubicBezTo>
                <a:cubicBezTo>
                  <a:pt x="943579" y="5602839"/>
                  <a:pt x="0" y="4969131"/>
                  <a:pt x="0" y="3621656"/>
                </a:cubicBezTo>
                <a:cubicBezTo>
                  <a:pt x="0" y="2093192"/>
                  <a:pt x="582912" y="754641"/>
                  <a:pt x="1626503" y="14997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2079" name="Freeform: Shape 2078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74E1C-A8B6-9D77-5A5E-1ECEFBB48E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9244" y="1152525"/>
            <a:ext cx="3633747" cy="432741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400" dirty="0"/>
              <a:t> </a:t>
            </a:r>
          </a:p>
          <a:p>
            <a:r>
              <a:rPr lang="en-GB" sz="4000" dirty="0"/>
              <a:t>It is not a case of thinking about something, writing it down and moving on, all these topics need to be revisited as you work through your research proposal.</a:t>
            </a:r>
          </a:p>
          <a:p>
            <a:endParaRPr lang="en-GB" sz="1900" dirty="0"/>
          </a:p>
        </p:txBody>
      </p:sp>
    </p:spTree>
    <p:extLst>
      <p:ext uri="{BB962C8B-B14F-4D97-AF65-F5344CB8AC3E}">
        <p14:creationId xmlns:p14="http://schemas.microsoft.com/office/powerpoint/2010/main" val="17841210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B8EDE5-A42A-B088-143F-5AB7FFE0FB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ieth’s Research Reflections - High School Research Program">
            <a:extLst>
              <a:ext uri="{FF2B5EF4-FFF2-40B4-BE49-F238E27FC236}">
                <a16:creationId xmlns:a16="http://schemas.microsoft.com/office/drawing/2014/main" id="{A7A74078-D5A0-FE5E-9D6D-1560FFCBC5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42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DD57251-D1EA-125D-8A52-B10C2AD4BEB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954088"/>
          </a:xfrm>
        </p:spPr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EBC85-57D5-BAAB-2B9B-C3DD7800BD6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14375" y="566738"/>
            <a:ext cx="10515600" cy="54117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dirty="0"/>
              <a:t> </a:t>
            </a:r>
          </a:p>
          <a:p>
            <a:pPr marL="0" indent="0">
              <a:buNone/>
            </a:pP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72069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F35E98-6BC5-3903-E699-499C6C11A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Have we met the aims of this lesson to: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65AF78E-835B-CDC6-0F96-51AAE332A2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770" y="2112580"/>
            <a:ext cx="4690201" cy="4192804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A153EA4-4437-088C-518A-30ED3D1E90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463825"/>
              </p:ext>
            </p:extLst>
          </p:nvPr>
        </p:nvGraphicFramePr>
        <p:xfrm>
          <a:off x="6547647" y="2112579"/>
          <a:ext cx="4962720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2720">
                  <a:extLst>
                    <a:ext uri="{9D8B030D-6E8A-4147-A177-3AD203B41FA5}">
                      <a16:colId xmlns:a16="http://schemas.microsoft.com/office/drawing/2014/main" val="1781831089"/>
                    </a:ext>
                  </a:extLst>
                </a:gridCol>
              </a:tblGrid>
              <a:tr h="39352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000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dirty="0">
                          <a:solidFill>
                            <a:srgbClr val="FF0000"/>
                          </a:solidFill>
                        </a:rPr>
                        <a:t>FAMILIARISE</a:t>
                      </a:r>
                      <a:r>
                        <a:rPr lang="en-GB" sz="4000" dirty="0"/>
                        <a:t> YOU WITH SOME ETHICAL CONSIDERATIONS WHICH ARISE IN QUALITATIVE RESEARCH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81894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690707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4B1934-ABD3-A2C6-AA37-AE6AF35585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98C2F-C2E0-A52F-2375-4616E5686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777" y="0"/>
            <a:ext cx="11916904" cy="167381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Closing round: One thing you know now that you didn’t know this morning about research {</a:t>
            </a:r>
            <a:r>
              <a:rPr lang="en-GB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} Proposals and {ii} Ethics …</a:t>
            </a:r>
          </a:p>
        </p:txBody>
      </p:sp>
      <p:pic>
        <p:nvPicPr>
          <p:cNvPr id="9219" name="Content Placeholder 3">
            <a:extLst>
              <a:ext uri="{FF2B5EF4-FFF2-40B4-BE49-F238E27FC236}">
                <a16:creationId xmlns:a16="http://schemas.microsoft.com/office/drawing/2014/main" id="{CAD07878-E2FD-D175-4A66-BCC9D3AEC3A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5431" y="1828801"/>
            <a:ext cx="10972799" cy="4835470"/>
          </a:xfrm>
        </p:spPr>
      </p:pic>
    </p:spTree>
    <p:extLst>
      <p:ext uri="{BB962C8B-B14F-4D97-AF65-F5344CB8AC3E}">
        <p14:creationId xmlns:p14="http://schemas.microsoft.com/office/powerpoint/2010/main" val="1965654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hronicleVTI">
  <a:themeElements>
    <a:clrScheme name="AnalogousFromLightSeed_2SEEDS">
      <a:dk1>
        <a:srgbClr val="000000"/>
      </a:dk1>
      <a:lt1>
        <a:srgbClr val="FFFFFF"/>
      </a:lt1>
      <a:dk2>
        <a:srgbClr val="302E1B"/>
      </a:dk2>
      <a:lt2>
        <a:srgbClr val="F0F1F3"/>
      </a:lt2>
      <a:accent1>
        <a:srgbClr val="A8A15F"/>
      </a:accent1>
      <a:accent2>
        <a:srgbClr val="C6976B"/>
      </a:accent2>
      <a:accent3>
        <a:srgbClr val="96A86F"/>
      </a:accent3>
      <a:accent4>
        <a:srgbClr val="62AD90"/>
      </a:accent4>
      <a:accent5>
        <a:srgbClr val="71AAAB"/>
      </a:accent5>
      <a:accent6>
        <a:srgbClr val="71A1C8"/>
      </a:accent6>
      <a:hlink>
        <a:srgbClr val="6B72AF"/>
      </a:hlink>
      <a:folHlink>
        <a:srgbClr val="7F7F7F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5666</TotalTime>
  <Words>1836</Words>
  <Application>Microsoft Office PowerPoint</Application>
  <PresentationFormat>Widescreen</PresentationFormat>
  <Paragraphs>253</Paragraphs>
  <Slides>44</Slides>
  <Notes>28</Notes>
  <HiddenSlides>0</HiddenSlides>
  <MMClips>1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44</vt:i4>
      </vt:variant>
    </vt:vector>
  </HeadingPairs>
  <TitlesOfParts>
    <vt:vector size="59" baseType="lpstr">
      <vt:lpstr>Meiryo</vt:lpstr>
      <vt:lpstr>Aptos</vt:lpstr>
      <vt:lpstr>Arial</vt:lpstr>
      <vt:lpstr>Calibri</vt:lpstr>
      <vt:lpstr>Calibri Light</vt:lpstr>
      <vt:lpstr>Calisto MT</vt:lpstr>
      <vt:lpstr>Euphemia</vt:lpstr>
      <vt:lpstr>Georgia</vt:lpstr>
      <vt:lpstr>Symbol</vt:lpstr>
      <vt:lpstr>Tahoma</vt:lpstr>
      <vt:lpstr>Times New Roman</vt:lpstr>
      <vt:lpstr>Univers Condensed</vt:lpstr>
      <vt:lpstr>Wingdings</vt:lpstr>
      <vt:lpstr>Office Theme</vt:lpstr>
      <vt:lpstr>ChronicleVTI</vt:lpstr>
      <vt:lpstr>    MA IN PSYCHOTHERAPEUTIC PRACTICE:  Writing a Research Proposal and applying for Ethical Consideration</vt:lpstr>
      <vt:lpstr>Opening round:</vt:lpstr>
      <vt:lpstr>Qualities and Skills shared by Counsellors and Qualitative Researchers</vt:lpstr>
      <vt:lpstr>BEGINNING TO BUILD A RESEARCH PROPOSAL</vt:lpstr>
      <vt:lpstr>Assessment … … …</vt:lpstr>
      <vt:lpstr>The aims of this lesson are to:</vt:lpstr>
      <vt:lpstr> Asynchronous learning</vt:lpstr>
      <vt:lpstr>What do we mean by a ‘research proposal’?</vt:lpstr>
      <vt:lpstr>What do we mean by Research Ethics: The moral principles by which we conduct ourselves as researchers </vt:lpstr>
      <vt:lpstr>Designing a Research Project/Writing a Research Proposal</vt:lpstr>
      <vt:lpstr>Deciding upon a research topic and drafting a research proposal: </vt:lpstr>
      <vt:lpstr>The ‘Kipling’ questions: [Free Writing]</vt:lpstr>
      <vt:lpstr>Draft process …  …  …</vt:lpstr>
      <vt:lpstr>PowerPoint Presentation</vt:lpstr>
      <vt:lpstr>Deciding upon a research topic … some ways to gain inspiration</vt:lpstr>
      <vt:lpstr>Choosing a research topic worksheet  [Free writing and small group work] </vt:lpstr>
      <vt:lpstr>It’s all in the title …</vt:lpstr>
      <vt:lpstr>Deciding upon a research question … </vt:lpstr>
      <vt:lpstr>   Deciding upon a research question … Developing the right research question is  crucial to the success of your research project   </vt:lpstr>
      <vt:lpstr>Research Question exercise: </vt:lpstr>
      <vt:lpstr>Some reading which may help with deciding upon a topic and a research question: </vt:lpstr>
      <vt:lpstr>Determining your aims and objectives … </vt:lpstr>
      <vt:lpstr>Determining your aims and objectives [Free writing]  … </vt:lpstr>
      <vt:lpstr>Aim = What you hope to achieve. </vt:lpstr>
      <vt:lpstr>Objective = The action(s) you will take in order to achieve the aim. </vt:lpstr>
      <vt:lpstr>S M A R T ….</vt:lpstr>
      <vt:lpstr>Some reading which may help with determining your aims and objectives: </vt:lpstr>
      <vt:lpstr>Deciding upon your methodology and methods ... moving  from good research questions to good research design </vt:lpstr>
      <vt:lpstr>A book which may help with determining your methodology and methods:</vt:lpstr>
      <vt:lpstr>Participants …  …  …</vt:lpstr>
      <vt:lpstr>Who are the big thinkers?</vt:lpstr>
      <vt:lpstr>Applying for ethical approval …   …   … </vt:lpstr>
      <vt:lpstr>Ethics Committees </vt:lpstr>
      <vt:lpstr>A key resource</vt:lpstr>
      <vt:lpstr>Check the content you came up with for your research proposal with the information on the PG1, PG2 and information on Moodle</vt:lpstr>
      <vt:lpstr>Project Proposal form PG1 : A key source  </vt:lpstr>
      <vt:lpstr>Ethical Approval : Form PG2 : A key source </vt:lpstr>
      <vt:lpstr> </vt:lpstr>
      <vt:lpstr>Presentation skills</vt:lpstr>
      <vt:lpstr>Further reading …</vt:lpstr>
      <vt:lpstr>PowerPoint Presentation</vt:lpstr>
      <vt:lpstr> </vt:lpstr>
      <vt:lpstr>Have we met the aims of this lesson to:</vt:lpstr>
      <vt:lpstr>Closing round: One thing you know now that you didn’t know this morning about research {i} Proposals and {ii} Ethics 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Advanced Research in Counselling Module Assignment 3: Research Proposal</dc:title>
  <dc:creator>Beverly Cole</dc:creator>
  <cp:lastModifiedBy>Beverly Cole</cp:lastModifiedBy>
  <cp:revision>36</cp:revision>
  <dcterms:created xsi:type="dcterms:W3CDTF">2023-11-15T15:37:48Z</dcterms:created>
  <dcterms:modified xsi:type="dcterms:W3CDTF">2024-02-04T08:46:00Z</dcterms:modified>
</cp:coreProperties>
</file>