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8" r:id="rId2"/>
    <p:sldId id="256" r:id="rId3"/>
    <p:sldId id="257" r:id="rId4"/>
    <p:sldId id="259" r:id="rId5"/>
  </p:sldIdLst>
  <p:sldSz cx="7772400" cy="10058400"/>
  <p:notesSz cx="7772400" cy="10058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1692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82930" y="3118104"/>
            <a:ext cx="6606540" cy="21122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65860" y="5632704"/>
            <a:ext cx="5440680" cy="251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24-Oct-21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727272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Galin</a:t>
            </a:r>
            <a:r>
              <a:rPr spc="-25" dirty="0"/>
              <a:t> </a:t>
            </a:r>
            <a:r>
              <a:rPr spc="-5" dirty="0"/>
              <a:t>Kamburov</a:t>
            </a:r>
            <a:r>
              <a:rPr spc="-20" dirty="0"/>
              <a:t> </a:t>
            </a:r>
            <a:r>
              <a:rPr dirty="0"/>
              <a:t>-</a:t>
            </a:r>
            <a:r>
              <a:rPr spc="-20" dirty="0"/>
              <a:t> </a:t>
            </a:r>
            <a:r>
              <a:rPr spc="-5" dirty="0"/>
              <a:t>page</a:t>
            </a:r>
            <a:r>
              <a:rPr dirty="0"/>
              <a:t> </a:t>
            </a: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24-Oct-21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727272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Galin</a:t>
            </a:r>
            <a:r>
              <a:rPr spc="-25" dirty="0"/>
              <a:t> </a:t>
            </a:r>
            <a:r>
              <a:rPr spc="-5" dirty="0"/>
              <a:t>Kamburov</a:t>
            </a:r>
            <a:r>
              <a:rPr spc="-20" dirty="0"/>
              <a:t> </a:t>
            </a:r>
            <a:r>
              <a:rPr dirty="0"/>
              <a:t>-</a:t>
            </a:r>
            <a:r>
              <a:rPr spc="-20" dirty="0"/>
              <a:t> </a:t>
            </a:r>
            <a:r>
              <a:rPr spc="-5" dirty="0"/>
              <a:t>page</a:t>
            </a:r>
            <a:r>
              <a:rPr dirty="0"/>
              <a:t> </a:t>
            </a: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88620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002786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24-Oct-21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727272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Galin</a:t>
            </a:r>
            <a:r>
              <a:rPr spc="-25" dirty="0"/>
              <a:t> </a:t>
            </a:r>
            <a:r>
              <a:rPr spc="-5" dirty="0"/>
              <a:t>Kamburov</a:t>
            </a:r>
            <a:r>
              <a:rPr spc="-20" dirty="0"/>
              <a:t> </a:t>
            </a:r>
            <a:r>
              <a:rPr dirty="0"/>
              <a:t>-</a:t>
            </a:r>
            <a:r>
              <a:rPr spc="-20" dirty="0"/>
              <a:t> </a:t>
            </a:r>
            <a:r>
              <a:rPr spc="-5" dirty="0"/>
              <a:t>page</a:t>
            </a:r>
            <a:r>
              <a:rPr dirty="0"/>
              <a:t> </a:t>
            </a: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24-Oct-21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727272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Galin</a:t>
            </a:r>
            <a:r>
              <a:rPr spc="-25" dirty="0"/>
              <a:t> </a:t>
            </a:r>
            <a:r>
              <a:rPr spc="-5" dirty="0"/>
              <a:t>Kamburov</a:t>
            </a:r>
            <a:r>
              <a:rPr spc="-20" dirty="0"/>
              <a:t> </a:t>
            </a:r>
            <a:r>
              <a:rPr dirty="0"/>
              <a:t>-</a:t>
            </a:r>
            <a:r>
              <a:rPr spc="-20" dirty="0"/>
              <a:t> </a:t>
            </a:r>
            <a:r>
              <a:rPr spc="-5" dirty="0"/>
              <a:t>page</a:t>
            </a:r>
            <a:r>
              <a:rPr dirty="0"/>
              <a:t> </a:t>
            </a: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24-Oct-21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727272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Galin</a:t>
            </a:r>
            <a:r>
              <a:rPr spc="-25" dirty="0"/>
              <a:t> </a:t>
            </a:r>
            <a:r>
              <a:rPr spc="-5" dirty="0"/>
              <a:t>Kamburov</a:t>
            </a:r>
            <a:r>
              <a:rPr spc="-20" dirty="0"/>
              <a:t> </a:t>
            </a:r>
            <a:r>
              <a:rPr dirty="0"/>
              <a:t>-</a:t>
            </a:r>
            <a:r>
              <a:rPr spc="-20" dirty="0"/>
              <a:t> </a:t>
            </a:r>
            <a:r>
              <a:rPr spc="-5" dirty="0"/>
              <a:t>page</a:t>
            </a:r>
            <a:r>
              <a:rPr dirty="0"/>
              <a:t> </a:t>
            </a: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6900" y="541875"/>
            <a:ext cx="6578600" cy="6978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8620" y="2313432"/>
            <a:ext cx="6995160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642616" y="9354312"/>
            <a:ext cx="2487168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88620" y="9354312"/>
            <a:ext cx="1787652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24-Oct-21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168014" y="9549212"/>
            <a:ext cx="1462404" cy="1955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rgbClr val="727272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pc="-5" dirty="0"/>
              <a:t>Galin</a:t>
            </a:r>
            <a:r>
              <a:rPr spc="-25" dirty="0"/>
              <a:t> </a:t>
            </a:r>
            <a:r>
              <a:rPr spc="-5" dirty="0"/>
              <a:t>Kamburov</a:t>
            </a:r>
            <a:r>
              <a:rPr spc="-20" dirty="0"/>
              <a:t> </a:t>
            </a:r>
            <a:r>
              <a:rPr dirty="0"/>
              <a:t>-</a:t>
            </a:r>
            <a:r>
              <a:rPr spc="-20" dirty="0"/>
              <a:t> </a:t>
            </a:r>
            <a:r>
              <a:rPr spc="-5" dirty="0"/>
              <a:t>page</a:t>
            </a:r>
            <a:r>
              <a:rPr dirty="0"/>
              <a:t> </a:t>
            </a: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10" Type="http://schemas.openxmlformats.org/officeDocument/2006/relationships/hyperlink" Target="mailto:galin1000@yahoo.com" TargetMode="External"/><Relationship Id="rId4" Type="http://schemas.openxmlformats.org/officeDocument/2006/relationships/image" Target="../media/image3.jpg"/><Relationship Id="rId9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DCC1834-8396-4EEA-B51F-7D182A51A121}"/>
              </a:ext>
            </a:extLst>
          </p:cNvPr>
          <p:cNvSpPr txBox="1"/>
          <p:nvPr/>
        </p:nvSpPr>
        <p:spPr>
          <a:xfrm>
            <a:off x="838200" y="2514600"/>
            <a:ext cx="6096000" cy="3568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Dear Hiring Manager,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name is Galin Kamburov.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have worked in England for more than two years. During this time, I gained valuable experience related to working methods in the country. I am now familiar with the rules and characteristics of the local employer.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am contacting You via this letter in relation to a vacancy that You advertised for the position of Care Assistant. Although I have no working experience in this field, I believe I would be suitable for the role, because in my live I took care for a few years for a friend diagnosed with MS, and a relative with cancer to the very end. I know now this is my calling. Helping others. Making the difference.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Hopefully, I could be considered, and I thank You for taking the time to view my application.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have attached my CV for your consideration.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Best regards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Galin Kamburov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B64AAC7-C438-4860-B489-EA07C4E0EE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1518651"/>
              </p:ext>
            </p:extLst>
          </p:nvPr>
        </p:nvGraphicFramePr>
        <p:xfrm>
          <a:off x="1295400" y="1041089"/>
          <a:ext cx="5181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1600">
                  <a:extLst>
                    <a:ext uri="{9D8B030D-6E8A-4147-A177-3AD203B41FA5}">
                      <a16:colId xmlns:a16="http://schemas.microsoft.com/office/drawing/2014/main" val="8937425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Cover letter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0560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8215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6900" y="541875"/>
            <a:ext cx="2419350" cy="697865"/>
          </a:xfrm>
          <a:prstGeom prst="rect">
            <a:avLst/>
          </a:prstGeom>
        </p:spPr>
        <p:txBody>
          <a:bodyPr vert="horz" wrap="square" lIns="0" tIns="1212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5"/>
              </a:spcBef>
            </a:pPr>
            <a:r>
              <a:rPr spc="-5" dirty="0"/>
              <a:t>Galin</a:t>
            </a:r>
            <a:r>
              <a:rPr spc="-55" dirty="0"/>
              <a:t> </a:t>
            </a:r>
            <a:r>
              <a:rPr spc="-5" dirty="0"/>
              <a:t>Kamburov</a:t>
            </a:r>
          </a:p>
          <a:p>
            <a:pPr marL="12700">
              <a:lnSpc>
                <a:spcPct val="100000"/>
              </a:lnSpc>
              <a:spcBef>
                <a:spcPts val="355"/>
              </a:spcBef>
            </a:pPr>
            <a:r>
              <a:rPr sz="1000" spc="-5" dirty="0"/>
              <a:t>Wolverhampton,</a:t>
            </a:r>
            <a:r>
              <a:rPr sz="1000" spc="-30" dirty="0"/>
              <a:t> </a:t>
            </a:r>
            <a:r>
              <a:rPr sz="1000" spc="-5" dirty="0"/>
              <a:t>England,</a:t>
            </a:r>
            <a:r>
              <a:rPr sz="1000" spc="-25" dirty="0"/>
              <a:t> </a:t>
            </a:r>
            <a:r>
              <a:rPr sz="1000" spc="-5" dirty="0"/>
              <a:t>United</a:t>
            </a:r>
            <a:r>
              <a:rPr sz="1000" spc="-30" dirty="0"/>
              <a:t> </a:t>
            </a:r>
            <a:r>
              <a:rPr sz="1000" spc="-5" dirty="0"/>
              <a:t>Kingdom</a:t>
            </a:r>
            <a:endParaRPr sz="1000"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5475" y="1379855"/>
            <a:ext cx="158750" cy="16668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38693" y="1395033"/>
            <a:ext cx="159328" cy="15932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15187" y="3330371"/>
            <a:ext cx="201168" cy="7315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96900" y="4115739"/>
            <a:ext cx="228600" cy="2286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09600" y="5685459"/>
            <a:ext cx="203200" cy="20320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96900" y="6792645"/>
            <a:ext cx="228600" cy="777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96900" y="8184565"/>
            <a:ext cx="221741" cy="77723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15187" y="9382683"/>
            <a:ext cx="201168" cy="128015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596900" y="1384134"/>
            <a:ext cx="6315075" cy="8137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0200">
              <a:lnSpc>
                <a:spcPct val="100000"/>
              </a:lnSpc>
              <a:spcBef>
                <a:spcPts val="100"/>
              </a:spcBef>
              <a:tabLst>
                <a:tab pos="3542665" algn="l"/>
              </a:tabLst>
            </a:pPr>
            <a:r>
              <a:rPr sz="1000" spc="-5" dirty="0">
                <a:latin typeface="Arial MT"/>
                <a:cs typeface="Arial MT"/>
                <a:hlinkClick r:id="rId10"/>
              </a:rPr>
              <a:t>galin1000@yahoo.com</a:t>
            </a:r>
            <a:r>
              <a:rPr sz="1000" spc="-5" dirty="0">
                <a:latin typeface="Arial MT"/>
                <a:cs typeface="Arial MT"/>
              </a:rPr>
              <a:t>	+447405191544</a:t>
            </a:r>
            <a:endParaRPr sz="1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05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Summary</a:t>
            </a:r>
            <a:endParaRPr sz="1400" dirty="0">
              <a:latin typeface="Arial"/>
              <a:cs typeface="Arial"/>
            </a:endParaRPr>
          </a:p>
          <a:p>
            <a:pPr marL="12700" marR="5080">
              <a:lnSpc>
                <a:spcPct val="116700"/>
              </a:lnSpc>
              <a:spcBef>
                <a:spcPts val="114"/>
              </a:spcBef>
            </a:pPr>
            <a:r>
              <a:rPr sz="1000" spc="-5" dirty="0">
                <a:latin typeface="Arial MT"/>
                <a:cs typeface="Arial MT"/>
              </a:rPr>
              <a:t>Efficient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teamwork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and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team</a:t>
            </a:r>
            <a:r>
              <a:rPr sz="1000" spc="2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leader.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Excellent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communication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and</a:t>
            </a:r>
            <a:r>
              <a:rPr sz="1000" spc="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success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in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emergencies.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Presentation</a:t>
            </a:r>
            <a:r>
              <a:rPr sz="1000" spc="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skills 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to </a:t>
            </a:r>
            <a:r>
              <a:rPr sz="1000" dirty="0">
                <a:latin typeface="Arial MT"/>
                <a:cs typeface="Arial MT"/>
              </a:rPr>
              <a:t>a </a:t>
            </a:r>
            <a:r>
              <a:rPr sz="1000" spc="-5" dirty="0">
                <a:latin typeface="Arial MT"/>
                <a:cs typeface="Arial MT"/>
              </a:rPr>
              <a:t>large audience and for training purposes. </a:t>
            </a:r>
            <a:r>
              <a:rPr sz="1000" dirty="0">
                <a:latin typeface="Arial MT"/>
                <a:cs typeface="Arial MT"/>
              </a:rPr>
              <a:t>A commitment </a:t>
            </a:r>
            <a:r>
              <a:rPr sz="1000" spc="-5" dirty="0">
                <a:latin typeface="Arial MT"/>
                <a:cs typeface="Arial MT"/>
              </a:rPr>
              <a:t>to achieving high </a:t>
            </a:r>
            <a:r>
              <a:rPr sz="1000" dirty="0">
                <a:latin typeface="Arial MT"/>
                <a:cs typeface="Arial MT"/>
              </a:rPr>
              <a:t>results. </a:t>
            </a:r>
            <a:r>
              <a:rPr sz="1000" spc="-5" dirty="0">
                <a:latin typeface="Arial MT"/>
                <a:cs typeface="Arial MT"/>
              </a:rPr>
              <a:t>Ability to plan, </a:t>
            </a:r>
            <a:r>
              <a:rPr sz="1000" dirty="0">
                <a:latin typeface="Arial MT"/>
                <a:cs typeface="Arial MT"/>
              </a:rPr>
              <a:t>coordinate 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and </a:t>
            </a:r>
            <a:r>
              <a:rPr sz="1000" dirty="0">
                <a:latin typeface="Arial MT"/>
                <a:cs typeface="Arial MT"/>
              </a:rPr>
              <a:t>control </a:t>
            </a:r>
            <a:r>
              <a:rPr sz="1000" spc="-5" dirty="0">
                <a:latin typeface="Arial MT"/>
                <a:cs typeface="Arial MT"/>
              </a:rPr>
              <a:t>when working on targets. Solving tasks within the prescribed time limits and </a:t>
            </a:r>
            <a:r>
              <a:rPr sz="1000" dirty="0">
                <a:latin typeface="Arial MT"/>
                <a:cs typeface="Arial MT"/>
              </a:rPr>
              <a:t>standard </a:t>
            </a:r>
            <a:r>
              <a:rPr sz="1000" spc="-5" dirty="0">
                <a:latin typeface="Arial MT"/>
                <a:cs typeface="Arial MT"/>
              </a:rPr>
              <a:t>in quality </a:t>
            </a:r>
            <a:r>
              <a:rPr sz="100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performance. Ability to </a:t>
            </a:r>
            <a:r>
              <a:rPr sz="1000" dirty="0">
                <a:latin typeface="Arial MT"/>
                <a:cs typeface="Arial MT"/>
              </a:rPr>
              <a:t>motivate </a:t>
            </a:r>
            <a:r>
              <a:rPr sz="1000" spc="-5" dirty="0">
                <a:latin typeface="Arial MT"/>
                <a:cs typeface="Arial MT"/>
              </a:rPr>
              <a:t>and lead </a:t>
            </a:r>
            <a:r>
              <a:rPr sz="1000" dirty="0">
                <a:latin typeface="Arial MT"/>
                <a:cs typeface="Arial MT"/>
              </a:rPr>
              <a:t>a </a:t>
            </a:r>
            <a:r>
              <a:rPr sz="1000" spc="-5" dirty="0">
                <a:latin typeface="Arial MT"/>
                <a:cs typeface="Arial MT"/>
              </a:rPr>
              <a:t>team. Ability to transfer experience and training of the team. Working </a:t>
            </a:r>
            <a:r>
              <a:rPr sz="100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with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many</a:t>
            </a:r>
            <a:r>
              <a:rPr sz="1000" spc="-5" dirty="0">
                <a:latin typeface="Arial MT"/>
                <a:cs typeface="Arial MT"/>
              </a:rPr>
              <a:t> different people. Well organized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and efficient, without the need for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supervision.</a:t>
            </a: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1400" b="1" spc="-5" dirty="0">
                <a:latin typeface="Arial"/>
                <a:cs typeface="Arial"/>
              </a:rPr>
              <a:t>Experience</a:t>
            </a:r>
            <a:endParaRPr sz="1400" dirty="0">
              <a:latin typeface="Arial"/>
              <a:cs typeface="Arial"/>
            </a:endParaRPr>
          </a:p>
          <a:p>
            <a:pPr marL="292100">
              <a:lnSpc>
                <a:spcPct val="100000"/>
              </a:lnSpc>
              <a:spcBef>
                <a:spcPts val="710"/>
              </a:spcBef>
            </a:pPr>
            <a:r>
              <a:rPr sz="1200" b="1" spc="-10" dirty="0">
                <a:latin typeface="Arial"/>
                <a:cs typeface="Arial"/>
              </a:rPr>
              <a:t>Warehouse</a:t>
            </a:r>
            <a:r>
              <a:rPr sz="1200" b="1" spc="-4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Operative</a:t>
            </a:r>
            <a:endParaRPr sz="1200" dirty="0">
              <a:latin typeface="Arial"/>
              <a:cs typeface="Arial"/>
            </a:endParaRPr>
          </a:p>
          <a:p>
            <a:pPr marL="292100">
              <a:lnSpc>
                <a:spcPct val="100000"/>
              </a:lnSpc>
              <a:spcBef>
                <a:spcPts val="240"/>
              </a:spcBef>
            </a:pPr>
            <a:r>
              <a:rPr sz="1200" spc="-5" dirty="0">
                <a:latin typeface="Arial MT"/>
                <a:cs typeface="Arial MT"/>
              </a:rPr>
              <a:t>Ocado</a:t>
            </a:r>
            <a:r>
              <a:rPr sz="1200" spc="-3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Retail</a:t>
            </a:r>
            <a:r>
              <a:rPr sz="1200" spc="-3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Ltd</a:t>
            </a:r>
            <a:endParaRPr sz="12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  <a:spcBef>
                <a:spcPts val="250"/>
              </a:spcBef>
            </a:pPr>
            <a:r>
              <a:rPr sz="1000" spc="-5" dirty="0">
                <a:latin typeface="Arial MT"/>
                <a:cs typeface="Arial MT"/>
              </a:rPr>
              <a:t>Sep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2019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Present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(2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months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+)</a:t>
            </a:r>
            <a:endParaRPr sz="1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9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cashier/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coin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wrapping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operator</a:t>
            </a:r>
            <a:endParaRPr sz="1200" dirty="0">
              <a:latin typeface="Arial"/>
              <a:cs typeface="Arial"/>
            </a:endParaRPr>
          </a:p>
          <a:p>
            <a:pPr marL="292100">
              <a:lnSpc>
                <a:spcPct val="100000"/>
              </a:lnSpc>
              <a:spcBef>
                <a:spcPts val="240"/>
              </a:spcBef>
            </a:pPr>
            <a:r>
              <a:rPr sz="1200" spc="-5" dirty="0">
                <a:latin typeface="Arial MT"/>
                <a:cs typeface="Arial MT"/>
              </a:rPr>
              <a:t>VIP</a:t>
            </a:r>
            <a:r>
              <a:rPr sz="1200" spc="-3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Security</a:t>
            </a:r>
            <a:r>
              <a:rPr sz="1200" spc="-3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Ltd</a:t>
            </a:r>
            <a:endParaRPr sz="12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  <a:spcBef>
                <a:spcPts val="250"/>
              </a:spcBef>
            </a:pPr>
            <a:r>
              <a:rPr sz="1000" dirty="0">
                <a:latin typeface="Arial MT"/>
                <a:cs typeface="Arial MT"/>
              </a:rPr>
              <a:t>Mar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2018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Sep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2019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7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months)</a:t>
            </a:r>
          </a:p>
          <a:p>
            <a:pPr marL="292100" marR="226060">
              <a:lnSpc>
                <a:spcPct val="116700"/>
              </a:lnSpc>
            </a:pPr>
            <a:r>
              <a:rPr sz="1000" spc="-5" dirty="0">
                <a:latin typeface="Arial MT"/>
                <a:cs typeface="Arial MT"/>
              </a:rPr>
              <a:t>Work with </a:t>
            </a:r>
            <a:r>
              <a:rPr sz="1000" dirty="0">
                <a:latin typeface="Arial MT"/>
                <a:cs typeface="Arial MT"/>
              </a:rPr>
              <a:t>cash </a:t>
            </a:r>
            <a:r>
              <a:rPr sz="1000" spc="-5" dirty="0">
                <a:latin typeface="Arial MT"/>
                <a:cs typeface="Arial MT"/>
              </a:rPr>
              <a:t>and </a:t>
            </a:r>
            <a:r>
              <a:rPr sz="1000" dirty="0">
                <a:latin typeface="Arial MT"/>
                <a:cs typeface="Arial MT"/>
              </a:rPr>
              <a:t>valuables. </a:t>
            </a:r>
            <a:r>
              <a:rPr sz="1000" spc="-5" dirty="0">
                <a:latin typeface="Arial MT"/>
                <a:cs typeface="Arial MT"/>
              </a:rPr>
              <a:t>Performs audits of </a:t>
            </a:r>
            <a:r>
              <a:rPr sz="1000" dirty="0">
                <a:latin typeface="Arial MT"/>
                <a:cs typeface="Arial MT"/>
              </a:rPr>
              <a:t>cash </a:t>
            </a:r>
            <a:r>
              <a:rPr sz="1000" spc="-5" dirty="0">
                <a:latin typeface="Arial MT"/>
                <a:cs typeface="Arial MT"/>
              </a:rPr>
              <a:t>and </a:t>
            </a:r>
            <a:r>
              <a:rPr sz="1000" dirty="0">
                <a:latin typeface="Arial MT"/>
                <a:cs typeface="Arial MT"/>
              </a:rPr>
              <a:t>stock. </a:t>
            </a:r>
            <a:r>
              <a:rPr sz="1000" spc="-5" dirty="0">
                <a:latin typeface="Arial MT"/>
                <a:cs typeface="Arial MT"/>
              </a:rPr>
              <a:t>Verify the accuracy of the amounts </a:t>
            </a:r>
            <a:r>
              <a:rPr sz="100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and their </a:t>
            </a:r>
            <a:r>
              <a:rPr sz="1000" dirty="0">
                <a:latin typeface="Arial MT"/>
                <a:cs typeface="Arial MT"/>
              </a:rPr>
              <a:t>compliance </a:t>
            </a:r>
            <a:r>
              <a:rPr sz="1000" spc="-5" dirty="0">
                <a:latin typeface="Arial MT"/>
                <a:cs typeface="Arial MT"/>
              </a:rPr>
              <a:t>with the attached primary accounting documents for each </a:t>
            </a:r>
            <a:r>
              <a:rPr sz="1000" dirty="0">
                <a:latin typeface="Arial MT"/>
                <a:cs typeface="Arial MT"/>
              </a:rPr>
              <a:t>valuable </a:t>
            </a:r>
            <a:r>
              <a:rPr sz="1000" spc="-5" dirty="0">
                <a:latin typeface="Arial MT"/>
                <a:cs typeface="Arial MT"/>
              </a:rPr>
              <a:t>item. Performs </a:t>
            </a:r>
            <a:r>
              <a:rPr sz="1000" spc="-26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primary accounting operations </a:t>
            </a:r>
            <a:r>
              <a:rPr sz="1000" dirty="0">
                <a:latin typeface="Arial MT"/>
                <a:cs typeface="Arial MT"/>
              </a:rPr>
              <a:t>reflect </a:t>
            </a:r>
            <a:r>
              <a:rPr sz="1000" spc="-5" dirty="0">
                <a:latin typeface="Arial MT"/>
                <a:cs typeface="Arial MT"/>
              </a:rPr>
              <a:t>activity according to </a:t>
            </a:r>
            <a:r>
              <a:rPr sz="1000" dirty="0">
                <a:latin typeface="Arial MT"/>
                <a:cs typeface="Arial MT"/>
              </a:rPr>
              <a:t>specific rights. </a:t>
            </a:r>
            <a:r>
              <a:rPr sz="1000" spc="-5" dirty="0">
                <a:latin typeface="Arial MT"/>
                <a:cs typeface="Arial MT"/>
              </a:rPr>
              <a:t>In addition- wrapping </a:t>
            </a:r>
            <a:r>
              <a:rPr sz="1000" dirty="0">
                <a:latin typeface="Arial MT"/>
                <a:cs typeface="Arial MT"/>
              </a:rPr>
              <a:t>coins, 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coin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sorting,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checking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coins.</a:t>
            </a: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9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Mining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and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trading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of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bitcoin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and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other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cryptocurrencies</a:t>
            </a:r>
            <a:endParaRPr sz="1200" dirty="0">
              <a:latin typeface="Arial"/>
              <a:cs typeface="Arial"/>
            </a:endParaRPr>
          </a:p>
          <a:p>
            <a:pPr marL="292100">
              <a:lnSpc>
                <a:spcPct val="100000"/>
              </a:lnSpc>
              <a:spcBef>
                <a:spcPts val="240"/>
              </a:spcBef>
            </a:pPr>
            <a:r>
              <a:rPr sz="1200" spc="-5" dirty="0">
                <a:latin typeface="Arial MT"/>
                <a:cs typeface="Arial MT"/>
              </a:rPr>
              <a:t>Bitcoin</a:t>
            </a:r>
            <a:r>
              <a:rPr sz="1200" spc="-1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Mining</a:t>
            </a:r>
            <a:r>
              <a:rPr sz="1200" spc="-1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farm</a:t>
            </a:r>
            <a:r>
              <a:rPr sz="1200" spc="-1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owner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with</a:t>
            </a:r>
            <a:r>
              <a:rPr sz="1200" spc="-1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hashrate</a:t>
            </a:r>
            <a:r>
              <a:rPr sz="1200" spc="-1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50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Gxz</a:t>
            </a:r>
            <a:endParaRPr sz="1200" dirty="0">
              <a:latin typeface="Arial MT"/>
              <a:cs typeface="Arial MT"/>
            </a:endParaRPr>
          </a:p>
          <a:p>
            <a:pPr marL="292100" marR="3477895">
              <a:lnSpc>
                <a:spcPct val="116700"/>
              </a:lnSpc>
              <a:spcBef>
                <a:spcPts val="50"/>
              </a:spcBef>
            </a:pPr>
            <a:r>
              <a:rPr sz="1000" spc="-5" dirty="0">
                <a:latin typeface="Arial MT"/>
                <a:cs typeface="Arial MT"/>
              </a:rPr>
              <a:t>Apr 2011 </a:t>
            </a:r>
            <a:r>
              <a:rPr sz="1000" dirty="0">
                <a:latin typeface="Arial MT"/>
                <a:cs typeface="Arial MT"/>
              </a:rPr>
              <a:t>- </a:t>
            </a:r>
            <a:r>
              <a:rPr sz="1000" spc="-5" dirty="0">
                <a:latin typeface="Arial MT"/>
                <a:cs typeface="Arial MT"/>
              </a:rPr>
              <a:t>Feb 2015 </a:t>
            </a:r>
            <a:r>
              <a:rPr sz="1000" dirty="0">
                <a:latin typeface="Arial MT"/>
                <a:cs typeface="Arial MT"/>
              </a:rPr>
              <a:t>(3 years </a:t>
            </a:r>
            <a:r>
              <a:rPr sz="1000" spc="-5" dirty="0">
                <a:latin typeface="Arial MT"/>
                <a:cs typeface="Arial MT"/>
              </a:rPr>
              <a:t>11 </a:t>
            </a:r>
            <a:r>
              <a:rPr sz="1000" dirty="0">
                <a:latin typeface="Arial MT"/>
                <a:cs typeface="Arial MT"/>
              </a:rPr>
              <a:t>months) 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Build,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test,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deploy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and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maintain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server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farms.</a:t>
            </a:r>
            <a:endParaRPr sz="1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9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Sales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Agents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Manager</a:t>
            </a:r>
            <a:endParaRPr sz="1200" dirty="0">
              <a:latin typeface="Arial"/>
              <a:cs typeface="Arial"/>
            </a:endParaRPr>
          </a:p>
          <a:p>
            <a:pPr marL="292100" algn="just">
              <a:lnSpc>
                <a:spcPct val="100000"/>
              </a:lnSpc>
              <a:spcBef>
                <a:spcPts val="240"/>
              </a:spcBef>
            </a:pPr>
            <a:r>
              <a:rPr sz="1200" dirty="0">
                <a:latin typeface="Arial MT"/>
                <a:cs typeface="Arial MT"/>
              </a:rPr>
              <a:t>Megalan</a:t>
            </a:r>
            <a:r>
              <a:rPr sz="1200" spc="-3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Network</a:t>
            </a:r>
            <a:r>
              <a:rPr sz="1200" spc="-3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Ltd</a:t>
            </a:r>
            <a:endParaRPr sz="1200" dirty="0">
              <a:latin typeface="Arial MT"/>
              <a:cs typeface="Arial MT"/>
            </a:endParaRPr>
          </a:p>
          <a:p>
            <a:pPr marL="292100" algn="just">
              <a:lnSpc>
                <a:spcPct val="100000"/>
              </a:lnSpc>
              <a:spcBef>
                <a:spcPts val="250"/>
              </a:spcBef>
            </a:pPr>
            <a:r>
              <a:rPr sz="1000" spc="-5" dirty="0">
                <a:latin typeface="Arial MT"/>
                <a:cs typeface="Arial MT"/>
              </a:rPr>
              <a:t>Sep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2009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Feb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2011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6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months)</a:t>
            </a:r>
          </a:p>
          <a:p>
            <a:pPr marL="292100" marR="211454" algn="just">
              <a:lnSpc>
                <a:spcPct val="116700"/>
              </a:lnSpc>
            </a:pPr>
            <a:r>
              <a:rPr sz="1000" spc="-5" dirty="0">
                <a:latin typeface="Arial MT"/>
                <a:cs typeface="Arial MT"/>
              </a:rPr>
              <a:t>Educate, organize and </a:t>
            </a:r>
            <a:r>
              <a:rPr sz="1000" dirty="0">
                <a:latin typeface="Arial MT"/>
                <a:cs typeface="Arial MT"/>
              </a:rPr>
              <a:t>manage </a:t>
            </a:r>
            <a:r>
              <a:rPr sz="1000" spc="-5" dirty="0">
                <a:latin typeface="Arial MT"/>
                <a:cs typeface="Arial MT"/>
              </a:rPr>
              <a:t>the activities of the agents </a:t>
            </a:r>
            <a:r>
              <a:rPr sz="1000" dirty="0">
                <a:latin typeface="Arial MT"/>
                <a:cs typeface="Arial MT"/>
              </a:rPr>
              <a:t>selling </a:t>
            </a:r>
            <a:r>
              <a:rPr sz="1000" spc="-5" dirty="0">
                <a:latin typeface="Arial MT"/>
                <a:cs typeface="Arial MT"/>
              </a:rPr>
              <a:t>the </a:t>
            </a:r>
            <a:r>
              <a:rPr sz="1000" dirty="0">
                <a:latin typeface="Arial MT"/>
                <a:cs typeface="Arial MT"/>
              </a:rPr>
              <a:t>company's services. </a:t>
            </a:r>
            <a:r>
              <a:rPr sz="1000" spc="-5" dirty="0">
                <a:latin typeface="Arial MT"/>
                <a:cs typeface="Arial MT"/>
              </a:rPr>
              <a:t>Responsible </a:t>
            </a:r>
            <a:r>
              <a:rPr sz="100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for </a:t>
            </a:r>
            <a:r>
              <a:rPr sz="1000" dirty="0">
                <a:latin typeface="Arial MT"/>
                <a:cs typeface="Arial MT"/>
              </a:rPr>
              <a:t>sales strategy, monitor </a:t>
            </a:r>
            <a:r>
              <a:rPr sz="1000" spc="-5" dirty="0">
                <a:latin typeface="Arial MT"/>
                <a:cs typeface="Arial MT"/>
              </a:rPr>
              <a:t>accurate presentation of information from agents, distribute location for work. </a:t>
            </a:r>
            <a:r>
              <a:rPr sz="100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Leading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5" dirty="0">
                <a:latin typeface="Arial MT"/>
                <a:cs typeface="Arial MT"/>
              </a:rPr>
              <a:t> team of twenty </a:t>
            </a:r>
            <a:r>
              <a:rPr sz="1000" dirty="0">
                <a:latin typeface="Arial MT"/>
                <a:cs typeface="Arial MT"/>
              </a:rPr>
              <a:t>sales</a:t>
            </a:r>
            <a:r>
              <a:rPr sz="1000" spc="-5" dirty="0">
                <a:latin typeface="Arial MT"/>
                <a:cs typeface="Arial MT"/>
              </a:rPr>
              <a:t> agent.</a:t>
            </a:r>
            <a:endParaRPr sz="1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9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Marketing</a:t>
            </a:r>
            <a:r>
              <a:rPr sz="1200" b="1" spc="-5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Coordinator</a:t>
            </a:r>
            <a:endParaRPr sz="1200" dirty="0">
              <a:latin typeface="Arial"/>
              <a:cs typeface="Arial"/>
            </a:endParaRPr>
          </a:p>
          <a:p>
            <a:pPr marL="292100" algn="just">
              <a:lnSpc>
                <a:spcPct val="100000"/>
              </a:lnSpc>
              <a:spcBef>
                <a:spcPts val="240"/>
              </a:spcBef>
            </a:pPr>
            <a:r>
              <a:rPr sz="1200" spc="-5" dirty="0">
                <a:latin typeface="Arial MT"/>
                <a:cs typeface="Arial MT"/>
              </a:rPr>
              <a:t>SKAT</a:t>
            </a:r>
            <a:r>
              <a:rPr sz="1200" spc="-5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TV</a:t>
            </a:r>
            <a:endParaRPr sz="1200" dirty="0">
              <a:latin typeface="Arial MT"/>
              <a:cs typeface="Arial MT"/>
            </a:endParaRPr>
          </a:p>
          <a:p>
            <a:pPr marL="292100" algn="just">
              <a:lnSpc>
                <a:spcPct val="100000"/>
              </a:lnSpc>
              <a:spcBef>
                <a:spcPts val="250"/>
              </a:spcBef>
            </a:pPr>
            <a:r>
              <a:rPr sz="1000" spc="-5" dirty="0">
                <a:latin typeface="Arial MT"/>
                <a:cs typeface="Arial MT"/>
              </a:rPr>
              <a:t>Sep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2007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Nov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2008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months)</a:t>
            </a:r>
          </a:p>
          <a:p>
            <a:pPr marL="292100" marR="643255">
              <a:lnSpc>
                <a:spcPct val="116700"/>
              </a:lnSpc>
            </a:pPr>
            <a:r>
              <a:rPr sz="1000" spc="-5" dirty="0">
                <a:latin typeface="Arial MT"/>
                <a:cs typeface="Arial MT"/>
              </a:rPr>
              <a:t>Educates, organizes and </a:t>
            </a:r>
            <a:r>
              <a:rPr sz="1000" dirty="0">
                <a:latin typeface="Arial MT"/>
                <a:cs typeface="Arial MT"/>
              </a:rPr>
              <a:t>coordinates </a:t>
            </a:r>
            <a:r>
              <a:rPr sz="1000" spc="-5" dirty="0">
                <a:latin typeface="Arial MT"/>
                <a:cs typeface="Arial MT"/>
              </a:rPr>
              <a:t>the activities of agents for the </a:t>
            </a:r>
            <a:r>
              <a:rPr sz="1000" dirty="0">
                <a:latin typeface="Arial MT"/>
                <a:cs typeface="Arial MT"/>
              </a:rPr>
              <a:t>sale </a:t>
            </a:r>
            <a:r>
              <a:rPr sz="1000" spc="-5" dirty="0">
                <a:latin typeface="Arial MT"/>
                <a:cs typeface="Arial MT"/>
              </a:rPr>
              <a:t>of </a:t>
            </a:r>
            <a:r>
              <a:rPr sz="1000" dirty="0">
                <a:latin typeface="Arial MT"/>
                <a:cs typeface="Arial MT"/>
              </a:rPr>
              <a:t>services </a:t>
            </a:r>
            <a:r>
              <a:rPr sz="1000" spc="-5" dirty="0">
                <a:latin typeface="Arial MT"/>
                <a:cs typeface="Arial MT"/>
              </a:rPr>
              <a:t>to the </a:t>
            </a:r>
            <a:r>
              <a:rPr sz="1000" dirty="0">
                <a:latin typeface="Arial MT"/>
                <a:cs typeface="Arial MT"/>
              </a:rPr>
              <a:t>cable </a:t>
            </a:r>
            <a:r>
              <a:rPr sz="1000" spc="-26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operator.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Also </a:t>
            </a:r>
            <a:r>
              <a:rPr sz="1000" dirty="0">
                <a:latin typeface="Arial MT"/>
                <a:cs typeface="Arial MT"/>
              </a:rPr>
              <a:t>seeking</a:t>
            </a:r>
            <a:r>
              <a:rPr sz="1000" spc="-5" dirty="0">
                <a:latin typeface="Arial MT"/>
                <a:cs typeface="Arial MT"/>
              </a:rPr>
              <a:t> advertisers for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television </a:t>
            </a:r>
            <a:r>
              <a:rPr sz="1000" dirty="0">
                <a:latin typeface="Arial MT"/>
                <a:cs typeface="Arial MT"/>
              </a:rPr>
              <a:t>channel</a:t>
            </a:r>
            <a:r>
              <a:rPr sz="1000" spc="-5" dirty="0">
                <a:latin typeface="Arial MT"/>
                <a:cs typeface="Arial MT"/>
              </a:rPr>
              <a:t> SKAT.</a:t>
            </a:r>
            <a:endParaRPr sz="1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9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Mobile</a:t>
            </a:r>
            <a:r>
              <a:rPr sz="1200" b="1" spc="-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Sales</a:t>
            </a:r>
            <a:r>
              <a:rPr sz="1200" b="1" spc="-25" dirty="0">
                <a:latin typeface="Arial"/>
                <a:cs typeface="Arial"/>
              </a:rPr>
              <a:t> Team</a:t>
            </a:r>
            <a:r>
              <a:rPr sz="1200" b="1" spc="-2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Coordinator</a:t>
            </a:r>
            <a:endParaRPr sz="1200" dirty="0">
              <a:latin typeface="Arial"/>
              <a:cs typeface="Arial"/>
            </a:endParaRP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E159787F-B52D-465E-B066-46DDDE5E40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0642354"/>
              </p:ext>
            </p:extLst>
          </p:nvPr>
        </p:nvGraphicFramePr>
        <p:xfrm>
          <a:off x="1407221" y="165586"/>
          <a:ext cx="5181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1600">
                  <a:extLst>
                    <a:ext uri="{9D8B030D-6E8A-4147-A177-3AD203B41FA5}">
                      <a16:colId xmlns:a16="http://schemas.microsoft.com/office/drawing/2014/main" val="194546191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800782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5187" y="2105279"/>
            <a:ext cx="201168" cy="12801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6900" y="3513201"/>
            <a:ext cx="228600" cy="11201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96900" y="5159375"/>
            <a:ext cx="228600" cy="9372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09600" y="5947028"/>
            <a:ext cx="203200" cy="2032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09600" y="7486522"/>
            <a:ext cx="203200" cy="2032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09600" y="8167243"/>
            <a:ext cx="203200" cy="20320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09600" y="8634603"/>
            <a:ext cx="203200" cy="20320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596900" y="641816"/>
            <a:ext cx="6136640" cy="8635365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292100">
              <a:lnSpc>
                <a:spcPct val="100000"/>
              </a:lnSpc>
              <a:spcBef>
                <a:spcPts val="395"/>
              </a:spcBef>
            </a:pPr>
            <a:r>
              <a:rPr sz="1200" spc="-5" dirty="0">
                <a:latin typeface="Arial MT"/>
                <a:cs typeface="Arial MT"/>
              </a:rPr>
              <a:t>HBO</a:t>
            </a:r>
            <a:r>
              <a:rPr sz="1200" spc="-5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Romania</a:t>
            </a:r>
            <a:endParaRPr sz="12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  <a:spcBef>
                <a:spcPts val="250"/>
              </a:spcBef>
            </a:pPr>
            <a:r>
              <a:rPr sz="1000" dirty="0">
                <a:latin typeface="Arial MT"/>
                <a:cs typeface="Arial MT"/>
              </a:rPr>
              <a:t>Jul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2005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Sep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2007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(2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years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months)</a:t>
            </a:r>
          </a:p>
          <a:p>
            <a:pPr marL="292100" marR="92710">
              <a:lnSpc>
                <a:spcPct val="116700"/>
              </a:lnSpc>
            </a:pPr>
            <a:r>
              <a:rPr sz="1000" spc="-5" dirty="0">
                <a:latin typeface="Arial MT"/>
                <a:cs typeface="Arial MT"/>
              </a:rPr>
              <a:t>Organize business trips across the </a:t>
            </a:r>
            <a:r>
              <a:rPr sz="1000" dirty="0">
                <a:latin typeface="Arial MT"/>
                <a:cs typeface="Arial MT"/>
              </a:rPr>
              <a:t>country </a:t>
            </a:r>
            <a:r>
              <a:rPr sz="1000" spc="-5" dirty="0">
                <a:latin typeface="Arial MT"/>
                <a:cs typeface="Arial MT"/>
              </a:rPr>
              <a:t>to </a:t>
            </a:r>
            <a:r>
              <a:rPr sz="1000" dirty="0">
                <a:latin typeface="Arial MT"/>
                <a:cs typeface="Arial MT"/>
              </a:rPr>
              <a:t>sell </a:t>
            </a:r>
            <a:r>
              <a:rPr sz="1000" spc="-5" dirty="0">
                <a:latin typeface="Arial MT"/>
                <a:cs typeface="Arial MT"/>
              </a:rPr>
              <a:t>HBO </a:t>
            </a:r>
            <a:r>
              <a:rPr sz="1000" dirty="0">
                <a:latin typeface="Arial MT"/>
                <a:cs typeface="Arial MT"/>
              </a:rPr>
              <a:t>channels, </a:t>
            </a:r>
            <a:r>
              <a:rPr sz="1000" spc="-5" dirty="0">
                <a:latin typeface="Arial MT"/>
                <a:cs typeface="Arial MT"/>
              </a:rPr>
              <a:t>as well as the </a:t>
            </a:r>
            <a:r>
              <a:rPr sz="1000" dirty="0">
                <a:latin typeface="Arial MT"/>
                <a:cs typeface="Arial MT"/>
              </a:rPr>
              <a:t>services </a:t>
            </a:r>
            <a:r>
              <a:rPr sz="1000" spc="-5" dirty="0">
                <a:latin typeface="Arial MT"/>
                <a:cs typeface="Arial MT"/>
              </a:rPr>
              <a:t>of </a:t>
            </a:r>
            <a:r>
              <a:rPr sz="1000" dirty="0">
                <a:latin typeface="Arial MT"/>
                <a:cs typeface="Arial MT"/>
              </a:rPr>
              <a:t>various 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cable </a:t>
            </a:r>
            <a:r>
              <a:rPr sz="1000" spc="-5" dirty="0">
                <a:latin typeface="Arial MT"/>
                <a:cs typeface="Arial MT"/>
              </a:rPr>
              <a:t>operators. Responsible for placement of </a:t>
            </a:r>
            <a:r>
              <a:rPr sz="1000" dirty="0">
                <a:latin typeface="Arial MT"/>
                <a:cs typeface="Arial MT"/>
              </a:rPr>
              <a:t>sales </a:t>
            </a:r>
            <a:r>
              <a:rPr sz="1000" spc="-5" dirty="0">
                <a:latin typeface="Arial MT"/>
                <a:cs typeface="Arial MT"/>
              </a:rPr>
              <a:t>agents. Forms and negotiates </a:t>
            </a:r>
            <a:r>
              <a:rPr sz="1000" dirty="0">
                <a:latin typeface="Arial MT"/>
                <a:cs typeface="Arial MT"/>
              </a:rPr>
              <a:t>salary </a:t>
            </a:r>
            <a:r>
              <a:rPr sz="1000" spc="-5" dirty="0">
                <a:latin typeface="Arial MT"/>
                <a:cs typeface="Arial MT"/>
              </a:rPr>
              <a:t>of his team. </a:t>
            </a:r>
            <a:r>
              <a:rPr sz="100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Working with </a:t>
            </a:r>
            <a:r>
              <a:rPr sz="1000" dirty="0">
                <a:latin typeface="Arial MT"/>
                <a:cs typeface="Arial MT"/>
              </a:rPr>
              <a:t>some </a:t>
            </a:r>
            <a:r>
              <a:rPr sz="1000" spc="-5" dirty="0">
                <a:latin typeface="Arial MT"/>
                <a:cs typeface="Arial MT"/>
              </a:rPr>
              <a:t>of the </a:t>
            </a:r>
            <a:r>
              <a:rPr sz="1000" dirty="0">
                <a:latin typeface="Arial MT"/>
                <a:cs typeface="Arial MT"/>
              </a:rPr>
              <a:t>major cable </a:t>
            </a:r>
            <a:r>
              <a:rPr sz="1000" spc="-5" dirty="0">
                <a:latin typeface="Arial MT"/>
                <a:cs typeface="Arial MT"/>
              </a:rPr>
              <a:t>operators in the </a:t>
            </a:r>
            <a:r>
              <a:rPr sz="1000" dirty="0">
                <a:latin typeface="Arial MT"/>
                <a:cs typeface="Arial MT"/>
              </a:rPr>
              <a:t>country, MSAT, </a:t>
            </a:r>
            <a:r>
              <a:rPr sz="1000" spc="-5" dirty="0">
                <a:latin typeface="Arial MT"/>
                <a:cs typeface="Arial MT"/>
              </a:rPr>
              <a:t>SKAT, CableTel, Pleven Sprint. </a:t>
            </a:r>
            <a:r>
              <a:rPr sz="1000" spc="-26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Responsible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for five employees.</a:t>
            </a:r>
            <a:endParaRPr sz="1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9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Freelance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sales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coordinator</a:t>
            </a:r>
            <a:endParaRPr sz="1200" dirty="0">
              <a:latin typeface="Arial"/>
              <a:cs typeface="Arial"/>
            </a:endParaRPr>
          </a:p>
          <a:p>
            <a:pPr marL="292100">
              <a:lnSpc>
                <a:spcPct val="100000"/>
              </a:lnSpc>
              <a:spcBef>
                <a:spcPts val="240"/>
              </a:spcBef>
            </a:pPr>
            <a:r>
              <a:rPr sz="1200" spc="-5" dirty="0">
                <a:latin typeface="Arial MT"/>
                <a:cs typeface="Arial MT"/>
              </a:rPr>
              <a:t>HBO</a:t>
            </a:r>
            <a:r>
              <a:rPr sz="1200" spc="-5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Romania</a:t>
            </a:r>
            <a:endParaRPr sz="1200" dirty="0">
              <a:latin typeface="Arial MT"/>
              <a:cs typeface="Arial MT"/>
            </a:endParaRPr>
          </a:p>
          <a:p>
            <a:pPr marL="292100" algn="just">
              <a:lnSpc>
                <a:spcPct val="100000"/>
              </a:lnSpc>
              <a:spcBef>
                <a:spcPts val="250"/>
              </a:spcBef>
            </a:pPr>
            <a:r>
              <a:rPr sz="1000" dirty="0">
                <a:latin typeface="Arial MT"/>
                <a:cs typeface="Arial MT"/>
              </a:rPr>
              <a:t>Jul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2005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Sep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2007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(2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years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months)</a:t>
            </a:r>
          </a:p>
          <a:p>
            <a:pPr marL="292100" marR="175260" algn="just">
              <a:lnSpc>
                <a:spcPct val="116700"/>
              </a:lnSpc>
            </a:pPr>
            <a:r>
              <a:rPr sz="1000" spc="-5" dirty="0">
                <a:latin typeface="Arial MT"/>
                <a:cs typeface="Arial MT"/>
              </a:rPr>
              <a:t>Organize business trips in the </a:t>
            </a:r>
            <a:r>
              <a:rPr sz="1000" dirty="0">
                <a:latin typeface="Arial MT"/>
                <a:cs typeface="Arial MT"/>
              </a:rPr>
              <a:t>country </a:t>
            </a:r>
            <a:r>
              <a:rPr sz="1000" spc="-5" dirty="0">
                <a:latin typeface="Arial MT"/>
                <a:cs typeface="Arial MT"/>
              </a:rPr>
              <a:t>to </a:t>
            </a:r>
            <a:r>
              <a:rPr sz="1000" dirty="0">
                <a:latin typeface="Arial MT"/>
                <a:cs typeface="Arial MT"/>
              </a:rPr>
              <a:t>sale </a:t>
            </a:r>
            <a:r>
              <a:rPr sz="1000" spc="-5" dirty="0">
                <a:latin typeface="Arial MT"/>
                <a:cs typeface="Arial MT"/>
              </a:rPr>
              <a:t>HBO packages as well as the </a:t>
            </a:r>
            <a:r>
              <a:rPr sz="1000" dirty="0">
                <a:latin typeface="Arial MT"/>
                <a:cs typeface="Arial MT"/>
              </a:rPr>
              <a:t>services </a:t>
            </a:r>
            <a:r>
              <a:rPr sz="1000" spc="-5" dirty="0">
                <a:latin typeface="Arial MT"/>
                <a:cs typeface="Arial MT"/>
              </a:rPr>
              <a:t>of </a:t>
            </a:r>
            <a:r>
              <a:rPr sz="1000" dirty="0">
                <a:latin typeface="Arial MT"/>
                <a:cs typeface="Arial MT"/>
              </a:rPr>
              <a:t>various cable 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operators. Responsible for placement of advertising agents. Forms and negotiate the fee of his team. </a:t>
            </a:r>
            <a:r>
              <a:rPr sz="100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Work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with the largest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cable</a:t>
            </a:r>
            <a:r>
              <a:rPr sz="1000" spc="-5" dirty="0">
                <a:latin typeface="Arial MT"/>
                <a:cs typeface="Arial MT"/>
              </a:rPr>
              <a:t> operators in 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country,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such</a:t>
            </a:r>
            <a:r>
              <a:rPr sz="1000" spc="-5" dirty="0">
                <a:latin typeface="Arial MT"/>
                <a:cs typeface="Arial MT"/>
              </a:rPr>
              <a:t> as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MSAT,</a:t>
            </a:r>
            <a:r>
              <a:rPr sz="1000" spc="-5" dirty="0">
                <a:latin typeface="Arial MT"/>
                <a:cs typeface="Arial MT"/>
              </a:rPr>
              <a:t> SKAT, CableTel.</a:t>
            </a:r>
            <a:endParaRPr sz="1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9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Freelance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sales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coordinator</a:t>
            </a:r>
            <a:endParaRPr sz="1200" dirty="0">
              <a:latin typeface="Arial"/>
              <a:cs typeface="Arial"/>
            </a:endParaRPr>
          </a:p>
          <a:p>
            <a:pPr marL="292100">
              <a:lnSpc>
                <a:spcPct val="100000"/>
              </a:lnSpc>
              <a:spcBef>
                <a:spcPts val="240"/>
              </a:spcBef>
            </a:pPr>
            <a:r>
              <a:rPr sz="1200" spc="-5" dirty="0">
                <a:latin typeface="Arial MT"/>
                <a:cs typeface="Arial MT"/>
              </a:rPr>
              <a:t>CableTel</a:t>
            </a:r>
            <a:endParaRPr sz="12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  <a:spcBef>
                <a:spcPts val="250"/>
              </a:spcBef>
            </a:pPr>
            <a:r>
              <a:rPr sz="1000" dirty="0">
                <a:latin typeface="Arial MT"/>
                <a:cs typeface="Arial MT"/>
              </a:rPr>
              <a:t>May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2004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Jun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2005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months)</a:t>
            </a:r>
          </a:p>
          <a:p>
            <a:pPr marL="292100" marR="83820">
              <a:lnSpc>
                <a:spcPct val="116700"/>
              </a:lnSpc>
            </a:pPr>
            <a:r>
              <a:rPr sz="1000" spc="-5" dirty="0">
                <a:latin typeface="Arial MT"/>
                <a:cs typeface="Arial MT"/>
              </a:rPr>
              <a:t>Training, organizing and </a:t>
            </a:r>
            <a:r>
              <a:rPr sz="1000" dirty="0">
                <a:latin typeface="Arial MT"/>
                <a:cs typeface="Arial MT"/>
              </a:rPr>
              <a:t>coordinating </a:t>
            </a:r>
            <a:r>
              <a:rPr sz="1000" spc="-5" dirty="0">
                <a:latin typeface="Arial MT"/>
                <a:cs typeface="Arial MT"/>
              </a:rPr>
              <a:t>the activities of agents for the </a:t>
            </a:r>
            <a:r>
              <a:rPr sz="1000" dirty="0">
                <a:latin typeface="Arial MT"/>
                <a:cs typeface="Arial MT"/>
              </a:rPr>
              <a:t>sale </a:t>
            </a:r>
            <a:r>
              <a:rPr sz="1000" spc="-5" dirty="0">
                <a:latin typeface="Arial MT"/>
                <a:cs typeface="Arial MT"/>
              </a:rPr>
              <a:t>of TV </a:t>
            </a:r>
            <a:r>
              <a:rPr sz="1000" dirty="0">
                <a:latin typeface="Arial MT"/>
                <a:cs typeface="Arial MT"/>
              </a:rPr>
              <a:t>channel </a:t>
            </a:r>
            <a:r>
              <a:rPr sz="1000" spc="-5" dirty="0">
                <a:latin typeface="Arial MT"/>
                <a:cs typeface="Arial MT"/>
              </a:rPr>
              <a:t>HBO. Allocates </a:t>
            </a:r>
            <a:r>
              <a:rPr sz="1000" spc="-26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areas for work. Introduced </a:t>
            </a:r>
            <a:r>
              <a:rPr sz="1000" dirty="0">
                <a:latin typeface="Arial MT"/>
                <a:cs typeface="Arial MT"/>
              </a:rPr>
              <a:t>a </a:t>
            </a:r>
            <a:r>
              <a:rPr sz="1000" spc="-5" dirty="0">
                <a:latin typeface="Arial MT"/>
                <a:cs typeface="Arial MT"/>
              </a:rPr>
              <a:t>bonus </a:t>
            </a:r>
            <a:r>
              <a:rPr sz="1000" dirty="0">
                <a:latin typeface="Arial MT"/>
                <a:cs typeface="Arial MT"/>
              </a:rPr>
              <a:t>system </a:t>
            </a:r>
            <a:r>
              <a:rPr sz="1000" spc="-5" dirty="0">
                <a:latin typeface="Arial MT"/>
                <a:cs typeface="Arial MT"/>
              </a:rPr>
              <a:t>for </a:t>
            </a:r>
            <a:r>
              <a:rPr sz="1000" dirty="0">
                <a:latin typeface="Arial MT"/>
                <a:cs typeface="Arial MT"/>
              </a:rPr>
              <a:t>stimulation </a:t>
            </a:r>
            <a:r>
              <a:rPr sz="1000" spc="-5" dirty="0">
                <a:latin typeface="Arial MT"/>
                <a:cs typeface="Arial MT"/>
              </a:rPr>
              <a:t>of employees. </a:t>
            </a:r>
            <a:r>
              <a:rPr sz="1000" dirty="0">
                <a:latin typeface="Arial MT"/>
                <a:cs typeface="Arial MT"/>
              </a:rPr>
              <a:t>Manages </a:t>
            </a:r>
            <a:r>
              <a:rPr sz="1000" spc="-5" dirty="0">
                <a:latin typeface="Arial MT"/>
                <a:cs typeface="Arial MT"/>
              </a:rPr>
              <a:t>up to ten </a:t>
            </a:r>
            <a:r>
              <a:rPr sz="1000" dirty="0">
                <a:latin typeface="Arial MT"/>
                <a:cs typeface="Arial MT"/>
              </a:rPr>
              <a:t>sales 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agents.</a:t>
            </a:r>
            <a:endParaRPr sz="1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55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Education</a:t>
            </a:r>
            <a:endParaRPr sz="1400" dirty="0">
              <a:latin typeface="Arial"/>
              <a:cs typeface="Arial"/>
            </a:endParaRPr>
          </a:p>
          <a:p>
            <a:pPr marL="292100">
              <a:lnSpc>
                <a:spcPct val="100000"/>
              </a:lnSpc>
              <a:spcBef>
                <a:spcPts val="710"/>
              </a:spcBef>
            </a:pPr>
            <a:r>
              <a:rPr sz="1200" b="1" spc="-5" dirty="0">
                <a:latin typeface="Arial"/>
                <a:cs typeface="Arial"/>
              </a:rPr>
              <a:t>University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of</a:t>
            </a:r>
            <a:r>
              <a:rPr sz="1200" b="1" spc="-15" dirty="0">
                <a:latin typeface="Arial"/>
                <a:cs typeface="Arial"/>
              </a:rPr>
              <a:t> Wales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15" dirty="0">
                <a:latin typeface="Arial"/>
                <a:cs typeface="Arial"/>
              </a:rPr>
              <a:t>Trinity </a:t>
            </a:r>
            <a:r>
              <a:rPr sz="1200" b="1" spc="-5" dirty="0">
                <a:latin typeface="Arial"/>
                <a:cs typeface="Arial"/>
              </a:rPr>
              <a:t>Saint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David</a:t>
            </a:r>
            <a:endParaRPr sz="1200" dirty="0">
              <a:latin typeface="Arial"/>
              <a:cs typeface="Arial"/>
            </a:endParaRPr>
          </a:p>
          <a:p>
            <a:pPr marL="292100" algn="just">
              <a:lnSpc>
                <a:spcPct val="100000"/>
              </a:lnSpc>
              <a:spcBef>
                <a:spcPts val="240"/>
              </a:spcBef>
            </a:pPr>
            <a:r>
              <a:rPr sz="1200" spc="-5" dirty="0">
                <a:latin typeface="Arial MT"/>
                <a:cs typeface="Arial MT"/>
              </a:rPr>
              <a:t>CertHE,</a:t>
            </a:r>
            <a:r>
              <a:rPr sz="1200" spc="-25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Health</a:t>
            </a:r>
            <a:r>
              <a:rPr sz="1200" spc="-2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and</a:t>
            </a:r>
            <a:r>
              <a:rPr sz="1200" spc="-2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Social</a:t>
            </a:r>
            <a:r>
              <a:rPr sz="1200" spc="-2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Care</a:t>
            </a:r>
            <a:endParaRPr sz="1200" dirty="0">
              <a:latin typeface="Arial MT"/>
              <a:cs typeface="Arial MT"/>
            </a:endParaRPr>
          </a:p>
          <a:p>
            <a:pPr marL="292100" algn="just">
              <a:lnSpc>
                <a:spcPct val="100000"/>
              </a:lnSpc>
              <a:spcBef>
                <a:spcPts val="250"/>
              </a:spcBef>
            </a:pPr>
            <a:r>
              <a:rPr sz="1000" spc="-5" dirty="0">
                <a:latin typeface="Arial MT"/>
                <a:cs typeface="Arial MT"/>
              </a:rPr>
              <a:t>Dec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2020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Jan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2022</a:t>
            </a:r>
            <a:endParaRPr sz="1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650" dirty="0">
              <a:latin typeface="Arial MT"/>
              <a:cs typeface="Arial MT"/>
            </a:endParaRPr>
          </a:p>
          <a:p>
            <a:pPr marL="292100" marR="270510">
              <a:lnSpc>
                <a:spcPct val="116700"/>
              </a:lnSpc>
            </a:pPr>
            <a:r>
              <a:rPr sz="1200" b="1" spc="-5" dirty="0">
                <a:latin typeface="Arial"/>
                <a:cs typeface="Arial"/>
              </a:rPr>
              <a:t>Professional High School of Construction, Architecture and Geodesy "Penyo </a:t>
            </a:r>
            <a:r>
              <a:rPr sz="1200" b="1" spc="-32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Penev"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-</a:t>
            </a:r>
            <a:r>
              <a:rPr sz="1200" b="1" spc="-5" dirty="0">
                <a:latin typeface="Arial"/>
                <a:cs typeface="Arial"/>
              </a:rPr>
              <a:t> RUSE</a:t>
            </a:r>
            <a:endParaRPr sz="1200" dirty="0">
              <a:latin typeface="Arial"/>
              <a:cs typeface="Arial"/>
            </a:endParaRPr>
          </a:p>
          <a:p>
            <a:pPr marL="292100" marR="5080">
              <a:lnSpc>
                <a:spcPct val="116700"/>
              </a:lnSpc>
            </a:pPr>
            <a:r>
              <a:rPr sz="1200" spc="-5" dirty="0">
                <a:latin typeface="Arial MT"/>
                <a:cs typeface="Arial MT"/>
              </a:rPr>
              <a:t>High School, </a:t>
            </a:r>
            <a:r>
              <a:rPr sz="1200" dirty="0">
                <a:latin typeface="Arial MT"/>
                <a:cs typeface="Arial MT"/>
              </a:rPr>
              <a:t>Mashinist- mechanic </a:t>
            </a:r>
            <a:r>
              <a:rPr sz="1200" spc="-5" dirty="0">
                <a:latin typeface="Arial MT"/>
                <a:cs typeface="Arial MT"/>
              </a:rPr>
              <a:t>of </a:t>
            </a:r>
            <a:r>
              <a:rPr sz="1200" dirty="0">
                <a:latin typeface="Arial MT"/>
                <a:cs typeface="Arial MT"/>
              </a:rPr>
              <a:t>road construction </a:t>
            </a:r>
            <a:r>
              <a:rPr sz="1200" spc="-5" dirty="0">
                <a:latin typeface="Arial MT"/>
                <a:cs typeface="Arial MT"/>
              </a:rPr>
              <a:t>equipment and driver license of </a:t>
            </a:r>
            <a:r>
              <a:rPr sz="1200" spc="-32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category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</a:t>
            </a:r>
            <a:r>
              <a:rPr sz="1200" spc="-5" dirty="0">
                <a:latin typeface="Arial MT"/>
                <a:cs typeface="Arial MT"/>
              </a:rPr>
              <a:t> and </a:t>
            </a:r>
            <a:r>
              <a:rPr sz="1200" dirty="0">
                <a:latin typeface="Arial MT"/>
                <a:cs typeface="Arial MT"/>
              </a:rPr>
              <a:t>C</a:t>
            </a:r>
          </a:p>
          <a:p>
            <a:pPr marL="292100" algn="just">
              <a:lnSpc>
                <a:spcPct val="100000"/>
              </a:lnSpc>
              <a:spcBef>
                <a:spcPts val="250"/>
              </a:spcBef>
            </a:pPr>
            <a:r>
              <a:rPr sz="1000" spc="-5" dirty="0">
                <a:latin typeface="Arial MT"/>
                <a:cs typeface="Arial MT"/>
              </a:rPr>
              <a:t>1990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1993</a:t>
            </a:r>
            <a:endParaRPr sz="10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55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Licenses</a:t>
            </a:r>
            <a:r>
              <a:rPr sz="1400" b="1" spc="-3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&amp;</a:t>
            </a:r>
            <a:r>
              <a:rPr sz="1400" b="1" spc="-3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Certifications</a:t>
            </a:r>
            <a:endParaRPr sz="1400" dirty="0">
              <a:latin typeface="Arial"/>
              <a:cs typeface="Arial"/>
            </a:endParaRPr>
          </a:p>
          <a:p>
            <a:pPr marL="292100" marR="481965">
              <a:lnSpc>
                <a:spcPct val="116700"/>
              </a:lnSpc>
              <a:spcBef>
                <a:spcPts val="470"/>
              </a:spcBef>
            </a:pPr>
            <a:r>
              <a:rPr sz="1200" b="1" dirty="0">
                <a:latin typeface="Arial"/>
                <a:cs typeface="Arial"/>
              </a:rPr>
              <a:t>Marketing,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Management, </a:t>
            </a:r>
            <a:r>
              <a:rPr sz="1200" b="1" spc="-5" dirty="0">
                <a:latin typeface="Arial"/>
                <a:cs typeface="Arial"/>
              </a:rPr>
              <a:t>Accounting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dirty="0">
                <a:latin typeface="Arial MT"/>
                <a:cs typeface="Arial MT"/>
              </a:rPr>
              <a:t>- </a:t>
            </a:r>
            <a:r>
              <a:rPr sz="1200" spc="-5" dirty="0">
                <a:latin typeface="Arial MT"/>
                <a:cs typeface="Arial MT"/>
              </a:rPr>
              <a:t>Federation of </a:t>
            </a:r>
            <a:r>
              <a:rPr sz="1200" dirty="0">
                <a:latin typeface="Arial MT"/>
                <a:cs typeface="Arial MT"/>
              </a:rPr>
              <a:t>scientific </a:t>
            </a:r>
            <a:r>
              <a:rPr sz="1200" spc="-5" dirty="0">
                <a:latin typeface="Arial MT"/>
                <a:cs typeface="Arial MT"/>
              </a:rPr>
              <a:t>and </a:t>
            </a:r>
            <a:r>
              <a:rPr sz="1200" spc="-32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technical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alliances, Ruse </a:t>
            </a:r>
            <a:r>
              <a:rPr sz="1200" dirty="0">
                <a:latin typeface="Arial MT"/>
                <a:cs typeface="Arial MT"/>
              </a:rPr>
              <a:t>sity</a:t>
            </a: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Management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of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start-ups</a:t>
            </a:r>
            <a:r>
              <a:rPr sz="1200" b="1" spc="320" dirty="0">
                <a:latin typeface="Arial"/>
                <a:cs typeface="Arial"/>
              </a:rPr>
              <a:t> </a:t>
            </a:r>
            <a:r>
              <a:rPr sz="1200" dirty="0">
                <a:latin typeface="Arial MT"/>
                <a:cs typeface="Arial MT"/>
              </a:rPr>
              <a:t>-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Federation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of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scientific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and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technical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alliances,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Ruse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sity</a:t>
            </a: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00" dirty="0">
              <a:latin typeface="Arial MT"/>
              <a:cs typeface="Arial MT"/>
            </a:endParaRPr>
          </a:p>
          <a:p>
            <a:pPr marL="2921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Computer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literacy </a:t>
            </a:r>
            <a:r>
              <a:rPr sz="1200" dirty="0">
                <a:latin typeface="Arial MT"/>
                <a:cs typeface="Arial MT"/>
              </a:rPr>
              <a:t>-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Federation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of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scientific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and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technical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alliances,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spc="-5" dirty="0">
                <a:latin typeface="Arial MT"/>
                <a:cs typeface="Arial MT"/>
              </a:rPr>
              <a:t>Ruse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sity</a:t>
            </a: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60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Skills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11" name="object 2">
            <a:extLst>
              <a:ext uri="{FF2B5EF4-FFF2-40B4-BE49-F238E27FC236}">
                <a16:creationId xmlns:a16="http://schemas.microsoft.com/office/drawing/2014/main" id="{2131D424-3E57-4773-A9B9-200FBFA1659B}"/>
              </a:ext>
            </a:extLst>
          </p:cNvPr>
          <p:cNvSpPr txBox="1"/>
          <p:nvPr/>
        </p:nvSpPr>
        <p:spPr>
          <a:xfrm>
            <a:off x="879792" y="9416584"/>
            <a:ext cx="6012815" cy="381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700"/>
              </a:lnSpc>
              <a:spcBef>
                <a:spcPts val="100"/>
              </a:spcBef>
            </a:pPr>
            <a:r>
              <a:rPr sz="1000" spc="-5" dirty="0">
                <a:latin typeface="Arial MT"/>
                <a:cs typeface="Arial MT"/>
              </a:rPr>
              <a:t>English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•</a:t>
            </a:r>
            <a:r>
              <a:rPr sz="1000" spc="27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Teamwork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•</a:t>
            </a:r>
            <a:r>
              <a:rPr sz="1000" spc="27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Advertising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•</a:t>
            </a:r>
            <a:r>
              <a:rPr sz="1000" spc="27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Bulgarian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•</a:t>
            </a:r>
            <a:r>
              <a:rPr sz="1000" spc="27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Presentation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Skills</a:t>
            </a:r>
            <a:r>
              <a:rPr sz="1000" spc="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•</a:t>
            </a:r>
            <a:r>
              <a:rPr sz="1000" spc="27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Accounting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•</a:t>
            </a:r>
            <a:r>
              <a:rPr sz="1000" spc="27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Russian</a:t>
            </a:r>
            <a:r>
              <a:rPr sz="1000" spc="27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• 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Organization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Skills</a:t>
            </a:r>
            <a:r>
              <a:rPr sz="1000" spc="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•</a:t>
            </a:r>
            <a:r>
              <a:rPr sz="1000" spc="27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Server Farms</a:t>
            </a:r>
            <a:endParaRPr sz="10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A59258-0422-4577-8307-062CE2EA2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192" y="1600200"/>
            <a:ext cx="5676015" cy="8305800"/>
          </a:xfrm>
          <a:prstGeom prst="rect">
            <a:avLst/>
          </a:prstGeom>
        </p:spPr>
      </p:pic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D1DA6606-B2A1-4A4F-A480-320090B048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9994392"/>
              </p:ext>
            </p:extLst>
          </p:nvPr>
        </p:nvGraphicFramePr>
        <p:xfrm>
          <a:off x="1295399" y="457200"/>
          <a:ext cx="5181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1600">
                  <a:extLst>
                    <a:ext uri="{9D8B030D-6E8A-4147-A177-3AD203B41FA5}">
                      <a16:colId xmlns:a16="http://schemas.microsoft.com/office/drawing/2014/main" val="38525760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Job description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1962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7869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829</Words>
  <Application>Microsoft Office PowerPoint</Application>
  <PresentationFormat>Custom</PresentationFormat>
  <Paragraphs>74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Arial MT</vt:lpstr>
      <vt:lpstr>Calibri</vt:lpstr>
      <vt:lpstr>Office Theme</vt:lpstr>
      <vt:lpstr>PowerPoint Presentation</vt:lpstr>
      <vt:lpstr>Galin Kamburov Wolverhampton, England, United Kingdom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Galin Mihaylov Kamburov (2020326)</cp:lastModifiedBy>
  <cp:revision>1</cp:revision>
  <dcterms:created xsi:type="dcterms:W3CDTF">2021-10-24T17:08:23Z</dcterms:created>
  <dcterms:modified xsi:type="dcterms:W3CDTF">2021-10-24T17:34:27Z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2021-10-24T00:00:00Z</vt:filetime>
  </property>
  <property fmtid="{D5CDD505-2E9C-101B-9397-08002B2CF9AE}" pid="3" name="Creator">
    <vt:lpwstr>Apache FOP Version 2.2</vt:lpwstr>
  </property>
  <property fmtid="{D5CDD505-2E9C-101B-9397-08002B2CF9AE}" pid="4" name="LastSaved">
    <vt:filetime>2021-10-24T00:00:00Z</vt:filetime>
  </property>
</Properties>
</file>