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57" r:id="rId3"/>
    <p:sldId id="271" r:id="rId4"/>
    <p:sldId id="269" r:id="rId5"/>
    <p:sldId id="287" r:id="rId6"/>
    <p:sldId id="288" r:id="rId7"/>
    <p:sldId id="278" r:id="rId8"/>
    <p:sldId id="270" r:id="rId9"/>
    <p:sldId id="273" r:id="rId10"/>
    <p:sldId id="272" r:id="rId11"/>
    <p:sldId id="291" r:id="rId12"/>
    <p:sldId id="275" r:id="rId13"/>
    <p:sldId id="277" r:id="rId14"/>
    <p:sldId id="276" r:id="rId15"/>
    <p:sldId id="279" r:id="rId16"/>
    <p:sldId id="289" r:id="rId17"/>
    <p:sldId id="280" r:id="rId18"/>
    <p:sldId id="283" r:id="rId19"/>
    <p:sldId id="284" r:id="rId20"/>
    <p:sldId id="282" r:id="rId21"/>
    <p:sldId id="274" r:id="rId22"/>
    <p:sldId id="285" r:id="rId23"/>
    <p:sldId id="286" r:id="rId24"/>
    <p:sldId id="29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438" y="6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7/15/2021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7/15/2021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862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611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620022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18</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19</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21</a:t>
            </a:fld>
            <a:endParaRPr lang="en-US"/>
          </a:p>
        </p:txBody>
      </p:sp>
    </p:spTree>
    <p:extLst>
      <p:ext uri="{BB962C8B-B14F-4D97-AF65-F5344CB8AC3E}">
        <p14:creationId xmlns:p14="http://schemas.microsoft.com/office/powerpoint/2010/main" val="41527197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22</a:t>
            </a:fld>
            <a:endParaRPr lang="en-US"/>
          </a:p>
        </p:txBody>
      </p:sp>
    </p:spTree>
    <p:extLst>
      <p:ext uri="{BB962C8B-B14F-4D97-AF65-F5344CB8AC3E}">
        <p14:creationId xmlns:p14="http://schemas.microsoft.com/office/powerpoint/2010/main" val="40388550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23</a:t>
            </a:fld>
            <a:endParaRPr lang="en-US"/>
          </a:p>
        </p:txBody>
      </p:sp>
    </p:spTree>
    <p:extLst>
      <p:ext uri="{BB962C8B-B14F-4D97-AF65-F5344CB8AC3E}">
        <p14:creationId xmlns:p14="http://schemas.microsoft.com/office/powerpoint/2010/main" val="1142235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7/15/2021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7/15/2021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7/15/2021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7/15/2021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7/15/2021</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Group Presentation – Family C</a:t>
            </a:r>
          </a:p>
        </p:txBody>
      </p:sp>
      <p:sp>
        <p:nvSpPr>
          <p:cNvPr id="3" name="Subtitle 2"/>
          <p:cNvSpPr>
            <a:spLocks noGrp="1"/>
          </p:cNvSpPr>
          <p:nvPr>
            <p:ph type="subTitle" idx="1"/>
          </p:nvPr>
        </p:nvSpPr>
        <p:spPr>
          <a:xfrm>
            <a:off x="1065213" y="3108803"/>
            <a:ext cx="7091361" cy="3444397"/>
          </a:xfrm>
        </p:spPr>
        <p:txBody>
          <a:bodyPr>
            <a:normAutofit fontScale="70000" lnSpcReduction="20000"/>
          </a:bodyPr>
          <a:lstStyle/>
          <a:p>
            <a:pPr>
              <a:lnSpc>
                <a:spcPct val="170000"/>
              </a:lnSpc>
            </a:pPr>
            <a:r>
              <a:rPr lang="en-GB" sz="1800" b="1" dirty="0">
                <a:effectLst/>
                <a:latin typeface="Arial" panose="020B0604020202020204" pitchFamily="34" charset="0"/>
                <a:ea typeface="Times New Roman" panose="02020603050405020304" pitchFamily="18" charset="0"/>
              </a:rPr>
              <a:t>Children, Young People and Families</a:t>
            </a:r>
          </a:p>
          <a:p>
            <a:pPr>
              <a:lnSpc>
                <a:spcPct val="170000"/>
              </a:lnSpc>
            </a:pPr>
            <a:r>
              <a:rPr lang="en-GB" sz="1800" b="1" dirty="0">
                <a:effectLst/>
                <a:latin typeface="Arial" panose="020B0604020202020204" pitchFamily="34" charset="0"/>
                <a:ea typeface="Times New Roman" panose="02020603050405020304" pitchFamily="18" charset="0"/>
              </a:rPr>
              <a:t>BMHP5004_BIRM</a:t>
            </a:r>
          </a:p>
          <a:p>
            <a:pPr>
              <a:lnSpc>
                <a:spcPct val="170000"/>
              </a:lnSpc>
            </a:pPr>
            <a:r>
              <a:rPr lang="en-GB" sz="1800" b="1" dirty="0">
                <a:effectLst/>
                <a:latin typeface="Arial" panose="020B0604020202020204" pitchFamily="34" charset="0"/>
                <a:ea typeface="Times New Roman" panose="02020603050405020304" pitchFamily="18" charset="0"/>
              </a:rPr>
              <a:t>Dr Crisford Chogugudza</a:t>
            </a:r>
          </a:p>
          <a:p>
            <a:pPr>
              <a:lnSpc>
                <a:spcPct val="170000"/>
              </a:lnSpc>
            </a:pPr>
            <a:endParaRPr lang="en-GB" sz="1800" b="1" dirty="0">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Natasha </a:t>
            </a:r>
            <a:r>
              <a:rPr lang="en-GB" sz="1800" b="1" dirty="0">
                <a:latin typeface="Arial" panose="020B0604020202020204" pitchFamily="34" charset="0"/>
                <a:ea typeface="Times New Roman" panose="02020603050405020304" pitchFamily="18" charset="0"/>
              </a:rPr>
              <a:t>Oglesby-Biggs</a:t>
            </a:r>
          </a:p>
          <a:p>
            <a:pPr marL="285750" indent="-285750">
              <a:lnSpc>
                <a:spcPct val="170000"/>
              </a:lnSpc>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Genine Martin</a:t>
            </a:r>
          </a:p>
          <a:p>
            <a:pPr marL="285750" indent="-285750">
              <a:lnSpc>
                <a:spcPct val="170000"/>
              </a:lnSpc>
              <a:buFont typeface="Arial" panose="020B0604020202020204" pitchFamily="34" charset="0"/>
              <a:buChar char="•"/>
            </a:pPr>
            <a:r>
              <a:rPr lang="en-GB" sz="1800" b="1" dirty="0">
                <a:latin typeface="Arial" panose="020B0604020202020204" pitchFamily="34" charset="0"/>
                <a:ea typeface="Times New Roman" panose="02020603050405020304" pitchFamily="18" charset="0"/>
              </a:rPr>
              <a:t>Solomon Lopez</a:t>
            </a:r>
          </a:p>
          <a:p>
            <a:pPr marL="285750" indent="-285750">
              <a:lnSpc>
                <a:spcPct val="170000"/>
              </a:lnSpc>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Carrie Jelfs</a:t>
            </a:r>
          </a:p>
          <a:p>
            <a:pPr marL="285750" indent="-285750">
              <a:lnSpc>
                <a:spcPct val="170000"/>
              </a:lnSpc>
              <a:buFont typeface="Arial" panose="020B0604020202020204" pitchFamily="34" charset="0"/>
              <a:buChar char="•"/>
            </a:pPr>
            <a:r>
              <a:rPr lang="en-GB" sz="1800" b="1" dirty="0">
                <a:latin typeface="Arial" panose="020B0604020202020204" pitchFamily="34" charset="0"/>
                <a:ea typeface="Times New Roman" panose="02020603050405020304" pitchFamily="18" charset="0"/>
              </a:rPr>
              <a:t>Hayley Riley</a:t>
            </a:r>
          </a:p>
          <a:p>
            <a:pPr marL="285750" indent="-285750">
              <a:lnSpc>
                <a:spcPct val="170000"/>
              </a:lnSpc>
              <a:buFont typeface="Arial" panose="020B0604020202020204" pitchFamily="34" charset="0"/>
              <a:buChar char="•"/>
            </a:pPr>
            <a:r>
              <a:rPr lang="en-GB" sz="1800" b="1" dirty="0">
                <a:latin typeface="Arial" panose="020B0604020202020204" pitchFamily="34" charset="0"/>
                <a:ea typeface="Times New Roman" panose="02020603050405020304" pitchFamily="18" charset="0"/>
              </a:rPr>
              <a:t>Alecia Hall</a:t>
            </a:r>
          </a:p>
          <a:p>
            <a:pPr marL="285750" indent="-285750">
              <a:lnSpc>
                <a:spcPct val="170000"/>
              </a:lnSpc>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Nilfa Katun</a:t>
            </a:r>
          </a:p>
          <a:p>
            <a:pPr>
              <a:lnSpc>
                <a:spcPct val="170000"/>
              </a:lnSpc>
            </a:pPr>
            <a:endParaRPr lang="en-GB" sz="1800" b="1" dirty="0">
              <a:effectLst/>
              <a:latin typeface="Arial" panose="020B0604020202020204" pitchFamily="34" charset="0"/>
              <a:ea typeface="Times New Roman" panose="02020603050405020304" pitchFamily="18" charset="0"/>
            </a:endParaRPr>
          </a:p>
          <a:p>
            <a:endParaRPr lang="en-GB" sz="1800" b="1" dirty="0">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176784"/>
            <a:ext cx="9372600" cy="1200416"/>
          </a:xfrm>
        </p:spPr>
        <p:txBody>
          <a:bodyPr>
            <a:normAutofit/>
          </a:bodyPr>
          <a:lstStyle/>
          <a:p>
            <a:pPr algn="ctr"/>
            <a:r>
              <a:rPr lang="fr-FR" sz="4400" u="sng" dirty="0">
                <a:solidFill>
                  <a:schemeClr val="tx2"/>
                </a:solidFill>
              </a:rPr>
              <a:t>Introduction</a:t>
            </a:r>
            <a:endParaRPr lang="en-US" sz="4400" u="sng" dirty="0">
              <a:solidFill>
                <a:schemeClr val="tx2"/>
              </a:solidFill>
            </a:endParaRPr>
          </a:p>
        </p:txBody>
      </p:sp>
      <p:sp>
        <p:nvSpPr>
          <p:cNvPr id="3" name="Content Placeholder 2"/>
          <p:cNvSpPr>
            <a:spLocks noGrp="1"/>
          </p:cNvSpPr>
          <p:nvPr>
            <p:ph idx="1"/>
          </p:nvPr>
        </p:nvSpPr>
        <p:spPr>
          <a:xfrm>
            <a:off x="1519100" y="1755913"/>
            <a:ext cx="9372600" cy="4114800"/>
          </a:xfrm>
        </p:spPr>
        <p:txBody>
          <a:bodyPr>
            <a:normAutofit lnSpcReduction="10000"/>
          </a:bodyPr>
          <a:lstStyle/>
          <a:p>
            <a:pPr marL="45720" indent="0" algn="ctr">
              <a:lnSpc>
                <a:spcPct val="150000"/>
              </a:lnSpc>
              <a:buNone/>
            </a:pPr>
            <a:r>
              <a:rPr lang="en-GB" sz="1800" dirty="0">
                <a:solidFill>
                  <a:schemeClr val="tx2"/>
                </a:solidFill>
              </a:rPr>
              <a:t>This presentation aims to offer insight into multi agency partnerships and the work they do with families.</a:t>
            </a:r>
          </a:p>
          <a:p>
            <a:pPr marL="45720" indent="0" algn="ctr">
              <a:lnSpc>
                <a:spcPct val="150000"/>
              </a:lnSpc>
              <a:buNone/>
            </a:pPr>
            <a:r>
              <a:rPr lang="en-GB" sz="1800" dirty="0">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50000"/>
              </a:lnSpc>
              <a:buNone/>
            </a:pPr>
            <a:r>
              <a:rPr lang="en-GB" sz="1800" dirty="0">
                <a:solidFill>
                  <a:schemeClr val="tx2"/>
                </a:solidFill>
              </a:rPr>
              <a:t>Our presentation will try to identify the risk factors and their impact, analysing the rationale and as well as identifying policies and procedures that are in place to prevent future occurrence. We will also be discussing and evaluating current initiatives that are used by services to meet the needs of the family in the case study. </a:t>
            </a:r>
          </a:p>
          <a:p>
            <a:pPr marL="45720" indent="0">
              <a:buNone/>
            </a:pPr>
            <a:endParaRPr lang="en-US" dirty="0"/>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543" y="377432"/>
            <a:ext cx="9372600" cy="1200416"/>
          </a:xfrm>
        </p:spPr>
        <p:txBody>
          <a:bodyPr>
            <a:normAutofit/>
          </a:bodyPr>
          <a:lstStyle/>
          <a:p>
            <a:pPr algn="ctr"/>
            <a:r>
              <a:rPr lang="en-GB" sz="4400" u="sng">
                <a:solidFill>
                  <a:schemeClr val="tx2"/>
                </a:solidFill>
              </a:rPr>
              <a:t>Analysis of Rationale</a:t>
            </a:r>
            <a:endParaRPr lang="en-US" sz="4400" u="sng">
              <a:solidFill>
                <a:schemeClr val="tx2"/>
              </a:solidFill>
            </a:endParaRPr>
          </a:p>
        </p:txBody>
      </p:sp>
      <p:sp>
        <p:nvSpPr>
          <p:cNvPr id="3" name="Content Placeholder 2"/>
          <p:cNvSpPr>
            <a:spLocks noGrp="1"/>
          </p:cNvSpPr>
          <p:nvPr>
            <p:ph sz="half" idx="1"/>
          </p:nvPr>
        </p:nvSpPr>
        <p:spPr>
          <a:xfrm>
            <a:off x="1736035" y="1505216"/>
            <a:ext cx="8335617" cy="4472286"/>
          </a:xfrm>
        </p:spPr>
        <p:txBody>
          <a:bodyPr>
            <a:normAutofit/>
          </a:bodyPr>
          <a:lstStyle/>
          <a:p>
            <a:pPr marL="45720" indent="0" algn="ctr">
              <a:lnSpc>
                <a:spcPct val="120000"/>
              </a:lnSpc>
              <a:buNone/>
            </a:pPr>
            <a:endParaRPr lang="en-GB" sz="1800">
              <a:solidFill>
                <a:schemeClr val="tx2"/>
              </a:solidFill>
            </a:endParaRPr>
          </a:p>
          <a:p>
            <a:pPr marL="45720" indent="0" algn="ctr">
              <a:lnSpc>
                <a:spcPct val="120000"/>
              </a:lnSpc>
              <a:buNone/>
            </a:pPr>
            <a:r>
              <a:rPr lang="en-GB" sz="1800">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sz="1800">
                <a:solidFill>
                  <a:schemeClr val="tx2"/>
                </a:solidFill>
              </a:rPr>
              <a:t>These existing relationships were plagued by distrust of the agencies and the long-term dependency meant that there wasn’t much the services that were being provided could do to stop this reliance on statutory services.</a:t>
            </a:r>
          </a:p>
          <a:p>
            <a:pPr marL="45720" indent="0" algn="ctr">
              <a:lnSpc>
                <a:spcPct val="120000"/>
              </a:lnSpc>
              <a:buNone/>
            </a:pPr>
            <a:endParaRPr lang="en-GB" sz="1800">
              <a:solidFill>
                <a:schemeClr val="tx2"/>
              </a:solidFill>
            </a:endParaRPr>
          </a:p>
          <a:p>
            <a:pPr marL="45720" indent="0">
              <a:buNone/>
            </a:pPr>
            <a:endParaRPr lang="en-US" sz="180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1882704" y="1666905"/>
            <a:ext cx="8426963" cy="4294163"/>
          </a:xfrm>
        </p:spPr>
        <p:txBody>
          <a:bodyPr vert="horz" lIns="91440" tIns="45720" rIns="91440" bIns="45720" rtlCol="0" anchor="t">
            <a:noAutofit/>
          </a:bodyPr>
          <a:lstStyle/>
          <a:p>
            <a:pPr marL="45720" indent="0" algn="ctr">
              <a:buNone/>
            </a:pPr>
            <a:r>
              <a:rPr lang="en-GB">
                <a:solidFill>
                  <a:schemeClr val="tx2"/>
                </a:solidFill>
                <a:ea typeface="+mn-lt"/>
                <a:cs typeface="+mn-lt"/>
              </a:rPr>
              <a:t>As the children grow older and mature, they will demonstrate both positive and negative social behaviours. Some children lie, rebel, and retreat. </a:t>
            </a:r>
            <a:endParaRPr lang="en-GB">
              <a:solidFill>
                <a:schemeClr val="tx2"/>
              </a:solidFill>
            </a:endParaRPr>
          </a:p>
          <a:p>
            <a:pPr marL="45720" indent="0" algn="ctr">
              <a:buNone/>
            </a:pPr>
            <a:r>
              <a:rPr lang="en-GB">
                <a:solidFill>
                  <a:schemeClr val="tx2"/>
                </a:solidFill>
                <a:ea typeface="+mn-lt"/>
                <a:cs typeface="+mn-lt"/>
              </a:rPr>
              <a:t>However, some children engage in antisocial conduct at a high level. They are abrasive and disobedient. They can the ability to steal and damage goods. They could be verbally and physically abusive.</a:t>
            </a:r>
            <a:endParaRPr lang="en-GB">
              <a:solidFill>
                <a:schemeClr val="tx2"/>
              </a:solidFill>
            </a:endParaRPr>
          </a:p>
          <a:p>
            <a:pPr marL="45720" indent="0" algn="ctr">
              <a:buNone/>
            </a:pPr>
            <a:r>
              <a:rPr lang="en-GB">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endParaRPr lang="en-GB">
              <a:solidFill>
                <a:schemeClr val="tx2"/>
              </a:solidFill>
              <a:ea typeface="+mn-lt"/>
              <a:cs typeface="+mn-lt"/>
            </a:endParaRPr>
          </a:p>
          <a:p>
            <a:pPr marL="45720" indent="0" algn="ctr">
              <a:buNone/>
            </a:pPr>
            <a:endParaRPr lang="en-GB" sz="1800">
              <a:solidFill>
                <a:srgbClr val="000000"/>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164280" y="1628335"/>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GB">
                <a:solidFill>
                  <a:schemeClr val="tx2"/>
                </a:solidFill>
                <a:ea typeface="+mn-lt"/>
                <a:cs typeface="+mn-lt"/>
              </a:rPr>
              <a:t>The 17-year-old could have developed his anti-social behaviour as her mum is a single mother and has no father figure around him. </a:t>
            </a:r>
          </a:p>
          <a:p>
            <a:pPr marL="45720" indent="0" algn="ctr">
              <a:buNone/>
            </a:pPr>
            <a:r>
              <a:rPr lang="en-GB">
                <a:solidFill>
                  <a:schemeClr val="tx2"/>
                </a:solidFill>
                <a:ea typeface="+mn-lt"/>
                <a:cs typeface="+mn-lt"/>
              </a:rPr>
              <a:t>The mother who has mental health issues means this can impact on the teenager as she is used to her mum suffering but as she is the oldest in the house it can mean a lot of the responsibilities falls on to her. </a:t>
            </a:r>
            <a:r>
              <a:rPr lang="en-GB" err="1">
                <a:solidFill>
                  <a:schemeClr val="tx2"/>
                </a:solidFill>
                <a:ea typeface="+mn-lt"/>
                <a:cs typeface="+mn-lt"/>
              </a:rPr>
              <a:t>Ie</a:t>
            </a:r>
            <a:r>
              <a:rPr lang="en-GB">
                <a:solidFill>
                  <a:schemeClr val="tx2"/>
                </a:solidFill>
                <a:ea typeface="+mn-lt"/>
                <a:cs typeface="+mn-lt"/>
              </a:rPr>
              <a:t> cleaning, cooking, looking after her siblings plus caring for her mother.</a:t>
            </a:r>
            <a:endParaRPr lang="en-US">
              <a:solidFill>
                <a:schemeClr val="tx2"/>
              </a:solidFill>
              <a:ea typeface="+mn-lt"/>
              <a:cs typeface="+mn-lt"/>
            </a:endParaRPr>
          </a:p>
          <a:p>
            <a:pPr marL="45720" indent="0" algn="ctr">
              <a:buNone/>
            </a:pPr>
            <a:endParaRPr lang="en-GB">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3941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buNone/>
            </a:pPr>
            <a:r>
              <a:rPr lang="en-US"/>
              <a:t>As the young lady don't have any good role models in her life, the teenager will more than likely rebel and lie to live a normal life away from home.</a:t>
            </a:r>
          </a:p>
          <a:p>
            <a:pPr marL="45720" indent="0">
              <a:buNone/>
            </a:pPr>
            <a:r>
              <a:rPr lang="en-US"/>
              <a:t>Being away from home could lead the teenager into being lured into trafficking and sexual abuse also being disobedient </a:t>
            </a:r>
          </a:p>
          <a:p>
            <a:pPr marL="45720" indent="0">
              <a:buNone/>
            </a:pPr>
            <a:r>
              <a:rPr lang="en-US">
                <a:ea typeface="+mn-lt"/>
                <a:cs typeface="+mn-lt"/>
              </a:rPr>
              <a:t>.(NSPCC Learning, 2021)</a:t>
            </a:r>
            <a:endParaRPr lang="en-US"/>
          </a:p>
          <a:p>
            <a:pPr marL="45720" indent="0">
              <a:buNone/>
            </a:pPr>
            <a:endParaRPr lang="en-US"/>
          </a:p>
          <a:p>
            <a:pPr marL="45720" indent="0">
              <a:buNone/>
            </a:pPr>
            <a:endParaRPr lang="en-US"/>
          </a:p>
          <a:p>
            <a:pPr marL="45720" indent="0">
              <a:buNone/>
            </a:pPr>
            <a:endParaRPr lang="en-US"/>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18283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09914"/>
            <a:ext cx="9372600" cy="1200416"/>
          </a:xfrm>
        </p:spPr>
        <p:txBody>
          <a:bodyPr>
            <a:normAutofit/>
          </a:bodyPr>
          <a:lstStyle/>
          <a:p>
            <a:pPr algn="ctr"/>
            <a:r>
              <a:rPr lang="en-GB" sz="4400" u="sng">
                <a:solidFill>
                  <a:schemeClr val="tx2"/>
                </a:solidFill>
              </a:rPr>
              <a:t>Risk Factors and Impact</a:t>
            </a: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rmAutofit fontScale="62500" lnSpcReduction="20000"/>
          </a:bodyPr>
          <a:lstStyle/>
          <a:p>
            <a:pPr marL="45720" indent="0" algn="ctr">
              <a:lnSpc>
                <a:spcPct val="120000"/>
              </a:lnSpc>
              <a:buNone/>
            </a:pPr>
            <a:r>
              <a:rPr lang="en-GB" sz="3200">
                <a:solidFill>
                  <a:schemeClr val="tx2"/>
                </a:solidFill>
              </a:rPr>
              <a:t>One of the main factors that seems to be contributing to the family's vulnerability is the behaviour of one of the sons.</a:t>
            </a:r>
          </a:p>
          <a:p>
            <a:pPr marL="45720" indent="0" algn="ctr">
              <a:lnSpc>
                <a:spcPct val="120000"/>
              </a:lnSpc>
              <a:buNone/>
            </a:pPr>
            <a:r>
              <a:rPr lang="en-GB" sz="320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anti-social behaviour.</a:t>
            </a:r>
          </a:p>
          <a:p>
            <a:pPr marL="45720" indent="0" algn="ctr">
              <a:lnSpc>
                <a:spcPct val="120000"/>
              </a:lnSpc>
              <a:buNone/>
            </a:pPr>
            <a:r>
              <a:rPr lang="en-GB" sz="3200">
                <a:solidFill>
                  <a:schemeClr val="tx2"/>
                </a:solidFill>
              </a:rPr>
              <a:t>The young female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299649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97565"/>
            <a:ext cx="9372600" cy="1200416"/>
          </a:xfrm>
        </p:spPr>
        <p:txBody>
          <a:bodyPr>
            <a:normAutofit/>
          </a:bodyPr>
          <a:lstStyle/>
          <a:p>
            <a:pPr algn="ctr"/>
            <a:r>
              <a:rPr lang="en-GB" sz="4400" u="sng">
                <a:solidFill>
                  <a:schemeClr val="tx2"/>
                </a:solidFill>
              </a:rPr>
              <a:t>Risk Factors and Impact cont.</a:t>
            </a:r>
            <a:endParaRPr lang="en-US" sz="4400" u="sng">
              <a:solidFill>
                <a:schemeClr val="tx2"/>
              </a:solidFill>
            </a:endParaRPr>
          </a:p>
        </p:txBody>
      </p:sp>
      <p:sp>
        <p:nvSpPr>
          <p:cNvPr id="3" name="Content Placeholder 2"/>
          <p:cNvSpPr>
            <a:spLocks noGrp="1"/>
          </p:cNvSpPr>
          <p:nvPr>
            <p:ph sz="half" idx="1"/>
          </p:nvPr>
        </p:nvSpPr>
        <p:spPr>
          <a:xfrm>
            <a:off x="2164280" y="1753835"/>
            <a:ext cx="7863439" cy="4595389"/>
          </a:xfrm>
        </p:spPr>
        <p:txBody>
          <a:bodyPr>
            <a:normAutofit/>
          </a:bodyPr>
          <a:lstStyle/>
          <a:p>
            <a:pPr marL="45720" indent="0" algn="ctr">
              <a:buNone/>
            </a:pPr>
            <a:endParaRPr lang="en-GB" sz="1800">
              <a:solidFill>
                <a:schemeClr val="tx2"/>
              </a:solidFill>
            </a:endParaRPr>
          </a:p>
          <a:p>
            <a:pPr marL="45720" indent="0" algn="ctr">
              <a:buNone/>
            </a:pPr>
            <a:r>
              <a:rPr lang="en-GB" sz="1800">
                <a:solidFill>
                  <a:schemeClr val="tx2"/>
                </a:solidFill>
              </a:rPr>
              <a:t>The family home being in dis-repair was a factor.</a:t>
            </a:r>
          </a:p>
          <a:p>
            <a:pPr marL="45720" indent="0" algn="ctr">
              <a:buNone/>
            </a:pPr>
            <a:r>
              <a:rPr lang="en-GB" sz="1800">
                <a:solidFill>
                  <a:schemeClr val="tx2"/>
                </a:solidFill>
              </a:rPr>
              <a:t>The mothers parenting skills</a:t>
            </a:r>
          </a:p>
          <a:p>
            <a:pPr marL="45720" indent="0" algn="ctr">
              <a:buNone/>
            </a:pPr>
            <a:r>
              <a:rPr lang="en-GB" sz="180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1800">
                <a:solidFill>
                  <a:schemeClr val="tx2"/>
                </a:solidFill>
              </a:rPr>
              <a:t>Her depression and anxiety makes her socially distant which means interaction outside of the house is limited, meaning needs  for children are not being met from a social or educational aspect and the mothers' needs are not being met regarding her personal and professional development.</a:t>
            </a:r>
          </a:p>
          <a:p>
            <a:pPr marL="45720" indent="0">
              <a:buNone/>
            </a:pPr>
            <a:endParaRPr lang="en-US"/>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129353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80515"/>
            <a:ext cx="9372600" cy="1200416"/>
          </a:xfrm>
        </p:spPr>
        <p:txBody>
          <a:bodyPr>
            <a:noAutofit/>
          </a:bodyPr>
          <a:lstStyle/>
          <a:p>
            <a:pPr algn="ctr"/>
            <a:r>
              <a:rPr lang="en-GB" sz="4400" dirty="0">
                <a:solidFill>
                  <a:schemeClr val="tx2"/>
                </a:solidFill>
              </a:rPr>
              <a:t>Implementing plans and Services.</a:t>
            </a:r>
            <a:endParaRPr lang="en-US" sz="2800" dirty="0">
              <a:solidFill>
                <a:schemeClr val="tx2"/>
              </a:solidFill>
            </a:endParaRPr>
          </a:p>
        </p:txBody>
      </p:sp>
      <p:sp>
        <p:nvSpPr>
          <p:cNvPr id="3" name="Content Placeholder 2"/>
          <p:cNvSpPr>
            <a:spLocks noGrp="1"/>
          </p:cNvSpPr>
          <p:nvPr>
            <p:ph sz="half" idx="1"/>
          </p:nvPr>
        </p:nvSpPr>
        <p:spPr>
          <a:xfrm>
            <a:off x="4075611" y="1812235"/>
            <a:ext cx="7341326" cy="4114800"/>
          </a:xfrm>
        </p:spPr>
        <p:txBody>
          <a:bodyPr>
            <a:normAutofit fontScale="85000" lnSpcReduction="10000"/>
          </a:bodyPr>
          <a:lstStyle/>
          <a:p>
            <a:pPr algn="ctr">
              <a:lnSpc>
                <a:spcPct val="150000"/>
              </a:lnSpc>
            </a:pPr>
            <a:r>
              <a:rPr lang="en-GB" sz="2000" dirty="0">
                <a:latin typeface="Arial" panose="020B0604020202020204" pitchFamily="34" charset="0"/>
                <a:cs typeface="Arial" panose="020B0604020202020204" pitchFamily="34" charset="0"/>
              </a:rPr>
              <a:t>Effective outcomes for the family. This process will measure and monitor all the different options and services that are available to the family and offer these regularly to provide the support the family needs i.e., housing (Family Action) and offering long term care according to the Children and Family Act 2014, (Austin 1983).</a:t>
            </a:r>
          </a:p>
          <a:p>
            <a:pPr>
              <a:lnSpc>
                <a:spcPct val="150000"/>
              </a:lnSpc>
            </a:pPr>
            <a:r>
              <a:rPr lang="en-US" dirty="0">
                <a:latin typeface="Arial" panose="020B0604020202020204" pitchFamily="34" charset="0"/>
                <a:cs typeface="Arial" panose="020B0604020202020204" pitchFamily="34" charset="0"/>
              </a:rPr>
              <a:t>Family intervention workers are dedicated individuals who work with multiple agencies to ensure that they're supported and offered care for their problems and dilemmas that they face. The main success of this is changed behavior; within the family and better outcomes for them long-term (Department for Communities and Local Government 20102).</a:t>
            </a:r>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pic>
        <p:nvPicPr>
          <p:cNvPr id="2050" name="Picture 2" descr="Safeguarding Children Care Certificate - Harpar">
            <a:extLst>
              <a:ext uri="{FF2B5EF4-FFF2-40B4-BE49-F238E27FC236}">
                <a16:creationId xmlns:a16="http://schemas.microsoft.com/office/drawing/2014/main" id="{F0BEB19B-B5BF-4975-9EA2-05F40936F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091" y="1839893"/>
            <a:ext cx="2660669" cy="266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17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0"/>
            <a:ext cx="9372600" cy="1293448"/>
          </a:xfrm>
        </p:spPr>
        <p:txBody>
          <a:bodyPr>
            <a:normAutofit/>
          </a:bodyPr>
          <a:lstStyle/>
          <a:p>
            <a:pPr marL="0" indent="0" algn="ctr">
              <a:buNone/>
            </a:pPr>
            <a:r>
              <a:rPr lang="en-GB" sz="4000" dirty="0">
                <a:solidFill>
                  <a:schemeClr val="tx2"/>
                </a:solidFill>
              </a:rPr>
              <a:t>Policies For Prevention. </a:t>
            </a:r>
            <a:endParaRPr lang="en-GB" sz="4000" b="1" dirty="0">
              <a:solidFill>
                <a:schemeClr val="tx2"/>
              </a:solidFill>
            </a:endParaRPr>
          </a:p>
        </p:txBody>
      </p:sp>
      <p:sp>
        <p:nvSpPr>
          <p:cNvPr id="3" name="Content Placeholder 2"/>
          <p:cNvSpPr>
            <a:spLocks noGrp="1"/>
          </p:cNvSpPr>
          <p:nvPr>
            <p:ph sz="half" idx="1"/>
          </p:nvPr>
        </p:nvSpPr>
        <p:spPr>
          <a:xfrm>
            <a:off x="3383280" y="1678577"/>
            <a:ext cx="7399019" cy="4441372"/>
          </a:xfrm>
        </p:spPr>
        <p:txBody>
          <a:bodyPr>
            <a:normAutofit fontScale="25000" lnSpcReduction="20000"/>
          </a:bodyPr>
          <a:lstStyle/>
          <a:p>
            <a:pPr marL="857250" indent="-857250" algn="ctr">
              <a:lnSpc>
                <a:spcPct val="170000"/>
              </a:lnSpc>
            </a:pPr>
            <a:r>
              <a:rPr lang="en-GB" sz="7200" dirty="0">
                <a:solidFill>
                  <a:srgbClr val="7030A0"/>
                </a:solidFill>
                <a:latin typeface="Arial" panose="020B0604020202020204" pitchFamily="34" charset="0"/>
                <a:cs typeface="Arial" panose="020B0604020202020204" pitchFamily="34" charset="0"/>
              </a:rPr>
              <a:t>Early intervention: </a:t>
            </a:r>
            <a:r>
              <a:rPr lang="en-GB" sz="7200" dirty="0">
                <a:solidFill>
                  <a:schemeClr val="tx2"/>
                </a:solidFill>
                <a:latin typeface="Arial" panose="020B0604020202020204" pitchFamily="34" charset="0"/>
                <a:cs typeface="Arial" panose="020B0604020202020204" pitchFamily="34" charset="0"/>
              </a:rPr>
              <a:t>This model of concepts will measure the vulnerability of the issue/problems the family face and look at the scale of this happening again in the future (Brotherton &amp; Cronin, 2020). </a:t>
            </a:r>
          </a:p>
          <a:p>
            <a:pPr marL="857250" indent="-857250" algn="ctr">
              <a:lnSpc>
                <a:spcPct val="170000"/>
              </a:lnSpc>
            </a:pPr>
            <a:r>
              <a:rPr lang="en-GB" sz="7200" dirty="0">
                <a:solidFill>
                  <a:srgbClr val="7030A0"/>
                </a:solidFill>
                <a:latin typeface="Arial" panose="020B0604020202020204" pitchFamily="34" charset="0"/>
                <a:cs typeface="Arial" panose="020B0604020202020204" pitchFamily="34" charset="0"/>
              </a:rPr>
              <a:t>Parent contract: </a:t>
            </a:r>
            <a:r>
              <a:rPr lang="en-GB" sz="7200" dirty="0">
                <a:solidFill>
                  <a:schemeClr val="tx2"/>
                </a:solidFill>
                <a:latin typeface="Arial" panose="020B0604020202020204" pitchFamily="34" charset="0"/>
                <a:cs typeface="Arial" panose="020B0604020202020204" pitchFamily="34" charset="0"/>
              </a:rPr>
              <a:t>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45720" indent="0" algn="ctr">
              <a:lnSpc>
                <a:spcPct val="170000"/>
              </a:lnSpc>
              <a:buNone/>
            </a:pPr>
            <a:endParaRPr lang="en-GB" sz="6400" dirty="0">
              <a:solidFill>
                <a:schemeClr val="tx2"/>
              </a:solidFill>
              <a:latin typeface="Arial" panose="020B0604020202020204" pitchFamily="34" charset="0"/>
              <a:cs typeface="Arial" panose="020B0604020202020204" pitchFamily="34" charset="0"/>
            </a:endParaRPr>
          </a:p>
          <a:p>
            <a:pPr marL="0" indent="0" algn="ctr">
              <a:buNone/>
            </a:pPr>
            <a:endParaRPr lang="en-GB" sz="3600" b="1" dirty="0">
              <a:solidFill>
                <a:schemeClr val="tx2"/>
              </a:solidFill>
            </a:endParaRPr>
          </a:p>
          <a:p>
            <a:pPr marL="45720" indent="0">
              <a:buNone/>
            </a:pPr>
            <a:endParaRPr lang="en-US" dirty="0"/>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pic>
        <p:nvPicPr>
          <p:cNvPr id="5" name="Picture 2" descr="Why is Safeguarding So Important? | DBS Checks Online">
            <a:extLst>
              <a:ext uri="{FF2B5EF4-FFF2-40B4-BE49-F238E27FC236}">
                <a16:creationId xmlns:a16="http://schemas.microsoft.com/office/drawing/2014/main" id="{A66FA3B1-E114-4B10-BE0C-3249667F2B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110" y="1887733"/>
            <a:ext cx="2873830" cy="2656728"/>
          </a:xfrm>
          <a:prstGeom prst="rect">
            <a:avLst/>
          </a:prstGeom>
          <a:solidFill>
            <a:srgbClr val="FFFFFF"/>
          </a:solidFill>
        </p:spPr>
      </p:pic>
    </p:spTree>
    <p:extLst>
      <p:ext uri="{BB962C8B-B14F-4D97-AF65-F5344CB8AC3E}">
        <p14:creationId xmlns:p14="http://schemas.microsoft.com/office/powerpoint/2010/main" val="3440497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615-C3B4-4656-91FF-E957BE6D7698}"/>
              </a:ext>
            </a:extLst>
          </p:cNvPr>
          <p:cNvSpPr>
            <a:spLocks noGrp="1"/>
          </p:cNvSpPr>
          <p:nvPr>
            <p:ph type="title"/>
          </p:nvPr>
        </p:nvSpPr>
        <p:spPr>
          <a:xfrm>
            <a:off x="2208213" y="304800"/>
            <a:ext cx="9372600" cy="949234"/>
          </a:xfrm>
        </p:spPr>
        <p:txBody>
          <a:bodyPr anchor="b">
            <a:normAutofit/>
          </a:bodyPr>
          <a:lstStyle/>
          <a:p>
            <a:r>
              <a:rPr lang="en-GB" dirty="0"/>
              <a:t>      </a:t>
            </a:r>
            <a:r>
              <a:rPr lang="en-GB" sz="4000" dirty="0"/>
              <a:t>Policies For Prevention. </a:t>
            </a:r>
          </a:p>
        </p:txBody>
      </p:sp>
      <p:pic>
        <p:nvPicPr>
          <p:cNvPr id="1026" name="Picture 2" descr="Why is Safeguarding So Important? | DBS Checks Online">
            <a:extLst>
              <a:ext uri="{FF2B5EF4-FFF2-40B4-BE49-F238E27FC236}">
                <a16:creationId xmlns:a16="http://schemas.microsoft.com/office/drawing/2014/main" id="{059C5938-72FD-4D2A-9552-A32E03A4A4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08213" y="2136371"/>
            <a:ext cx="4572000" cy="3042458"/>
          </a:xfrm>
          <a:prstGeom prst="rect">
            <a:avLst/>
          </a:prstGeom>
          <a:solidFill>
            <a:srgbClr val="FFFFFF"/>
          </a:solidFill>
        </p:spPr>
      </p:pic>
      <p:sp>
        <p:nvSpPr>
          <p:cNvPr id="3" name="Content Placeholder 2">
            <a:extLst>
              <a:ext uri="{FF2B5EF4-FFF2-40B4-BE49-F238E27FC236}">
                <a16:creationId xmlns:a16="http://schemas.microsoft.com/office/drawing/2014/main" id="{4C1F2494-5DAB-41CD-AD31-76E594C7588E}"/>
              </a:ext>
            </a:extLst>
          </p:cNvPr>
          <p:cNvSpPr>
            <a:spLocks noGrp="1"/>
          </p:cNvSpPr>
          <p:nvPr>
            <p:ph sz="half" idx="2"/>
          </p:nvPr>
        </p:nvSpPr>
        <p:spPr>
          <a:xfrm>
            <a:off x="7008813" y="1600200"/>
            <a:ext cx="4572000" cy="4114800"/>
          </a:xfrm>
        </p:spPr>
        <p:txBody>
          <a:bodyPr>
            <a:normAutofit fontScale="85000" lnSpcReduction="10000"/>
          </a:bodyPr>
          <a:lstStyle/>
          <a:p>
            <a:pPr>
              <a:lnSpc>
                <a:spcPct val="150000"/>
              </a:lnSpc>
            </a:pPr>
            <a:r>
              <a:rPr lang="en-GB" dirty="0">
                <a:solidFill>
                  <a:srgbClr val="7030A0"/>
                </a:solidFill>
              </a:rPr>
              <a:t>Safeguarding</a:t>
            </a:r>
            <a:r>
              <a:rPr lang="en-GB" dirty="0"/>
              <a:t>: The organisation will follow procedures to ensure the Safeguarding policy is providing child protection and promoting healthier relationships for the young girl and her peers, families and other adults, as they have a duty of care until the children become adults (section 17 of The Children's Act 1989). Taking this action can prevent any harm or a potential repeat of concerning behaviour (Ofsted 2018).</a:t>
            </a:r>
          </a:p>
          <a:p>
            <a:endParaRPr lang="en-GB" dirty="0"/>
          </a:p>
        </p:txBody>
      </p:sp>
      <p:sp>
        <p:nvSpPr>
          <p:cNvPr id="5" name="TextBox 4">
            <a:extLst>
              <a:ext uri="{FF2B5EF4-FFF2-40B4-BE49-F238E27FC236}">
                <a16:creationId xmlns:a16="http://schemas.microsoft.com/office/drawing/2014/main" id="{D78BE7C8-2592-4293-B45D-E15A1C214EE6}"/>
              </a:ext>
            </a:extLst>
          </p:cNvPr>
          <p:cNvSpPr txBox="1"/>
          <p:nvPr/>
        </p:nvSpPr>
        <p:spPr>
          <a:xfrm>
            <a:off x="1149531" y="6553200"/>
            <a:ext cx="1371600" cy="276999"/>
          </a:xfrm>
          <a:prstGeom prst="rect">
            <a:avLst/>
          </a:prstGeom>
          <a:noFill/>
        </p:spPr>
        <p:txBody>
          <a:bodyPr wrap="square" rtlCol="0">
            <a:spAutoFit/>
          </a:bodyPr>
          <a:lstStyle/>
          <a:p>
            <a:r>
              <a:rPr lang="en-GB" sz="1200" b="1" dirty="0"/>
              <a:t>Carrie Jelfs</a:t>
            </a:r>
          </a:p>
        </p:txBody>
      </p:sp>
    </p:spTree>
    <p:extLst>
      <p:ext uri="{BB962C8B-B14F-4D97-AF65-F5344CB8AC3E}">
        <p14:creationId xmlns:p14="http://schemas.microsoft.com/office/powerpoint/2010/main" val="412835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Teams (YOTs)​</a:t>
            </a:r>
            <a:endParaRPr lang="en-GB" sz="2000" b="1" u="sng">
              <a:solidFill>
                <a:schemeClr val="tx2"/>
              </a:solidFill>
            </a:endParaRPr>
          </a:p>
        </p:txBody>
      </p:sp>
      <p:sp>
        <p:nvSpPr>
          <p:cNvPr id="3" name="Content Placeholder 2"/>
          <p:cNvSpPr>
            <a:spLocks noGrp="1"/>
          </p:cNvSpPr>
          <p:nvPr>
            <p:ph sz="half" idx="1"/>
          </p:nvPr>
        </p:nvSpPr>
        <p:spPr>
          <a:xfrm>
            <a:off x="2300977" y="1941121"/>
            <a:ext cx="7863439" cy="4114800"/>
          </a:xfrm>
        </p:spPr>
        <p:txBody>
          <a:bodyPr>
            <a:normAutofit fontScale="32500" lnSpcReduction="20000"/>
          </a:bodyPr>
          <a:lstStyle/>
          <a:p>
            <a:pPr marL="0" indent="0" algn="ctr" rtl="0" fontAlgn="base">
              <a:lnSpc>
                <a:spcPct val="120000"/>
              </a:lnSpc>
              <a:buNone/>
            </a:pPr>
            <a:r>
              <a:rPr lang="en-GB" sz="6000" b="0" i="0" u="none" strike="noStrike">
                <a:solidFill>
                  <a:schemeClr val="tx2"/>
                </a:solidFill>
                <a:effectLst/>
              </a:rPr>
              <a:t>Youth Offending Teams work with young people who have not yet committed a crime, who are at risk of doing so.</a:t>
            </a:r>
            <a:r>
              <a:rPr lang="en-US" sz="6000" b="0" i="0">
                <a:solidFill>
                  <a:schemeClr val="tx2"/>
                </a:solidFill>
                <a:effectLst/>
              </a:rPr>
              <a:t>​</a:t>
            </a:r>
            <a:endParaRPr lang="en-GB" sz="6000" b="0" i="0">
              <a:solidFill>
                <a:schemeClr val="tx2"/>
              </a:solidFill>
              <a:effectLst/>
            </a:endParaRPr>
          </a:p>
          <a:p>
            <a:pPr marL="0" indent="0" algn="ctr" rtl="0" fontAlgn="base">
              <a:lnSpc>
                <a:spcPct val="120000"/>
              </a:lnSpc>
              <a:buNone/>
            </a:pPr>
            <a:endParaRPr lang="en-GB" sz="6000" b="0" i="0" u="none" strike="noStrike">
              <a:solidFill>
                <a:schemeClr val="tx2"/>
              </a:solidFill>
              <a:effectLst/>
            </a:endParaRPr>
          </a:p>
          <a:p>
            <a:pPr marL="0" indent="0" algn="ctr" rtl="0" fontAlgn="base">
              <a:lnSpc>
                <a:spcPct val="120000"/>
              </a:lnSpc>
              <a:buNone/>
            </a:pPr>
            <a:r>
              <a:rPr lang="en-GB" sz="6000" b="0" i="0" u="none" strike="noStrike">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a:solidFill>
                  <a:schemeClr val="tx2"/>
                </a:solidFill>
                <a:effectLst/>
              </a:rPr>
              <a:t>​</a:t>
            </a:r>
          </a:p>
          <a:p>
            <a:pPr marL="0" indent="0" algn="ctr" rtl="0" fontAlgn="base">
              <a:lnSpc>
                <a:spcPct val="120000"/>
              </a:lnSpc>
              <a:buNone/>
            </a:pPr>
            <a:r>
              <a:rPr lang="en-GB" sz="6000" b="0" i="0">
                <a:solidFill>
                  <a:schemeClr val="tx2"/>
                </a:solidFill>
                <a:effectLst/>
              </a:rPr>
              <a:t>​</a:t>
            </a:r>
          </a:p>
          <a:p>
            <a:pPr marL="0" indent="0" algn="ctr" rtl="0" fontAlgn="base">
              <a:lnSpc>
                <a:spcPct val="120000"/>
              </a:lnSpc>
              <a:buNone/>
            </a:pPr>
            <a:r>
              <a:rPr lang="en-GB" sz="6000" b="0" i="0" u="none" strike="noStrike">
                <a:solidFill>
                  <a:schemeClr val="tx2"/>
                </a:solidFill>
                <a:effectLst/>
              </a:rPr>
              <a:t>(The Work of Youth Offending Teams to Protect the Public, 2017</a:t>
            </a:r>
            <a:r>
              <a:rPr lang="en-GB" sz="6000" b="0" i="0" u="none" strike="noStrike">
                <a:solidFill>
                  <a:srgbClr val="000000"/>
                </a:solidFill>
                <a:effectLst/>
              </a:rPr>
              <a:t>)</a:t>
            </a:r>
            <a:r>
              <a:rPr lang="en-GB" sz="6000" b="0" i="0">
                <a:solidFill>
                  <a:srgbClr val="000000"/>
                </a:solidFill>
                <a:effectLst/>
              </a:rPr>
              <a:t>​</a:t>
            </a:r>
          </a:p>
          <a:p>
            <a:pPr marL="45720" indent="0" algn="ctr">
              <a:buNone/>
            </a:pPr>
            <a:endParaRPr lang="en-GB" sz="6000">
              <a:solidFill>
                <a:schemeClr val="tx2"/>
              </a:solidFill>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dirty="0"/>
              <a:t>Genine Martin</a:t>
            </a:r>
          </a:p>
        </p:txBody>
      </p:sp>
    </p:spTree>
    <p:extLst>
      <p:ext uri="{BB962C8B-B14F-4D97-AF65-F5344CB8AC3E}">
        <p14:creationId xmlns:p14="http://schemas.microsoft.com/office/powerpoint/2010/main" val="240793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 Parenting Division</a:t>
            </a:r>
            <a:r>
              <a:rPr lang="en-GB" sz="4800" u="sng">
                <a:solidFill>
                  <a:schemeClr val="tx2"/>
                </a:solidFill>
              </a:rPr>
              <a:t>​</a:t>
            </a:r>
          </a:p>
        </p:txBody>
      </p:sp>
      <p:sp>
        <p:nvSpPr>
          <p:cNvPr id="3" name="Content Placeholder 2"/>
          <p:cNvSpPr>
            <a:spLocks noGrp="1"/>
          </p:cNvSpPr>
          <p:nvPr>
            <p:ph sz="half" idx="1"/>
          </p:nvPr>
        </p:nvSpPr>
        <p:spPr>
          <a:xfrm>
            <a:off x="2208211" y="1371600"/>
            <a:ext cx="7863439" cy="4114800"/>
          </a:xfrm>
        </p:spPr>
        <p:txBody>
          <a:bodyPr>
            <a:normAutofit fontScale="25000" lnSpcReduction="20000"/>
          </a:bodyPr>
          <a:lstStyle/>
          <a:p>
            <a:pPr marL="0" indent="0" algn="ctr" rtl="0" fontAlgn="base">
              <a:buNone/>
            </a:pPr>
            <a:endParaRPr lang="en-GB" sz="7400" b="0" i="0" u="none" strike="noStrike">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provide additional support to parents it is aimed to:</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Help parents to improve their relationships with their children</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Reduce negative factors</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Strengthen protective factors (positive and consistent discipline) </a:t>
            </a:r>
            <a:r>
              <a:rPr lang="en-US" sz="7400" b="0" i="0">
                <a:solidFill>
                  <a:srgbClr val="000000"/>
                </a:solidFill>
                <a:effectLst/>
              </a:rPr>
              <a:t>​</a:t>
            </a:r>
          </a:p>
          <a:p>
            <a:pPr algn="ctr" rtl="0" fontAlgn="base">
              <a:lnSpc>
                <a:spcPct val="120000"/>
              </a:lnSpc>
              <a:buFont typeface="Arial" panose="020B0604020202020204" pitchFamily="34" charset="0"/>
              <a:buChar char="•"/>
            </a:pPr>
            <a:endParaRPr lang="en-US" sz="7400" b="0" i="0">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							(GOV,2021)</a:t>
            </a:r>
            <a:r>
              <a:rPr lang="en-GB" sz="7400" b="0" i="0">
                <a:solidFill>
                  <a:srgbClr val="000000"/>
                </a:solidFill>
                <a:effectLst/>
              </a:rPr>
              <a:t>​</a:t>
            </a:r>
          </a:p>
          <a:p>
            <a:pPr marL="45720" indent="0" algn="ctr" rtl="0" fontAlgn="base">
              <a:lnSpc>
                <a:spcPct val="120000"/>
              </a:lnSpc>
              <a:buNone/>
            </a:pPr>
            <a:endParaRPr lang="en-US" sz="6600" b="0" i="0">
              <a:solidFill>
                <a:srgbClr val="000000"/>
              </a:solidFill>
              <a:effectLst/>
              <a:latin typeface="Arial" panose="020B0604020202020204" pitchFamily="34" charset="0"/>
            </a:endParaRPr>
          </a:p>
          <a:p>
            <a:pPr marL="45720" indent="0">
              <a:buNone/>
            </a:pPr>
            <a:endParaRPr lang="en-US"/>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dirty="0"/>
              <a:t>Genine Martin</a:t>
            </a:r>
          </a:p>
        </p:txBody>
      </p:sp>
    </p:spTree>
    <p:extLst>
      <p:ext uri="{BB962C8B-B14F-4D97-AF65-F5344CB8AC3E}">
        <p14:creationId xmlns:p14="http://schemas.microsoft.com/office/powerpoint/2010/main" val="376236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7200" b="0" i="0" u="sng">
                <a:solidFill>
                  <a:srgbClr val="000000"/>
                </a:solidFill>
                <a:effectLst/>
              </a:rPr>
              <a:t>Voluntary Intervention</a:t>
            </a:r>
            <a:r>
              <a:rPr lang="en-US" sz="7200" b="0" i="0">
                <a:solidFill>
                  <a:srgbClr val="000000"/>
                </a:solidFill>
                <a:effectLst/>
              </a:rPr>
              <a:t>​</a:t>
            </a:r>
          </a:p>
          <a:p>
            <a:pPr marL="45720" indent="0" algn="ctr" rtl="0" fontAlgn="base">
              <a:buNone/>
            </a:pPr>
            <a:r>
              <a:rPr lang="en-GB" sz="7200" b="0" i="0">
                <a:solidFill>
                  <a:srgbClr val="000000"/>
                </a:solidFill>
                <a:effectLst/>
              </a:rPr>
              <a:t>​</a:t>
            </a:r>
            <a:r>
              <a:rPr lang="en-GB" sz="7200" b="0" i="0" u="none" strike="noStrike">
                <a:solidFill>
                  <a:srgbClr val="000000"/>
                </a:solidFill>
                <a:effectLst/>
              </a:rPr>
              <a:t>Youth Offending Team (YOT) assess children who may be engaging or are at risk of offending behaviour and looks at the impact of parenting which is being provided to the child or children.</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YOT can refer parents to services offered through voluntary organisations or other sections of the local authority which the child and parent live in. </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This may be in the form of:</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Parenting programme</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One to one sessions with a parenting worker</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Sessions with other parents in a group who have similar circumstances</a:t>
            </a:r>
            <a:r>
              <a:rPr lang="en-US" sz="7200" b="0" i="0">
                <a:solidFill>
                  <a:srgbClr val="000000"/>
                </a:solidFill>
                <a:effectLst/>
              </a:rPr>
              <a:t>​</a:t>
            </a:r>
          </a:p>
          <a:p>
            <a:pPr algn="ctr" fontAlgn="base">
              <a:lnSpc>
                <a:spcPct val="120000"/>
              </a:lnSpc>
            </a:pPr>
            <a:endParaRPr lang="en-GB" sz="7200" b="0" i="0">
              <a:solidFill>
                <a:srgbClr val="000000"/>
              </a:solidFill>
              <a:effectLst/>
            </a:endParaRPr>
          </a:p>
          <a:p>
            <a:pPr marL="45720" indent="0" algn="r" rtl="0" fontAlgn="base">
              <a:lnSpc>
                <a:spcPct val="120000"/>
              </a:lnSpc>
              <a:buNone/>
            </a:pPr>
            <a:r>
              <a:rPr lang="en-GB" sz="6400" b="0" i="0" u="none" strike="noStrike">
                <a:solidFill>
                  <a:srgbClr val="000000"/>
                </a:solidFill>
                <a:effectLst/>
              </a:rPr>
              <a:t>(GOV,2021</a:t>
            </a:r>
            <a:endParaRPr lang="en-GB" sz="6400">
              <a:solidFill>
                <a:schemeClr val="tx2"/>
              </a:solidFill>
            </a:endParaRPr>
          </a:p>
          <a:p>
            <a:pPr marL="0" indent="0" algn="ctr">
              <a:lnSpc>
                <a:spcPct val="120000"/>
              </a:lnSpc>
              <a:buNone/>
            </a:pPr>
            <a:endParaRPr lang="en-GB" sz="64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dirty="0"/>
              <a:t>Genine Martin</a:t>
            </a:r>
          </a:p>
        </p:txBody>
      </p:sp>
    </p:spTree>
    <p:extLst>
      <p:ext uri="{BB962C8B-B14F-4D97-AF65-F5344CB8AC3E}">
        <p14:creationId xmlns:p14="http://schemas.microsoft.com/office/powerpoint/2010/main" val="63502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46" y="791563"/>
            <a:ext cx="9372600" cy="1200416"/>
          </a:xfrm>
        </p:spPr>
        <p:txBody>
          <a:bodyPr>
            <a:normAutofit/>
          </a:bodyPr>
          <a:lstStyle/>
          <a:p>
            <a:pPr algn="ctr"/>
            <a:r>
              <a:rPr lang="en-GB" sz="4800" u="sng">
                <a:solidFill>
                  <a:schemeClr val="tx2"/>
                </a:solidFill>
              </a:rPr>
              <a:t>CAMHS</a:t>
            </a:r>
            <a:endParaRPr lang="en-US" sz="4800" u="sng">
              <a:solidFill>
                <a:schemeClr val="tx2"/>
              </a:solidFill>
            </a:endParaRPr>
          </a:p>
        </p:txBody>
      </p:sp>
      <p:sp>
        <p:nvSpPr>
          <p:cNvPr id="3" name="Content Placeholder 2"/>
          <p:cNvSpPr>
            <a:spLocks noGrp="1"/>
          </p:cNvSpPr>
          <p:nvPr>
            <p:ph sz="half" idx="1"/>
          </p:nvPr>
        </p:nvSpPr>
        <p:spPr>
          <a:xfrm>
            <a:off x="1510748" y="1991979"/>
            <a:ext cx="9170503" cy="4518991"/>
          </a:xfrm>
        </p:spPr>
        <p:txBody>
          <a:bodyPr>
            <a:normAutofit/>
          </a:bodyPr>
          <a:lstStyle/>
          <a:p>
            <a:pPr marL="45720" indent="0" algn="ctr">
              <a:lnSpc>
                <a:spcPct val="120000"/>
              </a:lnSpc>
              <a:buNone/>
            </a:pPr>
            <a:endParaRPr lang="en-GB" sz="2400">
              <a:solidFill>
                <a:schemeClr val="tx2"/>
              </a:solidFill>
            </a:endParaRPr>
          </a:p>
          <a:p>
            <a:pPr marL="45720" indent="0" algn="ctr">
              <a:lnSpc>
                <a:spcPct val="120000"/>
              </a:lnSpc>
              <a:buNone/>
            </a:pPr>
            <a:r>
              <a:rPr lang="en-GB" sz="180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1800">
              <a:solidFill>
                <a:schemeClr val="tx2"/>
              </a:solidFill>
              <a:effectLst/>
            </a:endParaRPr>
          </a:p>
          <a:p>
            <a:pPr marL="45720" indent="0">
              <a:buNone/>
            </a:pPr>
            <a:endParaRPr lang="en-US" sz="105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Psychiatrists</a:t>
            </a:r>
          </a:p>
          <a:p>
            <a:pPr marL="45720" indent="0" algn="ctr">
              <a:lnSpc>
                <a:spcPct val="120000"/>
              </a:lnSpc>
              <a:buNone/>
            </a:pPr>
            <a:r>
              <a:rPr lang="en-GB" sz="1800">
                <a:solidFill>
                  <a:schemeClr val="tx2"/>
                </a:solidFill>
              </a:rPr>
              <a:t>P</a:t>
            </a:r>
            <a:r>
              <a:rPr lang="en-GB" sz="1800">
                <a:solidFill>
                  <a:schemeClr val="tx2"/>
                </a:solidFill>
                <a:effectLst/>
              </a:rPr>
              <a:t>sychologists</a:t>
            </a:r>
          </a:p>
          <a:p>
            <a:pPr marL="45720" indent="0" algn="ctr">
              <a:lnSpc>
                <a:spcPct val="120000"/>
              </a:lnSpc>
              <a:buNone/>
            </a:pPr>
            <a:r>
              <a:rPr lang="en-GB" sz="1800">
                <a:solidFill>
                  <a:schemeClr val="tx2"/>
                </a:solidFill>
              </a:rPr>
              <a:t>S</a:t>
            </a:r>
            <a:r>
              <a:rPr lang="en-GB" sz="1800">
                <a:solidFill>
                  <a:schemeClr val="tx2"/>
                </a:solidFill>
                <a:effectLst/>
              </a:rPr>
              <a:t>ocial workers</a:t>
            </a:r>
          </a:p>
          <a:p>
            <a:pPr marL="45720" indent="0" algn="ctr">
              <a:lnSpc>
                <a:spcPct val="120000"/>
              </a:lnSpc>
              <a:buNone/>
            </a:pPr>
            <a:r>
              <a:rPr lang="en-GB" sz="1800">
                <a:solidFill>
                  <a:schemeClr val="tx2"/>
                </a:solidFill>
                <a:effectLst/>
              </a:rPr>
              <a:t>Nurses</a:t>
            </a:r>
          </a:p>
          <a:p>
            <a:pPr marL="45720" indent="0" algn="ctr">
              <a:lnSpc>
                <a:spcPct val="120000"/>
              </a:lnSpc>
              <a:buNone/>
            </a:pPr>
            <a:r>
              <a:rPr lang="en-GB" sz="1800">
                <a:solidFill>
                  <a:schemeClr val="tx2"/>
                </a:solidFill>
              </a:rPr>
              <a:t>S</a:t>
            </a:r>
            <a:r>
              <a:rPr lang="en-GB" sz="1800">
                <a:solidFill>
                  <a:schemeClr val="tx2"/>
                </a:solidFill>
                <a:effectLst/>
              </a:rPr>
              <a:t>upport workers</a:t>
            </a:r>
          </a:p>
          <a:p>
            <a:pPr marL="45720" indent="0" algn="ctr">
              <a:lnSpc>
                <a:spcPct val="120000"/>
              </a:lnSpc>
              <a:buNone/>
            </a:pPr>
            <a:r>
              <a:rPr lang="en-GB" sz="1800">
                <a:solidFill>
                  <a:schemeClr val="tx2"/>
                </a:solidFill>
              </a:rPr>
              <a:t>O</a:t>
            </a:r>
            <a:r>
              <a:rPr lang="en-GB" sz="1800">
                <a:solidFill>
                  <a:schemeClr val="tx2"/>
                </a:solidFill>
                <a:effectLst/>
              </a:rPr>
              <a:t>ccupational therapists</a:t>
            </a: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714166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800">
                <a:solidFill>
                  <a:schemeClr val="tx2"/>
                </a:solidFill>
                <a:effectLst/>
              </a:rPr>
              <a:t>Education mental health practitioners – who work in mental health support teams in schools and colleges</a:t>
            </a:r>
          </a:p>
          <a:p>
            <a:pPr marL="45720" indent="0" algn="ctr">
              <a:lnSpc>
                <a:spcPct val="120000"/>
              </a:lnSpc>
              <a:buNone/>
            </a:pPr>
            <a:r>
              <a:rPr lang="en-GB" sz="1800">
                <a:solidFill>
                  <a:schemeClr val="tx2"/>
                </a:solidFill>
                <a:effectLst/>
              </a:rPr>
              <a:t>Children’s wellbeing practitioners</a:t>
            </a:r>
          </a:p>
          <a:p>
            <a:pPr marL="45720" indent="0" algn="ctr">
              <a:lnSpc>
                <a:spcPct val="120000"/>
              </a:lnSpc>
              <a:buNone/>
            </a:pPr>
            <a:r>
              <a:rPr lang="en-GB" sz="1800">
                <a:solidFill>
                  <a:schemeClr val="tx2"/>
                </a:solidFill>
                <a:effectLst/>
              </a:rPr>
              <a:t>Specialist substance misuse workers</a:t>
            </a:r>
          </a:p>
          <a:p>
            <a:pPr marL="45720" indent="0" algn="ctr">
              <a:lnSpc>
                <a:spcPct val="120000"/>
              </a:lnSpc>
              <a:buNone/>
            </a:pPr>
            <a:r>
              <a:rPr lang="en-GB" sz="1800">
                <a:solidFill>
                  <a:schemeClr val="tx2"/>
                </a:solidFill>
              </a:rPr>
              <a:t>					</a:t>
            </a:r>
            <a:r>
              <a:rPr lang="en-GB" sz="1200">
                <a:solidFill>
                  <a:schemeClr val="tx2"/>
                </a:solidFill>
              </a:rPr>
              <a:t>		(NHS, 2019).</a:t>
            </a:r>
            <a:endParaRPr lang="en-GB" sz="1200">
              <a:solidFill>
                <a:schemeClr val="tx2"/>
              </a:solidFill>
              <a:effectLst/>
            </a:endParaRP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124322"/>
            <a:ext cx="9372600" cy="1200416"/>
          </a:xfrm>
        </p:spPr>
        <p:txBody>
          <a:bodyPr>
            <a:normAutofit/>
          </a:bodyPr>
          <a:lstStyle/>
          <a:p>
            <a:pPr algn="ctr"/>
            <a:r>
              <a:rPr lang="en-GB" sz="4800" u="sng">
                <a:solidFill>
                  <a:schemeClr val="tx2"/>
                </a:solidFill>
              </a:rPr>
              <a:t>Policies governing CAMHs</a:t>
            </a:r>
            <a:endParaRPr lang="en-US" sz="4800" u="sng">
              <a:solidFill>
                <a:schemeClr val="tx2"/>
              </a:solidFill>
            </a:endParaRPr>
          </a:p>
        </p:txBody>
      </p:sp>
      <p:sp>
        <p:nvSpPr>
          <p:cNvPr id="3" name="Content Placeholder 2"/>
          <p:cNvSpPr>
            <a:spLocks noGrp="1"/>
          </p:cNvSpPr>
          <p:nvPr>
            <p:ph sz="half" idx="1"/>
          </p:nvPr>
        </p:nvSpPr>
        <p:spPr>
          <a:xfrm>
            <a:off x="2208211" y="1532282"/>
            <a:ext cx="7863439" cy="3793435"/>
          </a:xfrm>
        </p:spPr>
        <p:txBody>
          <a:bodyPr>
            <a:noAutofit/>
          </a:bodyPr>
          <a:lstStyle/>
          <a:p>
            <a:pPr marL="45720" indent="0" algn="ctr">
              <a:buNone/>
            </a:pPr>
            <a:r>
              <a:rPr lang="en-GB" sz="1800">
                <a:solidFill>
                  <a:schemeClr val="tx2"/>
                </a:solidFill>
              </a:rPr>
              <a:t>Children Act 2004 and the Mental Health Act 1983, as amended by the Mental Health Act 2007.</a:t>
            </a:r>
          </a:p>
          <a:p>
            <a:pPr marL="45720" indent="0" algn="ctr">
              <a:buNone/>
            </a:pPr>
            <a:r>
              <a:rPr lang="en-GB" sz="1800">
                <a:solidFill>
                  <a:schemeClr val="tx2"/>
                </a:solidFill>
              </a:rPr>
              <a:t>Quality Network for Inpatient CAMHS (QNIC)</a:t>
            </a:r>
          </a:p>
          <a:p>
            <a:pPr marL="45720" indent="0" algn="ctr">
              <a:buNone/>
            </a:pPr>
            <a:r>
              <a:rPr lang="en-GB" sz="1800">
                <a:solidFill>
                  <a:schemeClr val="tx2"/>
                </a:solidFill>
              </a:rPr>
              <a:t>Children and Young People’s Health Outcomes Forum Report (2012)</a:t>
            </a:r>
          </a:p>
          <a:p>
            <a:pPr marL="45720" indent="0" algn="ctr">
              <a:buNone/>
            </a:pPr>
            <a:r>
              <a:rPr lang="en-GB" sz="1800">
                <a:solidFill>
                  <a:schemeClr val="tx2"/>
                </a:solidFill>
              </a:rPr>
              <a:t>No Health Without Mental health</a:t>
            </a:r>
          </a:p>
          <a:p>
            <a:pPr marL="45720" indent="0" algn="ctr">
              <a:buNone/>
            </a:pPr>
            <a:r>
              <a:rPr lang="en-GB" sz="1800">
                <a:solidFill>
                  <a:schemeClr val="tx2"/>
                </a:solidFill>
              </a:rPr>
              <a:t>An all age strategy (2011)</a:t>
            </a:r>
          </a:p>
          <a:p>
            <a:pPr marL="45720" indent="0" algn="ctr">
              <a:buNone/>
            </a:pPr>
            <a:r>
              <a:rPr lang="en-GB" sz="1800">
                <a:solidFill>
                  <a:schemeClr val="tx2"/>
                </a:solidFill>
              </a:rPr>
              <a:t>Achieving Equity and Excellence for Children (2010)</a:t>
            </a:r>
          </a:p>
          <a:p>
            <a:pPr marL="45720" indent="0" algn="ctr">
              <a:buNone/>
            </a:pPr>
            <a:r>
              <a:rPr lang="en-GB" sz="1800">
                <a:solidFill>
                  <a:schemeClr val="tx2"/>
                </a:solidFill>
              </a:rPr>
              <a:t>The National Service Framework for Children, Young People and Maternity</a:t>
            </a:r>
          </a:p>
          <a:p>
            <a:pPr marL="45720" indent="0" algn="ctr">
              <a:buNone/>
            </a:pPr>
            <a:r>
              <a:rPr lang="en-GB" sz="1800">
                <a:solidFill>
                  <a:schemeClr val="tx2"/>
                </a:solidFill>
              </a:rPr>
              <a:t>The mental health and psychological wellbeing of children and young people (2004).</a:t>
            </a:r>
          </a:p>
          <a:p>
            <a:pPr marL="45720" indent="0" algn="ctr">
              <a:buNone/>
            </a:pPr>
            <a:r>
              <a:rPr lang="en-GB" sz="1800">
                <a:solidFill>
                  <a:schemeClr val="tx2"/>
                </a:solidFill>
              </a:rPr>
              <a:t>						(NHS England, 2014).</a:t>
            </a:r>
            <a:endParaRPr lang="en-US" sz="180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a:solidFill>
                  <a:schemeClr val="tx2"/>
                </a:solidFill>
              </a:rPr>
              <a:t>CAMHS areas of concern</a:t>
            </a:r>
            <a:endParaRPr lang="en-US" sz="4800" u="sng">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algn="ctr"/>
            <a:r>
              <a:rPr lang="en-US">
                <a:solidFill>
                  <a:schemeClr val="tx2"/>
                </a:solidFill>
              </a:rPr>
              <a:t>Mother has displayed mental health issues which may predispose the children </a:t>
            </a:r>
          </a:p>
          <a:p>
            <a:pPr algn="ctr"/>
            <a:r>
              <a:rPr lang="en-US">
                <a:solidFill>
                  <a:schemeClr val="tx2"/>
                </a:solidFill>
              </a:rPr>
              <a:t>Mother has anxiety in social situations</a:t>
            </a:r>
          </a:p>
          <a:p>
            <a:pPr algn="ctr"/>
            <a:r>
              <a:rPr lang="en-US">
                <a:solidFill>
                  <a:schemeClr val="tx2"/>
                </a:solidFill>
              </a:rPr>
              <a:t>Teenage boys cause of many household disputes</a:t>
            </a:r>
          </a:p>
          <a:p>
            <a:pPr algn="ctr"/>
            <a:r>
              <a:rPr lang="en-US">
                <a:solidFill>
                  <a:schemeClr val="tx2"/>
                </a:solidFill>
              </a:rPr>
              <a:t>Problems with engagement due to mental health</a:t>
            </a:r>
          </a:p>
          <a:p>
            <a:pPr algn="ctr"/>
            <a:r>
              <a:rPr lang="en-US">
                <a:solidFill>
                  <a:schemeClr val="tx2"/>
                </a:solidFill>
              </a:rPr>
              <a:t>Not attending parenting classes</a:t>
            </a:r>
          </a:p>
          <a:p>
            <a:pPr algn="ctr"/>
            <a:r>
              <a:rPr lang="en-US">
                <a:solidFill>
                  <a:schemeClr val="tx2"/>
                </a:solidFill>
              </a:rPr>
              <a:t>Youngest not attending nursery everyday</a:t>
            </a:r>
          </a:p>
          <a:p>
            <a:pPr algn="ctr"/>
            <a:r>
              <a:rPr lang="en-US">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a:solidFill>
                  <a:schemeClr val="tx2"/>
                </a:solidFill>
              </a:rPr>
              <a:t>W</a:t>
            </a:r>
            <a:r>
              <a:rPr lang="en-GB" sz="2000">
                <a:solidFill>
                  <a:schemeClr val="tx2"/>
                </a:solidFill>
              </a:rPr>
              <a:t>hilst it proved tough for the involved agencies to predict a positive outcome for the family because of the mothers on-going mental health struggles and her reluctance to engage with the provided initiatives. overall, from the family's perspective they felt happy as their home environment had improved because the necessary repairs had been carried out. </a:t>
            </a:r>
          </a:p>
          <a:p>
            <a:pPr marL="45720" indent="0" algn="ctr">
              <a:buNone/>
            </a:pPr>
            <a:r>
              <a:rPr lang="en-GB">
                <a:solidFill>
                  <a:schemeClr val="tx2"/>
                </a:solidFill>
              </a:rPr>
              <a:t>T</a:t>
            </a:r>
            <a:r>
              <a:rPr lang="en-GB" sz="2000">
                <a:solidFill>
                  <a:schemeClr val="tx2"/>
                </a:solidFill>
              </a:rPr>
              <a:t>here was improved contact with agencies and the family felt more supported, which led mom to feel more empowered to move forward without agency support.</a:t>
            </a:r>
          </a:p>
          <a:p>
            <a:pPr marL="45720" indent="0" algn="ctr">
              <a:buNone/>
            </a:pPr>
            <a:r>
              <a:rPr lang="en-GB">
                <a:solidFill>
                  <a:schemeClr val="tx2"/>
                </a:solidFill>
              </a:rPr>
              <a:t>W</a:t>
            </a:r>
            <a:r>
              <a:rPr lang="en-GB" sz="2000">
                <a:solidFill>
                  <a:schemeClr val="tx2"/>
                </a:solidFill>
              </a:rPr>
              <a:t>hile the family recognises that there are still changes to be made especially with parenting, overall, they were happier and more upbeat about the future.</a:t>
            </a:r>
          </a:p>
          <a:p>
            <a:pPr marL="45720" indent="0" algn="ctr">
              <a:lnSpc>
                <a:spcPct val="120000"/>
              </a:lnSpc>
              <a:spcAft>
                <a:spcPts val="600"/>
              </a:spcAft>
              <a:buClr>
                <a:schemeClr val="bg1"/>
              </a:buClr>
              <a:buSzPct val="7500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67002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699" y="467087"/>
            <a:ext cx="9372600" cy="1200416"/>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2164280" y="1878496"/>
            <a:ext cx="7863439" cy="4114800"/>
          </a:xfrm>
        </p:spPr>
        <p:txBody>
          <a:bodyPr>
            <a:normAutofit fontScale="32500" lnSpcReduction="20000"/>
          </a:bodyPr>
          <a:lstStyle/>
          <a:p>
            <a:pPr marL="45720" indent="0" algn="ctr">
              <a:lnSpc>
                <a:spcPct val="120000"/>
              </a:lnSpc>
              <a:buNone/>
            </a:pPr>
            <a:r>
              <a:rPr lang="en-GB" sz="5600" dirty="0">
                <a:solidFill>
                  <a:schemeClr val="tx2"/>
                </a:solidFill>
              </a:rPr>
              <a:t>ALLEN, G., 2011. </a:t>
            </a:r>
            <a:r>
              <a:rPr lang="en-GB" sz="5600" i="1" dirty="0">
                <a:solidFill>
                  <a:schemeClr val="tx2"/>
                </a:solidFill>
              </a:rPr>
              <a:t>EARLY INTERVENTION: THE NEXT STEPS</a:t>
            </a:r>
            <a:r>
              <a:rPr lang="en-GB" sz="5600" dirty="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5600" dirty="0">
                <a:solidFill>
                  <a:schemeClr val="tx2"/>
                </a:solidFill>
              </a:rPr>
              <a:t>Austin, C. (1983) ‘Case management in long-term care: Options and opportunities</a:t>
            </a:r>
            <a:r>
              <a:rPr lang="en-GB" sz="5600" i="1" dirty="0">
                <a:solidFill>
                  <a:schemeClr val="tx2"/>
                </a:solidFill>
              </a:rPr>
              <a:t>. Oxford Academic.</a:t>
            </a:r>
          </a:p>
          <a:p>
            <a:pPr marL="45720" indent="0" algn="ctr">
              <a:lnSpc>
                <a:spcPct val="120000"/>
              </a:lnSpc>
              <a:buNone/>
            </a:pPr>
            <a:r>
              <a:rPr lang="en-GB" sz="5600" dirty="0">
                <a:solidFill>
                  <a:schemeClr val="tx2"/>
                </a:solidFill>
              </a:rPr>
              <a:t>Bronfebrenner (1974) ‘Is early intervention effective’ </a:t>
            </a:r>
            <a:r>
              <a:rPr lang="en-GB" sz="5600" i="1" dirty="0">
                <a:solidFill>
                  <a:schemeClr val="tx2"/>
                </a:solidFill>
              </a:rPr>
              <a:t>Teachers college record</a:t>
            </a:r>
          </a:p>
          <a:p>
            <a:pPr marL="45720" indent="0" algn="ctr">
              <a:lnSpc>
                <a:spcPct val="120000"/>
              </a:lnSpc>
              <a:buNone/>
            </a:pPr>
            <a:r>
              <a:rPr lang="en-GB" sz="5600" dirty="0">
                <a:solidFill>
                  <a:schemeClr val="tx2"/>
                </a:solidFill>
              </a:rPr>
              <a:t>Brotherton, G. Cronin, M. (2020) ‘Working with vulnerable children, young people and families. </a:t>
            </a:r>
            <a:r>
              <a:rPr lang="en-GB" sz="5600" i="1" dirty="0">
                <a:solidFill>
                  <a:schemeClr val="tx2"/>
                </a:solidFill>
              </a:rPr>
              <a:t>Routledge</a:t>
            </a:r>
            <a:r>
              <a:rPr lang="en-GB" sz="5600" dirty="0">
                <a:solidFill>
                  <a:schemeClr val="tx2"/>
                </a:solidFill>
              </a:rPr>
              <a:t>.   Schooling, E. (2018) ‘Effective Written Agreements’. GOV.UK. </a:t>
            </a:r>
          </a:p>
          <a:p>
            <a:pPr marL="45720" indent="0" algn="ctr">
              <a:lnSpc>
                <a:spcPct val="120000"/>
              </a:lnSpc>
              <a:buNone/>
            </a:pPr>
            <a:endParaRPr lang="en-GB" sz="5600" dirty="0">
              <a:solidFill>
                <a:schemeClr val="tx2"/>
              </a:solidFill>
            </a:endParaRPr>
          </a:p>
          <a:p>
            <a:pPr marL="45720" indent="0" algn="ctr">
              <a:lnSpc>
                <a:spcPct val="120000"/>
              </a:lnSpc>
              <a:buNone/>
            </a:pPr>
            <a:endParaRPr lang="en-GB" sz="5600" dirty="0">
              <a:solidFill>
                <a:srgbClr val="000000"/>
              </a:solidFill>
            </a:endParaRPr>
          </a:p>
          <a:p>
            <a:pPr marL="45720" indent="0" algn="ctr">
              <a:lnSpc>
                <a:spcPct val="120000"/>
              </a:lnSpc>
              <a:buNone/>
            </a:pPr>
            <a:endParaRPr lang="en-GB" sz="4800" dirty="0">
              <a:solidFill>
                <a:schemeClr val="tx2"/>
              </a:solidFill>
            </a:endParaRPr>
          </a:p>
          <a:p>
            <a:pPr marL="45720" indent="0" algn="ctr">
              <a:lnSpc>
                <a:spcPct val="120000"/>
              </a:lnSpc>
              <a:buNone/>
            </a:pPr>
            <a:endParaRPr lang="en-GB" sz="4800" i="1" dirty="0">
              <a:solidFill>
                <a:schemeClr val="tx2"/>
              </a:solidFill>
            </a:endParaRPr>
          </a:p>
          <a:p>
            <a:pPr marL="45720" indent="0">
              <a:buNone/>
            </a:pPr>
            <a:endParaRPr lang="en-US" dirty="0"/>
          </a:p>
        </p:txBody>
      </p:sp>
    </p:spTree>
    <p:extLst>
      <p:ext uri="{BB962C8B-B14F-4D97-AF65-F5344CB8AC3E}">
        <p14:creationId xmlns:p14="http://schemas.microsoft.com/office/powerpoint/2010/main" val="2721347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699" y="279111"/>
            <a:ext cx="9372600" cy="1200416"/>
          </a:xfrm>
        </p:spPr>
        <p:txBody>
          <a:bodyPr>
            <a:normAutofit/>
          </a:bodyPr>
          <a:lstStyle/>
          <a:p>
            <a:pPr algn="ctr"/>
            <a:r>
              <a:rPr lang="en-GB" sz="4400" u="sng">
                <a:solidFill>
                  <a:schemeClr val="tx2"/>
                </a:solidFill>
              </a:rPr>
              <a:t>References</a:t>
            </a:r>
            <a:endParaRPr lang="en-US" sz="1800" u="sng">
              <a:solidFill>
                <a:schemeClr val="tx2"/>
              </a:solidFill>
            </a:endParaRPr>
          </a:p>
        </p:txBody>
      </p:sp>
      <p:sp>
        <p:nvSpPr>
          <p:cNvPr id="3" name="Content Placeholder 2"/>
          <p:cNvSpPr>
            <a:spLocks noGrp="1"/>
          </p:cNvSpPr>
          <p:nvPr>
            <p:ph sz="half" idx="1"/>
          </p:nvPr>
        </p:nvSpPr>
        <p:spPr>
          <a:xfrm>
            <a:off x="2164280" y="1655655"/>
            <a:ext cx="7863439" cy="4114800"/>
          </a:xfrm>
        </p:spPr>
        <p:txBody>
          <a:bodyPr>
            <a:normAutofit fontScale="25000" lnSpcReduction="20000"/>
          </a:bodyPr>
          <a:lstStyle/>
          <a:p>
            <a:pPr marL="45720" indent="0" algn="ctr">
              <a:lnSpc>
                <a:spcPct val="120000"/>
              </a:lnSpc>
              <a:buNone/>
            </a:pPr>
            <a:r>
              <a:rPr lang="en-GB" sz="6400">
                <a:solidFill>
                  <a:schemeClr val="tx2"/>
                </a:solidFill>
                <a:ea typeface="+mn-lt"/>
                <a:cs typeface="+mn-lt"/>
              </a:rPr>
              <a:t>Healthline. 2021. </a:t>
            </a:r>
            <a:r>
              <a:rPr lang="en-GB" sz="6400" i="1">
                <a:solidFill>
                  <a:schemeClr val="tx2"/>
                </a:solidFill>
                <a:ea typeface="+mn-lt"/>
                <a:cs typeface="+mn-lt"/>
              </a:rPr>
              <a:t>Antisocial Behaviour: In Children</a:t>
            </a:r>
            <a:r>
              <a:rPr lang="en-GB" sz="6400">
                <a:solidFill>
                  <a:schemeClr val="tx2"/>
                </a:solidFill>
                <a:ea typeface="+mn-lt"/>
                <a:cs typeface="+mn-lt"/>
              </a:rPr>
              <a:t>. [online] Available at: &lt;https://www.healthline.com/health/parenting/antisocial-behavior-in-children#Risk-factors-for-antisocial-behavior-in-children&gt; [Accessed 7 July 2021].</a:t>
            </a:r>
          </a:p>
          <a:p>
            <a:pPr marL="45720" indent="0" algn="ctr">
              <a:lnSpc>
                <a:spcPct val="120000"/>
              </a:lnSpc>
              <a:buNone/>
            </a:pPr>
            <a:r>
              <a:rPr lang="en-GB" sz="6400">
                <a:solidFill>
                  <a:schemeClr val="tx2"/>
                </a:solidFill>
              </a:rPr>
              <a:t>GOV.UK. 2021. </a:t>
            </a:r>
            <a:r>
              <a:rPr lang="en-GB" sz="6400" i="1">
                <a:solidFill>
                  <a:schemeClr val="tx2"/>
                </a:solidFill>
              </a:rPr>
              <a:t>Youth offending teams</a:t>
            </a:r>
            <a:r>
              <a:rPr lang="en-GB" sz="6400">
                <a:solidFill>
                  <a:schemeClr val="tx2"/>
                </a:solidFill>
              </a:rPr>
              <a:t>. [online] Available at: &lt;https://www.gov.uk/youth-offending-team&gt; [Accessed 4 July 2021].</a:t>
            </a:r>
            <a:r>
              <a:rPr lang="en-GB" sz="6400">
                <a:solidFill>
                  <a:srgbClr val="000000"/>
                </a:solidFill>
              </a:rPr>
              <a:t> </a:t>
            </a:r>
          </a:p>
          <a:p>
            <a:pPr marL="45720" indent="0" algn="ctr">
              <a:lnSpc>
                <a:spcPct val="120000"/>
              </a:lnSpc>
              <a:buNone/>
            </a:pPr>
            <a:r>
              <a:rPr lang="en-GB" sz="6400" b="0" i="0" u="none" strike="noStrike">
                <a:solidFill>
                  <a:srgbClr val="000000"/>
                </a:solidFill>
                <a:effectLst/>
              </a:rPr>
              <a:t>GOV, (2021). </a:t>
            </a:r>
            <a:r>
              <a:rPr lang="en-GB" sz="6400" b="0" i="1" u="none" strike="noStrike">
                <a:solidFill>
                  <a:srgbClr val="000000"/>
                </a:solidFill>
                <a:effectLst/>
              </a:rPr>
              <a:t>Support parents of children in the youth justice system: section 9 case management guidance</a:t>
            </a:r>
            <a:r>
              <a:rPr lang="en-GB" sz="6400" b="0" i="0" u="none" strike="noStrike">
                <a:solidFill>
                  <a:srgbClr val="000000"/>
                </a:solidFill>
                <a:effectLst/>
              </a:rPr>
              <a:t>. [online] GOV.UK. Available at: &lt;https://www.gov.uk/government/publications/how-to-support-parents-of-children-in-the-youth-justice-system/support-parents-of-children-in-the-youth-justice-system-section-9-case-management-guidance&gt; [Accessed 2 July 2021].</a:t>
            </a:r>
            <a:r>
              <a:rPr lang="en-GB" sz="6400" b="0" i="0">
                <a:solidFill>
                  <a:srgbClr val="000000"/>
                </a:solidFill>
                <a:effectLst/>
              </a:rPr>
              <a:t>​</a:t>
            </a:r>
          </a:p>
          <a:p>
            <a:pPr marL="45720" indent="0" algn="ctr">
              <a:lnSpc>
                <a:spcPct val="120000"/>
              </a:lnSpc>
              <a:buNone/>
            </a:pPr>
            <a:r>
              <a:rPr lang="en-GB" sz="6400">
                <a:solidFill>
                  <a:srgbClr val="000000"/>
                </a:solidFill>
              </a:rPr>
              <a:t>Justiceinspectorates.gov.uk. (2017). </a:t>
            </a:r>
            <a:r>
              <a:rPr lang="en-GB" sz="6400" i="1">
                <a:solidFill>
                  <a:srgbClr val="000000"/>
                </a:solidFill>
              </a:rPr>
              <a:t>The Work of Youth Offending Teams to Protect the Public</a:t>
            </a:r>
            <a:r>
              <a:rPr lang="en-GB" sz="6400">
                <a:solidFill>
                  <a:srgbClr val="000000"/>
                </a:solidFill>
              </a:rPr>
              <a:t>. [online] Available at: &lt;https://www.justiceinspectorates.gov.uk/hmiprobation/wp-content/uploads/sites/5/2017/10/The-Work-of-Youth-Offending-Teams-to-Protect-the-Public_reportfinal.pdf&gt; [Accessed 29 June 2021].</a:t>
            </a:r>
          </a:p>
          <a:p>
            <a:pPr marL="45720" indent="0" algn="ctr">
              <a:lnSpc>
                <a:spcPct val="120000"/>
              </a:lnSpc>
              <a:buNone/>
            </a:pPr>
            <a:endParaRPr lang="en-GB" sz="6400" b="0" i="0">
              <a:solidFill>
                <a:srgbClr val="000000"/>
              </a:solidFill>
              <a:effectLst/>
            </a:endParaRPr>
          </a:p>
          <a:p>
            <a:pPr marL="45720" indent="0">
              <a:buNone/>
            </a:pPr>
            <a:endParaRPr lang="en-US"/>
          </a:p>
        </p:txBody>
      </p:sp>
    </p:spTree>
    <p:extLst>
      <p:ext uri="{BB962C8B-B14F-4D97-AF65-F5344CB8AC3E}">
        <p14:creationId xmlns:p14="http://schemas.microsoft.com/office/powerpoint/2010/main" val="2922852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699" y="293432"/>
            <a:ext cx="9247208" cy="708493"/>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910355" y="1321042"/>
            <a:ext cx="10824628" cy="5060065"/>
          </a:xfrm>
        </p:spPr>
        <p:txBody>
          <a:bodyPr vert="horz" lIns="91440" tIns="45720" rIns="91440" bIns="45720" rtlCol="0" anchor="t">
            <a:normAutofit fontScale="25000" lnSpcReduction="20000"/>
          </a:bodyPr>
          <a:lstStyle/>
          <a:p>
            <a:pPr marL="45720" indent="0" algn="ctr">
              <a:lnSpc>
                <a:spcPct val="120000"/>
              </a:lnSpc>
              <a:buNone/>
            </a:pPr>
            <a:r>
              <a:rPr lang="en-GB" sz="7200">
                <a:solidFill>
                  <a:srgbClr val="000000"/>
                </a:solidFill>
              </a:rPr>
              <a:t>NHS England (2013) </a:t>
            </a:r>
            <a:r>
              <a:rPr lang="en-GB" sz="7200" i="1">
                <a:solidFill>
                  <a:srgbClr val="000000"/>
                </a:solidFill>
              </a:rPr>
              <a:t>NHS STANDARD CONTRACT FOR TIER 4 CHILD AND ADOLESCENT MENTAL HEALTH SERVICES (CAMHS). </a:t>
            </a:r>
            <a:r>
              <a:rPr lang="en-GB" sz="7200">
                <a:solidFill>
                  <a:srgbClr val="000000"/>
                </a:solidFill>
              </a:rPr>
              <a:t>Available at: https://www.england.nhs.uk/wp-content/uploads/2013/06/c07-tier4-ch-ado-mh-serv-child.pdf (Accessed: 11 July 2021).</a:t>
            </a:r>
          </a:p>
          <a:p>
            <a:pPr marL="45720" indent="0" algn="ctr">
              <a:lnSpc>
                <a:spcPct val="120000"/>
              </a:lnSpc>
              <a:buNone/>
            </a:pPr>
            <a:r>
              <a:rPr lang="en-GB" sz="7200">
                <a:solidFill>
                  <a:srgbClr val="000000"/>
                </a:solidFill>
              </a:rPr>
              <a:t>NHS (2019) </a:t>
            </a:r>
            <a:r>
              <a:rPr lang="en-GB" sz="7200" i="1">
                <a:solidFill>
                  <a:srgbClr val="000000"/>
                </a:solidFill>
              </a:rPr>
              <a:t>Children and young people's mental health services (CYPMHS). </a:t>
            </a:r>
            <a:r>
              <a:rPr lang="en-GB" sz="7200">
                <a:solidFill>
                  <a:srgbClr val="000000"/>
                </a:solidFill>
              </a:rPr>
              <a:t>Available at: https://www.nhs.uk/mental-health/nhs-voluntary-charity-services/nhs-services/children-young-people-mental-health-services-cypmhs/ (Accessed: 11 July 2021).</a:t>
            </a:r>
          </a:p>
          <a:p>
            <a:pPr marL="45720" indent="0" algn="ctr">
              <a:lnSpc>
                <a:spcPct val="120000"/>
              </a:lnSpc>
              <a:buNone/>
            </a:pPr>
            <a:r>
              <a:rPr lang="en-GB" sz="7200">
                <a:solidFill>
                  <a:schemeClr val="tx2"/>
                </a:solidFill>
                <a:ea typeface="+mn-lt"/>
                <a:cs typeface="+mn-lt"/>
              </a:rPr>
              <a:t>NSPCC Learning. 2021. </a:t>
            </a:r>
            <a:r>
              <a:rPr lang="en-GB" sz="7200" i="1">
                <a:solidFill>
                  <a:schemeClr val="tx2"/>
                </a:solidFill>
                <a:ea typeface="+mn-lt"/>
                <a:cs typeface="+mn-lt"/>
              </a:rPr>
              <a:t>Parental mental health problems | NSPCC Learning</a:t>
            </a:r>
            <a:r>
              <a:rPr lang="en-GB" sz="7200">
                <a:solidFill>
                  <a:schemeClr val="tx2"/>
                </a:solidFill>
                <a:ea typeface="+mn-lt"/>
                <a:cs typeface="+mn-lt"/>
              </a:rPr>
              <a:t>. [online] Available at: &lt;https://learning.nspcc.org.uk/children-and-families-at-risk/parental-mental-health- [Accessed 12 July 2021].</a:t>
            </a:r>
            <a:endParaRPr lang="en-GB">
              <a:solidFill>
                <a:schemeClr val="tx2"/>
              </a:solidFill>
            </a:endParaRPr>
          </a:p>
          <a:p>
            <a:pPr marL="45720" indent="0" algn="ctr">
              <a:lnSpc>
                <a:spcPct val="120000"/>
              </a:lnSpc>
              <a:buNone/>
            </a:pPr>
            <a:r>
              <a:rPr lang="en-GB" sz="7200">
                <a:solidFill>
                  <a:schemeClr val="tx2"/>
                </a:solidFill>
              </a:rPr>
              <a:t>Ofsted,. (2018</a:t>
            </a:r>
            <a:r>
              <a:rPr lang="en-GB" sz="7200" i="1">
                <a:solidFill>
                  <a:schemeClr val="tx2"/>
                </a:solidFill>
              </a:rPr>
              <a:t>) ‘</a:t>
            </a:r>
            <a:r>
              <a:rPr lang="en-GB" sz="7200">
                <a:solidFill>
                  <a:schemeClr val="tx2"/>
                </a:solidFill>
              </a:rPr>
              <a:t>Ofsted Safeguarding Policy’. </a:t>
            </a:r>
            <a:r>
              <a:rPr lang="en-GB" sz="7200" i="1">
                <a:solidFill>
                  <a:schemeClr val="tx2"/>
                </a:solidFill>
              </a:rPr>
              <a:t>GOV.UK.</a:t>
            </a:r>
          </a:p>
          <a:p>
            <a:pPr marL="45720" indent="0" algn="ctr">
              <a:lnSpc>
                <a:spcPct val="120000"/>
              </a:lnSpc>
              <a:buNone/>
            </a:pPr>
            <a:r>
              <a:rPr lang="en-GB" sz="7200">
                <a:solidFill>
                  <a:schemeClr val="tx2"/>
                </a:solidFill>
              </a:rPr>
              <a:t>Parliament (1989). The Children Act 1989. London: HMSO</a:t>
            </a:r>
          </a:p>
          <a:p>
            <a:pPr marL="45720" indent="0" algn="ctr">
              <a:lnSpc>
                <a:spcPct val="120000"/>
              </a:lnSpc>
              <a:buNone/>
            </a:pPr>
            <a:r>
              <a:rPr lang="en-GB" sz="7200" err="1">
                <a:solidFill>
                  <a:schemeClr val="tx2"/>
                </a:solidFill>
              </a:rPr>
              <a:t>YoungMinds</a:t>
            </a:r>
            <a:r>
              <a:rPr lang="en-GB" sz="7200">
                <a:solidFill>
                  <a:schemeClr val="tx2"/>
                </a:solidFill>
              </a:rPr>
              <a:t>. 2021. </a:t>
            </a:r>
            <a:r>
              <a:rPr lang="en-GB" sz="7200" i="1">
                <a:solidFill>
                  <a:schemeClr val="tx2"/>
                </a:solidFill>
              </a:rPr>
              <a:t>Guide to CAMHS</a:t>
            </a:r>
            <a:r>
              <a:rPr lang="en-GB" sz="7200">
                <a:solidFill>
                  <a:schemeClr val="tx2"/>
                </a:solidFill>
              </a:rPr>
              <a:t>. [online] Available at: &lt;https://youngminds.org.uk/find-help/your-guide-to-support/guide-to-camhs/&gt; [Accessed 4 July 2021].</a:t>
            </a:r>
          </a:p>
          <a:p>
            <a:pPr marL="45720" indent="0" algn="l" rtl="0" fontAlgn="base">
              <a:lnSpc>
                <a:spcPct val="120000"/>
              </a:lnSpc>
              <a:buNone/>
            </a:pPr>
            <a:r>
              <a:rPr lang="en-GB" sz="7200" b="0" i="0">
                <a:solidFill>
                  <a:srgbClr val="000000"/>
                </a:solidFill>
                <a:effectLst/>
              </a:rPr>
              <a:t>​</a:t>
            </a:r>
          </a:p>
          <a:p>
            <a:pPr marL="45720" indent="0" algn="ctr">
              <a:lnSpc>
                <a:spcPct val="120000"/>
              </a:lnSpc>
              <a:buNone/>
            </a:pPr>
            <a:endParaRPr lang="en-GB" sz="5600">
              <a:solidFill>
                <a:srgbClr val="000000"/>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3063243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CFEC9-D384-4EDE-811C-A1E753A8D8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101F0C-5584-4595-9155-8BA227E6A12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089DD73D-877B-4E9E-992F-B6B7D158704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343687749"/>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1498</TotalTime>
  <Words>2259</Words>
  <Application>Microsoft Office PowerPoint</Application>
  <PresentationFormat>Widescreen</PresentationFormat>
  <Paragraphs>186</Paragraphs>
  <Slides>24</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Euphemia</vt:lpstr>
      <vt:lpstr>Wingdings</vt:lpstr>
      <vt:lpstr>Children Playing 16x9</vt:lpstr>
      <vt:lpstr>Group Presentation – Family C</vt:lpstr>
      <vt:lpstr>Introduction</vt:lpstr>
      <vt:lpstr>Analysis of Rationale</vt:lpstr>
      <vt:lpstr>Antisocial Behavior </vt:lpstr>
      <vt:lpstr>Antisocial Behavior cont. </vt:lpstr>
      <vt:lpstr>Antisocial Behavior cont. </vt:lpstr>
      <vt:lpstr>Risk Factors and Impact</vt:lpstr>
      <vt:lpstr>Risk Factors and Impact cont.</vt:lpstr>
      <vt:lpstr>Implementing plans and Services.</vt:lpstr>
      <vt:lpstr>Policies For Prevention. </vt:lpstr>
      <vt:lpstr>      Policies For Prevention. </vt:lpstr>
      <vt:lpstr>Youth Offending Teams (YOTs)​</vt:lpstr>
      <vt:lpstr>Youth Offending Team Parenting Division​</vt:lpstr>
      <vt:lpstr>Youth Offending Team</vt:lpstr>
      <vt:lpstr>CAMHS</vt:lpstr>
      <vt:lpstr>CAMHS Team</vt:lpstr>
      <vt:lpstr>CAMHS Team</vt:lpstr>
      <vt:lpstr>Policies governing CAMHs</vt:lpstr>
      <vt:lpstr>CAMHS areas of concern</vt:lpstr>
      <vt:lpstr>Conclusion</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lastModifiedBy> </cp:lastModifiedBy>
  <cp:revision>13</cp:revision>
  <dcterms:created xsi:type="dcterms:W3CDTF">2021-07-08T19:47:10Z</dcterms:created>
  <dcterms:modified xsi:type="dcterms:W3CDTF">2021-07-15T19:04:22Z</dcterms:modified>
</cp:coreProperties>
</file>