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\\edis.tatasteel.com\Home\IJM4\B076114\Desktop\Excel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Natural</a:t>
            </a:r>
            <a:r>
              <a:rPr lang="en-GB" baseline="0"/>
              <a:t> gas used in generation week 46 (KM/m3)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Sheet1!$A$39:$G$39</c:f>
              <c:strCache>
                <c:ptCount val="7"/>
                <c:pt idx="0">
                  <c:v>Monday</c:v>
                </c:pt>
                <c:pt idx="1">
                  <c:v>Tuesday</c:v>
                </c:pt>
                <c:pt idx="2">
                  <c:v>Wednesday</c:v>
                </c:pt>
                <c:pt idx="3">
                  <c:v>Thursday</c:v>
                </c:pt>
                <c:pt idx="4">
                  <c:v>Friday </c:v>
                </c:pt>
                <c:pt idx="5">
                  <c:v>Saturday</c:v>
                </c:pt>
                <c:pt idx="6">
                  <c:v>Sunday</c:v>
                </c:pt>
              </c:strCache>
            </c:strRef>
          </c:cat>
          <c:val>
            <c:numRef>
              <c:f>Sheet1!$A$40:$G$40</c:f>
              <c:numCache>
                <c:formatCode>General</c:formatCode>
                <c:ptCount val="7"/>
                <c:pt idx="0">
                  <c:v>7.4</c:v>
                </c:pt>
                <c:pt idx="1">
                  <c:v>8.7100000000000009</c:v>
                </c:pt>
                <c:pt idx="2">
                  <c:v>4.0999999999999996</c:v>
                </c:pt>
                <c:pt idx="3">
                  <c:v>2.1</c:v>
                </c:pt>
                <c:pt idx="4">
                  <c:v>8.36</c:v>
                </c:pt>
                <c:pt idx="5">
                  <c:v>8.23</c:v>
                </c:pt>
                <c:pt idx="6">
                  <c:v>6.38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C48-40FA-800E-AC6A5F67E9AF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526989168"/>
        <c:axId val="375332800"/>
      </c:barChart>
      <c:catAx>
        <c:axId val="52698916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5332800"/>
        <c:crosses val="autoZero"/>
        <c:auto val="1"/>
        <c:lblAlgn val="ctr"/>
        <c:lblOffset val="100"/>
        <c:noMultiLvlLbl val="0"/>
      </c:catAx>
      <c:valAx>
        <c:axId val="375332800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5269891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Generated</a:t>
            </a:r>
            <a:r>
              <a:rPr lang="en-GB" baseline="0"/>
              <a:t> energy vs imported week 46</a:t>
            </a:r>
            <a:endParaRPr lang="en-GB"/>
          </a:p>
        </c:rich>
      </c:tx>
      <c:layout>
        <c:manualLayout>
          <c:xMode val="edge"/>
          <c:yMode val="edge"/>
          <c:x val="0.12234660782828224"/>
          <c:y val="2.717064152539894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4925906513192478"/>
          <c:y val="7.2410435594093048E-2"/>
          <c:w val="0.61973481527936403"/>
          <c:h val="0.8126070008209772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Sheet1!$A$1</c:f>
              <c:strCache>
                <c:ptCount val="1"/>
                <c:pt idx="0">
                  <c:v>Generated from Energy Generation MW/h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val>
            <c:numRef>
              <c:f>Sheet1!$A$2:$A$8</c:f>
              <c:numCache>
                <c:formatCode>General</c:formatCode>
                <c:ptCount val="7"/>
                <c:pt idx="0">
                  <c:v>72.72</c:v>
                </c:pt>
                <c:pt idx="1">
                  <c:v>66.72</c:v>
                </c:pt>
                <c:pt idx="2">
                  <c:v>67.8</c:v>
                </c:pt>
                <c:pt idx="3">
                  <c:v>49.77</c:v>
                </c:pt>
                <c:pt idx="4">
                  <c:v>45.75</c:v>
                </c:pt>
                <c:pt idx="5">
                  <c:v>56.5</c:v>
                </c:pt>
                <c:pt idx="6">
                  <c:v>73.069999999999993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BCD-487D-B447-6C464000BB6C}"/>
            </c:ext>
          </c:extLst>
        </c:ser>
        <c:ser>
          <c:idx val="1"/>
          <c:order val="1"/>
          <c:tx>
            <c:strRef>
              <c:f>Sheet1!$B$1</c:f>
              <c:strCache>
                <c:ptCount val="1"/>
                <c:pt idx="0">
                  <c:v>Imported from Grid MW/h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val>
            <c:numRef>
              <c:f>Sheet1!$B$2:$B$8</c:f>
              <c:numCache>
                <c:formatCode>General</c:formatCode>
                <c:ptCount val="7"/>
                <c:pt idx="0">
                  <c:v>35.96</c:v>
                </c:pt>
                <c:pt idx="1">
                  <c:v>42.87</c:v>
                </c:pt>
                <c:pt idx="2">
                  <c:v>32.92</c:v>
                </c:pt>
                <c:pt idx="3">
                  <c:v>20.059999999999999</c:v>
                </c:pt>
                <c:pt idx="4">
                  <c:v>41.89</c:v>
                </c:pt>
                <c:pt idx="5">
                  <c:v>38.369999999999997</c:v>
                </c:pt>
                <c:pt idx="6">
                  <c:v>25.57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BCD-487D-B447-6C464000BB6C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382157960"/>
        <c:axId val="382158944"/>
      </c:barChart>
      <c:catAx>
        <c:axId val="382157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2158944"/>
        <c:crosses val="autoZero"/>
        <c:auto val="1"/>
        <c:lblAlgn val="ctr"/>
        <c:lblOffset val="100"/>
        <c:noMultiLvlLbl val="0"/>
      </c:catAx>
      <c:valAx>
        <c:axId val="3821589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215796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tx1">
                <a:lumMod val="15000"/>
                <a:lumOff val="85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D6ECD-4ABC-40AD-A5D5-C07DF52EE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F04252-7870-4044-AF98-26BD7E0D7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57ACC-AA68-4DCD-A4DD-04EF871D0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2E0BD-2309-49E8-BBE4-9A76CE9C4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999E4-5A2A-4A1A-9BA8-DA143F093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20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C0731-5E62-4A83-A6E1-86BCE0FEA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79148-D681-4036-AD4B-E744964B1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E4397-82C1-4E87-9451-12F314FD6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BC5868-A856-40C8-A72C-C026E2044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41134-204F-4DA2-9680-72B8BFBE2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78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9F24E-BB0B-4B01-A8DE-6C53DA7BA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A4DEA-ED88-4948-9DD0-7D58845D6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196E1-4F26-4599-9C19-7F87C1F5E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B1833-FAAF-4F22-8EC0-5870F03FC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E405D-4DE4-4022-AC3D-9CE69B199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315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90E48-92F0-4482-9DE1-33BC3AD74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A0F73-99DC-4430-A9E1-4082AD527E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C881C-B250-4691-B554-1EBEF250E2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F132E-F064-43BE-AEAE-EE9901CA8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7196A-DD41-474A-A22C-2E737404E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583E0B-5B2A-48CC-BB26-72146EA8B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090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04F7F-93F6-4434-BF3F-F683D7A01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2B1FA9-E070-44FC-B19C-4951FAB3F0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9D9C2-BAD9-4A5E-B6CA-E257597EFB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F325BD-A3F5-410D-AA0D-E49209FD51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7C3880-8A8A-448F-BC03-D08BA8DE2D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88D029-E449-4F28-B4C5-914210CF9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9BF78-BEB2-423F-891B-F4460A997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B7EAAD-0CCC-4AAE-ABCD-D590892B6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1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7D23D-B545-429C-A57F-34B6942D8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039EEA-95B7-4BF0-9889-7FCEAA692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2782CF-E523-40BF-8D30-D635340F2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791D5F-B8DC-41E6-8B35-219F1A863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418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41F9C5-5C0A-469D-9F97-E5C92F5A3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D03745-BBD0-43F4-A188-CBCDF58A0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DC85A7-2A78-4493-985E-D0C15F1F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5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2E3B5-E61D-4ABD-869E-835B63654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8F647-92D0-47FD-9157-CB07CEA67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1CC57D-1A5B-4C5C-AD9E-1E519EC066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C42207-F6D7-4798-8089-8EDAC62EB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C3D4B9-9AD8-48C0-AB2C-E79BE4DED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5BFE0-45A6-4499-A014-48CA016AB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645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83B1E-EB2C-4967-9761-2A74B0081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C6844D-65AB-4F82-989F-4912F44212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AEAC01-BECA-44C7-9315-88195EBD31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0E0B2-80D6-40B1-A394-C1C1BCB5E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338FA6-C305-4CD6-8C0B-FDDC9A0B1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926C2A-F87B-42ED-80B1-7E0A5EAAD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176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4B1BD-7ED5-46AF-AA9E-191BD31EE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FF7BF1-3ED8-4321-BD8C-2E2375C6CE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95FF7-15FD-436D-B591-CCE3663CB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354E8E-2CBA-4CEA-A24F-55ED1CAB3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475D9-D0B4-4601-81D3-AB6163791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87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CB7D53-0373-4A7F-BE2A-8BCE20319D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5D22DE-48C9-4845-A49E-6DE2E39333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81AF2-67CD-463A-92C9-F06ACCDFC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87C565-C70A-43A5-BA2E-8343F6A1E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4431B-E81A-4D13-9395-E6B3A22CD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089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516540-CCD1-4771-8DD7-C8594C266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B87CB-A9B4-4FDD-97DC-65F7FA76F3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C8533-44BF-4016-9312-C69AF34BED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87220-9641-4325-899B-BB79F1B335B9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7D9FB-29E5-431F-97E1-BA5A4A02A6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5F0EC-0F7A-4B14-9FDA-3D341B9230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D6A3C-BDC0-4E8B-8C0A-5D4052C993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322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2C73-51E4-442C-8DFD-D3D7FDAB72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Energy Generation in TATA Steel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E0D3A8-E39C-4EA0-A765-FDA2B57DE1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79875"/>
            <a:ext cx="9144000" cy="1655762"/>
          </a:xfrm>
        </p:spPr>
        <p:txBody>
          <a:bodyPr/>
          <a:lstStyle/>
          <a:p>
            <a:r>
              <a:rPr lang="en-GB" dirty="0"/>
              <a:t>By Charles Llewellyn </a:t>
            </a:r>
          </a:p>
        </p:txBody>
      </p:sp>
    </p:spTree>
    <p:extLst>
      <p:ext uri="{BB962C8B-B14F-4D97-AF65-F5344CB8AC3E}">
        <p14:creationId xmlns:p14="http://schemas.microsoft.com/office/powerpoint/2010/main" val="813943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009DF-5A61-44BA-8CBF-044A7BA5F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Current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5BA9D-5BDF-43A2-B53B-73CB1B0AB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2 EHP Boilers </a:t>
            </a:r>
          </a:p>
          <a:p>
            <a:r>
              <a:rPr lang="en-GB" sz="4000" dirty="0"/>
              <a:t>3 HP Boilers </a:t>
            </a:r>
          </a:p>
          <a:p>
            <a:r>
              <a:rPr lang="en-GB" sz="4000" dirty="0"/>
              <a:t>8 Turbine </a:t>
            </a:r>
            <a:r>
              <a:rPr lang="en-GB" sz="4000"/>
              <a:t>Alternators = MCR 98.8 MW/h</a:t>
            </a:r>
            <a:endParaRPr lang="en-GB" sz="4000" dirty="0"/>
          </a:p>
          <a:p>
            <a:r>
              <a:rPr lang="en-GB" sz="4000" dirty="0"/>
              <a:t>Utilise Indigenous Gases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915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C85664-FC5D-47DE-A560-3851C5F45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1FA39-DB10-47A0-B8BA-71862FC67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37" y="4170501"/>
            <a:ext cx="3657600" cy="15255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Amount of Natural Gas used.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B316D8A0-14B0-425E-BCD3-C4ABA59746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7514210"/>
              </p:ext>
            </p:extLst>
          </p:nvPr>
        </p:nvGraphicFramePr>
        <p:xfrm>
          <a:off x="5153822" y="492573"/>
          <a:ext cx="6553545" cy="58807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52451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C2BBC-C714-4204-969A-ADB4A064F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F758D-482B-4695-8062-90BA80643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37" y="4170501"/>
            <a:ext cx="3657600" cy="15255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Our Level of Production </a:t>
            </a:r>
          </a:p>
        </p:txBody>
      </p:sp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127F41CD-7BB7-4E86-9FD5-BF1D705844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5548605"/>
              </p:ext>
            </p:extLst>
          </p:nvPr>
        </p:nvGraphicFramePr>
        <p:xfrm>
          <a:off x="5186079" y="470555"/>
          <a:ext cx="6553545" cy="58807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701769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A2711-730E-40AD-90CF-D1DD8AC0B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800"/>
              <a:t>Alternatives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DACE6-608F-4845-8347-3FC00CC78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/>
          </a:bodyPr>
          <a:lstStyle/>
          <a:p>
            <a:r>
              <a:rPr lang="en-GB" sz="2000" dirty="0"/>
              <a:t>Solar Panels</a:t>
            </a:r>
          </a:p>
          <a:p>
            <a:r>
              <a:rPr lang="en-GB" sz="2000" dirty="0"/>
              <a:t>Can generate up to 360 Watts per hour.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8769FA-E580-40B0-8C22-BA26D1F959E2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08" t="27191" r="5939" b="29065"/>
          <a:stretch/>
        </p:blipFill>
        <p:spPr bwMode="auto">
          <a:xfrm>
            <a:off x="5297763" y="1379366"/>
            <a:ext cx="6250769" cy="39384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8525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5DAFD-7E33-4A52-BB7B-FDABDE472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800"/>
              <a:t>Alternatives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EFB0F-8B74-49F7-9795-AD6A90EE6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/>
          </a:bodyPr>
          <a:lstStyle/>
          <a:p>
            <a:r>
              <a:rPr lang="en-GB" sz="2000"/>
              <a:t>Efficiency of 35-45%</a:t>
            </a:r>
          </a:p>
          <a:p>
            <a:r>
              <a:rPr lang="en-GB" sz="2000"/>
              <a:t>One can generate up to 6000 MW per year.</a:t>
            </a:r>
          </a:p>
        </p:txBody>
      </p:sp>
      <p:pic>
        <p:nvPicPr>
          <p:cNvPr id="5" name="Picture 4" descr="A windmill in the background&#10;&#10;Description automatically generated">
            <a:extLst>
              <a:ext uri="{FF2B5EF4-FFF2-40B4-BE49-F238E27FC236}">
                <a16:creationId xmlns:a16="http://schemas.microsoft.com/office/drawing/2014/main" id="{1AEE3DA2-B03C-4D1A-A099-CCB51E1798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763" y="1590538"/>
            <a:ext cx="6250769" cy="3516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144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71DA4-6E28-48C2-9EC7-70C73AD48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Against Current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2D8B48-4B14-4EA0-94FA-E3B8D6290F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78" t="44249" r="36077" b="21011"/>
          <a:stretch/>
        </p:blipFill>
        <p:spPr>
          <a:xfrm>
            <a:off x="838200" y="2005502"/>
            <a:ext cx="10046365" cy="3706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3935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</Words>
  <Application>Microsoft Office PowerPoint</Application>
  <PresentationFormat>Widescreen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Energy Generation in TATA Steel </vt:lpstr>
      <vt:lpstr>The Current Approach </vt:lpstr>
      <vt:lpstr>Concerns </vt:lpstr>
      <vt:lpstr>Concerns </vt:lpstr>
      <vt:lpstr>Alternatives </vt:lpstr>
      <vt:lpstr>Alternatives </vt:lpstr>
      <vt:lpstr>Comparison Against Current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Generation in TATA Steel </dc:title>
  <dc:creator>Llewellyn, Charles</dc:creator>
  <cp:lastModifiedBy>Llewellyn, Charles</cp:lastModifiedBy>
  <cp:revision>3</cp:revision>
  <dcterms:created xsi:type="dcterms:W3CDTF">2019-11-20T15:22:37Z</dcterms:created>
  <dcterms:modified xsi:type="dcterms:W3CDTF">2019-11-22T12:45:11Z</dcterms:modified>
</cp:coreProperties>
</file>