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
  </p:notesMasterIdLst>
  <p:sldIdLst>
    <p:sldId id="256" r:id="rId2"/>
    <p:sldId id="257" r:id="rId3"/>
    <p:sldId id="258" r:id="rId4"/>
    <p:sldId id="259" r:id="rId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97" d="100"/>
          <a:sy n="97" d="100"/>
        </p:scale>
        <p:origin x="102" y="114"/>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3042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Slide 1 — Research topic (approximately 2 minutes)</a:t>
            </a:r>
          </a:p>
          <a:p>
            <a:r>
              <a:t>Good morning everyone. My chosen topic is managerial responses to employee voice. My research question is: How do managerial responses to employee voice influence employees’ experiences and their willingness to speak up in the future?</a:t>
            </a:r>
          </a:p>
          <a:p>
            <a:endParaRPr/>
          </a:p>
          <a:p>
            <a:r>
              <a:t>Employee voice means employees raising concerns, sharing ideas or suggesting improvements at work. My interest is not only in why people speak up, but in what happens afterwards. For example, a manager might listen carefully, accept an idea, reject it with an explanation, or take credit for the employee’s suggestion.</a:t>
            </a:r>
          </a:p>
          <a:p>
            <a:endParaRPr/>
          </a:p>
          <a:p>
            <a:r>
              <a:t>My interest initially developed while reading research on managerial credit claiming and voice adoption. It also connects with my professional experience working with management teams and my previous academic interest in employee psychological safety. However, this assignment is a critical review of published research, not a study based on my own experiences.</a:t>
            </a:r>
          </a:p>
          <a:p>
            <a:endParaRPr/>
          </a:p>
          <a:p>
            <a:r>
              <a:t>The main question I want to explore is whether accepting an idea is enough, or whether the way managers respond and recognise employees also shapes their experiences and future willingness to speak up.</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Slide 2 — Why this is a well-focused topic (approximately 2 to 2.5 minutes)</a:t>
            </a:r>
          </a:p>
          <a:p>
            <a:r>
              <a:t>I have tried to keep the topic focused by identifying four connected elements. The first is employee voice: suggestions, concerns and ideas that employees raise at work. The second is the managerial response, such as acknowledgement, adoption, rejection or credit claiming.</a:t>
            </a:r>
          </a:p>
          <a:p>
            <a:endParaRPr/>
          </a:p>
          <a:p>
            <a:r>
              <a:t>The third element is the employee’s experience of that response. An employee might feel listened to and valued, or they might feel ignored or discouraged. The fourth is whether they feel willing to speak up again in the future.</a:t>
            </a:r>
          </a:p>
          <a:p>
            <a:endParaRPr/>
          </a:p>
          <a:p>
            <a:r>
              <a:t>This is relevant to business and management because it concerns leadership behaviour, communication and employee participation. Managers often depend on employees to identify problems and opportunities for improvement. But if employees believe that their contributions will not be respected, they may hesitate to raise concerns next time.</a:t>
            </a:r>
          </a:p>
          <a:p>
            <a:endParaRPr/>
          </a:p>
          <a:p>
            <a:r>
              <a:t>Importantly, my assignment is not claiming that every rejected suggestion leads to silence or that every accepted suggestion encourages voice. I am reviewing research to understand how different managerial responses may be interpreted, and what the available evidence can and cannot establish.</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Slide 3 — What the literature is beginning to show (approximately 2.5 to 3 minutes)</a:t>
            </a:r>
          </a:p>
          <a:p>
            <a:r>
              <a:t>Three studies help illustrate why the question matters. Lu and colleagues, in 2025, distinguish between supervisory responsiveness and voice adoption. This is useful because responding to someone respectfully and actually implementing their suggestion are not the same thing. Their quantitative research examines relationships between these responses and employee voice and silence.</a:t>
            </a:r>
          </a:p>
          <a:p>
            <a:endParaRPr/>
          </a:p>
          <a:p>
            <a:r>
              <a:t>Kim and colleagues, in 2023, take a different approach. Their integrative review considers employee voice as an interaction between the person speaking up and the person receiving the message. Unlike a single empirical survey, a review can bring together a wider body of ideas, although its conclusions depend on the research it includes.</a:t>
            </a:r>
          </a:p>
          <a:p>
            <a:endParaRPr/>
          </a:p>
          <a:p>
            <a:r>
              <a:t>Johnson and colleagues, in 2024, examine managerial credit claiming following voice endorsement. Their work raises the possibility that accepting a suggestion may not have the same positive effect if the manager takes credit for the employee’s contribution.</a:t>
            </a:r>
          </a:p>
          <a:p>
            <a:endParaRPr/>
          </a:p>
          <a:p>
            <a:r>
              <a:t>Together, these articles suggest that managerial responses are not simply a yes-or-no decision. They also show why comparing research methods matters: surveys, reviews and other designs provide different kinds of evidence. I will be careful not to treat statistical associations as proof of cause and effect.</a:t>
            </a:r>
          </a:p>
          <a:p>
            <a:endParaRPr/>
          </a:p>
          <a:p>
            <a:r>
              <a:t>This leads to the question at the bottom of the slide: is acknowledging voice enough, or does the way managers respond matter more?</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Slide 4 — Selected article for detailed critical review (approximately 2.5 to 3 minutes)</a:t>
            </a:r>
          </a:p>
          <a:p>
            <a:r>
              <a:t>For the detailed critical review in my assignment, I would like to focus on Johnson and colleagues’ 2024 study of managerial credit claiming following employee voice endorsement.</a:t>
            </a:r>
          </a:p>
          <a:p>
            <a:endParaRPr/>
          </a:p>
          <a:p>
            <a:r>
              <a:t>This article interests me because it relates closely to the question that first drew me to this topic. A manager may agree with an employee’s suggestion, but if the manager then claims the idea as their own, the employee may not feel recognised for their contribution.</a:t>
            </a:r>
          </a:p>
          <a:p>
            <a:endParaRPr/>
          </a:p>
          <a:p>
            <a:r>
              <a:t>In my reading notes, Johnson and colleagues report that managerial credit claiming weakens the positive relationship between voice endorsement and perceived respect, with implications for work-group identification and future voice. This suggests that whether an idea is accepted is not the only important part of the response. Recognition and the way an employee is treated may also matter.</a:t>
            </a:r>
          </a:p>
          <a:p>
            <a:endParaRPr/>
          </a:p>
          <a:p>
            <a:r>
              <a:t>For the detailed review, I will critically examine the article’s actual research design, sampling, measures or other evidence, and how convincingly the results support its conclusions. I will also consider research philosophy, ontology, epistemology, ethics, reliability and validity. I need to check the original article before assigning a specific philosophical position or describing any methodological details not confirmed in my notes.</a:t>
            </a:r>
          </a:p>
          <a:p>
            <a:endParaRPr/>
          </a:p>
          <a:p>
            <a:r>
              <a:t>A question I would raise is whether employees’ reported willingness to speak up can be treated as evidence of what they will actually do in the future. This distinction is important for my research question.</a:t>
            </a:r>
          </a:p>
          <a:p>
            <a:endParaRPr/>
          </a:p>
          <a:p>
            <a:r>
              <a:t>Overall, Johnson et al. is a particularly relevant article because it examines a managerial response after an employee’s idea has been endorsed, rather than assuming endorsement is always experienced positively.</a:t>
            </a:r>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2828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93192"/>
            <a:ext cx="10058400" cy="320040"/>
          </a:xfrm>
          <a:prstGeom prst="rect">
            <a:avLst/>
          </a:prstGeom>
          <a:noFill/>
        </p:spPr>
        <p:txBody>
          <a:bodyPr wrap="square">
            <a:spAutoFit/>
          </a:bodyPr>
          <a:lstStyle/>
          <a:p>
            <a:pPr>
              <a:spcAft>
                <a:spcPts val="1200"/>
              </a:spcAft>
              <a:defRPr sz="1300" b="1">
                <a:solidFill>
                  <a:srgbClr val="128288"/>
                </a:solidFill>
                <a:latin typeface="Aptos"/>
              </a:defRPr>
            </a:pPr>
            <a:r>
              <a:t>RESEARCH TOPIC</a:t>
            </a:r>
          </a:p>
        </p:txBody>
      </p:sp>
      <p:sp>
        <p:nvSpPr>
          <p:cNvPr id="4" name="TextBox 3"/>
          <p:cNvSpPr txBox="1"/>
          <p:nvPr/>
        </p:nvSpPr>
        <p:spPr>
          <a:xfrm>
            <a:off x="640080" y="841248"/>
            <a:ext cx="10972800" cy="914400"/>
          </a:xfrm>
          <a:prstGeom prst="rect">
            <a:avLst/>
          </a:prstGeom>
          <a:noFill/>
        </p:spPr>
        <p:txBody>
          <a:bodyPr wrap="square">
            <a:spAutoFit/>
          </a:bodyPr>
          <a:lstStyle/>
          <a:p>
            <a:pPr>
              <a:spcAft>
                <a:spcPts val="1200"/>
              </a:spcAft>
              <a:defRPr sz="3100" b="1">
                <a:solidFill>
                  <a:srgbClr val="15253D"/>
                </a:solidFill>
                <a:latin typeface="Aptos"/>
              </a:defRPr>
            </a:pPr>
            <a:r>
              <a:t>Managerial responses to employee voice</a:t>
            </a:r>
          </a:p>
        </p:txBody>
      </p:sp>
      <p:sp>
        <p:nvSpPr>
          <p:cNvPr id="5" name="TextBox 4"/>
          <p:cNvSpPr txBox="1"/>
          <p:nvPr/>
        </p:nvSpPr>
        <p:spPr>
          <a:xfrm>
            <a:off x="640080" y="6428232"/>
            <a:ext cx="10058400" cy="274320"/>
          </a:xfrm>
          <a:prstGeom prst="rect">
            <a:avLst/>
          </a:prstGeom>
          <a:noFill/>
        </p:spPr>
        <p:txBody>
          <a:bodyPr wrap="square">
            <a:spAutoFit/>
          </a:bodyPr>
          <a:lstStyle/>
          <a:p>
            <a:pPr>
              <a:spcAft>
                <a:spcPts val="1200"/>
              </a:spcAft>
              <a:defRPr sz="1100" b="0">
                <a:solidFill>
                  <a:srgbClr val="687381"/>
                </a:solidFill>
                <a:latin typeface="Aptos"/>
              </a:defRPr>
            </a:pPr>
            <a:r>
              <a:t>RPP | Managerial responses to employee voice</a:t>
            </a:r>
          </a:p>
        </p:txBody>
      </p:sp>
      <p:sp>
        <p:nvSpPr>
          <p:cNvPr id="6" name="TextBox 5"/>
          <p:cNvSpPr txBox="1"/>
          <p:nvPr/>
        </p:nvSpPr>
        <p:spPr>
          <a:xfrm>
            <a:off x="11155680" y="6400800"/>
            <a:ext cx="457200" cy="274320"/>
          </a:xfrm>
          <a:prstGeom prst="rect">
            <a:avLst/>
          </a:prstGeom>
          <a:noFill/>
        </p:spPr>
        <p:txBody>
          <a:bodyPr wrap="square">
            <a:spAutoFit/>
          </a:bodyPr>
          <a:lstStyle/>
          <a:p>
            <a:pPr>
              <a:spcAft>
                <a:spcPts val="1200"/>
              </a:spcAft>
              <a:defRPr sz="1100" b="1">
                <a:solidFill>
                  <a:srgbClr val="687381"/>
                </a:solidFill>
                <a:latin typeface="Aptos"/>
              </a:defRPr>
            </a:pPr>
            <a:r>
              <a:t>1</a:t>
            </a:r>
          </a:p>
        </p:txBody>
      </p:sp>
      <p:sp>
        <p:nvSpPr>
          <p:cNvPr id="7" name="TextBox 6"/>
          <p:cNvSpPr txBox="1"/>
          <p:nvPr/>
        </p:nvSpPr>
        <p:spPr>
          <a:xfrm>
            <a:off x="731520" y="1874519"/>
            <a:ext cx="10789920" cy="1463040"/>
          </a:xfrm>
          <a:prstGeom prst="rect">
            <a:avLst/>
          </a:prstGeom>
          <a:noFill/>
        </p:spPr>
        <p:txBody>
          <a:bodyPr wrap="square">
            <a:spAutoFit/>
          </a:bodyPr>
          <a:lstStyle/>
          <a:p>
            <a:pPr>
              <a:spcAft>
                <a:spcPts val="1200"/>
              </a:spcAft>
              <a:defRPr sz="2700" b="1">
                <a:solidFill>
                  <a:srgbClr val="15253D"/>
                </a:solidFill>
                <a:latin typeface="Aptos"/>
              </a:defRPr>
            </a:pPr>
            <a:r>
              <a:t>How do managerial responses to employee voice influence employees’ experiences and their willingness to speak up in the future?</a:t>
            </a:r>
          </a:p>
        </p:txBody>
      </p:sp>
      <p:sp>
        <p:nvSpPr>
          <p:cNvPr id="8" name="Rounded Rectangle 7"/>
          <p:cNvSpPr/>
          <p:nvPr/>
        </p:nvSpPr>
        <p:spPr>
          <a:xfrm>
            <a:off x="731520" y="3886200"/>
            <a:ext cx="5212080" cy="141732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9" name="TextBox 8"/>
          <p:cNvSpPr txBox="1"/>
          <p:nvPr/>
        </p:nvSpPr>
        <p:spPr>
          <a:xfrm>
            <a:off x="932688" y="4050791"/>
            <a:ext cx="4809744" cy="393192"/>
          </a:xfrm>
          <a:prstGeom prst="rect">
            <a:avLst/>
          </a:prstGeom>
          <a:noFill/>
        </p:spPr>
        <p:txBody>
          <a:bodyPr wrap="square">
            <a:spAutoFit/>
          </a:bodyPr>
          <a:lstStyle/>
          <a:p>
            <a:pPr>
              <a:spcAft>
                <a:spcPts val="1200"/>
              </a:spcAft>
              <a:defRPr sz="1900" b="1">
                <a:solidFill>
                  <a:srgbClr val="15253D"/>
                </a:solidFill>
                <a:latin typeface="Aptos"/>
              </a:defRPr>
            </a:pPr>
            <a:r>
              <a:t>Starting point</a:t>
            </a:r>
          </a:p>
        </p:txBody>
      </p:sp>
      <p:sp>
        <p:nvSpPr>
          <p:cNvPr id="10" name="TextBox 9"/>
          <p:cNvSpPr txBox="1"/>
          <p:nvPr/>
        </p:nvSpPr>
        <p:spPr>
          <a:xfrm>
            <a:off x="932688" y="4526280"/>
            <a:ext cx="4809744" cy="640080"/>
          </a:xfrm>
          <a:prstGeom prst="rect">
            <a:avLst/>
          </a:prstGeom>
          <a:noFill/>
        </p:spPr>
        <p:txBody>
          <a:bodyPr wrap="square">
            <a:spAutoFit/>
          </a:bodyPr>
          <a:lstStyle/>
          <a:p>
            <a:pPr>
              <a:spcAft>
                <a:spcPts val="1200"/>
              </a:spcAft>
              <a:defRPr sz="1700" b="0">
                <a:solidFill>
                  <a:srgbClr val="263142"/>
                </a:solidFill>
                <a:latin typeface="Aptos"/>
              </a:defRPr>
            </a:pPr>
            <a:r>
              <a:t>Interest in managerial credit claiming and voice adoption</a:t>
            </a:r>
          </a:p>
        </p:txBody>
      </p:sp>
      <p:sp>
        <p:nvSpPr>
          <p:cNvPr id="11" name="Rounded Rectangle 10"/>
          <p:cNvSpPr/>
          <p:nvPr/>
        </p:nvSpPr>
        <p:spPr>
          <a:xfrm>
            <a:off x="6172200" y="3886200"/>
            <a:ext cx="5212080" cy="141732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2" name="TextBox 11"/>
          <p:cNvSpPr txBox="1"/>
          <p:nvPr/>
        </p:nvSpPr>
        <p:spPr>
          <a:xfrm>
            <a:off x="6373368" y="4050791"/>
            <a:ext cx="4809744" cy="393192"/>
          </a:xfrm>
          <a:prstGeom prst="rect">
            <a:avLst/>
          </a:prstGeom>
          <a:noFill/>
        </p:spPr>
        <p:txBody>
          <a:bodyPr wrap="square">
            <a:spAutoFit/>
          </a:bodyPr>
          <a:lstStyle/>
          <a:p>
            <a:pPr>
              <a:spcAft>
                <a:spcPts val="1200"/>
              </a:spcAft>
              <a:defRPr sz="1900" b="1">
                <a:solidFill>
                  <a:srgbClr val="15253D"/>
                </a:solidFill>
                <a:latin typeface="Aptos"/>
              </a:defRPr>
            </a:pPr>
            <a:r>
              <a:t>Central concern</a:t>
            </a:r>
          </a:p>
        </p:txBody>
      </p:sp>
      <p:sp>
        <p:nvSpPr>
          <p:cNvPr id="13" name="TextBox 12"/>
          <p:cNvSpPr txBox="1"/>
          <p:nvPr/>
        </p:nvSpPr>
        <p:spPr>
          <a:xfrm>
            <a:off x="6373368" y="4526280"/>
            <a:ext cx="4809744" cy="640080"/>
          </a:xfrm>
          <a:prstGeom prst="rect">
            <a:avLst/>
          </a:prstGeom>
          <a:noFill/>
        </p:spPr>
        <p:txBody>
          <a:bodyPr wrap="square">
            <a:spAutoFit/>
          </a:bodyPr>
          <a:lstStyle/>
          <a:p>
            <a:pPr>
              <a:spcAft>
                <a:spcPts val="1200"/>
              </a:spcAft>
              <a:defRPr sz="1700" b="0">
                <a:solidFill>
                  <a:srgbClr val="263142"/>
                </a:solidFill>
                <a:latin typeface="Aptos"/>
              </a:defRPr>
            </a:pPr>
            <a:r>
              <a:t>What happens after an employee speaks up?</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2828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93192"/>
            <a:ext cx="10058400" cy="320040"/>
          </a:xfrm>
          <a:prstGeom prst="rect">
            <a:avLst/>
          </a:prstGeom>
          <a:noFill/>
        </p:spPr>
        <p:txBody>
          <a:bodyPr wrap="square">
            <a:spAutoFit/>
          </a:bodyPr>
          <a:lstStyle/>
          <a:p>
            <a:pPr>
              <a:spcAft>
                <a:spcPts val="1200"/>
              </a:spcAft>
              <a:defRPr sz="1300" b="1">
                <a:solidFill>
                  <a:srgbClr val="128288"/>
                </a:solidFill>
                <a:latin typeface="Aptos"/>
              </a:defRPr>
            </a:pPr>
            <a:r>
              <a:t>RESEARCH BOUNDARIES</a:t>
            </a:r>
          </a:p>
        </p:txBody>
      </p:sp>
      <p:sp>
        <p:nvSpPr>
          <p:cNvPr id="4" name="TextBox 3"/>
          <p:cNvSpPr txBox="1"/>
          <p:nvPr/>
        </p:nvSpPr>
        <p:spPr>
          <a:xfrm>
            <a:off x="640080" y="841248"/>
            <a:ext cx="10972800" cy="914400"/>
          </a:xfrm>
          <a:prstGeom prst="rect">
            <a:avLst/>
          </a:prstGeom>
          <a:noFill/>
        </p:spPr>
        <p:txBody>
          <a:bodyPr wrap="square">
            <a:spAutoFit/>
          </a:bodyPr>
          <a:lstStyle/>
          <a:p>
            <a:pPr>
              <a:spcAft>
                <a:spcPts val="1200"/>
              </a:spcAft>
              <a:defRPr sz="3100" b="1">
                <a:solidFill>
                  <a:srgbClr val="15253D"/>
                </a:solidFill>
                <a:latin typeface="Aptos"/>
              </a:defRPr>
            </a:pPr>
            <a:r>
              <a:t>Why this is a well-focused topic</a:t>
            </a:r>
          </a:p>
        </p:txBody>
      </p:sp>
      <p:sp>
        <p:nvSpPr>
          <p:cNvPr id="5" name="TextBox 4"/>
          <p:cNvSpPr txBox="1"/>
          <p:nvPr/>
        </p:nvSpPr>
        <p:spPr>
          <a:xfrm>
            <a:off x="640080" y="6428232"/>
            <a:ext cx="10058400" cy="274320"/>
          </a:xfrm>
          <a:prstGeom prst="rect">
            <a:avLst/>
          </a:prstGeom>
          <a:noFill/>
        </p:spPr>
        <p:txBody>
          <a:bodyPr wrap="square">
            <a:spAutoFit/>
          </a:bodyPr>
          <a:lstStyle/>
          <a:p>
            <a:pPr>
              <a:spcAft>
                <a:spcPts val="1200"/>
              </a:spcAft>
              <a:defRPr sz="1100" b="0">
                <a:solidFill>
                  <a:srgbClr val="687381"/>
                </a:solidFill>
                <a:latin typeface="Aptos"/>
              </a:defRPr>
            </a:pPr>
            <a:r>
              <a:t>RPP | Managerial responses to employee voice</a:t>
            </a:r>
          </a:p>
        </p:txBody>
      </p:sp>
      <p:sp>
        <p:nvSpPr>
          <p:cNvPr id="6" name="TextBox 5"/>
          <p:cNvSpPr txBox="1"/>
          <p:nvPr/>
        </p:nvSpPr>
        <p:spPr>
          <a:xfrm>
            <a:off x="11155680" y="6400800"/>
            <a:ext cx="457200" cy="274320"/>
          </a:xfrm>
          <a:prstGeom prst="rect">
            <a:avLst/>
          </a:prstGeom>
          <a:noFill/>
        </p:spPr>
        <p:txBody>
          <a:bodyPr wrap="square">
            <a:spAutoFit/>
          </a:bodyPr>
          <a:lstStyle/>
          <a:p>
            <a:pPr>
              <a:spcAft>
                <a:spcPts val="1200"/>
              </a:spcAft>
              <a:defRPr sz="1100" b="1">
                <a:solidFill>
                  <a:srgbClr val="687381"/>
                </a:solidFill>
                <a:latin typeface="Aptos"/>
              </a:defRPr>
            </a:pPr>
            <a:r>
              <a:t>2</a:t>
            </a:r>
          </a:p>
        </p:txBody>
      </p:sp>
      <p:sp>
        <p:nvSpPr>
          <p:cNvPr id="7" name="Rounded Rectangle 6"/>
          <p:cNvSpPr/>
          <p:nvPr/>
        </p:nvSpPr>
        <p:spPr>
          <a:xfrm>
            <a:off x="731520" y="1874519"/>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2039112"/>
            <a:ext cx="4764024" cy="393192"/>
          </a:xfrm>
          <a:prstGeom prst="rect">
            <a:avLst/>
          </a:prstGeom>
          <a:noFill/>
        </p:spPr>
        <p:txBody>
          <a:bodyPr wrap="square">
            <a:spAutoFit/>
          </a:bodyPr>
          <a:lstStyle/>
          <a:p>
            <a:pPr>
              <a:spcAft>
                <a:spcPts val="1200"/>
              </a:spcAft>
              <a:defRPr sz="1900" b="1">
                <a:solidFill>
                  <a:srgbClr val="15253D"/>
                </a:solidFill>
                <a:latin typeface="Aptos"/>
              </a:defRPr>
            </a:pPr>
            <a:r>
              <a:t>Employee voice</a:t>
            </a:r>
          </a:p>
        </p:txBody>
      </p:sp>
      <p:sp>
        <p:nvSpPr>
          <p:cNvPr id="9" name="TextBox 8"/>
          <p:cNvSpPr txBox="1"/>
          <p:nvPr/>
        </p:nvSpPr>
        <p:spPr>
          <a:xfrm>
            <a:off x="932688" y="2514600"/>
            <a:ext cx="4764024" cy="594360"/>
          </a:xfrm>
          <a:prstGeom prst="rect">
            <a:avLst/>
          </a:prstGeom>
          <a:noFill/>
        </p:spPr>
        <p:txBody>
          <a:bodyPr wrap="square">
            <a:spAutoFit/>
          </a:bodyPr>
          <a:lstStyle/>
          <a:p>
            <a:pPr>
              <a:spcAft>
                <a:spcPts val="1200"/>
              </a:spcAft>
              <a:defRPr sz="1700" b="0">
                <a:solidFill>
                  <a:srgbClr val="263142"/>
                </a:solidFill>
                <a:latin typeface="Aptos"/>
              </a:defRPr>
            </a:pPr>
            <a:r>
              <a:t>Suggestions, concerns and ideas raised at work</a:t>
            </a:r>
          </a:p>
        </p:txBody>
      </p:sp>
      <p:sp>
        <p:nvSpPr>
          <p:cNvPr id="10" name="Rounded Rectangle 9"/>
          <p:cNvSpPr/>
          <p:nvPr/>
        </p:nvSpPr>
        <p:spPr>
          <a:xfrm>
            <a:off x="6217920" y="1874519"/>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19088" y="2039112"/>
            <a:ext cx="4764024" cy="393192"/>
          </a:xfrm>
          <a:prstGeom prst="rect">
            <a:avLst/>
          </a:prstGeom>
          <a:noFill/>
        </p:spPr>
        <p:txBody>
          <a:bodyPr wrap="square">
            <a:spAutoFit/>
          </a:bodyPr>
          <a:lstStyle/>
          <a:p>
            <a:pPr>
              <a:spcAft>
                <a:spcPts val="1200"/>
              </a:spcAft>
              <a:defRPr sz="1900" b="1">
                <a:solidFill>
                  <a:srgbClr val="15253D"/>
                </a:solidFill>
                <a:latin typeface="Aptos"/>
              </a:defRPr>
            </a:pPr>
            <a:r>
              <a:t>Managerial responses</a:t>
            </a:r>
          </a:p>
        </p:txBody>
      </p:sp>
      <p:sp>
        <p:nvSpPr>
          <p:cNvPr id="12" name="TextBox 11"/>
          <p:cNvSpPr txBox="1"/>
          <p:nvPr/>
        </p:nvSpPr>
        <p:spPr>
          <a:xfrm>
            <a:off x="6419088" y="2514600"/>
            <a:ext cx="4764024" cy="594360"/>
          </a:xfrm>
          <a:prstGeom prst="rect">
            <a:avLst/>
          </a:prstGeom>
          <a:noFill/>
        </p:spPr>
        <p:txBody>
          <a:bodyPr wrap="square">
            <a:spAutoFit/>
          </a:bodyPr>
          <a:lstStyle/>
          <a:p>
            <a:pPr>
              <a:spcAft>
                <a:spcPts val="1200"/>
              </a:spcAft>
              <a:defRPr sz="1700" b="0">
                <a:solidFill>
                  <a:srgbClr val="263142"/>
                </a:solidFill>
                <a:latin typeface="Aptos"/>
              </a:defRPr>
            </a:pPr>
            <a:r>
              <a:t>Acknowledgement, adoption, rejection or credit claiming</a:t>
            </a:r>
          </a:p>
        </p:txBody>
      </p:sp>
      <p:sp>
        <p:nvSpPr>
          <p:cNvPr id="13" name="Rounded Rectangle 12"/>
          <p:cNvSpPr/>
          <p:nvPr/>
        </p:nvSpPr>
        <p:spPr>
          <a:xfrm>
            <a:off x="731520" y="3520440"/>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32688" y="3685032"/>
            <a:ext cx="4764024" cy="393192"/>
          </a:xfrm>
          <a:prstGeom prst="rect">
            <a:avLst/>
          </a:prstGeom>
          <a:noFill/>
        </p:spPr>
        <p:txBody>
          <a:bodyPr wrap="square">
            <a:spAutoFit/>
          </a:bodyPr>
          <a:lstStyle/>
          <a:p>
            <a:pPr>
              <a:spcAft>
                <a:spcPts val="1200"/>
              </a:spcAft>
              <a:defRPr sz="1900" b="1">
                <a:solidFill>
                  <a:srgbClr val="15253D"/>
                </a:solidFill>
                <a:latin typeface="Aptos"/>
              </a:defRPr>
            </a:pPr>
            <a:r>
              <a:t>Employee experiences</a:t>
            </a:r>
          </a:p>
        </p:txBody>
      </p:sp>
      <p:sp>
        <p:nvSpPr>
          <p:cNvPr id="15" name="TextBox 14"/>
          <p:cNvSpPr txBox="1"/>
          <p:nvPr/>
        </p:nvSpPr>
        <p:spPr>
          <a:xfrm>
            <a:off x="932688" y="4160520"/>
            <a:ext cx="4764024" cy="594360"/>
          </a:xfrm>
          <a:prstGeom prst="rect">
            <a:avLst/>
          </a:prstGeom>
          <a:noFill/>
        </p:spPr>
        <p:txBody>
          <a:bodyPr wrap="square">
            <a:spAutoFit/>
          </a:bodyPr>
          <a:lstStyle/>
          <a:p>
            <a:pPr>
              <a:spcAft>
                <a:spcPts val="1200"/>
              </a:spcAft>
              <a:defRPr sz="1700" b="0">
                <a:solidFill>
                  <a:srgbClr val="263142"/>
                </a:solidFill>
                <a:latin typeface="Aptos"/>
              </a:defRPr>
            </a:pPr>
            <a:r>
              <a:t>Perceived respect, value and psychological safety</a:t>
            </a:r>
          </a:p>
        </p:txBody>
      </p:sp>
      <p:sp>
        <p:nvSpPr>
          <p:cNvPr id="16" name="Rounded Rectangle 15"/>
          <p:cNvSpPr/>
          <p:nvPr/>
        </p:nvSpPr>
        <p:spPr>
          <a:xfrm>
            <a:off x="6217920" y="3520440"/>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419088" y="3685032"/>
            <a:ext cx="4764024" cy="393192"/>
          </a:xfrm>
          <a:prstGeom prst="rect">
            <a:avLst/>
          </a:prstGeom>
          <a:noFill/>
        </p:spPr>
        <p:txBody>
          <a:bodyPr wrap="square">
            <a:spAutoFit/>
          </a:bodyPr>
          <a:lstStyle/>
          <a:p>
            <a:pPr>
              <a:spcAft>
                <a:spcPts val="1200"/>
              </a:spcAft>
              <a:defRPr sz="1900" b="1">
                <a:solidFill>
                  <a:srgbClr val="15253D"/>
                </a:solidFill>
                <a:latin typeface="Aptos"/>
              </a:defRPr>
            </a:pPr>
            <a:r>
              <a:t>Future voice or silence</a:t>
            </a:r>
          </a:p>
        </p:txBody>
      </p:sp>
      <p:sp>
        <p:nvSpPr>
          <p:cNvPr id="18" name="TextBox 17"/>
          <p:cNvSpPr txBox="1"/>
          <p:nvPr/>
        </p:nvSpPr>
        <p:spPr>
          <a:xfrm>
            <a:off x="6419088" y="4160520"/>
            <a:ext cx="4764024" cy="594360"/>
          </a:xfrm>
          <a:prstGeom prst="rect">
            <a:avLst/>
          </a:prstGeom>
          <a:noFill/>
        </p:spPr>
        <p:txBody>
          <a:bodyPr wrap="square">
            <a:spAutoFit/>
          </a:bodyPr>
          <a:lstStyle/>
          <a:p>
            <a:pPr>
              <a:spcAft>
                <a:spcPts val="1200"/>
              </a:spcAft>
              <a:defRPr sz="1700" b="0">
                <a:solidFill>
                  <a:srgbClr val="263142"/>
                </a:solidFill>
                <a:latin typeface="Aptos"/>
              </a:defRPr>
            </a:pPr>
            <a:r>
              <a:t>Willingness to speak up again</a:t>
            </a:r>
          </a:p>
        </p:txBody>
      </p:sp>
      <p:sp>
        <p:nvSpPr>
          <p:cNvPr id="19" name="TextBox 18"/>
          <p:cNvSpPr txBox="1"/>
          <p:nvPr/>
        </p:nvSpPr>
        <p:spPr>
          <a:xfrm>
            <a:off x="822960" y="5321808"/>
            <a:ext cx="10698480" cy="502920"/>
          </a:xfrm>
          <a:prstGeom prst="rect">
            <a:avLst/>
          </a:prstGeom>
          <a:noFill/>
        </p:spPr>
        <p:txBody>
          <a:bodyPr wrap="square">
            <a:spAutoFit/>
          </a:bodyPr>
          <a:lstStyle/>
          <a:p>
            <a:pPr>
              <a:spcAft>
                <a:spcPts val="1200"/>
              </a:spcAft>
              <a:defRPr sz="1700" b="1">
                <a:solidFill>
                  <a:srgbClr val="128288"/>
                </a:solidFill>
                <a:latin typeface="Aptos"/>
              </a:defRPr>
            </a:pPr>
            <a:r>
              <a:t>Business management relevance: leadership behaviour, communication and employee participation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2828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93192"/>
            <a:ext cx="10058400" cy="320040"/>
          </a:xfrm>
          <a:prstGeom prst="rect">
            <a:avLst/>
          </a:prstGeom>
          <a:noFill/>
        </p:spPr>
        <p:txBody>
          <a:bodyPr wrap="square">
            <a:spAutoFit/>
          </a:bodyPr>
          <a:lstStyle/>
          <a:p>
            <a:pPr>
              <a:spcAft>
                <a:spcPts val="1200"/>
              </a:spcAft>
              <a:defRPr sz="1300" b="1">
                <a:solidFill>
                  <a:srgbClr val="128288"/>
                </a:solidFill>
                <a:latin typeface="Aptos"/>
              </a:defRPr>
            </a:pPr>
            <a:r>
              <a:t>SELECTED EVIDENCE</a:t>
            </a:r>
          </a:p>
        </p:txBody>
      </p:sp>
      <p:sp>
        <p:nvSpPr>
          <p:cNvPr id="4" name="TextBox 3"/>
          <p:cNvSpPr txBox="1"/>
          <p:nvPr/>
        </p:nvSpPr>
        <p:spPr>
          <a:xfrm>
            <a:off x="640080" y="841248"/>
            <a:ext cx="10972800" cy="914400"/>
          </a:xfrm>
          <a:prstGeom prst="rect">
            <a:avLst/>
          </a:prstGeom>
          <a:noFill/>
        </p:spPr>
        <p:txBody>
          <a:bodyPr wrap="square">
            <a:spAutoFit/>
          </a:bodyPr>
          <a:lstStyle/>
          <a:p>
            <a:pPr>
              <a:spcAft>
                <a:spcPts val="1200"/>
              </a:spcAft>
              <a:defRPr sz="3100" b="1">
                <a:solidFill>
                  <a:srgbClr val="15253D"/>
                </a:solidFill>
                <a:latin typeface="Aptos"/>
              </a:defRPr>
            </a:pPr>
            <a:r>
              <a:t>What the literature is beginning to show</a:t>
            </a:r>
          </a:p>
        </p:txBody>
      </p:sp>
      <p:sp>
        <p:nvSpPr>
          <p:cNvPr id="5" name="TextBox 4"/>
          <p:cNvSpPr txBox="1"/>
          <p:nvPr/>
        </p:nvSpPr>
        <p:spPr>
          <a:xfrm>
            <a:off x="640080" y="6428232"/>
            <a:ext cx="10058400" cy="274320"/>
          </a:xfrm>
          <a:prstGeom prst="rect">
            <a:avLst/>
          </a:prstGeom>
          <a:noFill/>
        </p:spPr>
        <p:txBody>
          <a:bodyPr wrap="square">
            <a:spAutoFit/>
          </a:bodyPr>
          <a:lstStyle/>
          <a:p>
            <a:pPr>
              <a:spcAft>
                <a:spcPts val="1200"/>
              </a:spcAft>
              <a:defRPr sz="1100" b="0">
                <a:solidFill>
                  <a:srgbClr val="687381"/>
                </a:solidFill>
                <a:latin typeface="Aptos"/>
              </a:defRPr>
            </a:pPr>
            <a:r>
              <a:t>RPP | Managerial responses to employee voice</a:t>
            </a:r>
          </a:p>
        </p:txBody>
      </p:sp>
      <p:sp>
        <p:nvSpPr>
          <p:cNvPr id="6" name="TextBox 5"/>
          <p:cNvSpPr txBox="1"/>
          <p:nvPr/>
        </p:nvSpPr>
        <p:spPr>
          <a:xfrm>
            <a:off x="11155680" y="6400800"/>
            <a:ext cx="457200" cy="274320"/>
          </a:xfrm>
          <a:prstGeom prst="rect">
            <a:avLst/>
          </a:prstGeom>
          <a:noFill/>
        </p:spPr>
        <p:txBody>
          <a:bodyPr wrap="square">
            <a:spAutoFit/>
          </a:bodyPr>
          <a:lstStyle/>
          <a:p>
            <a:pPr>
              <a:spcAft>
                <a:spcPts val="1200"/>
              </a:spcAft>
              <a:defRPr sz="1100" b="1">
                <a:solidFill>
                  <a:srgbClr val="687381"/>
                </a:solidFill>
                <a:latin typeface="Aptos"/>
              </a:defRPr>
            </a:pPr>
            <a:r>
              <a:t>3</a:t>
            </a:r>
          </a:p>
        </p:txBody>
      </p:sp>
      <p:sp>
        <p:nvSpPr>
          <p:cNvPr id="7" name="Rounded Rectangle 6"/>
          <p:cNvSpPr/>
          <p:nvPr/>
        </p:nvSpPr>
        <p:spPr>
          <a:xfrm>
            <a:off x="731520" y="1828800"/>
            <a:ext cx="3429000" cy="2514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993392"/>
            <a:ext cx="3026664" cy="393192"/>
          </a:xfrm>
          <a:prstGeom prst="rect">
            <a:avLst/>
          </a:prstGeom>
          <a:noFill/>
        </p:spPr>
        <p:txBody>
          <a:bodyPr wrap="square">
            <a:spAutoFit/>
          </a:bodyPr>
          <a:lstStyle/>
          <a:p>
            <a:pPr>
              <a:spcAft>
                <a:spcPts val="1200"/>
              </a:spcAft>
              <a:defRPr sz="1900" b="1">
                <a:solidFill>
                  <a:srgbClr val="15253D"/>
                </a:solidFill>
                <a:latin typeface="Aptos"/>
              </a:defRPr>
            </a:pPr>
            <a:r>
              <a:t>Lu et al. (2025)</a:t>
            </a:r>
          </a:p>
        </p:txBody>
      </p:sp>
      <p:sp>
        <p:nvSpPr>
          <p:cNvPr id="9" name="TextBox 8"/>
          <p:cNvSpPr txBox="1"/>
          <p:nvPr/>
        </p:nvSpPr>
        <p:spPr>
          <a:xfrm>
            <a:off x="932688" y="2468880"/>
            <a:ext cx="3026664" cy="1737360"/>
          </a:xfrm>
          <a:prstGeom prst="rect">
            <a:avLst/>
          </a:prstGeom>
          <a:noFill/>
        </p:spPr>
        <p:txBody>
          <a:bodyPr wrap="square">
            <a:spAutoFit/>
          </a:bodyPr>
          <a:lstStyle/>
          <a:p>
            <a:pPr>
              <a:spcAft>
                <a:spcPts val="1200"/>
              </a:spcAft>
              <a:defRPr sz="1700" b="0">
                <a:solidFill>
                  <a:srgbClr val="263142"/>
                </a:solidFill>
                <a:latin typeface="Aptos"/>
              </a:defRPr>
            </a:pPr>
            <a:r>
              <a:t>Distinguish supervisory responsiveness from voice adoption; examine voice and silence</a:t>
            </a:r>
          </a:p>
        </p:txBody>
      </p:sp>
      <p:sp>
        <p:nvSpPr>
          <p:cNvPr id="10" name="Rounded Rectangle 9"/>
          <p:cNvSpPr/>
          <p:nvPr/>
        </p:nvSpPr>
        <p:spPr>
          <a:xfrm>
            <a:off x="4370832" y="1828800"/>
            <a:ext cx="3429000" cy="2514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4572000" y="1993392"/>
            <a:ext cx="3026664" cy="393192"/>
          </a:xfrm>
          <a:prstGeom prst="rect">
            <a:avLst/>
          </a:prstGeom>
          <a:noFill/>
        </p:spPr>
        <p:txBody>
          <a:bodyPr wrap="square">
            <a:spAutoFit/>
          </a:bodyPr>
          <a:lstStyle/>
          <a:p>
            <a:pPr>
              <a:spcAft>
                <a:spcPts val="1200"/>
              </a:spcAft>
              <a:defRPr sz="1900" b="1">
                <a:solidFill>
                  <a:srgbClr val="15253D"/>
                </a:solidFill>
                <a:latin typeface="Aptos"/>
              </a:defRPr>
            </a:pPr>
            <a:r>
              <a:t>Kim et al. (2023)</a:t>
            </a:r>
          </a:p>
        </p:txBody>
      </p:sp>
      <p:sp>
        <p:nvSpPr>
          <p:cNvPr id="12" name="TextBox 11"/>
          <p:cNvSpPr txBox="1"/>
          <p:nvPr/>
        </p:nvSpPr>
        <p:spPr>
          <a:xfrm>
            <a:off x="4572000" y="2468880"/>
            <a:ext cx="3026664" cy="1737360"/>
          </a:xfrm>
          <a:prstGeom prst="rect">
            <a:avLst/>
          </a:prstGeom>
          <a:noFill/>
        </p:spPr>
        <p:txBody>
          <a:bodyPr wrap="square">
            <a:spAutoFit/>
          </a:bodyPr>
          <a:lstStyle/>
          <a:p>
            <a:pPr>
              <a:spcAft>
                <a:spcPts val="1200"/>
              </a:spcAft>
              <a:defRPr sz="1700" b="0">
                <a:solidFill>
                  <a:srgbClr val="263142"/>
                </a:solidFill>
                <a:latin typeface="Aptos"/>
              </a:defRPr>
            </a:pPr>
            <a:r>
              <a:t>Integrative review: consider employee–manager relationships in voice research</a:t>
            </a:r>
          </a:p>
        </p:txBody>
      </p:sp>
      <p:sp>
        <p:nvSpPr>
          <p:cNvPr id="13" name="Rounded Rectangle 12"/>
          <p:cNvSpPr/>
          <p:nvPr/>
        </p:nvSpPr>
        <p:spPr>
          <a:xfrm>
            <a:off x="8010144" y="1828800"/>
            <a:ext cx="3429000" cy="2514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8211312" y="1993392"/>
            <a:ext cx="3026664" cy="393192"/>
          </a:xfrm>
          <a:prstGeom prst="rect">
            <a:avLst/>
          </a:prstGeom>
          <a:noFill/>
        </p:spPr>
        <p:txBody>
          <a:bodyPr wrap="square">
            <a:spAutoFit/>
          </a:bodyPr>
          <a:lstStyle/>
          <a:p>
            <a:pPr>
              <a:spcAft>
                <a:spcPts val="1200"/>
              </a:spcAft>
              <a:defRPr sz="1900" b="1">
                <a:solidFill>
                  <a:srgbClr val="15253D"/>
                </a:solidFill>
                <a:latin typeface="Aptos"/>
              </a:defRPr>
            </a:pPr>
            <a:r>
              <a:t>Johnson et al. (2024)</a:t>
            </a:r>
          </a:p>
        </p:txBody>
      </p:sp>
      <p:sp>
        <p:nvSpPr>
          <p:cNvPr id="15" name="TextBox 14"/>
          <p:cNvSpPr txBox="1"/>
          <p:nvPr/>
        </p:nvSpPr>
        <p:spPr>
          <a:xfrm>
            <a:off x="8211312" y="2468880"/>
            <a:ext cx="3026664" cy="1737360"/>
          </a:xfrm>
          <a:prstGeom prst="rect">
            <a:avLst/>
          </a:prstGeom>
          <a:noFill/>
        </p:spPr>
        <p:txBody>
          <a:bodyPr wrap="square">
            <a:spAutoFit/>
          </a:bodyPr>
          <a:lstStyle/>
          <a:p>
            <a:pPr>
              <a:spcAft>
                <a:spcPts val="1200"/>
              </a:spcAft>
              <a:defRPr sz="1700" b="0">
                <a:solidFill>
                  <a:srgbClr val="263142"/>
                </a:solidFill>
                <a:latin typeface="Aptos"/>
              </a:defRPr>
            </a:pPr>
            <a:r>
              <a:t>Managerial credit claiming may weaken benefits of voice endorsement</a:t>
            </a:r>
          </a:p>
        </p:txBody>
      </p:sp>
      <p:sp>
        <p:nvSpPr>
          <p:cNvPr id="16" name="TextBox 15"/>
          <p:cNvSpPr txBox="1"/>
          <p:nvPr/>
        </p:nvSpPr>
        <p:spPr>
          <a:xfrm>
            <a:off x="914400" y="4800600"/>
            <a:ext cx="10332720" cy="731520"/>
          </a:xfrm>
          <a:prstGeom prst="rect">
            <a:avLst/>
          </a:prstGeom>
          <a:noFill/>
        </p:spPr>
        <p:txBody>
          <a:bodyPr wrap="square">
            <a:spAutoFit/>
          </a:bodyPr>
          <a:lstStyle/>
          <a:p>
            <a:pPr>
              <a:spcAft>
                <a:spcPts val="1200"/>
              </a:spcAft>
              <a:defRPr sz="2100" b="1">
                <a:solidFill>
                  <a:srgbClr val="15253D"/>
                </a:solidFill>
                <a:latin typeface="Aptos"/>
              </a:defRPr>
            </a:pPr>
            <a:r>
              <a:t>Emerging question: Is acknowledging voice enough, or does the way managers respond matter more?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
          <p:cNvSpPr/>
          <p:nvPr/>
        </p:nvSpPr>
        <p:spPr>
          <a:xfrm>
            <a:off x="0" y="0"/>
            <a:ext cx="12191695" cy="146304"/>
          </a:xfrm>
          <a:prstGeom prst="rect">
            <a:avLst/>
          </a:prstGeom>
          <a:solidFill>
            <a:srgbClr val="12828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40080" y="393192"/>
            <a:ext cx="10058400" cy="320040"/>
          </a:xfrm>
          <a:prstGeom prst="rect">
            <a:avLst/>
          </a:prstGeom>
          <a:noFill/>
        </p:spPr>
        <p:txBody>
          <a:bodyPr wrap="square">
            <a:spAutoFit/>
          </a:bodyPr>
          <a:lstStyle/>
          <a:p>
            <a:pPr>
              <a:spcAft>
                <a:spcPts val="1200"/>
              </a:spcAft>
              <a:defRPr sz="1300" b="1">
                <a:solidFill>
                  <a:srgbClr val="128288"/>
                </a:solidFill>
                <a:latin typeface="Aptos"/>
              </a:defRPr>
            </a:pPr>
            <a:r>
              <a:t>DETAILED CRITICAL REVIEW</a:t>
            </a:r>
          </a:p>
        </p:txBody>
      </p:sp>
      <p:sp>
        <p:nvSpPr>
          <p:cNvPr id="4" name="TextBox 3"/>
          <p:cNvSpPr txBox="1"/>
          <p:nvPr/>
        </p:nvSpPr>
        <p:spPr>
          <a:xfrm>
            <a:off x="640080" y="841248"/>
            <a:ext cx="10972800" cy="914400"/>
          </a:xfrm>
          <a:prstGeom prst="rect">
            <a:avLst/>
          </a:prstGeom>
          <a:noFill/>
        </p:spPr>
        <p:txBody>
          <a:bodyPr wrap="square">
            <a:spAutoFit/>
          </a:bodyPr>
          <a:lstStyle/>
          <a:p>
            <a:pPr>
              <a:spcAft>
                <a:spcPts val="1200"/>
              </a:spcAft>
              <a:defRPr sz="3100" b="1">
                <a:solidFill>
                  <a:srgbClr val="15253D"/>
                </a:solidFill>
                <a:latin typeface="Aptos"/>
              </a:defRPr>
            </a:pPr>
            <a:r>
              <a:t>Selected article: Johnson et al. (2024)</a:t>
            </a:r>
          </a:p>
        </p:txBody>
      </p:sp>
      <p:sp>
        <p:nvSpPr>
          <p:cNvPr id="5" name="TextBox 4"/>
          <p:cNvSpPr txBox="1"/>
          <p:nvPr/>
        </p:nvSpPr>
        <p:spPr>
          <a:xfrm>
            <a:off x="640080" y="6428232"/>
            <a:ext cx="10058400" cy="274320"/>
          </a:xfrm>
          <a:prstGeom prst="rect">
            <a:avLst/>
          </a:prstGeom>
          <a:noFill/>
        </p:spPr>
        <p:txBody>
          <a:bodyPr wrap="square">
            <a:spAutoFit/>
          </a:bodyPr>
          <a:lstStyle/>
          <a:p>
            <a:pPr>
              <a:spcAft>
                <a:spcPts val="1200"/>
              </a:spcAft>
              <a:defRPr sz="1100" b="0">
                <a:solidFill>
                  <a:srgbClr val="687381"/>
                </a:solidFill>
                <a:latin typeface="Aptos"/>
              </a:defRPr>
            </a:pPr>
            <a:r>
              <a:t>RPP | Managerial responses to employee voice</a:t>
            </a:r>
          </a:p>
        </p:txBody>
      </p:sp>
      <p:sp>
        <p:nvSpPr>
          <p:cNvPr id="6" name="TextBox 5"/>
          <p:cNvSpPr txBox="1"/>
          <p:nvPr/>
        </p:nvSpPr>
        <p:spPr>
          <a:xfrm>
            <a:off x="11155680" y="6400800"/>
            <a:ext cx="457200" cy="274320"/>
          </a:xfrm>
          <a:prstGeom prst="rect">
            <a:avLst/>
          </a:prstGeom>
          <a:noFill/>
        </p:spPr>
        <p:txBody>
          <a:bodyPr wrap="square">
            <a:spAutoFit/>
          </a:bodyPr>
          <a:lstStyle/>
          <a:p>
            <a:pPr>
              <a:spcAft>
                <a:spcPts val="1200"/>
              </a:spcAft>
              <a:defRPr sz="1100" b="1">
                <a:solidFill>
                  <a:srgbClr val="687381"/>
                </a:solidFill>
                <a:latin typeface="Aptos"/>
              </a:defRPr>
            </a:pPr>
            <a:r>
              <a:t>4</a:t>
            </a:r>
          </a:p>
        </p:txBody>
      </p:sp>
      <p:sp>
        <p:nvSpPr>
          <p:cNvPr id="7" name="Rounded Rectangle 6"/>
          <p:cNvSpPr/>
          <p:nvPr/>
        </p:nvSpPr>
        <p:spPr>
          <a:xfrm>
            <a:off x="731520" y="1783080"/>
            <a:ext cx="5166360" cy="18288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932688" y="1947672"/>
            <a:ext cx="4764024" cy="393192"/>
          </a:xfrm>
          <a:prstGeom prst="rect">
            <a:avLst/>
          </a:prstGeom>
          <a:noFill/>
        </p:spPr>
        <p:txBody>
          <a:bodyPr wrap="square">
            <a:spAutoFit/>
          </a:bodyPr>
          <a:lstStyle/>
          <a:p>
            <a:pPr>
              <a:spcAft>
                <a:spcPts val="1200"/>
              </a:spcAft>
              <a:defRPr sz="1900" b="1">
                <a:solidFill>
                  <a:srgbClr val="15253D"/>
                </a:solidFill>
                <a:latin typeface="Aptos"/>
              </a:defRPr>
            </a:pPr>
            <a:r>
              <a:t>Why this article?</a:t>
            </a:r>
          </a:p>
        </p:txBody>
      </p:sp>
      <p:sp>
        <p:nvSpPr>
          <p:cNvPr id="9" name="TextBox 8"/>
          <p:cNvSpPr txBox="1"/>
          <p:nvPr/>
        </p:nvSpPr>
        <p:spPr>
          <a:xfrm>
            <a:off x="932688" y="2423160"/>
            <a:ext cx="4764024" cy="1051560"/>
          </a:xfrm>
          <a:prstGeom prst="rect">
            <a:avLst/>
          </a:prstGeom>
          <a:noFill/>
        </p:spPr>
        <p:txBody>
          <a:bodyPr wrap="square">
            <a:spAutoFit/>
          </a:bodyPr>
          <a:lstStyle/>
          <a:p>
            <a:pPr>
              <a:spcAft>
                <a:spcPts val="1200"/>
              </a:spcAft>
              <a:defRPr sz="1700" b="0">
                <a:solidFill>
                  <a:srgbClr val="263142"/>
                </a:solidFill>
                <a:latin typeface="Aptos"/>
              </a:defRPr>
            </a:pPr>
            <a:r>
              <a:t>Managerial credit claiming after endorsing employee ideas</a:t>
            </a:r>
          </a:p>
        </p:txBody>
      </p:sp>
      <p:sp>
        <p:nvSpPr>
          <p:cNvPr id="10" name="Rounded Rectangle 9"/>
          <p:cNvSpPr/>
          <p:nvPr/>
        </p:nvSpPr>
        <p:spPr>
          <a:xfrm>
            <a:off x="6217920" y="1783080"/>
            <a:ext cx="5166360" cy="18288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6419088" y="1947672"/>
            <a:ext cx="4764024" cy="393192"/>
          </a:xfrm>
          <a:prstGeom prst="rect">
            <a:avLst/>
          </a:prstGeom>
          <a:noFill/>
        </p:spPr>
        <p:txBody>
          <a:bodyPr wrap="square">
            <a:spAutoFit/>
          </a:bodyPr>
          <a:lstStyle/>
          <a:p>
            <a:pPr>
              <a:spcAft>
                <a:spcPts val="1200"/>
              </a:spcAft>
              <a:defRPr sz="1900" b="1">
                <a:solidFill>
                  <a:srgbClr val="15253D"/>
                </a:solidFill>
                <a:latin typeface="Aptos"/>
              </a:defRPr>
            </a:pPr>
            <a:r>
              <a:t>Study context and approach</a:t>
            </a:r>
          </a:p>
        </p:txBody>
      </p:sp>
      <p:sp>
        <p:nvSpPr>
          <p:cNvPr id="12" name="TextBox 11"/>
          <p:cNvSpPr txBox="1"/>
          <p:nvPr/>
        </p:nvSpPr>
        <p:spPr>
          <a:xfrm>
            <a:off x="6419088" y="2423160"/>
            <a:ext cx="4764024" cy="1051560"/>
          </a:xfrm>
          <a:prstGeom prst="rect">
            <a:avLst/>
          </a:prstGeom>
          <a:noFill/>
        </p:spPr>
        <p:txBody>
          <a:bodyPr wrap="square">
            <a:spAutoFit/>
          </a:bodyPr>
          <a:lstStyle/>
          <a:p>
            <a:pPr>
              <a:spcAft>
                <a:spcPts val="1200"/>
              </a:spcAft>
              <a:defRPr sz="1700" b="0">
                <a:solidFill>
                  <a:srgbClr val="263142"/>
                </a:solidFill>
                <a:latin typeface="Aptos"/>
              </a:defRPr>
            </a:pPr>
            <a:r>
              <a:t>Examines voice endorsement, perceived respect and future voice</a:t>
            </a:r>
          </a:p>
        </p:txBody>
      </p:sp>
      <p:sp>
        <p:nvSpPr>
          <p:cNvPr id="13" name="Rounded Rectangle 12"/>
          <p:cNvSpPr/>
          <p:nvPr/>
        </p:nvSpPr>
        <p:spPr>
          <a:xfrm>
            <a:off x="731520" y="3867912"/>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4" name="TextBox 13"/>
          <p:cNvSpPr txBox="1"/>
          <p:nvPr/>
        </p:nvSpPr>
        <p:spPr>
          <a:xfrm>
            <a:off x="932688" y="4032504"/>
            <a:ext cx="4764024" cy="393192"/>
          </a:xfrm>
          <a:prstGeom prst="rect">
            <a:avLst/>
          </a:prstGeom>
          <a:noFill/>
        </p:spPr>
        <p:txBody>
          <a:bodyPr wrap="square">
            <a:spAutoFit/>
          </a:bodyPr>
          <a:lstStyle/>
          <a:p>
            <a:pPr>
              <a:spcAft>
                <a:spcPts val="1200"/>
              </a:spcAft>
              <a:defRPr sz="1900" b="1">
                <a:solidFill>
                  <a:srgbClr val="15253D"/>
                </a:solidFill>
                <a:latin typeface="Aptos"/>
              </a:defRPr>
            </a:pPr>
            <a:r>
              <a:t>Philosophical questions</a:t>
            </a:r>
          </a:p>
        </p:txBody>
      </p:sp>
      <p:sp>
        <p:nvSpPr>
          <p:cNvPr id="15" name="TextBox 14"/>
          <p:cNvSpPr txBox="1"/>
          <p:nvPr/>
        </p:nvSpPr>
        <p:spPr>
          <a:xfrm>
            <a:off x="932688" y="4507992"/>
            <a:ext cx="4764024" cy="594360"/>
          </a:xfrm>
          <a:prstGeom prst="rect">
            <a:avLst/>
          </a:prstGeom>
          <a:noFill/>
        </p:spPr>
        <p:txBody>
          <a:bodyPr wrap="square">
            <a:spAutoFit/>
          </a:bodyPr>
          <a:lstStyle/>
          <a:p>
            <a:pPr>
              <a:spcAft>
                <a:spcPts val="1200"/>
              </a:spcAft>
              <a:defRPr sz="1700" b="0">
                <a:solidFill>
                  <a:srgbClr val="263142"/>
                </a:solidFill>
                <a:latin typeface="Aptos"/>
              </a:defRPr>
            </a:pPr>
            <a:r>
              <a:t>What assumptions underpin the research design and evidence?</a:t>
            </a:r>
          </a:p>
        </p:txBody>
      </p:sp>
      <p:sp>
        <p:nvSpPr>
          <p:cNvPr id="16" name="Rounded Rectangle 15"/>
          <p:cNvSpPr/>
          <p:nvPr/>
        </p:nvSpPr>
        <p:spPr>
          <a:xfrm>
            <a:off x="6217920" y="3867912"/>
            <a:ext cx="5166360" cy="1371600"/>
          </a:xfrm>
          <a:prstGeom prst="roundRect">
            <a:avLst/>
          </a:prstGeom>
          <a:solidFill>
            <a:srgbClr val="EFF7F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7" name="TextBox 16"/>
          <p:cNvSpPr txBox="1"/>
          <p:nvPr/>
        </p:nvSpPr>
        <p:spPr>
          <a:xfrm>
            <a:off x="6419088" y="4032504"/>
            <a:ext cx="4764024" cy="393192"/>
          </a:xfrm>
          <a:prstGeom prst="rect">
            <a:avLst/>
          </a:prstGeom>
          <a:noFill/>
        </p:spPr>
        <p:txBody>
          <a:bodyPr wrap="square">
            <a:spAutoFit/>
          </a:bodyPr>
          <a:lstStyle/>
          <a:p>
            <a:pPr>
              <a:spcAft>
                <a:spcPts val="1200"/>
              </a:spcAft>
              <a:defRPr sz="1900" b="1">
                <a:solidFill>
                  <a:srgbClr val="15253D"/>
                </a:solidFill>
                <a:latin typeface="Aptos"/>
              </a:defRPr>
            </a:pPr>
            <a:r>
              <a:t>Critical appraisal</a:t>
            </a:r>
          </a:p>
        </p:txBody>
      </p:sp>
      <p:sp>
        <p:nvSpPr>
          <p:cNvPr id="18" name="TextBox 17"/>
          <p:cNvSpPr txBox="1"/>
          <p:nvPr/>
        </p:nvSpPr>
        <p:spPr>
          <a:xfrm>
            <a:off x="6419088" y="4507992"/>
            <a:ext cx="4764024" cy="594360"/>
          </a:xfrm>
          <a:prstGeom prst="rect">
            <a:avLst/>
          </a:prstGeom>
          <a:noFill/>
        </p:spPr>
        <p:txBody>
          <a:bodyPr wrap="square">
            <a:spAutoFit/>
          </a:bodyPr>
          <a:lstStyle/>
          <a:p>
            <a:pPr>
              <a:spcAft>
                <a:spcPts val="1200"/>
              </a:spcAft>
              <a:defRPr sz="1700" b="0">
                <a:solidFill>
                  <a:srgbClr val="263142"/>
                </a:solidFill>
                <a:latin typeface="Aptos"/>
              </a:defRPr>
            </a:pPr>
            <a:r>
              <a:t>Ethics, reliability, validity and methodological limits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TotalTime>
  <Words>1236</Words>
  <Application>Microsoft Office PowerPoint</Application>
  <PresentationFormat>Widescreen</PresentationFormat>
  <Paragraphs>83</Paragraphs>
  <Slides>4</Slides>
  <Notes>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vt:i4>
      </vt:variant>
    </vt:vector>
  </HeadingPairs>
  <TitlesOfParts>
    <vt:vector size="7" baseType="lpstr">
      <vt:lpstr>Arial</vt:lpstr>
      <vt:lpstr>Calibri</vt:lpstr>
      <vt:lpstr>Office Theme</vt:lpstr>
      <vt:lpstr>PowerPoint Presentation</vt:lpstr>
      <vt:lpstr>PowerPoint Presentation</vt:lpstr>
      <vt:lpstr>PowerPoint Presentation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John Harris</cp:lastModifiedBy>
  <cp:revision>3</cp:revision>
  <dcterms:created xsi:type="dcterms:W3CDTF">2013-01-27T09:14:16Z</dcterms:created>
  <dcterms:modified xsi:type="dcterms:W3CDTF">2026-10-26T12:03:10Z</dcterms:modified>
  <cp:category/>
</cp:coreProperties>
</file>