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7" r:id="rId2"/>
    <p:sldId id="259" r:id="rId3"/>
    <p:sldId id="260" r:id="rId4"/>
    <p:sldId id="261" r:id="rId5"/>
    <p:sldId id="262" r:id="rId6"/>
    <p:sldId id="594" r:id="rId7"/>
    <p:sldId id="263" r:id="rId8"/>
    <p:sldId id="595" r:id="rId9"/>
    <p:sldId id="266" r:id="rId10"/>
    <p:sldId id="267" r:id="rId11"/>
    <p:sldId id="59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25"/>
    <p:restoredTop sz="94704"/>
  </p:normalViewPr>
  <p:slideViewPr>
    <p:cSldViewPr snapToGrid="0">
      <p:cViewPr varScale="1">
        <p:scale>
          <a:sx n="135" d="100"/>
          <a:sy n="135" d="100"/>
        </p:scale>
        <p:origin x="592"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302FE1-FAEF-8743-BB72-91106F115253}" type="datetimeFigureOut">
              <a:rPr lang="en-US" smtClean="0"/>
              <a:t>12/8/25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C567AE-A00E-684E-B21B-26D2A6842D45}" type="slidenum">
              <a:rPr lang="en-US" smtClean="0"/>
              <a:t>‹#›</a:t>
            </a:fld>
            <a:endParaRPr lang="en-US"/>
          </a:p>
        </p:txBody>
      </p:sp>
    </p:spTree>
    <p:extLst>
      <p:ext uri="{BB962C8B-B14F-4D97-AF65-F5344CB8AC3E}">
        <p14:creationId xmlns:p14="http://schemas.microsoft.com/office/powerpoint/2010/main" val="3105710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619041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33BDB-3C80-80E0-31A2-9B017D51246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F801995-5D5A-D912-6631-57A8B897CA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707F5CB-CF4E-FD0D-7B29-9B00E3E80892}"/>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5" name="Footer Placeholder 4">
            <a:extLst>
              <a:ext uri="{FF2B5EF4-FFF2-40B4-BE49-F238E27FC236}">
                <a16:creationId xmlns:a16="http://schemas.microsoft.com/office/drawing/2014/main" id="{E61F9656-59D9-68E7-6BAB-066C1A3C88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59F545-1436-11BE-DF47-E41C9853012E}"/>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367712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182B6-3B16-68C5-855B-94ECE2D0D2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09A0E99-4952-2969-955A-6ACC81DC116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BF62000-E5B5-11BD-D669-51EC70DA38EB}"/>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5" name="Footer Placeholder 4">
            <a:extLst>
              <a:ext uri="{FF2B5EF4-FFF2-40B4-BE49-F238E27FC236}">
                <a16:creationId xmlns:a16="http://schemas.microsoft.com/office/drawing/2014/main" id="{AC4FE402-C255-C39A-5A94-98E76BD0A4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9FFEFF-699E-BBD5-84A0-DEA5CF033648}"/>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3873461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77A0F-7D0D-58B5-2E1A-B50F92F268C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6AB348-BD44-9C3B-26F1-CD95D95D99B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72D4FB-1974-8E74-27C8-0A36FD5AF49F}"/>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5" name="Footer Placeholder 4">
            <a:extLst>
              <a:ext uri="{FF2B5EF4-FFF2-40B4-BE49-F238E27FC236}">
                <a16:creationId xmlns:a16="http://schemas.microsoft.com/office/drawing/2014/main" id="{148094E6-B267-A810-74F5-BDC6515281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15EF42-3713-91C0-1726-97FC57DE94D5}"/>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2545528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76912-B77F-2E96-59DC-C8CA421BD22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E648784-BDFD-C4C4-B80C-41C1265AECD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19C36E8-42B7-81C6-3FBE-2F67FE513F8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8166151-E8A5-1F14-97C1-7B72ECFCF99D}"/>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6" name="Footer Placeholder 5">
            <a:extLst>
              <a:ext uri="{FF2B5EF4-FFF2-40B4-BE49-F238E27FC236}">
                <a16:creationId xmlns:a16="http://schemas.microsoft.com/office/drawing/2014/main" id="{65CAC691-507C-4197-09F1-7B92D53B97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7E80AB-9B18-0F6E-E122-43DB95373297}"/>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4142460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EB05F-1D24-9A80-4EBE-64472293C35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ABB1DB2-9C68-1056-138B-55F3E6C781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9944AC7-E7A1-9CF5-EF14-B5D595C8290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AEB15A4-D3C8-6F89-494A-9E5C0373B2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9CEA56F-91AE-6083-8819-993DB441664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8241586-9AB7-24CA-A3AC-97C9F93732DF}"/>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8" name="Footer Placeholder 7">
            <a:extLst>
              <a:ext uri="{FF2B5EF4-FFF2-40B4-BE49-F238E27FC236}">
                <a16:creationId xmlns:a16="http://schemas.microsoft.com/office/drawing/2014/main" id="{3841F117-3017-0754-25EF-84BBE62E914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34A87E3-3A44-9464-24AF-EB263C7E0D1B}"/>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23824842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248F5-6E4D-4E80-5EFA-C7CAE3CD89F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6044CBB-018D-3A85-1B7E-71BF129BCB5C}"/>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4" name="Footer Placeholder 3">
            <a:extLst>
              <a:ext uri="{FF2B5EF4-FFF2-40B4-BE49-F238E27FC236}">
                <a16:creationId xmlns:a16="http://schemas.microsoft.com/office/drawing/2014/main" id="{114A8DA7-4A59-F71A-D7C5-62CE3FE1573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9821899-A379-1832-B7C7-6D69D8EC7EC8}"/>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1108180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56D507-B141-98D2-4845-F26686B414DE}"/>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3" name="Footer Placeholder 2">
            <a:extLst>
              <a:ext uri="{FF2B5EF4-FFF2-40B4-BE49-F238E27FC236}">
                <a16:creationId xmlns:a16="http://schemas.microsoft.com/office/drawing/2014/main" id="{EF5026D9-A377-ADF1-657E-E348258EA98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21355A8-7C30-5ED6-F75F-B6DE648D50B3}"/>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3231693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97464-81EC-48CB-DA3B-87C58521602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80FDB29-9FAB-F012-298D-8BBD037892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2C6DA9F-5CB1-6700-C563-FD5A38588D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A6C96C7-B868-3EBA-E588-6EDCE694DA73}"/>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6" name="Footer Placeholder 5">
            <a:extLst>
              <a:ext uri="{FF2B5EF4-FFF2-40B4-BE49-F238E27FC236}">
                <a16:creationId xmlns:a16="http://schemas.microsoft.com/office/drawing/2014/main" id="{BDC6ED2D-E0A2-6F65-820D-34E3199116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5F4484-16D9-CF75-5279-16D3BB4EA1F7}"/>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1337447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F3D98-329A-C1FA-C7C5-3FF598F8AA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70E2571-70C8-C802-E637-98BF58FBBC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D3B141E-DCFF-061F-0E36-880913B426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2CB161D-8E64-0C4A-5614-10A857B68EE8}"/>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6" name="Footer Placeholder 5">
            <a:extLst>
              <a:ext uri="{FF2B5EF4-FFF2-40B4-BE49-F238E27FC236}">
                <a16:creationId xmlns:a16="http://schemas.microsoft.com/office/drawing/2014/main" id="{FD2C5093-B92C-DCED-D341-D43B6668AD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7C9FB0-C246-0AEC-3DB9-3BA8207778A9}"/>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418617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C375F-322A-156D-98B5-7BDD38FA8BC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24A6653-4D86-31A0-E0B5-D4CF2EB921A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F9FD80F-F463-FA88-784D-D5F957CE81C7}"/>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5" name="Footer Placeholder 4">
            <a:extLst>
              <a:ext uri="{FF2B5EF4-FFF2-40B4-BE49-F238E27FC236}">
                <a16:creationId xmlns:a16="http://schemas.microsoft.com/office/drawing/2014/main" id="{74F21116-72EF-A8F0-BAF3-0615E60F89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B2E4CF-D2CA-8059-211F-BADE4B89EB07}"/>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2832351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9D72F7-3E40-555B-7101-3E8D3C971CD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C410280-D842-14B1-0D6E-9DA60B32837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DD5004B-4CC8-9931-7A3B-F837C5D860D8}"/>
              </a:ext>
            </a:extLst>
          </p:cNvPr>
          <p:cNvSpPr>
            <a:spLocks noGrp="1"/>
          </p:cNvSpPr>
          <p:nvPr>
            <p:ph type="dt" sz="half" idx="10"/>
          </p:nvPr>
        </p:nvSpPr>
        <p:spPr/>
        <p:txBody>
          <a:bodyPr/>
          <a:lstStyle/>
          <a:p>
            <a:fld id="{59F7CD7F-4D40-4C40-BC50-D2B57A599043}" type="datetimeFigureOut">
              <a:rPr lang="en-US" smtClean="0"/>
              <a:t>12/8/25</a:t>
            </a:fld>
            <a:endParaRPr lang="en-US"/>
          </a:p>
        </p:txBody>
      </p:sp>
      <p:sp>
        <p:nvSpPr>
          <p:cNvPr id="5" name="Footer Placeholder 4">
            <a:extLst>
              <a:ext uri="{FF2B5EF4-FFF2-40B4-BE49-F238E27FC236}">
                <a16:creationId xmlns:a16="http://schemas.microsoft.com/office/drawing/2014/main" id="{C9D16E07-DB15-72C7-2CB2-3B927909F6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E0E830-2805-AD3B-2007-5C581425F53B}"/>
              </a:ext>
            </a:extLst>
          </p:cNvPr>
          <p:cNvSpPr>
            <a:spLocks noGrp="1"/>
          </p:cNvSpPr>
          <p:nvPr>
            <p:ph type="sldNum" sz="quarter" idx="12"/>
          </p:nvPr>
        </p:nvSpPr>
        <p:spPr/>
        <p:txBody>
          <a:bodyPr/>
          <a:lstStyle/>
          <a:p>
            <a:fld id="{B85B8235-7A05-1142-ABAD-66781839C6AE}" type="slidenum">
              <a:rPr lang="en-US" smtClean="0"/>
              <a:t>‹#›</a:t>
            </a:fld>
            <a:endParaRPr lang="en-US"/>
          </a:p>
        </p:txBody>
      </p:sp>
    </p:spTree>
    <p:extLst>
      <p:ext uri="{BB962C8B-B14F-4D97-AF65-F5344CB8AC3E}">
        <p14:creationId xmlns:p14="http://schemas.microsoft.com/office/powerpoint/2010/main" val="1615224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1E9977-6893-0437-00DC-21CED7FC47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0D61CD2-7646-E822-4DED-76F907E87B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F76753-05B7-CC1E-1656-2DBF457493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9F7CD7F-4D40-4C40-BC50-D2B57A599043}" type="datetimeFigureOut">
              <a:rPr lang="en-US" smtClean="0"/>
              <a:t>12/8/25</a:t>
            </a:fld>
            <a:endParaRPr lang="en-US"/>
          </a:p>
        </p:txBody>
      </p:sp>
      <p:sp>
        <p:nvSpPr>
          <p:cNvPr id="5" name="Footer Placeholder 4">
            <a:extLst>
              <a:ext uri="{FF2B5EF4-FFF2-40B4-BE49-F238E27FC236}">
                <a16:creationId xmlns:a16="http://schemas.microsoft.com/office/drawing/2014/main" id="{E58DA798-0E3B-F181-0CCF-78EF3CAC16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6CC5F8F-B5E9-1B95-257F-5EA802E5AA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85B8235-7A05-1142-ABAD-66781839C6AE}" type="slidenum">
              <a:rPr lang="en-US" smtClean="0"/>
              <a:t>‹#›</a:t>
            </a:fld>
            <a:endParaRPr lang="en-US"/>
          </a:p>
        </p:txBody>
      </p:sp>
    </p:spTree>
    <p:extLst>
      <p:ext uri="{BB962C8B-B14F-4D97-AF65-F5344CB8AC3E}">
        <p14:creationId xmlns:p14="http://schemas.microsoft.com/office/powerpoint/2010/main" val="26223599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_Toc215318915"/><Relationship Id="rId2" Type="http://schemas.openxmlformats.org/officeDocument/2006/relationships/hyperlink" Target="#_Toc215318914"/><Relationship Id="rId1" Type="http://schemas.openxmlformats.org/officeDocument/2006/relationships/slideLayout" Target="../slideLayouts/slideLayout2.xml"/><Relationship Id="rId6" Type="http://schemas.openxmlformats.org/officeDocument/2006/relationships/hyperlink" Target="#_Toc215318919"/><Relationship Id="rId5" Type="http://schemas.openxmlformats.org/officeDocument/2006/relationships/hyperlink" Target="#_Toc215318918"/><Relationship Id="rId4" Type="http://schemas.openxmlformats.org/officeDocument/2006/relationships/hyperlink" Target="#_Toc215318916"/></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sign&#10;&#10;AI-generated content may be incorrect.">
            <a:extLst>
              <a:ext uri="{FF2B5EF4-FFF2-40B4-BE49-F238E27FC236}">
                <a16:creationId xmlns:a16="http://schemas.microsoft.com/office/drawing/2014/main" id="{E4CDCB00-E948-A889-43FD-09E0DA8E2D1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48848" y="434340"/>
            <a:ext cx="2619375" cy="1165860"/>
          </a:xfrm>
          <a:prstGeom prst="rect">
            <a:avLst/>
          </a:prstGeom>
          <a:noFill/>
        </p:spPr>
      </p:pic>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282805" y="1933849"/>
            <a:ext cx="4795101" cy="1155646"/>
          </a:xfrm>
        </p:spPr>
        <p:txBody>
          <a:bodyPr>
            <a:normAutofit/>
          </a:bodyPr>
          <a:lstStyle/>
          <a:p>
            <a:r>
              <a:rPr lang="en-GB" sz="3200" b="1" dirty="0">
                <a:solidFill>
                  <a:srgbClr val="00B0F0"/>
                </a:solidFill>
              </a:rPr>
              <a:t>Assessment Task 2</a:t>
            </a:r>
          </a:p>
        </p:txBody>
      </p:sp>
      <p:sp>
        <p:nvSpPr>
          <p:cNvPr id="7" name="TextBox 6">
            <a:extLst>
              <a:ext uri="{FF2B5EF4-FFF2-40B4-BE49-F238E27FC236}">
                <a16:creationId xmlns:a16="http://schemas.microsoft.com/office/drawing/2014/main" id="{66AF2FF6-2079-25DF-9FF5-0BDEE015F286}"/>
              </a:ext>
            </a:extLst>
          </p:cNvPr>
          <p:cNvSpPr txBox="1"/>
          <p:nvPr/>
        </p:nvSpPr>
        <p:spPr>
          <a:xfrm>
            <a:off x="435204" y="3423145"/>
            <a:ext cx="6099142" cy="2417585"/>
          </a:xfrm>
          <a:prstGeom prst="rect">
            <a:avLst/>
          </a:prstGeom>
          <a:noFill/>
        </p:spPr>
        <p:txBody>
          <a:bodyPr wrap="square">
            <a:spAutoFit/>
          </a:bodyPr>
          <a:lstStyle/>
          <a:p>
            <a:pPr marL="6350" indent="-6350" algn="just">
              <a:lnSpc>
                <a:spcPct val="150000"/>
              </a:lnSpc>
              <a:spcAft>
                <a:spcPts val="855"/>
              </a:spcAft>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Student Name: </a:t>
            </a:r>
            <a:r>
              <a:rPr lang="en-GB" kern="100" dirty="0" err="1">
                <a:solidFill>
                  <a:srgbClr val="000000"/>
                </a:solidFill>
                <a:latin typeface="Arial" panose="020B0604020202020204" pitchFamily="34" charset="0"/>
                <a:ea typeface="Aptos" panose="020B0004020202020204" pitchFamily="34" charset="0"/>
                <a:cs typeface="Times New Roman" panose="02020603050405020304" pitchFamily="18" charset="0"/>
              </a:rPr>
              <a:t>Nicoleta-Iulia</a:t>
            </a:r>
            <a:r>
              <a:rPr lang="en-GB" kern="100" dirty="0">
                <a:solidFill>
                  <a:srgbClr val="000000"/>
                </a:solidFill>
                <a:latin typeface="Arial" panose="020B0604020202020204" pitchFamily="34" charset="0"/>
                <a:ea typeface="Aptos" panose="020B0004020202020204" pitchFamily="34" charset="0"/>
                <a:cs typeface="Times New Roman" panose="02020603050405020304" pitchFamily="18" charset="0"/>
              </a:rPr>
              <a:t> Gutul</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6350" indent="-6350" algn="just">
              <a:lnSpc>
                <a:spcPct val="150000"/>
              </a:lnSpc>
              <a:spcAft>
                <a:spcPts val="855"/>
              </a:spcAft>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Student ID: 2426899</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6350" indent="-6350" algn="just">
              <a:lnSpc>
                <a:spcPct val="112000"/>
              </a:lnSpc>
              <a:spcAft>
                <a:spcPts val="1000"/>
              </a:spcAft>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Module Code: </a:t>
            </a:r>
            <a:r>
              <a:rPr lang="uk-UA"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(LCLM4006_LON)</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6350" indent="-6350" algn="just">
              <a:lnSpc>
                <a:spcPct val="150000"/>
              </a:lnSpc>
              <a:spcAft>
                <a:spcPts val="855"/>
              </a:spcAft>
              <a:buNone/>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Module: </a:t>
            </a:r>
            <a:r>
              <a:rPr lang="uk-UA"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Enterprise</a:t>
            </a:r>
            <a:r>
              <a:rPr lang="uk-UA"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uk-UA"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and</a:t>
            </a:r>
            <a:r>
              <a:rPr lang="uk-UA"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uk-UA"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Entrepreneurship</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6350" indent="-6350" algn="just">
              <a:lnSpc>
                <a:spcPct val="112000"/>
              </a:lnSpc>
              <a:spcAft>
                <a:spcPts val="1000"/>
              </a:spcAft>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Lecturer: </a:t>
            </a:r>
            <a:r>
              <a:rPr lang="en-GB" sz="1800" kern="100" dirty="0">
                <a:solidFill>
                  <a:srgbClr val="1D2125"/>
                </a:solidFill>
                <a:effectLst/>
                <a:latin typeface="Segoe UI" panose="020B0502040204020203" pitchFamily="34" charset="0"/>
                <a:ea typeface="Aptos" panose="020B0004020202020204" pitchFamily="34" charset="0"/>
                <a:cs typeface="Times New Roman" panose="02020603050405020304" pitchFamily="18" charset="0"/>
              </a:rPr>
              <a:t>Dr Charles </a:t>
            </a:r>
            <a:r>
              <a:rPr lang="en-GB" sz="1800" kern="100" dirty="0" err="1">
                <a:solidFill>
                  <a:srgbClr val="1D2125"/>
                </a:solidFill>
                <a:effectLst/>
                <a:latin typeface="Segoe UI" panose="020B0502040204020203" pitchFamily="34" charset="0"/>
                <a:ea typeface="Aptos" panose="020B0004020202020204" pitchFamily="34" charset="0"/>
                <a:cs typeface="Times New Roman" panose="02020603050405020304" pitchFamily="18" charset="0"/>
              </a:rPr>
              <a:t>Obinwa</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38200" y="1928557"/>
            <a:ext cx="10515600" cy="4248406"/>
          </a:xfrm>
        </p:spPr>
        <p:txBody>
          <a:bodyPr>
            <a:normAutofit/>
          </a:bodyPr>
          <a:lstStyle/>
          <a:p>
            <a:r>
              <a:rPr lang="en-GB" sz="24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Introduction</a:t>
            </a:r>
            <a:endParaRPr lang="en-GB" sz="2400" u="sng"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24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About Company</a:t>
            </a:r>
            <a:r>
              <a:rPr lang="en-GB" sz="2400" u="sng" strike="noStrike"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	</a:t>
            </a:r>
            <a:endParaRPr lang="en-GB" sz="2400" u="sng"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24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Management structur</a:t>
            </a:r>
            <a:r>
              <a:rPr lang="en-GB" sz="24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rPr>
              <a:t>e</a:t>
            </a:r>
            <a:endParaRPr lang="en-GB" sz="2400" u="sng"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24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5"/>
              </a:rPr>
              <a:t>PESTEL Analyse</a:t>
            </a:r>
            <a:r>
              <a:rPr lang="en-GB" sz="2400" u="sng" strike="noStrike"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5"/>
              </a:rPr>
              <a:t>	</a:t>
            </a:r>
            <a:endParaRPr lang="en-GB" sz="2400" u="sng"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2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Funding Requirements and Allocatio</a:t>
            </a:r>
            <a:r>
              <a:rPr lang="en-GB" sz="2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n</a:t>
            </a:r>
            <a:endParaRPr lang="en-GB" sz="2400" u="sng"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C814FB2-2CDA-1252-EC0E-5A2D8190D60E}"/>
              </a:ext>
            </a:extLst>
          </p:cNvPr>
          <p:cNvSpPr txBox="1"/>
          <p:nvPr/>
        </p:nvSpPr>
        <p:spPr>
          <a:xfrm>
            <a:off x="1471448" y="851338"/>
            <a:ext cx="3145092" cy="1077218"/>
          </a:xfrm>
          <a:prstGeom prst="rect">
            <a:avLst/>
          </a:prstGeom>
          <a:noFill/>
        </p:spPr>
        <p:txBody>
          <a:bodyPr wrap="none" rtlCol="0">
            <a:spAutoFit/>
          </a:bodyPr>
          <a:lstStyle/>
          <a:p>
            <a:r>
              <a:rPr lang="en-GB" sz="3200" b="1" i="0" dirty="0">
                <a:effectLst/>
                <a:latin typeface="Söhne"/>
              </a:rPr>
              <a:t>Table of Contents</a:t>
            </a:r>
            <a:endParaRPr lang="en-GB" sz="3200" dirty="0"/>
          </a:p>
          <a:p>
            <a:endParaRPr lang="en-GB" sz="3200" b="1" dirty="0"/>
          </a:p>
        </p:txBody>
      </p:sp>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1123825" y="2405685"/>
            <a:ext cx="9944349" cy="2046630"/>
          </a:xfrm>
        </p:spPr>
        <p:txBody>
          <a:bodyPr>
            <a:noAutofit/>
          </a:bodyPr>
          <a:lstStyle/>
          <a:p>
            <a:r>
              <a:rPr lang="en-GB" sz="2400" b="1" i="0" dirty="0">
                <a:effectLst/>
                <a:latin typeface="Arial" panose="020B0604020202020204" pitchFamily="34" charset="0"/>
                <a:ea typeface="Times New Roman" panose="02020603050405020304" pitchFamily="18" charset="0"/>
              </a:rPr>
              <a:t>My name is Iulia, and I am the founder of this interior design startup. In this business plan, I present my vision for starting and growing my interior design business.</a:t>
            </a:r>
            <a:r>
              <a:rPr lang="en-GB" sz="2400" dirty="0">
                <a:effectLst/>
              </a:rPr>
              <a:t> </a:t>
            </a:r>
            <a:r>
              <a:rPr lang="en-GB" sz="2400" b="1" i="0" dirty="0">
                <a:effectLst/>
                <a:latin typeface="Arial" panose="020B0604020202020204" pitchFamily="34" charset="0"/>
                <a:ea typeface="Times New Roman" panose="02020603050405020304" pitchFamily="18" charset="0"/>
                <a:cs typeface="Times New Roman" panose="02020603050405020304" pitchFamily="18" charset="0"/>
              </a:rPr>
              <a:t>I believe that good design can improve mood, productivity, and overall well-being, and I want to bring that positive change to every project I take on. </a:t>
            </a:r>
            <a:r>
              <a:rPr lang="en-GB" sz="2400" b="1" i="0" dirty="0">
                <a:effectLst/>
                <a:latin typeface="Arial" panose="020B0604020202020204" pitchFamily="34" charset="0"/>
                <a:ea typeface="Times New Roman" panose="02020603050405020304" pitchFamily="18" charset="0"/>
              </a:rPr>
              <a:t>This plan explains why I am starting this business, what makes my services unique, and how I plan to build strong, lasting relationships with clients.</a:t>
            </a:r>
            <a:r>
              <a:rPr lang="en-GB" sz="2400" dirty="0">
                <a:effectLst/>
              </a:rPr>
              <a:t> </a:t>
            </a:r>
            <a:endParaRPr lang="en-GB" sz="2400" dirty="0">
              <a:effectLst/>
              <a:latin typeface=".SF UI"/>
              <a:ea typeface="Times New Roman" panose="02020603050405020304" pitchFamily="18" charset="0"/>
              <a:cs typeface="Times New Roman" panose="02020603050405020304" pitchFamily="18" charset="0"/>
            </a:endParaRPr>
          </a:p>
          <a:p>
            <a:endParaRPr lang="en-GB" sz="2400" dirty="0"/>
          </a:p>
        </p:txBody>
      </p:sp>
      <p:sp>
        <p:nvSpPr>
          <p:cNvPr id="4" name="TextBox 3">
            <a:extLst>
              <a:ext uri="{FF2B5EF4-FFF2-40B4-BE49-F238E27FC236}">
                <a16:creationId xmlns:a16="http://schemas.microsoft.com/office/drawing/2014/main" id="{37957E82-7305-647C-4919-676C7AE35DAB}"/>
              </a:ext>
            </a:extLst>
          </p:cNvPr>
          <p:cNvSpPr txBox="1"/>
          <p:nvPr/>
        </p:nvSpPr>
        <p:spPr>
          <a:xfrm>
            <a:off x="703539" y="1490351"/>
            <a:ext cx="2309478" cy="1077218"/>
          </a:xfrm>
          <a:prstGeom prst="rect">
            <a:avLst/>
          </a:prstGeom>
          <a:noFill/>
        </p:spPr>
        <p:txBody>
          <a:bodyPr wrap="none" rtlCol="0">
            <a:spAutoFit/>
          </a:bodyPr>
          <a:lstStyle/>
          <a:p>
            <a:r>
              <a:rPr lang="en-GB" sz="3200" b="1" i="0" dirty="0">
                <a:effectLst/>
                <a:latin typeface="Söhne"/>
              </a:rPr>
              <a:t>Introduction</a:t>
            </a:r>
            <a:endParaRPr lang="en-GB" sz="3200" dirty="0"/>
          </a:p>
          <a:p>
            <a:endParaRPr lang="en-GB" sz="3200" b="1" dirty="0"/>
          </a:p>
        </p:txBody>
      </p:sp>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726140" y="2410400"/>
            <a:ext cx="8935821" cy="3428689"/>
          </a:xfrm>
        </p:spPr>
        <p:txBody>
          <a:bodyPr>
            <a:noAutofit/>
          </a:bodyPr>
          <a:lstStyle/>
          <a:p>
            <a:r>
              <a:rPr lang="en-GB" sz="2400" dirty="0">
                <a:effectLst/>
                <a:latin typeface="Aptos" panose="020B0004020202020204" pitchFamily="34" charset="0"/>
                <a:ea typeface="Times New Roman" panose="02020603050405020304" pitchFamily="18" charset="0"/>
                <a:cs typeface="Times New Roman" panose="02020603050405020304" pitchFamily="18" charset="0"/>
              </a:rPr>
              <a:t>My business, ArtLife LTD,  will provide professional interior design services for homes and small businesses. I aim to create a stylish, comfortable, and functional spaces that reflect each client’s personality and lifestyle. My services will include space planning, colour consulting, furniture selection and as well companies with who we can collaborate and décor styling. I will focus all the company resources to find and use the best sustainable and affordable materials while ensuring hight-quality design results. </a:t>
            </a:r>
            <a:endParaRPr lang="en-GB" sz="2400" dirty="0"/>
          </a:p>
        </p:txBody>
      </p:sp>
      <p:sp>
        <p:nvSpPr>
          <p:cNvPr id="4" name="TextBox 3">
            <a:extLst>
              <a:ext uri="{FF2B5EF4-FFF2-40B4-BE49-F238E27FC236}">
                <a16:creationId xmlns:a16="http://schemas.microsoft.com/office/drawing/2014/main" id="{0A16EA78-2872-4151-ACDE-85DE92917660}"/>
              </a:ext>
            </a:extLst>
          </p:cNvPr>
          <p:cNvSpPr txBox="1"/>
          <p:nvPr/>
        </p:nvSpPr>
        <p:spPr>
          <a:xfrm>
            <a:off x="353816" y="726523"/>
            <a:ext cx="5395451" cy="584775"/>
          </a:xfrm>
          <a:prstGeom prst="rect">
            <a:avLst/>
          </a:prstGeom>
          <a:noFill/>
        </p:spPr>
        <p:txBody>
          <a:bodyPr wrap="none" rtlCol="0">
            <a:spAutoFit/>
          </a:bodyPr>
          <a:lstStyle/>
          <a:p>
            <a:r>
              <a:rPr lang="en-GB" sz="3200" b="1" dirty="0"/>
              <a:t> </a:t>
            </a:r>
            <a:r>
              <a:rPr lang="en-GB" sz="3200" b="1" i="0" dirty="0">
                <a:effectLst/>
                <a:latin typeface="Söhne"/>
              </a:rPr>
              <a:t>Overview of the Business Idea</a:t>
            </a:r>
            <a:endParaRPr lang="en-GB" sz="3200" b="1" dirty="0"/>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582653" y="2493802"/>
            <a:ext cx="10473818" cy="3258551"/>
          </a:xfrm>
        </p:spPr>
        <p:txBody>
          <a:bodyPr>
            <a:noAutofit/>
          </a:bodyPr>
          <a:lstStyle/>
          <a:p>
            <a:pPr marL="514350" indent="-514350">
              <a:buFont typeface="+mj-lt"/>
              <a:buAutoNum type="arabicPeriod"/>
            </a:pPr>
            <a:r>
              <a:rPr lang="en-GB" sz="3200" kern="100" dirty="0">
                <a:effectLst/>
                <a:latin typeface="Aptos" panose="020B0004020202020204" pitchFamily="34" charset="0"/>
                <a:ea typeface="Times New Roman" panose="02020603050405020304" pitchFamily="18" charset="0"/>
                <a:cs typeface="Times New Roman" panose="02020603050405020304" pitchFamily="18" charset="0"/>
              </a:rPr>
              <a:t> Private Limited Company is the best legal structure or my business because it protects the owner’s personal money if the business as problems. It also makes the company to look trustworthy. This structure allows company easier to grow, helps to attract the customers  and investors, and keeps the business separate from the owner.</a:t>
            </a:r>
            <a:endParaRPr lang="en-GB" sz="3200" i="1" dirty="0">
              <a:highlight>
                <a:srgbClr val="FFFF00"/>
              </a:highlight>
            </a:endParaRPr>
          </a:p>
          <a:p>
            <a:pPr marL="0" indent="0">
              <a:buNone/>
            </a:pPr>
            <a:br>
              <a:rPr lang="en-GB" sz="3200" dirty="0"/>
            </a:br>
            <a:endParaRPr lang="en-GB" sz="3200" dirty="0"/>
          </a:p>
          <a:p>
            <a:endParaRPr lang="en-GB" sz="3200" dirty="0"/>
          </a:p>
        </p:txBody>
      </p:sp>
      <p:sp>
        <p:nvSpPr>
          <p:cNvPr id="4" name="TextBox 3">
            <a:extLst>
              <a:ext uri="{FF2B5EF4-FFF2-40B4-BE49-F238E27FC236}">
                <a16:creationId xmlns:a16="http://schemas.microsoft.com/office/drawing/2014/main" id="{B64F5224-38DF-9A0E-ED62-37C8785B3FBD}"/>
              </a:ext>
            </a:extLst>
          </p:cNvPr>
          <p:cNvSpPr txBox="1"/>
          <p:nvPr/>
        </p:nvSpPr>
        <p:spPr>
          <a:xfrm>
            <a:off x="325097" y="1416584"/>
            <a:ext cx="11030712" cy="1077218"/>
          </a:xfrm>
          <a:prstGeom prst="rect">
            <a:avLst/>
          </a:prstGeom>
          <a:noFill/>
        </p:spPr>
        <p:txBody>
          <a:bodyPr wrap="square" rtlCol="0">
            <a:spAutoFit/>
          </a:bodyPr>
          <a:lstStyle/>
          <a:p>
            <a:r>
              <a:rPr lang="en-GB" sz="3200" b="1" dirty="0"/>
              <a:t> </a:t>
            </a:r>
            <a:r>
              <a:rPr lang="en-GB" sz="3200" dirty="0"/>
              <a:t>Legal Format and Management Structure</a:t>
            </a:r>
          </a:p>
          <a:p>
            <a:endParaRPr lang="en-GB" sz="3200" b="1" dirty="0"/>
          </a:p>
        </p:txBody>
      </p:sp>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6</a:t>
            </a:fld>
            <a:endParaRPr lang="en-GB"/>
          </a:p>
        </p:txBody>
      </p:sp>
      <p:sp>
        <p:nvSpPr>
          <p:cNvPr id="3" name="TextBox 2">
            <a:extLst>
              <a:ext uri="{FF2B5EF4-FFF2-40B4-BE49-F238E27FC236}">
                <a16:creationId xmlns:a16="http://schemas.microsoft.com/office/drawing/2014/main" id="{B6CE5A2A-49E8-A46F-103B-3028DB094F2C}"/>
              </a:ext>
            </a:extLst>
          </p:cNvPr>
          <p:cNvSpPr txBox="1"/>
          <p:nvPr/>
        </p:nvSpPr>
        <p:spPr>
          <a:xfrm>
            <a:off x="423332" y="1008529"/>
            <a:ext cx="7121961" cy="584775"/>
          </a:xfrm>
          <a:prstGeom prst="rect">
            <a:avLst/>
          </a:prstGeom>
          <a:noFill/>
        </p:spPr>
        <p:txBody>
          <a:bodyPr wrap="square" rtlCol="0">
            <a:spAutoFit/>
          </a:bodyPr>
          <a:lstStyle/>
          <a:p>
            <a:r>
              <a:rPr lang="en-GB" sz="3200" dirty="0"/>
              <a:t>Management Structure</a:t>
            </a:r>
          </a:p>
        </p:txBody>
      </p:sp>
      <p:pic>
        <p:nvPicPr>
          <p:cNvPr id="9" name="Picture 8">
            <a:extLst>
              <a:ext uri="{FF2B5EF4-FFF2-40B4-BE49-F238E27FC236}">
                <a16:creationId xmlns:a16="http://schemas.microsoft.com/office/drawing/2014/main" id="{677BA0EE-7409-5898-C75C-C7A4960B1C6A}"/>
              </a:ext>
            </a:extLst>
          </p:cNvPr>
          <p:cNvPicPr>
            <a:picLocks noChangeAspect="1"/>
          </p:cNvPicPr>
          <p:nvPr/>
        </p:nvPicPr>
        <p:blipFill>
          <a:blip r:embed="rId3"/>
          <a:stretch>
            <a:fillRect/>
          </a:stretch>
        </p:blipFill>
        <p:spPr>
          <a:xfrm>
            <a:off x="286372" y="2346065"/>
            <a:ext cx="11342843" cy="2972492"/>
          </a:xfrm>
          <a:prstGeom prst="rect">
            <a:avLst/>
          </a:prstGeom>
        </p:spPr>
      </p:pic>
    </p:spTree>
    <p:extLst>
      <p:ext uri="{BB962C8B-B14F-4D97-AF65-F5344CB8AC3E}">
        <p14:creationId xmlns:p14="http://schemas.microsoft.com/office/powerpoint/2010/main" val="3648504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584775"/>
          </a:xfrm>
          <a:prstGeom prst="rect">
            <a:avLst/>
          </a:prstGeom>
          <a:noFill/>
        </p:spPr>
        <p:txBody>
          <a:bodyPr wrap="square" rtlCol="0">
            <a:spAutoFit/>
          </a:bodyPr>
          <a:lstStyle/>
          <a:p>
            <a:r>
              <a:rPr lang="en-GB" sz="3200" b="1" dirty="0"/>
              <a:t> </a:t>
            </a:r>
            <a:r>
              <a:rPr lang="en-GB" sz="3200" dirty="0"/>
              <a:t>PESTEL Analysis</a:t>
            </a:r>
            <a:endParaRPr lang="en-GB" sz="3200" b="1" dirty="0"/>
          </a:p>
        </p:txBody>
      </p:sp>
      <p:sp>
        <p:nvSpPr>
          <p:cNvPr id="3" name="TextBox 2">
            <a:extLst>
              <a:ext uri="{FF2B5EF4-FFF2-40B4-BE49-F238E27FC236}">
                <a16:creationId xmlns:a16="http://schemas.microsoft.com/office/drawing/2014/main" id="{85BF6541-B0FA-9297-3DE4-B13C722629AE}"/>
              </a:ext>
            </a:extLst>
          </p:cNvPr>
          <p:cNvSpPr txBox="1"/>
          <p:nvPr/>
        </p:nvSpPr>
        <p:spPr>
          <a:xfrm>
            <a:off x="979080" y="1245098"/>
            <a:ext cx="9840821" cy="5078313"/>
          </a:xfrm>
          <a:prstGeom prst="rect">
            <a:avLst/>
          </a:prstGeom>
          <a:noFill/>
        </p:spPr>
        <p:txBody>
          <a:bodyPr wrap="square" rtlCol="0">
            <a:spAutoFit/>
          </a:bodyPr>
          <a:lstStyle/>
          <a:p>
            <a:pPr lvl="0"/>
            <a:r>
              <a:rPr lang="en-GB" sz="2700" b="1" dirty="0"/>
              <a:t>Analyse External Factors:</a:t>
            </a:r>
            <a:r>
              <a:rPr lang="en-GB" sz="2700" dirty="0"/>
              <a:t> </a:t>
            </a:r>
            <a:br>
              <a:rPr lang="en-GB" sz="2700" dirty="0"/>
            </a:br>
            <a:r>
              <a:rPr lang="en-GB" sz="2700" kern="100" dirty="0">
                <a:effectLst/>
                <a:latin typeface="Aptos" panose="020B0004020202020204" pitchFamily="34" charset="0"/>
                <a:ea typeface="Times New Roman" panose="02020603050405020304" pitchFamily="18" charset="0"/>
                <a:cs typeface="Times New Roman" panose="02020603050405020304" pitchFamily="18" charset="0"/>
              </a:rPr>
              <a:t>Political: </a:t>
            </a:r>
            <a:r>
              <a:rPr lang="en-GB" sz="2700" dirty="0">
                <a:effectLst/>
                <a:latin typeface="Aptos" panose="020B0004020202020204" pitchFamily="34" charset="0"/>
                <a:ea typeface="Times New Roman" panose="02020603050405020304" pitchFamily="18" charset="0"/>
                <a:cs typeface="Times New Roman" panose="02020603050405020304" pitchFamily="18" charset="0"/>
              </a:rPr>
              <a:t>Regulation politic and building costs</a:t>
            </a:r>
          </a:p>
          <a:p>
            <a:pPr lvl="0"/>
            <a:r>
              <a:rPr lang="en-GB" sz="2700" kern="100" dirty="0">
                <a:effectLst/>
                <a:latin typeface="Aptos" panose="020B0004020202020204" pitchFamily="34" charset="0"/>
                <a:ea typeface="Times New Roman" panose="02020603050405020304" pitchFamily="18" charset="0"/>
                <a:cs typeface="Times New Roman" panose="02020603050405020304" pitchFamily="18" charset="0"/>
              </a:rPr>
              <a:t>Economic factors: Consumer spending, Inflation and material costs</a:t>
            </a:r>
          </a:p>
          <a:p>
            <a:pPr lvl="0"/>
            <a:r>
              <a:rPr lang="en-GB" sz="2700" kern="100" dirty="0">
                <a:effectLst/>
                <a:latin typeface="Aptos" panose="020B0004020202020204" pitchFamily="34" charset="0"/>
                <a:ea typeface="Times New Roman" panose="02020603050405020304" pitchFamily="18" charset="0"/>
                <a:cs typeface="Times New Roman" panose="02020603050405020304" pitchFamily="18" charset="0"/>
              </a:rPr>
              <a:t>Social Factors: Lifestyle trends</a:t>
            </a:r>
            <a:r>
              <a:rPr lang="en-GB" sz="2700" kern="100" dirty="0">
                <a:latin typeface="Aptos" panose="020B0004020202020204" pitchFamily="34" charset="0"/>
                <a:ea typeface="Times New Roman" panose="02020603050405020304" pitchFamily="18" charset="0"/>
                <a:cs typeface="Times New Roman" panose="02020603050405020304" pitchFamily="18" charset="0"/>
              </a:rPr>
              <a:t>, </a:t>
            </a:r>
            <a:r>
              <a:rPr lang="en-GB" sz="2700" kern="100" dirty="0">
                <a:effectLst/>
                <a:latin typeface="Aptos" panose="020B0004020202020204" pitchFamily="34" charset="0"/>
                <a:ea typeface="Times New Roman" panose="02020603050405020304" pitchFamily="18" charset="0"/>
                <a:cs typeface="Times New Roman" panose="02020603050405020304" pitchFamily="18" charset="0"/>
              </a:rPr>
              <a:t>Sustainability preference</a:t>
            </a:r>
          </a:p>
          <a:p>
            <a:pPr lvl="0"/>
            <a:r>
              <a:rPr lang="en-GB" sz="2700" kern="100" dirty="0">
                <a:effectLst/>
                <a:latin typeface="Aptos" panose="020B0004020202020204" pitchFamily="34" charset="0"/>
                <a:ea typeface="Times New Roman" panose="02020603050405020304" pitchFamily="18" charset="0"/>
                <a:cs typeface="Times New Roman" panose="02020603050405020304" pitchFamily="18" charset="0"/>
              </a:rPr>
              <a:t>Technological Factors:  Design software &amp; tools, Online project management</a:t>
            </a:r>
          </a:p>
          <a:p>
            <a:pPr lvl="0"/>
            <a:r>
              <a:rPr lang="en-GB" sz="2700" kern="100" dirty="0">
                <a:effectLst/>
                <a:latin typeface="Aptos" panose="020B0004020202020204" pitchFamily="34" charset="0"/>
                <a:ea typeface="Times New Roman" panose="02020603050405020304" pitchFamily="18" charset="0"/>
                <a:cs typeface="Times New Roman" panose="02020603050405020304" pitchFamily="18" charset="0"/>
              </a:rPr>
              <a:t>Environmental factors: Sustainability expectations, Climate considerations</a:t>
            </a:r>
          </a:p>
          <a:p>
            <a:pPr lvl="0"/>
            <a:r>
              <a:rPr lang="en-GB" sz="2700" kern="100" dirty="0">
                <a:effectLst/>
                <a:latin typeface="Aptos" panose="020B0004020202020204" pitchFamily="34" charset="0"/>
                <a:ea typeface="Times New Roman" panose="02020603050405020304" pitchFamily="18" charset="0"/>
                <a:cs typeface="Times New Roman" panose="02020603050405020304" pitchFamily="18" charset="0"/>
              </a:rPr>
              <a:t>Legal factors: Contracts &amp; liability, Intellectual property, </a:t>
            </a:r>
            <a:r>
              <a:rPr lang="en-GB" sz="2700" dirty="0">
                <a:effectLst/>
                <a:latin typeface="Aptos" panose="020B0004020202020204" pitchFamily="34" charset="0"/>
                <a:ea typeface="Times New Roman" panose="02020603050405020304" pitchFamily="18" charset="0"/>
                <a:cs typeface="Times New Roman" panose="02020603050405020304" pitchFamily="18" charset="0"/>
              </a:rPr>
              <a:t>Health &amp; safety laws</a:t>
            </a:r>
            <a:endParaRPr lang="en-GB" sz="2700" kern="100" dirty="0">
              <a:effectLst/>
              <a:latin typeface="Aptos" panose="020B0004020202020204" pitchFamily="34" charset="0"/>
              <a:ea typeface="Times New Roman" panose="02020603050405020304" pitchFamily="18" charset="0"/>
              <a:cs typeface="Times New Roman" panose="02020603050405020304" pitchFamily="18" charset="0"/>
            </a:endParaRPr>
          </a:p>
          <a:p>
            <a:pPr lvl="0"/>
            <a:endParaRPr lang="en-GB" sz="27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24246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b="1" dirty="0"/>
              <a:t> </a:t>
            </a:r>
            <a:r>
              <a:rPr lang="en-GB" sz="3200" dirty="0"/>
              <a:t>Marketing Strategies</a:t>
            </a:r>
          </a:p>
        </p:txBody>
      </p:sp>
      <p:sp>
        <p:nvSpPr>
          <p:cNvPr id="5" name="Content Placeholder 4">
            <a:extLst>
              <a:ext uri="{FF2B5EF4-FFF2-40B4-BE49-F238E27FC236}">
                <a16:creationId xmlns:a16="http://schemas.microsoft.com/office/drawing/2014/main" id="{DF7D835A-6EAE-1199-AD88-3B4AEFE784F2}"/>
              </a:ext>
            </a:extLst>
          </p:cNvPr>
          <p:cNvSpPr>
            <a:spLocks noGrp="1"/>
          </p:cNvSpPr>
          <p:nvPr>
            <p:ph idx="1"/>
          </p:nvPr>
        </p:nvSpPr>
        <p:spPr/>
        <p:txBody>
          <a:bodyPr/>
          <a:lstStyle/>
          <a:p>
            <a:r>
              <a:rPr lang="en-US" dirty="0"/>
              <a:t>Post room makeovers on Instagram/TikTok (before/after videos work best).</a:t>
            </a:r>
            <a:endParaRPr lang="en-GB" dirty="0"/>
          </a:p>
          <a:p>
            <a:r>
              <a:rPr lang="en-US" dirty="0"/>
              <a:t>Focus on a niche (apartments, luxury homes, offices, etc.).</a:t>
            </a:r>
            <a:endParaRPr lang="en-GB" dirty="0"/>
          </a:p>
          <a:p>
            <a:r>
              <a:rPr lang="en-US" dirty="0"/>
              <a:t>Offer clear packages (room makeover, color consultation, 3D design).</a:t>
            </a:r>
            <a:endParaRPr lang="en-GB" dirty="0"/>
          </a:p>
          <a:p>
            <a:r>
              <a:rPr lang="en-US" dirty="0"/>
              <a:t>Share design tips + mood boards to show expertise.</a:t>
            </a:r>
            <a:endParaRPr lang="en-GB"/>
          </a:p>
          <a:p>
            <a:r>
              <a:rPr lang="en-US"/>
              <a:t>Collect client reviews and showcase them everywhere.</a:t>
            </a:r>
          </a:p>
        </p:txBody>
      </p:sp>
    </p:spTree>
    <p:extLst>
      <p:ext uri="{BB962C8B-B14F-4D97-AF65-F5344CB8AC3E}">
        <p14:creationId xmlns:p14="http://schemas.microsoft.com/office/powerpoint/2010/main" val="1481281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36BA814D-E774-CA12-32E4-64B65F989315}"/>
              </a:ext>
            </a:extLst>
          </p:cNvPr>
          <p:cNvGraphicFramePr/>
          <p:nvPr>
            <p:extLst>
              <p:ext uri="{D42A27DB-BD31-4B8C-83A1-F6EECF244321}">
                <p14:modId xmlns:p14="http://schemas.microsoft.com/office/powerpoint/2010/main" val="4257556188"/>
              </p:ext>
            </p:extLst>
          </p:nvPr>
        </p:nvGraphicFramePr>
        <p:xfrm>
          <a:off x="664348" y="317232"/>
          <a:ext cx="5610946" cy="6418748"/>
        </p:xfrm>
        <a:graphic>
          <a:graphicData uri="http://schemas.openxmlformats.org/drawingml/2006/table">
            <a:tbl>
              <a:tblPr firstRow="1" firstCol="1" bandRow="1">
                <a:tableStyleId>{5C22544A-7EE6-4342-B048-85BDC9FD1C3A}</a:tableStyleId>
              </a:tblPr>
              <a:tblGrid>
                <a:gridCol w="3229480">
                  <a:extLst>
                    <a:ext uri="{9D8B030D-6E8A-4147-A177-3AD203B41FA5}">
                      <a16:colId xmlns:a16="http://schemas.microsoft.com/office/drawing/2014/main" val="238491322"/>
                    </a:ext>
                  </a:extLst>
                </a:gridCol>
                <a:gridCol w="266508">
                  <a:extLst>
                    <a:ext uri="{9D8B030D-6E8A-4147-A177-3AD203B41FA5}">
                      <a16:colId xmlns:a16="http://schemas.microsoft.com/office/drawing/2014/main" val="2568259954"/>
                    </a:ext>
                  </a:extLst>
                </a:gridCol>
                <a:gridCol w="2114958">
                  <a:extLst>
                    <a:ext uri="{9D8B030D-6E8A-4147-A177-3AD203B41FA5}">
                      <a16:colId xmlns:a16="http://schemas.microsoft.com/office/drawing/2014/main" val="1975375258"/>
                    </a:ext>
                  </a:extLst>
                </a:gridCol>
              </a:tblGrid>
              <a:tr h="335709">
                <a:tc gridSpan="3">
                  <a:txBody>
                    <a:bodyPr/>
                    <a:lstStyle/>
                    <a:p>
                      <a:pPr marL="6350" indent="-6350" algn="ctr">
                        <a:lnSpc>
                          <a:spcPct val="112000"/>
                        </a:lnSpc>
                        <a:spcAft>
                          <a:spcPts val="855"/>
                        </a:spcAft>
                        <a:buNone/>
                      </a:pPr>
                      <a:r>
                        <a:rPr lang="en-GB" sz="1200" kern="100">
                          <a:effectLst/>
                        </a:rPr>
                        <a:t>Startup Cost</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687645574"/>
                  </a:ext>
                </a:extLst>
              </a:tr>
              <a:tr h="882925">
                <a:tc gridSpan="2">
                  <a:txBody>
                    <a:bodyPr/>
                    <a:lstStyle/>
                    <a:p>
                      <a:pPr marL="6350" indent="-6350" algn="ctr">
                        <a:lnSpc>
                          <a:spcPct val="112000"/>
                        </a:lnSpc>
                        <a:spcAft>
                          <a:spcPts val="855"/>
                        </a:spcAft>
                        <a:buNone/>
                      </a:pPr>
                      <a:r>
                        <a:rPr lang="en-GB" sz="1200" kern="100">
                          <a:effectLst/>
                        </a:rPr>
                        <a:t>Architectural &amp; design planning</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tc>
                  <a:txBody>
                    <a:bodyPr/>
                    <a:lstStyle/>
                    <a:p>
                      <a:pPr marL="6350" indent="-6350" algn="ctr">
                        <a:lnSpc>
                          <a:spcPct val="112000"/>
                        </a:lnSpc>
                        <a:spcAft>
                          <a:spcPts val="855"/>
                        </a:spcAft>
                        <a:buNone/>
                      </a:pPr>
                      <a:r>
                        <a:rPr lang="en-GB" sz="1200" kern="100">
                          <a:effectLst/>
                        </a:rPr>
                        <a:t>£9.000</a:t>
                      </a:r>
                    </a:p>
                    <a:p>
                      <a:pPr marL="6350" indent="-6350" algn="ctr">
                        <a:lnSpc>
                          <a:spcPct val="112000"/>
                        </a:lnSpc>
                        <a:spcAft>
                          <a:spcPts val="855"/>
                        </a:spcAft>
                        <a:buNone/>
                      </a:pPr>
                      <a:r>
                        <a:rPr lang="en-GB" sz="1200" kern="100">
                          <a:effectLst/>
                        </a:rPr>
                        <a:t> </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280989208"/>
                  </a:ext>
                </a:extLst>
              </a:tr>
              <a:tr h="686875">
                <a:tc gridSpan="2">
                  <a:txBody>
                    <a:bodyPr/>
                    <a:lstStyle/>
                    <a:p>
                      <a:pPr marL="6350" indent="-6350" algn="ctr">
                        <a:lnSpc>
                          <a:spcPct val="112000"/>
                        </a:lnSpc>
                        <a:spcAft>
                          <a:spcPts val="855"/>
                        </a:spcAft>
                        <a:buNone/>
                      </a:pPr>
                      <a:r>
                        <a:rPr lang="en-GB" sz="1200" kern="100">
                          <a:effectLst/>
                        </a:rPr>
                        <a:t>Construction tools &amp; professional equipment</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tc>
                  <a:txBody>
                    <a:bodyPr/>
                    <a:lstStyle/>
                    <a:p>
                      <a:pPr marL="6350" indent="-6350" algn="ctr">
                        <a:lnSpc>
                          <a:spcPct val="112000"/>
                        </a:lnSpc>
                        <a:spcAft>
                          <a:spcPts val="855"/>
                        </a:spcAft>
                        <a:buNone/>
                      </a:pPr>
                      <a:r>
                        <a:rPr lang="en-GB" sz="1200" kern="100">
                          <a:effectLst/>
                        </a:rPr>
                        <a:t>£8.000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902312407"/>
                  </a:ext>
                </a:extLst>
              </a:tr>
              <a:tr h="686875">
                <a:tc gridSpan="2">
                  <a:txBody>
                    <a:bodyPr/>
                    <a:lstStyle/>
                    <a:p>
                      <a:pPr marL="6350" indent="-6350" algn="ctr">
                        <a:lnSpc>
                          <a:spcPct val="112000"/>
                        </a:lnSpc>
                        <a:spcAft>
                          <a:spcPts val="855"/>
                        </a:spcAft>
                        <a:buNone/>
                      </a:pPr>
                      <a:r>
                        <a:rPr lang="en-GB" sz="1200" kern="100">
                          <a:effectLst/>
                        </a:rPr>
                        <a:t>Initial materials &amp; building supplies</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tc>
                  <a:txBody>
                    <a:bodyPr/>
                    <a:lstStyle/>
                    <a:p>
                      <a:pPr marL="6350" indent="-6350" algn="ctr">
                        <a:lnSpc>
                          <a:spcPct val="112000"/>
                        </a:lnSpc>
                        <a:spcAft>
                          <a:spcPts val="855"/>
                        </a:spcAft>
                        <a:buNone/>
                      </a:pPr>
                      <a:r>
                        <a:rPr lang="en-GB" sz="1200" kern="100">
                          <a:effectLst/>
                        </a:rPr>
                        <a:t>£2.500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806378954"/>
                  </a:ext>
                </a:extLst>
              </a:tr>
              <a:tr h="686875">
                <a:tc gridSpan="2">
                  <a:txBody>
                    <a:bodyPr/>
                    <a:lstStyle/>
                    <a:p>
                      <a:pPr marL="6350" indent="-6350" algn="ctr">
                        <a:lnSpc>
                          <a:spcPct val="112000"/>
                        </a:lnSpc>
                        <a:spcAft>
                          <a:spcPts val="855"/>
                        </a:spcAft>
                        <a:buNone/>
                      </a:pPr>
                      <a:r>
                        <a:rPr lang="en-GB" sz="1200" kern="100">
                          <a:effectLst/>
                        </a:rPr>
                        <a:t>Business registration, licenses &amp; permits</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tc>
                  <a:txBody>
                    <a:bodyPr/>
                    <a:lstStyle/>
                    <a:p>
                      <a:pPr marL="6350" indent="-6350" algn="ctr">
                        <a:lnSpc>
                          <a:spcPct val="112000"/>
                        </a:lnSpc>
                        <a:spcAft>
                          <a:spcPts val="855"/>
                        </a:spcAft>
                        <a:buNone/>
                      </a:pPr>
                      <a:r>
                        <a:rPr lang="en-GB" sz="1200" kern="100">
                          <a:effectLst/>
                        </a:rPr>
                        <a:t>£1.500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082649809"/>
                  </a:ext>
                </a:extLst>
              </a:tr>
              <a:tr h="686875">
                <a:tc>
                  <a:txBody>
                    <a:bodyPr/>
                    <a:lstStyle/>
                    <a:p>
                      <a:pPr marL="6350" indent="-6350" algn="ctr">
                        <a:lnSpc>
                          <a:spcPct val="112000"/>
                        </a:lnSpc>
                        <a:spcAft>
                          <a:spcPts val="855"/>
                        </a:spcAft>
                        <a:buNone/>
                      </a:pPr>
                      <a:r>
                        <a:rPr lang="en-GB" sz="1200" kern="100">
                          <a:effectLst/>
                        </a:rPr>
                        <a:t>Company website &amp; project portfolio</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gridSpan="2">
                  <a:txBody>
                    <a:bodyPr/>
                    <a:lstStyle/>
                    <a:p>
                      <a:pPr marL="6350" indent="-6350" algn="ctr">
                        <a:lnSpc>
                          <a:spcPct val="112000"/>
                        </a:lnSpc>
                        <a:spcAft>
                          <a:spcPts val="855"/>
                        </a:spcAft>
                        <a:buNone/>
                      </a:pPr>
                      <a:r>
                        <a:rPr lang="en-GB" sz="1200" kern="100">
                          <a:effectLst/>
                        </a:rPr>
                        <a:t>£2.500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1089606134"/>
                  </a:ext>
                </a:extLst>
              </a:tr>
              <a:tr h="686875">
                <a:tc>
                  <a:txBody>
                    <a:bodyPr/>
                    <a:lstStyle/>
                    <a:p>
                      <a:pPr marL="6350" indent="-6350" algn="ctr">
                        <a:lnSpc>
                          <a:spcPct val="112000"/>
                        </a:lnSpc>
                        <a:spcAft>
                          <a:spcPts val="855"/>
                        </a:spcAft>
                        <a:buNone/>
                      </a:pPr>
                      <a:r>
                        <a:rPr lang="en-GB" sz="1200" kern="100">
                          <a:effectLst/>
                        </a:rPr>
                        <a:t>Branding, logo &amp; marketing materials</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gridSpan="2">
                  <a:txBody>
                    <a:bodyPr/>
                    <a:lstStyle/>
                    <a:p>
                      <a:pPr marL="6350" indent="-6350" algn="ctr">
                        <a:lnSpc>
                          <a:spcPct val="112000"/>
                        </a:lnSpc>
                        <a:spcAft>
                          <a:spcPts val="855"/>
                        </a:spcAft>
                        <a:buNone/>
                      </a:pPr>
                      <a:r>
                        <a:rPr lang="en-GB" sz="1200" kern="100">
                          <a:effectLst/>
                        </a:rPr>
                        <a:t>£2.000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579032383"/>
                  </a:ext>
                </a:extLst>
              </a:tr>
              <a:tr h="882925">
                <a:tc>
                  <a:txBody>
                    <a:bodyPr/>
                    <a:lstStyle/>
                    <a:p>
                      <a:pPr marL="6350" indent="-6350" algn="ctr">
                        <a:lnSpc>
                          <a:spcPct val="112000"/>
                        </a:lnSpc>
                        <a:spcAft>
                          <a:spcPts val="855"/>
                        </a:spcAft>
                        <a:buNone/>
                      </a:pPr>
                      <a:r>
                        <a:rPr lang="en-GB" sz="1200" kern="100">
                          <a:effectLst/>
                        </a:rPr>
                        <a:t>Total Startup Costs:</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gridSpan="2">
                  <a:txBody>
                    <a:bodyPr/>
                    <a:lstStyle/>
                    <a:p>
                      <a:pPr marL="6350" indent="-6350" algn="ctr">
                        <a:lnSpc>
                          <a:spcPct val="112000"/>
                        </a:lnSpc>
                        <a:spcAft>
                          <a:spcPts val="855"/>
                        </a:spcAft>
                        <a:buNone/>
                      </a:pPr>
                      <a:r>
                        <a:rPr lang="en-GB" sz="1200" kern="100">
                          <a:effectLst/>
                        </a:rPr>
                        <a:t>£25.500</a:t>
                      </a:r>
                    </a:p>
                    <a:p>
                      <a:pPr marL="6350" indent="-6350" algn="ctr">
                        <a:lnSpc>
                          <a:spcPct val="112000"/>
                        </a:lnSpc>
                        <a:spcAft>
                          <a:spcPts val="855"/>
                        </a:spcAft>
                        <a:buNone/>
                      </a:pPr>
                      <a:r>
                        <a:rPr lang="en-GB" sz="1200" kern="100">
                          <a:effectLst/>
                        </a:rPr>
                        <a:t> </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2199083593"/>
                  </a:ext>
                </a:extLst>
              </a:tr>
              <a:tr h="882814">
                <a:tc gridSpan="3">
                  <a:txBody>
                    <a:bodyPr/>
                    <a:lstStyle/>
                    <a:p>
                      <a:pPr marL="6350" indent="-6350" algn="l">
                        <a:lnSpc>
                          <a:spcPct val="112000"/>
                        </a:lnSpc>
                        <a:spcAft>
                          <a:spcPts val="855"/>
                        </a:spcAft>
                        <a:buNone/>
                      </a:pPr>
                      <a:r>
                        <a:rPr lang="en-GB" sz="1200" kern="100" dirty="0">
                          <a:effectLst/>
                        </a:rPr>
                        <a:t> </a:t>
                      </a:r>
                    </a:p>
                    <a:p>
                      <a:pPr marL="6350" indent="-6350" algn="l">
                        <a:lnSpc>
                          <a:spcPct val="112000"/>
                        </a:lnSpc>
                        <a:spcAft>
                          <a:spcPts val="855"/>
                        </a:spcAft>
                        <a:buNone/>
                      </a:pPr>
                      <a:r>
                        <a:rPr lang="en-GB" sz="1200" kern="100" dirty="0">
                          <a:effectLst/>
                        </a:rPr>
                        <a:t> </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52057770"/>
                  </a:ext>
                </a:extLst>
              </a:tr>
            </a:tbl>
          </a:graphicData>
        </a:graphic>
      </p:graphicFrame>
      <p:graphicFrame>
        <p:nvGraphicFramePr>
          <p:cNvPr id="9" name="Table 8">
            <a:extLst>
              <a:ext uri="{FF2B5EF4-FFF2-40B4-BE49-F238E27FC236}">
                <a16:creationId xmlns:a16="http://schemas.microsoft.com/office/drawing/2014/main" id="{C4C84FEE-C379-9E4B-836A-CA204D78A57D}"/>
              </a:ext>
            </a:extLst>
          </p:cNvPr>
          <p:cNvGraphicFramePr/>
          <p:nvPr>
            <p:extLst>
              <p:ext uri="{D42A27DB-BD31-4B8C-83A1-F6EECF244321}">
                <p14:modId xmlns:p14="http://schemas.microsoft.com/office/powerpoint/2010/main" val="2840672695"/>
              </p:ext>
            </p:extLst>
          </p:nvPr>
        </p:nvGraphicFramePr>
        <p:xfrm>
          <a:off x="6892738" y="317231"/>
          <a:ext cx="4537262" cy="6294239"/>
        </p:xfrm>
        <a:graphic>
          <a:graphicData uri="http://schemas.openxmlformats.org/drawingml/2006/table">
            <a:tbl>
              <a:tblPr firstRow="1" firstCol="1" bandRow="1">
                <a:tableStyleId>{5C22544A-7EE6-4342-B048-85BDC9FD1C3A}</a:tableStyleId>
              </a:tblPr>
              <a:tblGrid>
                <a:gridCol w="2268631">
                  <a:extLst>
                    <a:ext uri="{9D8B030D-6E8A-4147-A177-3AD203B41FA5}">
                      <a16:colId xmlns:a16="http://schemas.microsoft.com/office/drawing/2014/main" val="2373848303"/>
                    </a:ext>
                  </a:extLst>
                </a:gridCol>
                <a:gridCol w="2268631">
                  <a:extLst>
                    <a:ext uri="{9D8B030D-6E8A-4147-A177-3AD203B41FA5}">
                      <a16:colId xmlns:a16="http://schemas.microsoft.com/office/drawing/2014/main" val="4147650188"/>
                    </a:ext>
                  </a:extLst>
                </a:gridCol>
              </a:tblGrid>
              <a:tr h="786555">
                <a:tc gridSpan="2">
                  <a:txBody>
                    <a:bodyPr/>
                    <a:lstStyle/>
                    <a:p>
                      <a:pPr marL="6350" indent="-6350" algn="l">
                        <a:lnSpc>
                          <a:spcPct val="112000"/>
                        </a:lnSpc>
                        <a:spcAft>
                          <a:spcPts val="855"/>
                        </a:spcAft>
                        <a:buNone/>
                        <a:tabLst>
                          <a:tab pos="890270" algn="ctr"/>
                        </a:tabLst>
                      </a:pPr>
                      <a:r>
                        <a:rPr lang="en-GB" sz="1200" kern="100">
                          <a:effectLst/>
                        </a:rPr>
                        <a:t>	Fixed Cost</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4149322715"/>
                  </a:ext>
                </a:extLst>
              </a:tr>
              <a:tr h="786812">
                <a:tc>
                  <a:txBody>
                    <a:bodyPr/>
                    <a:lstStyle/>
                    <a:p>
                      <a:pPr marL="6350" indent="-6350" algn="l">
                        <a:lnSpc>
                          <a:spcPct val="112000"/>
                        </a:lnSpc>
                        <a:spcAft>
                          <a:spcPts val="855"/>
                        </a:spcAft>
                        <a:buNone/>
                      </a:pPr>
                      <a:r>
                        <a:rPr lang="en-GB" sz="1200" kern="100">
                          <a:effectLst/>
                        </a:rPr>
                        <a:t>Description</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l">
                        <a:lnSpc>
                          <a:spcPct val="112000"/>
                        </a:lnSpc>
                        <a:spcAft>
                          <a:spcPts val="855"/>
                        </a:spcAft>
                        <a:buNone/>
                      </a:pPr>
                      <a:r>
                        <a:rPr lang="en-GB" sz="1200" kern="100">
                          <a:effectLst/>
                        </a:rPr>
                        <a:t>Amount</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949756939"/>
                  </a:ext>
                </a:extLst>
              </a:tr>
              <a:tr h="786812">
                <a:tc>
                  <a:txBody>
                    <a:bodyPr/>
                    <a:lstStyle/>
                    <a:p>
                      <a:pPr marL="6350" indent="-6350" algn="l">
                        <a:lnSpc>
                          <a:spcPct val="112000"/>
                        </a:lnSpc>
                        <a:spcAft>
                          <a:spcPts val="855"/>
                        </a:spcAft>
                        <a:buNone/>
                      </a:pPr>
                      <a:r>
                        <a:rPr lang="en-GB" sz="1200" kern="100">
                          <a:effectLst/>
                        </a:rPr>
                        <a:t>Rent</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l">
                        <a:lnSpc>
                          <a:spcPct val="112000"/>
                        </a:lnSpc>
                        <a:spcAft>
                          <a:spcPts val="855"/>
                        </a:spcAft>
                        <a:buNone/>
                      </a:pPr>
                      <a:r>
                        <a:rPr lang="en-GB" sz="1200" kern="100">
                          <a:effectLst/>
                        </a:rPr>
                        <a:t>£5000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93515352"/>
                  </a:ext>
                </a:extLst>
              </a:tr>
              <a:tr h="786812">
                <a:tc>
                  <a:txBody>
                    <a:bodyPr/>
                    <a:lstStyle/>
                    <a:p>
                      <a:pPr marL="6350" indent="-6350" algn="l">
                        <a:lnSpc>
                          <a:spcPct val="112000"/>
                        </a:lnSpc>
                        <a:spcAft>
                          <a:spcPts val="855"/>
                        </a:spcAft>
                        <a:buNone/>
                      </a:pPr>
                      <a:r>
                        <a:rPr lang="en-GB" sz="1200" kern="100">
                          <a:effectLst/>
                        </a:rPr>
                        <a:t>Salaries</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l">
                        <a:lnSpc>
                          <a:spcPct val="112000"/>
                        </a:lnSpc>
                        <a:spcAft>
                          <a:spcPts val="855"/>
                        </a:spcAft>
                        <a:buNone/>
                      </a:pPr>
                      <a:r>
                        <a:rPr lang="en-GB" sz="1200" kern="100">
                          <a:effectLst/>
                        </a:rPr>
                        <a:t>£5000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597873969"/>
                  </a:ext>
                </a:extLst>
              </a:tr>
              <a:tr h="786812">
                <a:tc>
                  <a:txBody>
                    <a:bodyPr/>
                    <a:lstStyle/>
                    <a:p>
                      <a:pPr marL="6350" indent="-6350" algn="l">
                        <a:lnSpc>
                          <a:spcPct val="112000"/>
                        </a:lnSpc>
                        <a:spcAft>
                          <a:spcPts val="855"/>
                        </a:spcAft>
                        <a:buNone/>
                      </a:pPr>
                      <a:r>
                        <a:rPr lang="en-GB" sz="1200" kern="100">
                          <a:effectLst/>
                        </a:rPr>
                        <a:t>Acountant</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l">
                        <a:lnSpc>
                          <a:spcPct val="112000"/>
                        </a:lnSpc>
                        <a:spcAft>
                          <a:spcPts val="855"/>
                        </a:spcAft>
                        <a:buNone/>
                      </a:pPr>
                      <a:r>
                        <a:rPr lang="en-GB" sz="1200" kern="100">
                          <a:effectLst/>
                        </a:rPr>
                        <a:t>£250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4153532"/>
                  </a:ext>
                </a:extLst>
              </a:tr>
              <a:tr h="786812">
                <a:tc>
                  <a:txBody>
                    <a:bodyPr/>
                    <a:lstStyle/>
                    <a:p>
                      <a:pPr marL="6350" indent="-6350" algn="l">
                        <a:lnSpc>
                          <a:spcPct val="112000"/>
                        </a:lnSpc>
                        <a:spcAft>
                          <a:spcPts val="855"/>
                        </a:spcAft>
                        <a:buNone/>
                      </a:pPr>
                      <a:r>
                        <a:rPr lang="en-GB" sz="1200" kern="100">
                          <a:effectLst/>
                        </a:rPr>
                        <a:t>Insurance</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l">
                        <a:lnSpc>
                          <a:spcPct val="112000"/>
                        </a:lnSpc>
                        <a:spcAft>
                          <a:spcPts val="855"/>
                        </a:spcAft>
                        <a:buNone/>
                      </a:pPr>
                      <a:r>
                        <a:rPr lang="en-GB" sz="1200" kern="100">
                          <a:effectLst/>
                        </a:rPr>
                        <a:t>£150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29248033"/>
                  </a:ext>
                </a:extLst>
              </a:tr>
              <a:tr h="786812">
                <a:tc>
                  <a:txBody>
                    <a:bodyPr/>
                    <a:lstStyle/>
                    <a:p>
                      <a:pPr marL="6350" indent="-6350" algn="l">
                        <a:lnSpc>
                          <a:spcPct val="112000"/>
                        </a:lnSpc>
                        <a:spcAft>
                          <a:spcPts val="855"/>
                        </a:spcAft>
                        <a:buNone/>
                      </a:pPr>
                      <a:r>
                        <a:rPr lang="en-GB" sz="1200" kern="100">
                          <a:effectLst/>
                        </a:rPr>
                        <a:t>Software</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l">
                        <a:lnSpc>
                          <a:spcPct val="112000"/>
                        </a:lnSpc>
                        <a:spcAft>
                          <a:spcPts val="855"/>
                        </a:spcAft>
                        <a:buNone/>
                      </a:pPr>
                      <a:r>
                        <a:rPr lang="en-GB" sz="1200" kern="100">
                          <a:effectLst/>
                        </a:rPr>
                        <a:t>£150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955619753"/>
                  </a:ext>
                </a:extLst>
              </a:tr>
              <a:tr h="786812">
                <a:tc>
                  <a:txBody>
                    <a:bodyPr/>
                    <a:lstStyle/>
                    <a:p>
                      <a:pPr marL="6350" indent="-6350" algn="l">
                        <a:lnSpc>
                          <a:spcPct val="112000"/>
                        </a:lnSpc>
                        <a:spcAft>
                          <a:spcPts val="855"/>
                        </a:spcAft>
                        <a:buNone/>
                      </a:pPr>
                      <a:r>
                        <a:rPr lang="en-GB" sz="1200" kern="100">
                          <a:effectLst/>
                        </a:rPr>
                        <a:t>Total</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l">
                        <a:lnSpc>
                          <a:spcPct val="112000"/>
                        </a:lnSpc>
                        <a:spcAft>
                          <a:spcPts val="855"/>
                        </a:spcAft>
                        <a:buNone/>
                      </a:pPr>
                      <a:r>
                        <a:rPr lang="en-GB" sz="1200" kern="100" dirty="0">
                          <a:effectLst/>
                        </a:rPr>
                        <a:t>£10.550</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328406585"/>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EB8DC8F-E94E-44D9-60EF-07D76762C168}"/>
              </a:ext>
            </a:extLst>
          </p:cNvPr>
          <p:cNvGraphicFramePr/>
          <p:nvPr>
            <p:extLst>
              <p:ext uri="{D42A27DB-BD31-4B8C-83A1-F6EECF244321}">
                <p14:modId xmlns:p14="http://schemas.microsoft.com/office/powerpoint/2010/main" val="1285709567"/>
              </p:ext>
            </p:extLst>
          </p:nvPr>
        </p:nvGraphicFramePr>
        <p:xfrm>
          <a:off x="622548" y="734608"/>
          <a:ext cx="10658039" cy="5142253"/>
        </p:xfrm>
        <a:graphic>
          <a:graphicData uri="http://schemas.openxmlformats.org/drawingml/2006/table">
            <a:tbl>
              <a:tblPr firstRow="1" firstCol="1" bandRow="1">
                <a:tableStyleId>{5C22544A-7EE6-4342-B048-85BDC9FD1C3A}</a:tableStyleId>
              </a:tblPr>
              <a:tblGrid>
                <a:gridCol w="1975144">
                  <a:extLst>
                    <a:ext uri="{9D8B030D-6E8A-4147-A177-3AD203B41FA5}">
                      <a16:colId xmlns:a16="http://schemas.microsoft.com/office/drawing/2014/main" val="1653784106"/>
                    </a:ext>
                  </a:extLst>
                </a:gridCol>
                <a:gridCol w="1523805">
                  <a:extLst>
                    <a:ext uri="{9D8B030D-6E8A-4147-A177-3AD203B41FA5}">
                      <a16:colId xmlns:a16="http://schemas.microsoft.com/office/drawing/2014/main" val="2011700394"/>
                    </a:ext>
                  </a:extLst>
                </a:gridCol>
                <a:gridCol w="1522730">
                  <a:extLst>
                    <a:ext uri="{9D8B030D-6E8A-4147-A177-3AD203B41FA5}">
                      <a16:colId xmlns:a16="http://schemas.microsoft.com/office/drawing/2014/main" val="1793187813"/>
                    </a:ext>
                  </a:extLst>
                </a:gridCol>
                <a:gridCol w="1371210">
                  <a:extLst>
                    <a:ext uri="{9D8B030D-6E8A-4147-A177-3AD203B41FA5}">
                      <a16:colId xmlns:a16="http://schemas.microsoft.com/office/drawing/2014/main" val="2333455867"/>
                    </a:ext>
                  </a:extLst>
                </a:gridCol>
                <a:gridCol w="1371210">
                  <a:extLst>
                    <a:ext uri="{9D8B030D-6E8A-4147-A177-3AD203B41FA5}">
                      <a16:colId xmlns:a16="http://schemas.microsoft.com/office/drawing/2014/main" val="2710365981"/>
                    </a:ext>
                  </a:extLst>
                </a:gridCol>
                <a:gridCol w="1522730">
                  <a:extLst>
                    <a:ext uri="{9D8B030D-6E8A-4147-A177-3AD203B41FA5}">
                      <a16:colId xmlns:a16="http://schemas.microsoft.com/office/drawing/2014/main" val="915732679"/>
                    </a:ext>
                  </a:extLst>
                </a:gridCol>
                <a:gridCol w="1371210">
                  <a:extLst>
                    <a:ext uri="{9D8B030D-6E8A-4147-A177-3AD203B41FA5}">
                      <a16:colId xmlns:a16="http://schemas.microsoft.com/office/drawing/2014/main" val="2695950983"/>
                    </a:ext>
                  </a:extLst>
                </a:gridCol>
              </a:tblGrid>
              <a:tr h="642597">
                <a:tc gridSpan="7">
                  <a:txBody>
                    <a:bodyPr/>
                    <a:lstStyle/>
                    <a:p>
                      <a:pPr marL="6350" indent="-6350" algn="ctr">
                        <a:lnSpc>
                          <a:spcPct val="112000"/>
                        </a:lnSpc>
                        <a:spcAft>
                          <a:spcPts val="855"/>
                        </a:spcAft>
                        <a:buNone/>
                      </a:pPr>
                      <a:r>
                        <a:rPr lang="en-GB" sz="1200" kern="100">
                          <a:effectLst/>
                        </a:rPr>
                        <a:t>Variable Cost</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4149881122"/>
                  </a:ext>
                </a:extLst>
              </a:tr>
              <a:tr h="642808">
                <a:tc>
                  <a:txBody>
                    <a:bodyPr/>
                    <a:lstStyle/>
                    <a:p>
                      <a:pPr marL="6350" indent="-6350" algn="ctr">
                        <a:lnSpc>
                          <a:spcPct val="112000"/>
                        </a:lnSpc>
                        <a:spcAft>
                          <a:spcPts val="855"/>
                        </a:spcAft>
                        <a:buNone/>
                      </a:pPr>
                      <a:r>
                        <a:rPr lang="en-GB" sz="1200" kern="100">
                          <a:effectLst/>
                        </a:rPr>
                        <a:t>Description.</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Jan</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Feb</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Mar</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Apr</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May</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Jun</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386006648"/>
                  </a:ext>
                </a:extLst>
              </a:tr>
              <a:tr h="642808">
                <a:tc>
                  <a:txBody>
                    <a:bodyPr/>
                    <a:lstStyle/>
                    <a:p>
                      <a:pPr marL="6350" indent="-6350" algn="ctr">
                        <a:lnSpc>
                          <a:spcPct val="112000"/>
                        </a:lnSpc>
                        <a:spcAft>
                          <a:spcPts val="855"/>
                        </a:spcAft>
                        <a:buNone/>
                      </a:pPr>
                      <a:r>
                        <a:rPr lang="en-GB" sz="1200" kern="100">
                          <a:effectLst/>
                        </a:rPr>
                        <a:t>Materials</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2500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3000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2800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4000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6000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4500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246668836"/>
                  </a:ext>
                </a:extLst>
              </a:tr>
              <a:tr h="642808">
                <a:tc>
                  <a:txBody>
                    <a:bodyPr/>
                    <a:lstStyle/>
                    <a:p>
                      <a:pPr marL="6350" indent="-6350" algn="ctr">
                        <a:lnSpc>
                          <a:spcPct val="112000"/>
                        </a:lnSpc>
                        <a:spcAft>
                          <a:spcPts val="855"/>
                        </a:spcAft>
                        <a:buNone/>
                      </a:pPr>
                      <a:r>
                        <a:rPr lang="en-GB" sz="1200" kern="100">
                          <a:effectLst/>
                        </a:rPr>
                        <a:t>Electricity</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400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450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400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600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800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600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45284970"/>
                  </a:ext>
                </a:extLst>
              </a:tr>
              <a:tr h="642808">
                <a:tc>
                  <a:txBody>
                    <a:bodyPr/>
                    <a:lstStyle/>
                    <a:p>
                      <a:pPr marL="6350" indent="-6350" algn="ctr">
                        <a:lnSpc>
                          <a:spcPct val="112000"/>
                        </a:lnSpc>
                        <a:spcAft>
                          <a:spcPts val="855"/>
                        </a:spcAft>
                        <a:buNone/>
                      </a:pPr>
                      <a:r>
                        <a:rPr lang="en-GB" sz="1200" kern="100">
                          <a:effectLst/>
                        </a:rPr>
                        <a:t>Bonus for Staff</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400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200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300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500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300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214488521"/>
                  </a:ext>
                </a:extLst>
              </a:tr>
              <a:tr h="642808">
                <a:tc>
                  <a:txBody>
                    <a:bodyPr/>
                    <a:lstStyle/>
                    <a:p>
                      <a:pPr marL="6350" indent="-6350" algn="ctr">
                        <a:lnSpc>
                          <a:spcPct val="112000"/>
                        </a:lnSpc>
                        <a:spcAft>
                          <a:spcPts val="855"/>
                        </a:spcAft>
                        <a:buNone/>
                      </a:pPr>
                      <a:r>
                        <a:rPr lang="en-GB" sz="1200" kern="100">
                          <a:effectLst/>
                        </a:rPr>
                        <a:t>Packaging</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300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250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200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500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800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500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184950104"/>
                  </a:ext>
                </a:extLst>
              </a:tr>
              <a:tr h="642808">
                <a:tc>
                  <a:txBody>
                    <a:bodyPr/>
                    <a:lstStyle/>
                    <a:p>
                      <a:pPr marL="6350" indent="-6350" algn="ctr">
                        <a:lnSpc>
                          <a:spcPct val="112000"/>
                        </a:lnSpc>
                        <a:spcAft>
                          <a:spcPts val="855"/>
                        </a:spcAft>
                        <a:buNone/>
                      </a:pPr>
                      <a:r>
                        <a:rPr lang="en-GB" sz="1200" kern="100">
                          <a:effectLst/>
                        </a:rPr>
                        <a:t>Fees</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250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300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280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400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600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400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083721866"/>
                  </a:ext>
                </a:extLst>
              </a:tr>
              <a:tr h="642808">
                <a:tc>
                  <a:txBody>
                    <a:bodyPr/>
                    <a:lstStyle/>
                    <a:p>
                      <a:pPr marL="6350" indent="-6350" algn="ctr">
                        <a:lnSpc>
                          <a:spcPct val="112000"/>
                        </a:lnSpc>
                        <a:spcAft>
                          <a:spcPts val="855"/>
                        </a:spcAft>
                        <a:buNone/>
                      </a:pPr>
                      <a:r>
                        <a:rPr lang="en-GB" sz="1200" kern="100">
                          <a:effectLst/>
                        </a:rPr>
                        <a:t>Total</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3450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4400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3880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5800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a:effectLst/>
                        </a:rPr>
                        <a:t>8700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gn="ctr">
                        <a:lnSpc>
                          <a:spcPct val="112000"/>
                        </a:lnSpc>
                        <a:spcAft>
                          <a:spcPts val="855"/>
                        </a:spcAft>
                        <a:buNone/>
                      </a:pPr>
                      <a:r>
                        <a:rPr lang="en-GB" sz="1200" kern="100" dirty="0">
                          <a:effectLst/>
                        </a:rPr>
                        <a:t>6300</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49661801"/>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CFA4E60A-2D76-0E1D-78AA-24B93CA28F0C}"/>
              </a:ext>
            </a:extLst>
          </p:cNvPr>
          <p:cNvGraphicFramePr/>
          <p:nvPr>
            <p:extLst>
              <p:ext uri="{D42A27DB-BD31-4B8C-83A1-F6EECF244321}">
                <p14:modId xmlns:p14="http://schemas.microsoft.com/office/powerpoint/2010/main" val="3206962324"/>
              </p:ext>
            </p:extLst>
          </p:nvPr>
        </p:nvGraphicFramePr>
        <p:xfrm>
          <a:off x="410165" y="446933"/>
          <a:ext cx="11169246" cy="6189438"/>
        </p:xfrm>
        <a:graphic>
          <a:graphicData uri="http://schemas.openxmlformats.org/drawingml/2006/table">
            <a:tbl>
              <a:tblPr firstRow="1" firstCol="1" bandRow="1">
                <a:tableStyleId>{5C22544A-7EE6-4342-B048-85BDC9FD1C3A}</a:tableStyleId>
              </a:tblPr>
              <a:tblGrid>
                <a:gridCol w="1906459">
                  <a:extLst>
                    <a:ext uri="{9D8B030D-6E8A-4147-A177-3AD203B41FA5}">
                      <a16:colId xmlns:a16="http://schemas.microsoft.com/office/drawing/2014/main" val="2413064893"/>
                    </a:ext>
                  </a:extLst>
                </a:gridCol>
                <a:gridCol w="1553779">
                  <a:extLst>
                    <a:ext uri="{9D8B030D-6E8A-4147-A177-3AD203B41FA5}">
                      <a16:colId xmlns:a16="http://schemas.microsoft.com/office/drawing/2014/main" val="138835138"/>
                    </a:ext>
                  </a:extLst>
                </a:gridCol>
                <a:gridCol w="1414039">
                  <a:extLst>
                    <a:ext uri="{9D8B030D-6E8A-4147-A177-3AD203B41FA5}">
                      <a16:colId xmlns:a16="http://schemas.microsoft.com/office/drawing/2014/main" val="2265972994"/>
                    </a:ext>
                  </a:extLst>
                </a:gridCol>
                <a:gridCol w="1730118">
                  <a:extLst>
                    <a:ext uri="{9D8B030D-6E8A-4147-A177-3AD203B41FA5}">
                      <a16:colId xmlns:a16="http://schemas.microsoft.com/office/drawing/2014/main" val="625150301"/>
                    </a:ext>
                  </a:extLst>
                </a:gridCol>
                <a:gridCol w="1729009">
                  <a:extLst>
                    <a:ext uri="{9D8B030D-6E8A-4147-A177-3AD203B41FA5}">
                      <a16:colId xmlns:a16="http://schemas.microsoft.com/office/drawing/2014/main" val="2130458463"/>
                    </a:ext>
                  </a:extLst>
                </a:gridCol>
                <a:gridCol w="1571524">
                  <a:extLst>
                    <a:ext uri="{9D8B030D-6E8A-4147-A177-3AD203B41FA5}">
                      <a16:colId xmlns:a16="http://schemas.microsoft.com/office/drawing/2014/main" val="2976796687"/>
                    </a:ext>
                  </a:extLst>
                </a:gridCol>
                <a:gridCol w="1264318">
                  <a:extLst>
                    <a:ext uri="{9D8B030D-6E8A-4147-A177-3AD203B41FA5}">
                      <a16:colId xmlns:a16="http://schemas.microsoft.com/office/drawing/2014/main" val="457336574"/>
                    </a:ext>
                  </a:extLst>
                </a:gridCol>
              </a:tblGrid>
              <a:tr h="680750">
                <a:tc gridSpan="7">
                  <a:txBody>
                    <a:bodyPr/>
                    <a:lstStyle/>
                    <a:p>
                      <a:pPr marL="6350" indent="-6350">
                        <a:lnSpc>
                          <a:spcPct val="112000"/>
                        </a:lnSpc>
                        <a:spcAft>
                          <a:spcPts val="855"/>
                        </a:spcAft>
                        <a:buNone/>
                      </a:pPr>
                      <a:r>
                        <a:rPr lang="en-GB" sz="1200" kern="100">
                          <a:effectLst/>
                        </a:rPr>
                        <a:t>CashFlwows Statement</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695385471"/>
                  </a:ext>
                </a:extLst>
              </a:tr>
              <a:tr h="680750">
                <a:tc>
                  <a:txBody>
                    <a:bodyPr/>
                    <a:lstStyle/>
                    <a:p>
                      <a:pPr marL="6350" indent="-6350">
                        <a:lnSpc>
                          <a:spcPct val="112000"/>
                        </a:lnSpc>
                        <a:spcAft>
                          <a:spcPts val="855"/>
                        </a:spcAft>
                        <a:buNone/>
                      </a:pPr>
                      <a:r>
                        <a:rPr lang="en-GB" sz="1200" kern="100">
                          <a:effectLst/>
                        </a:rPr>
                        <a:t>Description</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Jan</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Feb</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Mar</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Apr</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May</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Jun</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937714661"/>
                  </a:ext>
                </a:extLst>
              </a:tr>
              <a:tr h="680750">
                <a:tc>
                  <a:txBody>
                    <a:bodyPr/>
                    <a:lstStyle/>
                    <a:p>
                      <a:pPr marL="6350" indent="-6350">
                        <a:lnSpc>
                          <a:spcPct val="112000"/>
                        </a:lnSpc>
                        <a:spcAft>
                          <a:spcPts val="855"/>
                        </a:spcAft>
                        <a:buNone/>
                      </a:pPr>
                      <a:r>
                        <a:rPr lang="en-GB" sz="1200" kern="100">
                          <a:effectLst/>
                        </a:rPr>
                        <a:t>Fixed Cost</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10550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10550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10550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10550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10550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10550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138699663"/>
                  </a:ext>
                </a:extLst>
              </a:tr>
              <a:tr h="680750">
                <a:tc>
                  <a:txBody>
                    <a:bodyPr/>
                    <a:lstStyle/>
                    <a:p>
                      <a:pPr marL="6350" indent="-6350">
                        <a:lnSpc>
                          <a:spcPct val="112000"/>
                        </a:lnSpc>
                        <a:spcAft>
                          <a:spcPts val="855"/>
                        </a:spcAft>
                        <a:buNone/>
                      </a:pPr>
                      <a:r>
                        <a:rPr lang="en-GB" sz="1200" kern="100">
                          <a:effectLst/>
                        </a:rPr>
                        <a:t>Variable Cost</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3450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4400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3880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5800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8700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6300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018861780"/>
                  </a:ext>
                </a:extLst>
              </a:tr>
              <a:tr h="2104938">
                <a:tc>
                  <a:txBody>
                    <a:bodyPr/>
                    <a:lstStyle/>
                    <a:p>
                      <a:pPr marL="6350" indent="-6350">
                        <a:lnSpc>
                          <a:spcPct val="112000"/>
                        </a:lnSpc>
                        <a:spcAft>
                          <a:spcPts val="855"/>
                        </a:spcAft>
                        <a:buNone/>
                      </a:pPr>
                      <a:r>
                        <a:rPr lang="en-GB" sz="1200" kern="100">
                          <a:effectLst/>
                        </a:rPr>
                        <a:t>Total operating cost</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14000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14950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14430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16350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19250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16850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363791834"/>
                  </a:ext>
                </a:extLst>
              </a:tr>
              <a:tr h="680750">
                <a:tc>
                  <a:txBody>
                    <a:bodyPr/>
                    <a:lstStyle/>
                    <a:p>
                      <a:pPr marL="6350" indent="-6350">
                        <a:lnSpc>
                          <a:spcPct val="112000"/>
                        </a:lnSpc>
                        <a:spcAft>
                          <a:spcPts val="855"/>
                        </a:spcAft>
                        <a:buNone/>
                      </a:pPr>
                      <a:r>
                        <a:rPr lang="en-GB" sz="1200" kern="100">
                          <a:effectLst/>
                        </a:rPr>
                        <a:t>Revenue</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9000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10000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13000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13500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20000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28000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042942336"/>
                  </a:ext>
                </a:extLst>
              </a:tr>
              <a:tr h="680750">
                <a:tc>
                  <a:txBody>
                    <a:bodyPr/>
                    <a:lstStyle/>
                    <a:p>
                      <a:pPr marL="6350" indent="-6350">
                        <a:lnSpc>
                          <a:spcPct val="112000"/>
                        </a:lnSpc>
                        <a:spcAft>
                          <a:spcPts val="855"/>
                        </a:spcAft>
                        <a:buNone/>
                      </a:pPr>
                      <a:r>
                        <a:rPr lang="en-GB" sz="1200" kern="100">
                          <a:effectLst/>
                        </a:rPr>
                        <a:t>Profit/loss</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-5000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-4950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-1430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-2850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a:effectLst/>
                        </a:rPr>
                        <a:t>750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6350" indent="-6350">
                        <a:lnSpc>
                          <a:spcPct val="112000"/>
                        </a:lnSpc>
                        <a:spcAft>
                          <a:spcPts val="855"/>
                        </a:spcAft>
                        <a:buNone/>
                      </a:pPr>
                      <a:r>
                        <a:rPr lang="en-GB" sz="1200" kern="100" dirty="0">
                          <a:effectLst/>
                        </a:rPr>
                        <a:t>11150</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232560909"/>
                  </a:ext>
                </a:extLst>
              </a:tr>
            </a:tbl>
          </a:graphicData>
        </a:graphic>
      </p:graphicFrame>
    </p:spTree>
    <p:extLst>
      <p:ext uri="{BB962C8B-B14F-4D97-AF65-F5344CB8AC3E}">
        <p14:creationId xmlns:p14="http://schemas.microsoft.com/office/powerpoint/2010/main" val="19051139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TotalTime>
  <Words>1430</Words>
  <Application>Microsoft Office PowerPoint</Application>
  <PresentationFormat>Widescreen</PresentationFormat>
  <Paragraphs>215</Paragraphs>
  <Slides>11</Slides>
  <Notes>6</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Assessment Task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Alin Gheorghita (2418326)</dc:creator>
  <cp:lastModifiedBy>Nicoleta-Iulia Gutul (2426899)</cp:lastModifiedBy>
  <cp:revision>3</cp:revision>
  <dcterms:created xsi:type="dcterms:W3CDTF">2025-12-08T01:59:19Z</dcterms:created>
  <dcterms:modified xsi:type="dcterms:W3CDTF">2025-12-08T03:09:02Z</dcterms:modified>
</cp:coreProperties>
</file>