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4"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2611759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1440298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3557955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D19A22-52D6-46C3-B009-987C37CD8B26}" type="datetimeFigureOut">
              <a:rPr lang="en-GB" smtClean="0"/>
              <a:t>18/02/2023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2124104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D19A22-52D6-46C3-B009-987C37CD8B26}" type="datetimeFigureOut">
              <a:rPr lang="en-GB" smtClean="0"/>
              <a:t>18/02/2023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93267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D19A22-52D6-46C3-B009-987C37CD8B26}" type="datetimeFigureOut">
              <a:rPr lang="en-GB" smtClean="0"/>
              <a:t>18/02/2023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3276159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D19A22-52D6-46C3-B009-987C37CD8B26}" type="datetimeFigureOut">
              <a:rPr lang="en-GB" smtClean="0"/>
              <a:t>18/02/2023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2704590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D19A22-52D6-46C3-B009-987C37CD8B26}" type="datetimeFigureOut">
              <a:rPr lang="en-GB" smtClean="0"/>
              <a:t>18/02/2023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2118522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D19A22-52D6-46C3-B009-987C37CD8B26}" type="datetimeFigureOut">
              <a:rPr lang="en-GB" smtClean="0"/>
              <a:t>18/02/2023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4038719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4228473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13214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33436347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73321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5357913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2340719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D19A22-52D6-46C3-B009-987C37CD8B26}" type="datetimeFigureOut">
              <a:rPr lang="en-GB" smtClean="0"/>
              <a:t>18/02/2023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D9B5A-5D27-4B70-9155-D1E98D1AEE3F}" type="slidenum">
              <a:rPr lang="en-GB" smtClean="0"/>
              <a:t>‹#›</a:t>
            </a:fld>
            <a:endParaRPr lang="en-GB"/>
          </a:p>
        </p:txBody>
      </p:sp>
    </p:spTree>
    <p:extLst>
      <p:ext uri="{BB962C8B-B14F-4D97-AF65-F5344CB8AC3E}">
        <p14:creationId xmlns:p14="http://schemas.microsoft.com/office/powerpoint/2010/main" val="21023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CD19A22-52D6-46C3-B009-987C37CD8B26}" type="datetimeFigureOut">
              <a:rPr lang="en-GB" smtClean="0"/>
              <a:t>18/02/2023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75D9B5A-5D27-4B70-9155-D1E98D1AEE3F}" type="slidenum">
              <a:rPr lang="en-GB" smtClean="0"/>
              <a:t>‹#›</a:t>
            </a:fld>
            <a:endParaRPr lang="en-GB"/>
          </a:p>
        </p:txBody>
      </p:sp>
    </p:spTree>
    <p:extLst>
      <p:ext uri="{BB962C8B-B14F-4D97-AF65-F5344CB8AC3E}">
        <p14:creationId xmlns:p14="http://schemas.microsoft.com/office/powerpoint/2010/main" val="1332651091"/>
      </p:ext>
    </p:extLst>
  </p:cSld>
  <p:clrMap bg1="lt1" tx1="dk1" bg2="lt2" tx2="dk2" accent1="accent1" accent2="accent2" accent3="accent3" accent4="accent4" accent5="accent5" accent6="accent6" hlink="hlink" folHlink="folHlink"/>
  <p:sldLayoutIdLst>
    <p:sldLayoutId id="2147483955"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 id="2147483966" r:id="rId12"/>
    <p:sldLayoutId id="2147483967" r:id="rId13"/>
    <p:sldLayoutId id="2147483968" r:id="rId14"/>
    <p:sldLayoutId id="2147483969" r:id="rId15"/>
    <p:sldLayoutId id="214748397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207/s15326985ep3002_5" TargetMode="External"/><Relationship Id="rId2" Type="http://schemas.openxmlformats.org/officeDocument/2006/relationships/hyperlink" Target="https://doi.org/10.1016/S0732-118X(00)00009-X" TargetMode="External"/><Relationship Id="rId1" Type="http://schemas.openxmlformats.org/officeDocument/2006/relationships/slideLayout" Target="../slideLayouts/slideLayout2.xml"/><Relationship Id="rId4" Type="http://schemas.openxmlformats.org/officeDocument/2006/relationships/hyperlink" Target="https://doi.org/10.1037/a0021640"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google.co.uk/url?sa=i&amp;url=https%3A%2F%2Fwww.telegraph.co.uk%2Fnews%2Fhealth%2Fchildren%2F5394573%2FPlaying-music-to-babies-can-help-them-feel-less-pain.html&amp;psig=AOvVaw1qc9DNDIZlmCuV4ljzpFa6&amp;ust=1676418076949000&amp;source=images&amp;cd=vfe&amp;ved=0CAwQjRxqFwoTCICry6DWk_0CFQAAAAAdAAAAABAE" TargetMode="External"/><Relationship Id="rId3" Type="http://schemas.openxmlformats.org/officeDocument/2006/relationships/hyperlink" Target="https://upload.wikimedia.org/wikipedia/commons/thumb/a/ae/Gustav_Fechner.jpg/800px-Gustav_Fechner.jpg" TargetMode="External"/><Relationship Id="rId7" Type="http://schemas.openxmlformats.org/officeDocument/2006/relationships/hyperlink" Target="http://cdn.shopify.com/s/files/1/0266/3487/9051/products/SensoryActivityFabricBook-Lifestyle1_b70d02a9-b332-46cb-b6f6-4e6eb5aa09d4.jpg?v=1675236839" TargetMode="External"/><Relationship Id="rId2" Type="http://schemas.openxmlformats.org/officeDocument/2006/relationships/hyperlink" Target="https://www.scholastic.com/content/dam/parents/OptimizedDesignImages/Batch16/Articles/social-development-0-2-year-olds-article-4-3.jpg.parentsimagerendition.l.580.435.png" TargetMode="External"/><Relationship Id="rId1" Type="http://schemas.openxmlformats.org/officeDocument/2006/relationships/slideLayout" Target="../slideLayouts/slideLayout2.xml"/><Relationship Id="rId6" Type="http://schemas.openxmlformats.org/officeDocument/2006/relationships/hyperlink" Target="https://www.google.co.uk/url?sa=i&amp;url=https%3A%2F%2Fwww.youtube.com%2Fwatch%3Fv%3Dx9qCa0wntIY&amp;psig=AOvVaw32SLpuMO9Hosl2uFqmPOzT&amp;ust=1676641668853000&amp;source=images&amp;cd=vfe&amp;ved=0CAwQjRxqFwoTCNCHpIqXmv0CFQAAAAAdAAAAABAH" TargetMode="External"/><Relationship Id="rId5" Type="http://schemas.openxmlformats.org/officeDocument/2006/relationships/hyperlink" Target="https://www.learning4kids.net/wp-content/uploads/2016/03/Printable-Dot-to-Dot-2-D-Shapes-Drawing--1024x768.png" TargetMode="External"/><Relationship Id="rId4" Type="http://schemas.openxmlformats.org/officeDocument/2006/relationships/hyperlink" Target="https://images.agoramedia.com/wte3.0/gcms/Musical-Play-722x406.jpg?width=574" TargetMode="External"/><Relationship Id="rId9" Type="http://schemas.openxmlformats.org/officeDocument/2006/relationships/hyperlink" Target="https://www.google.co.uk/url?sa=i&amp;url=https%3A%2F%2Fwww.theoldstationnursery.co.uk%2Fparent-resources%2Freading%2F&amp;psig=AOvVaw04JR6D3vRfnoyOhuI0jZoV&amp;ust=1676418973455000&amp;source=images&amp;cd=vfe&amp;ved=0CAwQjRxqFwoTCICOubzZk_0CFQAAAAAdAAAAABA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BC6F9-3AB1-FA4A-7CA0-351899EB4D98}"/>
              </a:ext>
            </a:extLst>
          </p:cNvPr>
          <p:cNvSpPr>
            <a:spLocks noGrp="1"/>
          </p:cNvSpPr>
          <p:nvPr>
            <p:ph type="ctrTitle"/>
          </p:nvPr>
        </p:nvSpPr>
        <p:spPr>
          <a:xfrm>
            <a:off x="843280" y="568960"/>
            <a:ext cx="3657600" cy="1168400"/>
          </a:xfrm>
        </p:spPr>
        <p:txBody>
          <a:bodyPr>
            <a:normAutofit/>
          </a:bodyPr>
          <a:lstStyle/>
          <a:p>
            <a:pPr algn="l"/>
            <a:r>
              <a:rPr lang="en-GB" sz="2800" dirty="0">
                <a:solidFill>
                  <a:srgbClr val="00B0F0"/>
                </a:solidFill>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C5ACA5CC-A1E9-F261-FD8D-C43CEE14A35D}"/>
              </a:ext>
            </a:extLst>
          </p:cNvPr>
          <p:cNvSpPr>
            <a:spLocks noGrp="1"/>
          </p:cNvSpPr>
          <p:nvPr>
            <p:ph type="subTitle" idx="1"/>
          </p:nvPr>
        </p:nvSpPr>
        <p:spPr>
          <a:xfrm>
            <a:off x="365760" y="568960"/>
            <a:ext cx="11145520" cy="6024880"/>
          </a:xfrm>
        </p:spPr>
        <p:txBody>
          <a:bodyPr/>
          <a:lstStyle/>
          <a:p>
            <a:pPr algn="l"/>
            <a:r>
              <a:rPr lang="en-GB" dirty="0">
                <a:latin typeface="Arial" panose="020B0604020202020204" pitchFamily="34" charset="0"/>
                <a:cs typeface="Arial" panose="020B0604020202020204" pitchFamily="34" charset="0"/>
              </a:rPr>
              <a:t>Working with children aged 0 to 2 years old in a social care setting. </a:t>
            </a:r>
          </a:p>
          <a:p>
            <a:pPr algn="r"/>
            <a:endParaRPr lang="en-GB" dirty="0">
              <a:latin typeface="Arial" panose="020B0604020202020204" pitchFamily="34" charset="0"/>
              <a:cs typeface="Arial" panose="020B0604020202020204" pitchFamily="34" charset="0"/>
            </a:endParaRPr>
          </a:p>
          <a:p>
            <a:pPr algn="r"/>
            <a:endParaRPr lang="en-GB" dirty="0"/>
          </a:p>
          <a:p>
            <a:pPr algn="l"/>
            <a:r>
              <a:rPr lang="en-GB" b="1" dirty="0">
                <a:latin typeface="Arial" panose="020B0604020202020204" pitchFamily="34" charset="0"/>
                <a:cs typeface="Arial" panose="020B0604020202020204" pitchFamily="34" charset="0"/>
              </a:rPr>
              <a:t>Student Name:</a:t>
            </a:r>
            <a:r>
              <a:rPr lang="en-GB" dirty="0">
                <a:latin typeface="Arial" panose="020B0604020202020204" pitchFamily="34" charset="0"/>
                <a:cs typeface="Arial" panose="020B0604020202020204" pitchFamily="34" charset="0"/>
              </a:rPr>
              <a:t> Adji Makangila</a:t>
            </a:r>
          </a:p>
          <a:p>
            <a:pPr algn="l"/>
            <a:r>
              <a:rPr lang="en-GB" b="1" dirty="0">
                <a:latin typeface="Arial" panose="020B0604020202020204" pitchFamily="34" charset="0"/>
                <a:cs typeface="Arial" panose="020B0604020202020204" pitchFamily="34" charset="0"/>
              </a:rPr>
              <a:t>Student ID Number:</a:t>
            </a:r>
            <a:r>
              <a:rPr lang="en-GB" dirty="0">
                <a:latin typeface="Arial" panose="020B0604020202020204" pitchFamily="34" charset="0"/>
                <a:cs typeface="Arial" panose="020B0604020202020204" pitchFamily="34" charset="0"/>
              </a:rPr>
              <a:t> 2126238</a:t>
            </a:r>
          </a:p>
          <a:p>
            <a:pPr algn="l"/>
            <a:r>
              <a:rPr lang="en-GB" b="1" dirty="0">
                <a:latin typeface="Arial" panose="020B0604020202020204" pitchFamily="34" charset="0"/>
                <a:cs typeface="Arial" panose="020B0604020202020204" pitchFamily="34" charset="0"/>
              </a:rPr>
              <a:t>Lecturer Name: </a:t>
            </a:r>
            <a:r>
              <a:rPr lang="en-GB" dirty="0">
                <a:latin typeface="Arial" panose="020B0604020202020204" pitchFamily="34" charset="0"/>
                <a:cs typeface="Arial" panose="020B0604020202020204" pitchFamily="34" charset="0"/>
              </a:rPr>
              <a:t>Alice Clayton </a:t>
            </a:r>
          </a:p>
          <a:p>
            <a:pPr algn="l"/>
            <a:r>
              <a:rPr lang="en-GB" b="1" dirty="0">
                <a:latin typeface="Arial" panose="020B0604020202020204" pitchFamily="34" charset="0"/>
                <a:cs typeface="Arial" panose="020B0604020202020204" pitchFamily="34" charset="0"/>
              </a:rPr>
              <a:t>Module:</a:t>
            </a:r>
            <a:r>
              <a:rPr lang="en-GB" dirty="0">
                <a:latin typeface="Arial" panose="020B0604020202020204" pitchFamily="34" charset="0"/>
                <a:cs typeface="Arial" panose="020B0604020202020204" pitchFamily="34" charset="0"/>
              </a:rPr>
              <a:t> Psychology in Health and Social Care</a:t>
            </a:r>
          </a:p>
          <a:p>
            <a:pPr algn="l"/>
            <a:r>
              <a:rPr lang="en-GB" b="1" dirty="0">
                <a:latin typeface="Arial" panose="020B0604020202020204" pitchFamily="34" charset="0"/>
                <a:cs typeface="Arial" panose="020B0604020202020204" pitchFamily="34" charset="0"/>
              </a:rPr>
              <a:t>Module Code: </a:t>
            </a:r>
            <a:r>
              <a:rPr lang="en-GB" dirty="0">
                <a:latin typeface="Arial" panose="020B0604020202020204" pitchFamily="34" charset="0"/>
                <a:cs typeface="Arial" panose="020B0604020202020204" pitchFamily="34" charset="0"/>
              </a:rPr>
              <a:t>LCHS4006</a:t>
            </a:r>
          </a:p>
          <a:p>
            <a:pPr algn="r"/>
            <a:endParaRPr lang="en-GB" sz="11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EBE6A59-D8D4-E599-8367-1A317F4F73F2}"/>
              </a:ext>
            </a:extLst>
          </p:cNvPr>
          <p:cNvPicPr>
            <a:picLocks noChangeAspect="1"/>
          </p:cNvPicPr>
          <p:nvPr/>
        </p:nvPicPr>
        <p:blipFill>
          <a:blip r:embed="rId2"/>
          <a:stretch>
            <a:fillRect/>
          </a:stretch>
        </p:blipFill>
        <p:spPr>
          <a:xfrm>
            <a:off x="5425440" y="1737360"/>
            <a:ext cx="5506720" cy="5120640"/>
          </a:xfrm>
          <a:prstGeom prst="rect">
            <a:avLst/>
          </a:prstGeom>
        </p:spPr>
      </p:pic>
    </p:spTree>
    <p:extLst>
      <p:ext uri="{BB962C8B-B14F-4D97-AF65-F5344CB8AC3E}">
        <p14:creationId xmlns:p14="http://schemas.microsoft.com/office/powerpoint/2010/main" val="1804137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98EE5-BF0F-D307-A392-E022D22E7B1A}"/>
              </a:ext>
            </a:extLst>
          </p:cNvPr>
          <p:cNvSpPr>
            <a:spLocks noGrp="1"/>
          </p:cNvSpPr>
          <p:nvPr>
            <p:ph type="title"/>
          </p:nvPr>
        </p:nvSpPr>
        <p:spPr/>
        <p:txBody>
          <a:bodyPr/>
          <a:lstStyle/>
          <a:p>
            <a:r>
              <a:rPr lang="en-GB" b="1" dirty="0">
                <a:solidFill>
                  <a:srgbClr val="00B0F0"/>
                </a:solidFill>
                <a:latin typeface="Arial" panose="020B0604020202020204" pitchFamily="34" charset="0"/>
                <a:cs typeface="Arial" panose="020B0604020202020204" pitchFamily="34" charset="0"/>
              </a:rPr>
              <a:t>Introduction</a:t>
            </a:r>
            <a:r>
              <a:rPr lang="en-GB" dirty="0">
                <a:solidFill>
                  <a:srgbClr val="00B0F0"/>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9979ED8-79AE-2242-6A78-6A94B7DB2CCF}"/>
              </a:ext>
            </a:extLst>
          </p:cNvPr>
          <p:cNvSpPr>
            <a:spLocks noGrp="1"/>
          </p:cNvSpPr>
          <p:nvPr>
            <p:ph idx="1"/>
          </p:nvPr>
        </p:nvSpPr>
        <p:spPr>
          <a:xfrm>
            <a:off x="172720" y="1816258"/>
            <a:ext cx="11389360" cy="4869022"/>
          </a:xfrm>
        </p:spPr>
        <p:txBody>
          <a:bodyPr>
            <a:normAutofit lnSpcReduction="10000"/>
          </a:bodyPr>
          <a:lstStyle/>
          <a:p>
            <a:r>
              <a:rPr lang="en-GB" sz="2000" dirty="0">
                <a:latin typeface="Arial" panose="020B0604020202020204" pitchFamily="34" charset="0"/>
                <a:cs typeface="Arial" panose="020B0604020202020204" pitchFamily="34" charset="0"/>
              </a:rPr>
              <a:t>Gustav Fechner was the first person in 1854 to introduce psychology as a field of an experimental study in Leipzig, Germany. Also, in 1879 Wilhelm Wundt from Leipzig German created the first laboratory research in the field of psychology and made psychology a science of studies for educational settings. (Robinson, 2010, pp. 409–410)</a:t>
            </a:r>
          </a:p>
          <a:p>
            <a:r>
              <a:rPr lang="en-GB" sz="2000" dirty="0">
                <a:latin typeface="Arial" panose="020B0604020202020204" pitchFamily="34" charset="0"/>
                <a:cs typeface="Arial" panose="020B0604020202020204" pitchFamily="34" charset="0"/>
              </a:rPr>
              <a:t>“</a:t>
            </a:r>
            <a:r>
              <a:rPr lang="en-GB" sz="2000" i="1" dirty="0">
                <a:latin typeface="Arial" panose="020B0604020202020204" pitchFamily="34" charset="0"/>
                <a:cs typeface="Arial" panose="020B0604020202020204" pitchFamily="34" charset="0"/>
              </a:rPr>
              <a:t>The aim of psychology is to render our knowledge of human nature more exact and more systematic</a:t>
            </a:r>
            <a:r>
              <a:rPr lang="en-GB" sz="2000" dirty="0">
                <a:latin typeface="Arial" panose="020B0604020202020204" pitchFamily="34" charset="0"/>
                <a:cs typeface="Arial" panose="020B0604020202020204" pitchFamily="34" charset="0"/>
              </a:rPr>
              <a:t>” (McDougall and Mace, 2018, p.42). Psychology is important because human behaviour could differs from one person to another depending on things that influence and surrenders their minds. This can be seen as social influence, culture and genetic makeup of the person inherited from their parents or grandparents. </a:t>
            </a:r>
          </a:p>
          <a:p>
            <a:r>
              <a:rPr lang="en-GB" sz="2000" dirty="0">
                <a:latin typeface="Arial" panose="020B0604020202020204" pitchFamily="34" charset="0"/>
                <a:cs typeface="Arial" panose="020B0604020202020204" pitchFamily="34" charset="0"/>
              </a:rPr>
              <a:t>Psychology is now seen as a wider range of important knowledge that can be spread in various fields of scientific studies such as; medical, social and educational sciences. People need psychology to understand one another and avoid treating each other with prejudice and discriminative thought.( </a:t>
            </a:r>
            <a:r>
              <a:rPr lang="en-GB" sz="2000" dirty="0" err="1">
                <a:latin typeface="Arial" panose="020B0604020202020204" pitchFamily="34" charset="0"/>
                <a:cs typeface="Arial" panose="020B0604020202020204" pitchFamily="34" charset="0"/>
              </a:rPr>
              <a:t>Boyack</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klavans</a:t>
            </a:r>
            <a:r>
              <a:rPr lang="en-GB" sz="2000" dirty="0">
                <a:latin typeface="Arial" panose="020B0604020202020204" pitchFamily="34" charset="0"/>
                <a:cs typeface="Arial" panose="020B0604020202020204" pitchFamily="34" charset="0"/>
              </a:rPr>
              <a:t>, 2005, p.64, 351-374).</a:t>
            </a:r>
          </a:p>
          <a:p>
            <a:r>
              <a:rPr lang="en-GB" sz="2000" dirty="0">
                <a:latin typeface="Arial" panose="020B0604020202020204" pitchFamily="34" charset="0"/>
                <a:cs typeface="Arial" panose="020B0604020202020204" pitchFamily="34" charset="0"/>
              </a:rPr>
              <a:t>According to the Department of psychology at (Ohia State University, 2023), psychology is defined as a “</a:t>
            </a:r>
            <a:r>
              <a:rPr lang="en-GB" sz="2000" i="1" dirty="0">
                <a:latin typeface="Arial" panose="020B0604020202020204" pitchFamily="34" charset="0"/>
                <a:cs typeface="Arial" panose="020B0604020202020204" pitchFamily="34" charset="0"/>
              </a:rPr>
              <a:t>scientific study of the mind and behaviour which involved studying and understanding the mental processes of the brain function and behaviour”. </a:t>
            </a:r>
          </a:p>
          <a:p>
            <a:endParaRPr lang="en-GB" sz="2000" dirty="0">
              <a:latin typeface="Arial" panose="020B0604020202020204" pitchFamily="34" charset="0"/>
              <a:cs typeface="Arial" panose="020B0604020202020204" pitchFamily="34" charset="0"/>
            </a:endParaRPr>
          </a:p>
          <a:p>
            <a:pPr marL="0" indent="0">
              <a:buNone/>
            </a:pPr>
            <a:endParaRPr lang="en-GB" sz="2400" dirty="0"/>
          </a:p>
        </p:txBody>
      </p:sp>
      <p:pic>
        <p:nvPicPr>
          <p:cNvPr id="4" name="Picture 3">
            <a:extLst>
              <a:ext uri="{FF2B5EF4-FFF2-40B4-BE49-F238E27FC236}">
                <a16:creationId xmlns:a16="http://schemas.microsoft.com/office/drawing/2014/main" id="{438131CA-6E72-DC70-6011-A2F5297E5D01}"/>
              </a:ext>
            </a:extLst>
          </p:cNvPr>
          <p:cNvPicPr>
            <a:picLocks noChangeAspect="1"/>
          </p:cNvPicPr>
          <p:nvPr/>
        </p:nvPicPr>
        <p:blipFill>
          <a:blip r:embed="rId2"/>
          <a:stretch>
            <a:fillRect/>
          </a:stretch>
        </p:blipFill>
        <p:spPr>
          <a:xfrm>
            <a:off x="6844716" y="-59213"/>
            <a:ext cx="2468880" cy="1749901"/>
          </a:xfrm>
          <a:prstGeom prst="rect">
            <a:avLst/>
          </a:prstGeom>
        </p:spPr>
      </p:pic>
      <p:pic>
        <p:nvPicPr>
          <p:cNvPr id="5" name="Picture 4">
            <a:extLst>
              <a:ext uri="{FF2B5EF4-FFF2-40B4-BE49-F238E27FC236}">
                <a16:creationId xmlns:a16="http://schemas.microsoft.com/office/drawing/2014/main" id="{D9E81727-CFE6-1C3D-F4CB-F2A20185856E}"/>
              </a:ext>
            </a:extLst>
          </p:cNvPr>
          <p:cNvPicPr>
            <a:picLocks noChangeAspect="1"/>
          </p:cNvPicPr>
          <p:nvPr/>
        </p:nvPicPr>
        <p:blipFill>
          <a:blip r:embed="rId3"/>
          <a:stretch>
            <a:fillRect/>
          </a:stretch>
        </p:blipFill>
        <p:spPr>
          <a:xfrm>
            <a:off x="9283896" y="-18573"/>
            <a:ext cx="2468879" cy="1709261"/>
          </a:xfrm>
          <a:prstGeom prst="rect">
            <a:avLst/>
          </a:prstGeom>
        </p:spPr>
      </p:pic>
    </p:spTree>
    <p:extLst>
      <p:ext uri="{BB962C8B-B14F-4D97-AF65-F5344CB8AC3E}">
        <p14:creationId xmlns:p14="http://schemas.microsoft.com/office/powerpoint/2010/main" val="1474630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73332-0D39-3197-3249-CCCC3392251D}"/>
              </a:ext>
            </a:extLst>
          </p:cNvPr>
          <p:cNvSpPr>
            <a:spLocks noGrp="1"/>
          </p:cNvSpPr>
          <p:nvPr>
            <p:ph type="title"/>
          </p:nvPr>
        </p:nvSpPr>
        <p:spPr>
          <a:xfrm>
            <a:off x="838200" y="365125"/>
            <a:ext cx="8559800" cy="1325563"/>
          </a:xfrm>
        </p:spPr>
        <p:txBody>
          <a:bodyPr/>
          <a:lstStyle/>
          <a:p>
            <a:r>
              <a:rPr lang="en-GB" dirty="0">
                <a:solidFill>
                  <a:srgbClr val="00B050"/>
                </a:solidFill>
                <a:latin typeface="Arial" panose="020B0604020202020204" pitchFamily="34" charset="0"/>
                <a:cs typeface="Arial" panose="020B0604020202020204" pitchFamily="34" charset="0"/>
              </a:rPr>
              <a:t>Piaget Cognitive Development Theory</a:t>
            </a:r>
          </a:p>
        </p:txBody>
      </p:sp>
      <p:sp>
        <p:nvSpPr>
          <p:cNvPr id="3" name="Content Placeholder 2">
            <a:extLst>
              <a:ext uri="{FF2B5EF4-FFF2-40B4-BE49-F238E27FC236}">
                <a16:creationId xmlns:a16="http://schemas.microsoft.com/office/drawing/2014/main" id="{FDE97DA1-4DB9-D517-1438-EFDD930EBCA6}"/>
              </a:ext>
            </a:extLst>
          </p:cNvPr>
          <p:cNvSpPr>
            <a:spLocks noGrp="1"/>
          </p:cNvSpPr>
          <p:nvPr>
            <p:ph idx="1"/>
          </p:nvPr>
        </p:nvSpPr>
        <p:spPr>
          <a:xfrm>
            <a:off x="172720" y="1981199"/>
            <a:ext cx="11541760" cy="4785361"/>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Psychology studies recall various theories that depend on psychologists’ experiments.</a:t>
            </a:r>
          </a:p>
          <a:p>
            <a:r>
              <a:rPr lang="en-GB" sz="2000" dirty="0">
                <a:latin typeface="Arial" panose="020B0604020202020204" pitchFamily="34" charset="0"/>
                <a:cs typeface="Arial" panose="020B0604020202020204" pitchFamily="34" charset="0"/>
              </a:rPr>
              <a:t> “Jean Piaget (1896- 1980) was trained in the field of biology, and philosophy and reflected himself as a genetic epistemologist”. (</a:t>
            </a:r>
            <a:r>
              <a:rPr lang="en-GB" sz="2000" dirty="0" err="1">
                <a:latin typeface="Arial" panose="020B0604020202020204" pitchFamily="34" charset="0"/>
                <a:cs typeface="Arial" panose="020B0604020202020204" pitchFamily="34" charset="0"/>
              </a:rPr>
              <a:t>Huitt</a:t>
            </a:r>
            <a:r>
              <a:rPr lang="en-GB" sz="2000" dirty="0">
                <a:latin typeface="Arial" panose="020B0604020202020204" pitchFamily="34" charset="0"/>
                <a:cs typeface="Arial" panose="020B0604020202020204" pitchFamily="34" charset="0"/>
              </a:rPr>
              <a:t> and Hummel, 2003, pp.1-5).</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Piaget theories of cognitive development are one of the most persuasive in psychology. This is because Piaget’s theory is based on the ability of the brain to function as a natural child from birth and the changes that occur through their development later. He meant the process of learning starts from birth, and humans go through different stages of development in their brains, and their ability to think improves at different stages as growing. He called this a qualitative change in cognitive structure. This means older children have an improved perception of mental capacity than younger children. </a:t>
            </a:r>
          </a:p>
        </p:txBody>
      </p:sp>
      <p:pic>
        <p:nvPicPr>
          <p:cNvPr id="4" name="Picture 3">
            <a:extLst>
              <a:ext uri="{FF2B5EF4-FFF2-40B4-BE49-F238E27FC236}">
                <a16:creationId xmlns:a16="http://schemas.microsoft.com/office/drawing/2014/main" id="{D91F28CF-23C9-692F-EC4D-6056F4BFDF4F}"/>
              </a:ext>
            </a:extLst>
          </p:cNvPr>
          <p:cNvPicPr>
            <a:picLocks noChangeAspect="1"/>
          </p:cNvPicPr>
          <p:nvPr/>
        </p:nvPicPr>
        <p:blipFill>
          <a:blip r:embed="rId2"/>
          <a:stretch>
            <a:fillRect/>
          </a:stretch>
        </p:blipFill>
        <p:spPr>
          <a:xfrm>
            <a:off x="9296400" y="0"/>
            <a:ext cx="2895600" cy="2225040"/>
          </a:xfrm>
          <a:prstGeom prst="rect">
            <a:avLst/>
          </a:prstGeom>
        </p:spPr>
      </p:pic>
    </p:spTree>
    <p:extLst>
      <p:ext uri="{BB962C8B-B14F-4D97-AF65-F5344CB8AC3E}">
        <p14:creationId xmlns:p14="http://schemas.microsoft.com/office/powerpoint/2010/main" val="413904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4F946-8217-C02E-351C-9BBC6B179301}"/>
              </a:ext>
            </a:extLst>
          </p:cNvPr>
          <p:cNvSpPr>
            <a:spLocks noGrp="1"/>
          </p:cNvSpPr>
          <p:nvPr>
            <p:ph type="title"/>
          </p:nvPr>
        </p:nvSpPr>
        <p:spPr>
          <a:xfrm>
            <a:off x="838200" y="213360"/>
            <a:ext cx="9911080" cy="1046479"/>
          </a:xfrm>
        </p:spPr>
        <p:txBody>
          <a:bodyPr>
            <a:normAutofit/>
          </a:bodyPr>
          <a:lstStyle/>
          <a:p>
            <a:r>
              <a:rPr lang="en-GB" sz="3600" b="1" dirty="0">
                <a:solidFill>
                  <a:srgbClr val="00B050"/>
                </a:solidFill>
                <a:latin typeface="Arial" panose="020B0604020202020204" pitchFamily="34" charset="0"/>
                <a:cs typeface="Arial" panose="020B0604020202020204" pitchFamily="34" charset="0"/>
              </a:rPr>
              <a:t>The Three Main Elements to Piaget’s Theory </a:t>
            </a:r>
          </a:p>
        </p:txBody>
      </p:sp>
      <p:sp>
        <p:nvSpPr>
          <p:cNvPr id="3" name="Content Placeholder 2">
            <a:extLst>
              <a:ext uri="{FF2B5EF4-FFF2-40B4-BE49-F238E27FC236}">
                <a16:creationId xmlns:a16="http://schemas.microsoft.com/office/drawing/2014/main" id="{20F44487-EA6B-0997-9224-83CE56FC89B2}"/>
              </a:ext>
            </a:extLst>
          </p:cNvPr>
          <p:cNvSpPr>
            <a:spLocks noGrp="1"/>
          </p:cNvSpPr>
          <p:nvPr>
            <p:ph idx="1"/>
          </p:nvPr>
        </p:nvSpPr>
        <p:spPr>
          <a:xfrm>
            <a:off x="375920" y="1402080"/>
            <a:ext cx="11135360" cy="5344160"/>
          </a:xfrm>
        </p:spPr>
        <p:txBody>
          <a:bodyPr>
            <a:normAutofit fontScale="25000" lnSpcReduction="20000"/>
          </a:bodyPr>
          <a:lstStyle/>
          <a:p>
            <a:endParaRPr lang="en-GB" sz="2400" dirty="0">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Piaget cognitive development is divided into three main stages which are; </a:t>
            </a:r>
            <a:r>
              <a:rPr lang="en-GB" sz="7200" b="1" dirty="0">
                <a:solidFill>
                  <a:srgbClr val="C00000"/>
                </a:solidFill>
                <a:latin typeface="Arial" panose="020B0604020202020204" pitchFamily="34" charset="0"/>
                <a:cs typeface="Arial" panose="020B0604020202020204" pitchFamily="34" charset="0"/>
              </a:rPr>
              <a:t>Schema</a:t>
            </a:r>
            <a:r>
              <a:rPr lang="en-GB" sz="7200" b="1" dirty="0">
                <a:solidFill>
                  <a:srgbClr val="00B050"/>
                </a:solidFill>
                <a:latin typeface="Arial" panose="020B0604020202020204" pitchFamily="34" charset="0"/>
                <a:cs typeface="Arial" panose="020B0604020202020204" pitchFamily="34" charset="0"/>
              </a:rPr>
              <a:t>, </a:t>
            </a:r>
            <a:r>
              <a:rPr lang="en-GB" sz="7200" b="1" dirty="0">
                <a:solidFill>
                  <a:schemeClr val="accent1"/>
                </a:solidFill>
                <a:latin typeface="Arial" panose="020B0604020202020204" pitchFamily="34" charset="0"/>
                <a:cs typeface="Arial" panose="020B0604020202020204" pitchFamily="34" charset="0"/>
              </a:rPr>
              <a:t>Assimilation </a:t>
            </a:r>
            <a:r>
              <a:rPr lang="en-GB" sz="7200" b="1" dirty="0">
                <a:latin typeface="Arial" panose="020B0604020202020204" pitchFamily="34" charset="0"/>
                <a:cs typeface="Arial" panose="020B0604020202020204" pitchFamily="34" charset="0"/>
              </a:rPr>
              <a:t>and</a:t>
            </a:r>
            <a:r>
              <a:rPr lang="en-GB" sz="7200" b="1" dirty="0">
                <a:solidFill>
                  <a:srgbClr val="00B050"/>
                </a:solidFill>
                <a:latin typeface="Arial" panose="020B0604020202020204" pitchFamily="34" charset="0"/>
                <a:cs typeface="Arial" panose="020B0604020202020204" pitchFamily="34" charset="0"/>
              </a:rPr>
              <a:t>  Stages of development. </a:t>
            </a:r>
            <a:r>
              <a:rPr lang="en-GB" sz="7200" dirty="0">
                <a:latin typeface="Arial" panose="020B0604020202020204" pitchFamily="34" charset="0"/>
                <a:cs typeface="Arial" panose="020B0604020202020204" pitchFamily="34" charset="0"/>
              </a:rPr>
              <a:t>( Piaget, 1983)</a:t>
            </a:r>
          </a:p>
          <a:p>
            <a:endParaRPr lang="en-GB" sz="7200" b="1" dirty="0">
              <a:solidFill>
                <a:srgbClr val="C00000"/>
              </a:solidFill>
              <a:latin typeface="Arial" panose="020B0604020202020204" pitchFamily="34" charset="0"/>
              <a:cs typeface="Arial" panose="020B0604020202020204" pitchFamily="34" charset="0"/>
            </a:endParaRPr>
          </a:p>
          <a:p>
            <a:r>
              <a:rPr lang="en-GB" sz="7200" b="1" dirty="0">
                <a:solidFill>
                  <a:srgbClr val="C00000"/>
                </a:solidFill>
                <a:latin typeface="Arial" panose="020B0604020202020204" pitchFamily="34" charset="0"/>
                <a:cs typeface="Arial" panose="020B0604020202020204" pitchFamily="34" charset="0"/>
              </a:rPr>
              <a:t>Schema</a:t>
            </a:r>
            <a:r>
              <a:rPr lang="en-GB" sz="7200" dirty="0">
                <a:latin typeface="Arial" panose="020B0604020202020204" pitchFamily="34" charset="0"/>
                <a:cs typeface="Arial" panose="020B0604020202020204" pitchFamily="34" charset="0"/>
              </a:rPr>
              <a:t> is a building block of knowledge which organise a child’s mental representation of things around them. This can be family members, animals or objects. </a:t>
            </a:r>
          </a:p>
          <a:p>
            <a:endParaRPr lang="en-GB" sz="7200" b="1" dirty="0">
              <a:solidFill>
                <a:srgbClr val="00B050"/>
              </a:solidFill>
              <a:latin typeface="Arial" panose="020B0604020202020204" pitchFamily="34" charset="0"/>
              <a:cs typeface="Arial" panose="020B0604020202020204" pitchFamily="34" charset="0"/>
            </a:endParaRPr>
          </a:p>
          <a:p>
            <a:r>
              <a:rPr lang="en-GB" sz="7200" b="1" dirty="0">
                <a:solidFill>
                  <a:srgbClr val="00B050"/>
                </a:solidFill>
                <a:latin typeface="Arial" panose="020B0604020202020204" pitchFamily="34" charset="0"/>
                <a:cs typeface="Arial" panose="020B0604020202020204" pitchFamily="34" charset="0"/>
              </a:rPr>
              <a:t>Assimilation</a:t>
            </a:r>
            <a:r>
              <a:rPr lang="en-GB" sz="7200" dirty="0">
                <a:latin typeface="Arial" panose="020B0604020202020204" pitchFamily="34" charset="0"/>
                <a:cs typeface="Arial" panose="020B0604020202020204" pitchFamily="34" charset="0"/>
              </a:rPr>
              <a:t> is made of three stages which Piaget classified as; Assimilation, accommodation and Equilibrium. Therefore, Piaget describes Assimilation as additional information which a child adds to their schema. For example; children aged 0 to 2 years old could call males wearing a beard a dad because they recognise their father having a beard and do not know how to make differences. </a:t>
            </a:r>
          </a:p>
          <a:p>
            <a:r>
              <a:rPr lang="en-GB" sz="7200" dirty="0">
                <a:latin typeface="Arial" panose="020B0604020202020204" pitchFamily="34" charset="0"/>
                <a:cs typeface="Arial" panose="020B0604020202020204" pitchFamily="34" charset="0"/>
              </a:rPr>
              <a:t>Accommodation is adding more clarity on what a child has learned from previous knowledge in order to differentiate things of the same appearance. For example; the child will now know that not everybody wearing a beard is their dad as I mentioned earlier above. And finally, Equilibrium is going to be the insurance and confidence that a child will have through all the above stages that create balance and resolution from previous knowledge. </a:t>
            </a:r>
          </a:p>
          <a:p>
            <a:r>
              <a:rPr lang="en-GB" sz="7200" b="1" dirty="0">
                <a:solidFill>
                  <a:srgbClr val="7030A0"/>
                </a:solidFill>
                <a:latin typeface="Arial" panose="020B0604020202020204" pitchFamily="34" charset="0"/>
                <a:cs typeface="Arial" panose="020B0604020202020204" pitchFamily="34" charset="0"/>
              </a:rPr>
              <a:t>Stages of Development </a:t>
            </a:r>
            <a:r>
              <a:rPr lang="en-GB" sz="7200" dirty="0">
                <a:latin typeface="Arial" panose="020B0604020202020204" pitchFamily="34" charset="0"/>
                <a:cs typeface="Arial" panose="020B0604020202020204" pitchFamily="34" charset="0"/>
              </a:rPr>
              <a:t>are also divided into four stages which are: sensorimotor aged 0-2 years old, preoperational aged 2-6 years old, concrete operation aged 7-12 years old, and Formal operational aged 12 years old to the Adult age.   </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b="1" dirty="0">
                <a:solidFill>
                  <a:srgbClr val="00B05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59226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884B6-9F0C-E03C-FEDF-446EA69B7887}"/>
              </a:ext>
            </a:extLst>
          </p:cNvPr>
          <p:cNvSpPr>
            <a:spLocks noGrp="1"/>
          </p:cNvSpPr>
          <p:nvPr>
            <p:ph type="title"/>
          </p:nvPr>
        </p:nvSpPr>
        <p:spPr>
          <a:xfrm>
            <a:off x="762000" y="365125"/>
            <a:ext cx="4226560" cy="1325563"/>
          </a:xfrm>
        </p:spPr>
        <p:txBody>
          <a:bodyPr>
            <a:normAutofit/>
          </a:bodyPr>
          <a:lstStyle/>
          <a:p>
            <a:r>
              <a:rPr lang="en-GB" sz="3600" b="1" dirty="0">
                <a:solidFill>
                  <a:srgbClr val="7030A0"/>
                </a:solidFill>
                <a:latin typeface="Arial" panose="020B0604020202020204" pitchFamily="34" charset="0"/>
                <a:cs typeface="Arial" panose="020B0604020202020204" pitchFamily="34" charset="0"/>
              </a:rPr>
              <a:t>Sensorimotor aged 0-2</a:t>
            </a:r>
          </a:p>
        </p:txBody>
      </p:sp>
      <p:sp>
        <p:nvSpPr>
          <p:cNvPr id="3" name="Content Placeholder 2">
            <a:extLst>
              <a:ext uri="{FF2B5EF4-FFF2-40B4-BE49-F238E27FC236}">
                <a16:creationId xmlns:a16="http://schemas.microsoft.com/office/drawing/2014/main" id="{8C4A140A-8DCC-3368-C3DF-F3DD7E2E8056}"/>
              </a:ext>
            </a:extLst>
          </p:cNvPr>
          <p:cNvSpPr>
            <a:spLocks noGrp="1"/>
          </p:cNvSpPr>
          <p:nvPr>
            <p:ph idx="1"/>
          </p:nvPr>
        </p:nvSpPr>
        <p:spPr>
          <a:xfrm>
            <a:off x="375920" y="1825624"/>
            <a:ext cx="11541760" cy="5023024"/>
          </a:xfrm>
        </p:spPr>
        <p:txBody>
          <a:bodyPr>
            <a:normAutofit fontScale="92500" lnSpcReduction="10000"/>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sensorimotor, as the first stage of development classified by Piaget’s theory, is considered a process in which children learn the outside world using their sensory inner motor in order to connect with others. (Piaget, 1983) for example, a child will cry when hungry, and parents will respond by feeding the child. Also, the child will develop a quick attachment to parents and recognise their smell, sound and presence. Therefore, children have the ability to be connected to the environment using all their senses which can be touch, smell, and ears, even though they do not have the ability to recognise faces and objects around them. </a:t>
            </a:r>
          </a:p>
          <a:p>
            <a:r>
              <a:rPr lang="en-GB" sz="2000" dirty="0">
                <a:latin typeface="Arial" panose="020B0604020202020204" pitchFamily="34" charset="0"/>
                <a:cs typeface="Arial" panose="020B0604020202020204" pitchFamily="34" charset="0"/>
              </a:rPr>
              <a:t> Piaget’s Object permanence theory is explained at the age of 4 to 8 months babies as the idea that children believe an object does not stop existing even though they can no longer see it. For example, when showing a child a pencil and then you hide it just near another object close to the child, the child will continue to believe that the object continues to exist but will not have the ability to find it even though it has been hidden near. (</a:t>
            </a:r>
            <a:r>
              <a:rPr lang="en-GB" sz="2000" dirty="0" err="1">
                <a:latin typeface="Arial" panose="020B0604020202020204" pitchFamily="34" charset="0"/>
                <a:cs typeface="Arial" panose="020B0604020202020204" pitchFamily="34" charset="0"/>
              </a:rPr>
              <a:t>Bogartz</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Shinskey</a:t>
            </a:r>
            <a:r>
              <a:rPr lang="en-GB" sz="2000" dirty="0">
                <a:latin typeface="Arial" panose="020B0604020202020204" pitchFamily="34" charset="0"/>
                <a:cs typeface="Arial" panose="020B0604020202020204" pitchFamily="34" charset="0"/>
              </a:rPr>
              <a:t>, and Schilling, 2000, pp.403-428.)</a:t>
            </a:r>
          </a:p>
          <a:p>
            <a:r>
              <a:rPr lang="en-GB" sz="2000" dirty="0">
                <a:latin typeface="Arial" panose="020B0604020202020204" pitchFamily="34" charset="0"/>
                <a:cs typeface="Arial" panose="020B0604020202020204" pitchFamily="34" charset="0"/>
              </a:rPr>
              <a:t>At 8 to 12 months, a child will start making a bit of effort to uncover hidden objects, but this often occurs after several attempts depending on the child. And finally, from 12 to 18 months, a child will be considered to have full control over the object’s permanence and develop the ability to learn language. (Pascual-Leone and Johnson, 2013).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53AC66C-C362-D647-EA27-202ADA676AB6}"/>
              </a:ext>
            </a:extLst>
          </p:cNvPr>
          <p:cNvPicPr>
            <a:picLocks noChangeAspect="1"/>
          </p:cNvPicPr>
          <p:nvPr/>
        </p:nvPicPr>
        <p:blipFill>
          <a:blip r:embed="rId2"/>
          <a:stretch>
            <a:fillRect/>
          </a:stretch>
        </p:blipFill>
        <p:spPr>
          <a:xfrm>
            <a:off x="4865082" y="9352"/>
            <a:ext cx="2520682" cy="2022648"/>
          </a:xfrm>
          <a:prstGeom prst="rect">
            <a:avLst/>
          </a:prstGeom>
        </p:spPr>
      </p:pic>
      <p:pic>
        <p:nvPicPr>
          <p:cNvPr id="5" name="Picture 4">
            <a:extLst>
              <a:ext uri="{FF2B5EF4-FFF2-40B4-BE49-F238E27FC236}">
                <a16:creationId xmlns:a16="http://schemas.microsoft.com/office/drawing/2014/main" id="{AAFD816F-F6B0-1654-3316-DA753E20D01D}"/>
              </a:ext>
            </a:extLst>
          </p:cNvPr>
          <p:cNvPicPr>
            <a:picLocks noChangeAspect="1"/>
          </p:cNvPicPr>
          <p:nvPr/>
        </p:nvPicPr>
        <p:blipFill>
          <a:blip r:embed="rId3"/>
          <a:stretch>
            <a:fillRect/>
          </a:stretch>
        </p:blipFill>
        <p:spPr>
          <a:xfrm>
            <a:off x="9631254" y="9352"/>
            <a:ext cx="2560746" cy="2022648"/>
          </a:xfrm>
          <a:prstGeom prst="rect">
            <a:avLst/>
          </a:prstGeom>
        </p:spPr>
      </p:pic>
      <p:pic>
        <p:nvPicPr>
          <p:cNvPr id="6" name="Picture 5">
            <a:extLst>
              <a:ext uri="{FF2B5EF4-FFF2-40B4-BE49-F238E27FC236}">
                <a16:creationId xmlns:a16="http://schemas.microsoft.com/office/drawing/2014/main" id="{6F9E971D-C788-E738-5453-906DA7BC1D0E}"/>
              </a:ext>
            </a:extLst>
          </p:cNvPr>
          <p:cNvPicPr>
            <a:picLocks noChangeAspect="1"/>
          </p:cNvPicPr>
          <p:nvPr/>
        </p:nvPicPr>
        <p:blipFill>
          <a:blip r:embed="rId4"/>
          <a:stretch>
            <a:fillRect/>
          </a:stretch>
        </p:blipFill>
        <p:spPr>
          <a:xfrm>
            <a:off x="7385764" y="9352"/>
            <a:ext cx="2245490" cy="2022648"/>
          </a:xfrm>
          <a:prstGeom prst="rect">
            <a:avLst/>
          </a:prstGeom>
        </p:spPr>
      </p:pic>
    </p:spTree>
    <p:extLst>
      <p:ext uri="{BB962C8B-B14F-4D97-AF65-F5344CB8AC3E}">
        <p14:creationId xmlns:p14="http://schemas.microsoft.com/office/powerpoint/2010/main" val="2256187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E828A-81BF-68D9-D50B-D19681E1A9BA}"/>
              </a:ext>
            </a:extLst>
          </p:cNvPr>
          <p:cNvSpPr>
            <a:spLocks noGrp="1"/>
          </p:cNvSpPr>
          <p:nvPr>
            <p:ph type="title"/>
          </p:nvPr>
        </p:nvSpPr>
        <p:spPr>
          <a:xfrm>
            <a:off x="680720" y="71121"/>
            <a:ext cx="3590291" cy="2072639"/>
          </a:xfrm>
        </p:spPr>
        <p:txBody>
          <a:bodyPr>
            <a:normAutofit fontScale="90000"/>
          </a:bodyPr>
          <a:lstStyle/>
          <a:p>
            <a:r>
              <a:rPr lang="en-GB" sz="2800" b="1" dirty="0">
                <a:solidFill>
                  <a:srgbClr val="00B050"/>
                </a:solidFill>
                <a:latin typeface="Arial" panose="020B0604020202020204" pitchFamily="34" charset="0"/>
                <a:cs typeface="Arial" panose="020B0604020202020204" pitchFamily="34" charset="0"/>
              </a:rPr>
              <a:t>Activity 1 </a:t>
            </a:r>
            <a:r>
              <a:rPr lang="en-GB" sz="2800" b="1" dirty="0">
                <a:solidFill>
                  <a:srgbClr val="7030A0"/>
                </a:solidFill>
                <a:latin typeface="Arial" panose="020B0604020202020204" pitchFamily="34" charset="0"/>
                <a:cs typeface="Arial" panose="020B0604020202020204" pitchFamily="34" charset="0"/>
              </a:rPr>
              <a:t>Music </a:t>
            </a:r>
            <a:r>
              <a:rPr lang="en-GB" sz="2800" b="1" dirty="0">
                <a:solidFill>
                  <a:srgbClr val="00B050"/>
                </a:solidFill>
                <a:latin typeface="Arial" panose="020B0604020202020204" pitchFamily="34" charset="0"/>
                <a:cs typeface="Arial" panose="020B0604020202020204" pitchFamily="34" charset="0"/>
              </a:rPr>
              <a:t>and activity 2 </a:t>
            </a:r>
            <a:r>
              <a:rPr lang="en-GB" sz="2800" b="1" dirty="0">
                <a:solidFill>
                  <a:srgbClr val="0070C0"/>
                </a:solidFill>
                <a:latin typeface="Arial" panose="020B0604020202020204" pitchFamily="34" charset="0"/>
                <a:cs typeface="Arial" panose="020B0604020202020204" pitchFamily="34" charset="0"/>
              </a:rPr>
              <a:t>Reading</a:t>
            </a:r>
            <a:r>
              <a:rPr lang="en-GB" sz="2800" b="1" dirty="0">
                <a:solidFill>
                  <a:srgbClr val="00B050"/>
                </a:solidFill>
                <a:latin typeface="Arial" panose="020B0604020202020204" pitchFamily="34" charset="0"/>
                <a:cs typeface="Arial" panose="020B0604020202020204" pitchFamily="34" charset="0"/>
              </a:rPr>
              <a:t> for Children aged 0- 2 at the women’s refuge Centre </a:t>
            </a:r>
          </a:p>
        </p:txBody>
      </p:sp>
      <p:sp>
        <p:nvSpPr>
          <p:cNvPr id="3" name="Content Placeholder 2">
            <a:extLst>
              <a:ext uri="{FF2B5EF4-FFF2-40B4-BE49-F238E27FC236}">
                <a16:creationId xmlns:a16="http://schemas.microsoft.com/office/drawing/2014/main" id="{4388BAAB-49E0-B1D1-041F-722F6B791218}"/>
              </a:ext>
            </a:extLst>
          </p:cNvPr>
          <p:cNvSpPr>
            <a:spLocks noGrp="1"/>
          </p:cNvSpPr>
          <p:nvPr>
            <p:ph idx="1"/>
          </p:nvPr>
        </p:nvSpPr>
        <p:spPr>
          <a:xfrm>
            <a:off x="396240" y="2143760"/>
            <a:ext cx="11277600" cy="4643119"/>
          </a:xfrm>
        </p:spPr>
        <p:txBody>
          <a:bodyPr>
            <a:normAutofit fontScale="62500" lnSpcReduction="20000"/>
          </a:bodyPr>
          <a:lstStyle/>
          <a:p>
            <a:endParaRPr lang="en-GB" dirty="0"/>
          </a:p>
          <a:p>
            <a:r>
              <a:rPr lang="en-GB" sz="2900" dirty="0">
                <a:latin typeface="Arial" panose="020B0604020202020204" pitchFamily="34" charset="0"/>
                <a:cs typeface="Arial" panose="020B0604020202020204" pitchFamily="34" charset="0"/>
              </a:rPr>
              <a:t>In health and social care settings, such as; children Nursery or women’s refuge Centre, introducing sensory-stimulated activities for aged 0-2 could be effective in engaging children to connect with their environment and further development of their senses. (Fela, 2014, pp.1-8).  </a:t>
            </a:r>
          </a:p>
          <a:p>
            <a:r>
              <a:rPr lang="en-GB" sz="2900" dirty="0">
                <a:latin typeface="Arial" panose="020B0604020202020204" pitchFamily="34" charset="0"/>
                <a:cs typeface="Arial" panose="020B0604020202020204" pitchFamily="34" charset="0"/>
              </a:rPr>
              <a:t>For example, running a slow </a:t>
            </a:r>
            <a:r>
              <a:rPr lang="en-GB" sz="2900" dirty="0">
                <a:solidFill>
                  <a:schemeClr val="accent2"/>
                </a:solidFill>
                <a:latin typeface="Arial" panose="020B0604020202020204" pitchFamily="34" charset="0"/>
                <a:cs typeface="Arial" panose="020B0604020202020204" pitchFamily="34" charset="0"/>
              </a:rPr>
              <a:t>music</a:t>
            </a:r>
            <a:r>
              <a:rPr lang="en-GB" sz="2900" dirty="0">
                <a:latin typeface="Arial" panose="020B0604020202020204" pitchFamily="34" charset="0"/>
                <a:cs typeface="Arial" panose="020B0604020202020204" pitchFamily="34" charset="0"/>
              </a:rPr>
              <a:t> activity using sensory lights when working with children aged 0 to 1 year old could have a positive impact on their development as this will help them develop their senses like hearing and prepare a child for their next stage of learning and development. This is because slow music could create a pleasant atmosphere that engages children to display a positive attitude of excitement and show positive body language when moving their legs in and out, demonstrating the feeling of contentment when smiling, moving hands and making sounds.   </a:t>
            </a:r>
          </a:p>
          <a:p>
            <a:r>
              <a:rPr lang="en-GB" sz="2900" dirty="0">
                <a:solidFill>
                  <a:schemeClr val="accent2"/>
                </a:solidFill>
                <a:latin typeface="Arial" panose="020B0604020202020204" pitchFamily="34" charset="0"/>
                <a:cs typeface="Arial" panose="020B0604020202020204" pitchFamily="34" charset="0"/>
              </a:rPr>
              <a:t>Reading </a:t>
            </a:r>
            <a:r>
              <a:rPr lang="en-GB" sz="2900" dirty="0">
                <a:latin typeface="Arial" panose="020B0604020202020204" pitchFamily="34" charset="0"/>
                <a:cs typeface="Arial" panose="020B0604020202020204" pitchFamily="34" charset="0"/>
              </a:rPr>
              <a:t>activities for 1 to 2 years old children contribute positively to their mental development as this allows children to create an image of the story in their head and familiarise themselves with words in the text that they can use in their later stage of development. (Mason, 2017). </a:t>
            </a:r>
          </a:p>
          <a:p>
            <a:r>
              <a:rPr lang="en-GB" sz="2900" dirty="0">
                <a:latin typeface="Arial" panose="020B0604020202020204" pitchFamily="34" charset="0"/>
                <a:cs typeface="Arial" panose="020B0604020202020204" pitchFamily="34" charset="0"/>
              </a:rPr>
              <a:t>Constant reading of short storybooks to the children can improve their ability to think, focus and word recognition. This shows that children at an early age need sensory stimulation in order to promote their ability to think and adapt themselves to the world around them. </a:t>
            </a:r>
            <a:r>
              <a:rPr lang="de-DE" sz="2900" dirty="0">
                <a:latin typeface="Arial" panose="020B0604020202020204" pitchFamily="34" charset="0"/>
                <a:cs typeface="Arial" panose="020B0604020202020204" pitchFamily="34" charset="0"/>
              </a:rPr>
              <a:t>(Baker, Mackler, Sonnenschein, 2001, pp.415-438)</a:t>
            </a:r>
            <a:endParaRPr lang="en-GB" sz="2900"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00EB1E14-7962-88AF-169D-F01946B09927}"/>
              </a:ext>
            </a:extLst>
          </p:cNvPr>
          <p:cNvPicPr>
            <a:picLocks noChangeAspect="1"/>
          </p:cNvPicPr>
          <p:nvPr/>
        </p:nvPicPr>
        <p:blipFill>
          <a:blip r:embed="rId2"/>
          <a:stretch>
            <a:fillRect/>
          </a:stretch>
        </p:blipFill>
        <p:spPr>
          <a:xfrm>
            <a:off x="4822824" y="-1"/>
            <a:ext cx="2424431" cy="2367281"/>
          </a:xfrm>
          <a:prstGeom prst="rect">
            <a:avLst/>
          </a:prstGeom>
        </p:spPr>
      </p:pic>
      <p:pic>
        <p:nvPicPr>
          <p:cNvPr id="6" name="Picture 5">
            <a:extLst>
              <a:ext uri="{FF2B5EF4-FFF2-40B4-BE49-F238E27FC236}">
                <a16:creationId xmlns:a16="http://schemas.microsoft.com/office/drawing/2014/main" id="{7EA3EA43-2CAB-2D07-004A-2AF79FE636D1}"/>
              </a:ext>
            </a:extLst>
          </p:cNvPr>
          <p:cNvPicPr>
            <a:picLocks noChangeAspect="1"/>
          </p:cNvPicPr>
          <p:nvPr/>
        </p:nvPicPr>
        <p:blipFill>
          <a:blip r:embed="rId3"/>
          <a:stretch>
            <a:fillRect/>
          </a:stretch>
        </p:blipFill>
        <p:spPr>
          <a:xfrm>
            <a:off x="9767568" y="-1"/>
            <a:ext cx="2424431" cy="2367280"/>
          </a:xfrm>
          <a:prstGeom prst="rect">
            <a:avLst/>
          </a:prstGeom>
        </p:spPr>
      </p:pic>
      <p:pic>
        <p:nvPicPr>
          <p:cNvPr id="7" name="Picture 6">
            <a:extLst>
              <a:ext uri="{FF2B5EF4-FFF2-40B4-BE49-F238E27FC236}">
                <a16:creationId xmlns:a16="http://schemas.microsoft.com/office/drawing/2014/main" id="{124DB19F-88E2-187E-53AB-2024A1ABFB1F}"/>
              </a:ext>
            </a:extLst>
          </p:cNvPr>
          <p:cNvPicPr>
            <a:picLocks noChangeAspect="1"/>
          </p:cNvPicPr>
          <p:nvPr/>
        </p:nvPicPr>
        <p:blipFill>
          <a:blip r:embed="rId4"/>
          <a:stretch>
            <a:fillRect/>
          </a:stretch>
        </p:blipFill>
        <p:spPr>
          <a:xfrm>
            <a:off x="7247254" y="0"/>
            <a:ext cx="2520314" cy="2367280"/>
          </a:xfrm>
          <a:prstGeom prst="rect">
            <a:avLst/>
          </a:prstGeom>
        </p:spPr>
      </p:pic>
    </p:spTree>
    <p:extLst>
      <p:ext uri="{BB962C8B-B14F-4D97-AF65-F5344CB8AC3E}">
        <p14:creationId xmlns:p14="http://schemas.microsoft.com/office/powerpoint/2010/main" val="2888805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D9FC0-698F-47F2-0006-204A6B39A2FC}"/>
              </a:ext>
            </a:extLst>
          </p:cNvPr>
          <p:cNvSpPr>
            <a:spLocks noGrp="1"/>
          </p:cNvSpPr>
          <p:nvPr>
            <p:ph type="title"/>
          </p:nvPr>
        </p:nvSpPr>
        <p:spPr>
          <a:xfrm>
            <a:off x="518160" y="233681"/>
            <a:ext cx="2783840" cy="853440"/>
          </a:xfrm>
        </p:spPr>
        <p:txBody>
          <a:bodyPr>
            <a:normAutofit/>
          </a:bodyPr>
          <a:lstStyle/>
          <a:p>
            <a:r>
              <a:rPr lang="en-GB" sz="3200" b="1" dirty="0">
                <a:solidFill>
                  <a:schemeClr val="accent6"/>
                </a:solidFill>
                <a:latin typeface="Arial" panose="020B0604020202020204" pitchFamily="34" charset="0"/>
                <a:cs typeface="Arial" panose="020B0604020202020204" pitchFamily="34" charset="0"/>
              </a:rPr>
              <a:t>Evaluations </a:t>
            </a:r>
            <a:r>
              <a:rPr lang="en-GB" dirty="0"/>
              <a:t> </a:t>
            </a:r>
          </a:p>
        </p:txBody>
      </p:sp>
      <p:sp>
        <p:nvSpPr>
          <p:cNvPr id="3" name="Content Placeholder 2">
            <a:extLst>
              <a:ext uri="{FF2B5EF4-FFF2-40B4-BE49-F238E27FC236}">
                <a16:creationId xmlns:a16="http://schemas.microsoft.com/office/drawing/2014/main" id="{78BE7B02-8D24-3516-1288-33DC75868194}"/>
              </a:ext>
            </a:extLst>
          </p:cNvPr>
          <p:cNvSpPr>
            <a:spLocks noGrp="1"/>
          </p:cNvSpPr>
          <p:nvPr>
            <p:ph idx="1"/>
          </p:nvPr>
        </p:nvSpPr>
        <p:spPr>
          <a:xfrm>
            <a:off x="203200" y="924560"/>
            <a:ext cx="11470640" cy="5801360"/>
          </a:xfrm>
        </p:spPr>
        <p:txBody>
          <a:bodyPr>
            <a:normAutofit fontScale="92500" lnSpcReduction="10000"/>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Piaget theory of cognitive development is focused on biological aspects of children’s development. Piaget identified himself as a genetic epistemologist. Therefore, his theory does not include other aspects, such as cultural influences and the impact of language, compared to Vygotsky, who was a behaviourist and a constructivist considering cultural aspects of children’s development, the language influences and activities that guild children through their cognitive development. (Lourenço, 2012, pp.281-295). Therefore,</a:t>
            </a:r>
          </a:p>
          <a:p>
            <a:pPr marL="0" indent="0">
              <a:buNone/>
            </a:pPr>
            <a:r>
              <a:rPr lang="en-GB" sz="2000" dirty="0">
                <a:latin typeface="Arial" panose="020B0604020202020204" pitchFamily="34" charset="0"/>
                <a:cs typeface="Arial" panose="020B0604020202020204" pitchFamily="34" charset="0"/>
              </a:rPr>
              <a:t> Piaget’s theory of cognitive development is only limited to the mental capacity of children’s development. However, Vygotsky is an additional theory to Piaget because he developed the importance of the social influence that impacts children’s mental learning process. For example, Vygotsky mentioned that the mental development of a child depends on the activity and culture they are in. This means some children might be more advanced than others based on the environment and activity they undertake, which is different to how Piaget generalises and puts children’s cognitive development in different groups and not considering factors that influence their behaviour and knowledge. For example, Children from different parts of the world do not have the same skills and abilities due to their social environment that involves technology influences or educational system.</a:t>
            </a:r>
          </a:p>
          <a:p>
            <a:pPr marL="0" indent="0">
              <a:buNone/>
            </a:pPr>
            <a:r>
              <a:rPr lang="en-GB" sz="2000" dirty="0">
                <a:latin typeface="Arial" panose="020B0604020202020204" pitchFamily="34" charset="0"/>
                <a:cs typeface="Arial" panose="020B0604020202020204" pitchFamily="34" charset="0"/>
              </a:rPr>
              <a:t>Both Piaget and Vygotsky had knowledge of genetic science, and they appeared to complete one another through their theories. This is because Vygotsky appears to be a continuity of Piaget’s theory by only adding cultural factors, activity and language influence on the basic fundamental theory of Piaget. (</a:t>
            </a:r>
            <a:r>
              <a:rPr lang="en-GB" sz="2000" dirty="0" err="1">
                <a:latin typeface="Arial" panose="020B0604020202020204" pitchFamily="34" charset="0"/>
                <a:cs typeface="Arial" panose="020B0604020202020204" pitchFamily="34" charset="0"/>
              </a:rPr>
              <a:t>Matusov</a:t>
            </a:r>
            <a:r>
              <a:rPr lang="en-GB" sz="2000" dirty="0">
                <a:latin typeface="Arial" panose="020B0604020202020204" pitchFamily="34" charset="0"/>
                <a:cs typeface="Arial" panose="020B0604020202020204" pitchFamily="34" charset="0"/>
              </a:rPr>
              <a:t> and Hayes, 2000, pp.215-239). </a:t>
            </a:r>
          </a:p>
        </p:txBody>
      </p:sp>
      <p:pic>
        <p:nvPicPr>
          <p:cNvPr id="4" name="Picture 3">
            <a:extLst>
              <a:ext uri="{FF2B5EF4-FFF2-40B4-BE49-F238E27FC236}">
                <a16:creationId xmlns:a16="http://schemas.microsoft.com/office/drawing/2014/main" id="{37CCAFAC-5424-C0D0-A038-B3FF889944E4}"/>
              </a:ext>
            </a:extLst>
          </p:cNvPr>
          <p:cNvPicPr>
            <a:picLocks noChangeAspect="1"/>
          </p:cNvPicPr>
          <p:nvPr/>
        </p:nvPicPr>
        <p:blipFill>
          <a:blip r:embed="rId2"/>
          <a:stretch>
            <a:fillRect/>
          </a:stretch>
        </p:blipFill>
        <p:spPr>
          <a:xfrm>
            <a:off x="7386320" y="7620"/>
            <a:ext cx="1930400" cy="1305561"/>
          </a:xfrm>
          <a:prstGeom prst="rect">
            <a:avLst/>
          </a:prstGeom>
        </p:spPr>
      </p:pic>
    </p:spTree>
    <p:extLst>
      <p:ext uri="{BB962C8B-B14F-4D97-AF65-F5344CB8AC3E}">
        <p14:creationId xmlns:p14="http://schemas.microsoft.com/office/powerpoint/2010/main" val="3799768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59F86-C153-7D0B-AD41-6DBC9669D585}"/>
              </a:ext>
            </a:extLst>
          </p:cNvPr>
          <p:cNvSpPr>
            <a:spLocks noGrp="1"/>
          </p:cNvSpPr>
          <p:nvPr>
            <p:ph type="title"/>
          </p:nvPr>
        </p:nvSpPr>
        <p:spPr>
          <a:xfrm>
            <a:off x="599440" y="304801"/>
            <a:ext cx="3627120" cy="1385888"/>
          </a:xfrm>
        </p:spPr>
        <p:txBody>
          <a:bodyPr/>
          <a:lstStyle/>
          <a:p>
            <a:r>
              <a:rPr lang="en-GB" sz="3600" dirty="0">
                <a:solidFill>
                  <a:srgbClr val="00B050"/>
                </a:solidFill>
                <a:latin typeface="Arial Black" panose="020B0A04020102020204" pitchFamily="34" charset="0"/>
                <a:cs typeface="Arial" panose="020B0604020202020204" pitchFamily="34" charset="0"/>
              </a:rPr>
              <a:t>Conclusion</a:t>
            </a:r>
            <a:r>
              <a:rPr lang="en-GB" dirty="0">
                <a:latin typeface="Arial Black" panose="020B0A04020102020204" pitchFamily="34" charset="0"/>
              </a:rPr>
              <a:t> </a:t>
            </a:r>
          </a:p>
        </p:txBody>
      </p:sp>
      <p:sp>
        <p:nvSpPr>
          <p:cNvPr id="3" name="Content Placeholder 2">
            <a:extLst>
              <a:ext uri="{FF2B5EF4-FFF2-40B4-BE49-F238E27FC236}">
                <a16:creationId xmlns:a16="http://schemas.microsoft.com/office/drawing/2014/main" id="{FF559F19-29D7-C9D7-B257-155565CDDF5B}"/>
              </a:ext>
            </a:extLst>
          </p:cNvPr>
          <p:cNvSpPr>
            <a:spLocks noGrp="1"/>
          </p:cNvSpPr>
          <p:nvPr>
            <p:ph idx="1"/>
          </p:nvPr>
        </p:nvSpPr>
        <p:spPr>
          <a:xfrm>
            <a:off x="396240" y="1825624"/>
            <a:ext cx="10957560" cy="4879975"/>
          </a:xfrm>
        </p:spPr>
        <p:txBody>
          <a:bodyPr>
            <a:normAutofit fontScale="85000" lnSpcReduction="10000"/>
          </a:bodyPr>
          <a:lstStyle/>
          <a:p>
            <a:r>
              <a:rPr lang="en-GB" sz="2400" dirty="0">
                <a:latin typeface="Arial" panose="020B0604020202020204" pitchFamily="34" charset="0"/>
                <a:cs typeface="Arial" panose="020B0604020202020204" pitchFamily="34" charset="0"/>
              </a:rPr>
              <a:t>Piaget cognitive development theory appears to be useful for medical science as this theory discusses more the ability and potential of the child’s brain function from zero to 18 months. On the other hand,</a:t>
            </a:r>
          </a:p>
          <a:p>
            <a:pPr marL="0" indent="0">
              <a:buNone/>
            </a:pPr>
            <a:r>
              <a:rPr lang="en-GB" sz="2400" dirty="0">
                <a:latin typeface="Arial" panose="020B0604020202020204" pitchFamily="34" charset="0"/>
                <a:cs typeface="Arial" panose="020B0604020202020204" pitchFamily="34" charset="0"/>
              </a:rPr>
              <a:t>Vygotsky’s theory of cognitive development is more focused on the impact of cultural influence and the importance of the language that impacts children’s thoughts process. Therefore, </a:t>
            </a:r>
          </a:p>
          <a:p>
            <a:pPr marL="0" indent="0">
              <a:buNone/>
            </a:pPr>
            <a:r>
              <a:rPr lang="en-GB" sz="2400" dirty="0">
                <a:latin typeface="Arial" panose="020B0604020202020204" pitchFamily="34" charset="0"/>
                <a:cs typeface="Arial" panose="020B0604020202020204" pitchFamily="34" charset="0"/>
              </a:rPr>
              <a:t>The Vygotsky theory could be suitable for educational settings in order to support teachers in understanding differences that children might have by looking at their family and relationships, cultural values, and religious beliefs that children could come across and that they can promote their diversity and avoid prejudice and discriminative approach toward their differences. When Piaget’s theory can only group children according to their chronological ages and not consider their level of application on that level.</a:t>
            </a:r>
          </a:p>
          <a:p>
            <a:pPr marL="0" indent="0">
              <a:buNone/>
            </a:pPr>
            <a:r>
              <a:rPr lang="en-GB" sz="2400" dirty="0">
                <a:latin typeface="Arial" panose="020B0604020202020204" pitchFamily="34" charset="0"/>
                <a:cs typeface="Arial" panose="020B0604020202020204" pitchFamily="34" charset="0"/>
              </a:rPr>
              <a:t>Both Piaget and Vygotsky’s theories only discuss children, while other psychologists, such as; Erickson’s theory, explore the whole of lifespan development from children’s studies all the way to the adults and elderly age experiences. (</a:t>
            </a:r>
            <a:r>
              <a:rPr lang="de-DE" sz="2400" dirty="0">
                <a:latin typeface="Arial" panose="020B0604020202020204" pitchFamily="34" charset="0"/>
                <a:cs typeface="Arial" panose="020B0604020202020204" pitchFamily="34" charset="0"/>
              </a:rPr>
              <a:t>Penuel and Wertsch, 1995, pp.83-92).</a:t>
            </a: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90FC900-3A9A-E130-0417-358BEAC5D054}"/>
              </a:ext>
            </a:extLst>
          </p:cNvPr>
          <p:cNvPicPr>
            <a:picLocks noChangeAspect="1"/>
          </p:cNvPicPr>
          <p:nvPr/>
        </p:nvPicPr>
        <p:blipFill>
          <a:blip r:embed="rId2"/>
          <a:stretch>
            <a:fillRect/>
          </a:stretch>
        </p:blipFill>
        <p:spPr>
          <a:xfrm>
            <a:off x="6799582" y="0"/>
            <a:ext cx="2331720" cy="1825624"/>
          </a:xfrm>
          <a:prstGeom prst="rect">
            <a:avLst/>
          </a:prstGeom>
        </p:spPr>
      </p:pic>
    </p:spTree>
    <p:extLst>
      <p:ext uri="{BB962C8B-B14F-4D97-AF65-F5344CB8AC3E}">
        <p14:creationId xmlns:p14="http://schemas.microsoft.com/office/powerpoint/2010/main" val="4231223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60036-EC24-106B-45F6-A1BD90D18A44}"/>
              </a:ext>
            </a:extLst>
          </p:cNvPr>
          <p:cNvSpPr>
            <a:spLocks noGrp="1"/>
          </p:cNvSpPr>
          <p:nvPr>
            <p:ph type="title"/>
          </p:nvPr>
        </p:nvSpPr>
        <p:spPr>
          <a:xfrm>
            <a:off x="838200" y="365125"/>
            <a:ext cx="5867400" cy="701675"/>
          </a:xfrm>
        </p:spPr>
        <p:txBody>
          <a:bodyPr/>
          <a:lstStyle/>
          <a:p>
            <a:r>
              <a:rPr lang="en-GB" b="1" dirty="0">
                <a:solidFill>
                  <a:srgbClr val="7030A0"/>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5ED5DF7-D2FF-78B8-2B23-41AFFDF83B9B}"/>
              </a:ext>
            </a:extLst>
          </p:cNvPr>
          <p:cNvSpPr>
            <a:spLocks noGrp="1"/>
          </p:cNvSpPr>
          <p:nvPr>
            <p:ph idx="1"/>
          </p:nvPr>
        </p:nvSpPr>
        <p:spPr>
          <a:xfrm>
            <a:off x="365760" y="1158240"/>
            <a:ext cx="11612880" cy="5608320"/>
          </a:xfrm>
        </p:spPr>
        <p:txBody>
          <a:bodyPr>
            <a:normAutofit fontScale="92500" lnSpcReduction="10000"/>
          </a:bodyPr>
          <a:lstStyle/>
          <a:p>
            <a:pPr marL="342900" indent="-342900">
              <a:buFont typeface="+mj-lt"/>
              <a:buAutoNum type="arabicPeriod"/>
            </a:pPr>
            <a:r>
              <a:rPr lang="en-GB" sz="1400" dirty="0">
                <a:latin typeface="Arial" panose="020B0604020202020204" pitchFamily="34" charset="0"/>
                <a:cs typeface="Arial" panose="020B0604020202020204" pitchFamily="34" charset="0"/>
              </a:rPr>
              <a:t>Baker, L., </a:t>
            </a:r>
            <a:r>
              <a:rPr lang="en-GB" sz="1400" dirty="0" err="1">
                <a:latin typeface="Arial" panose="020B0604020202020204" pitchFamily="34" charset="0"/>
                <a:cs typeface="Arial" panose="020B0604020202020204" pitchFamily="34" charset="0"/>
              </a:rPr>
              <a:t>Mackler</a:t>
            </a:r>
            <a:r>
              <a:rPr lang="en-GB" sz="1400" dirty="0">
                <a:latin typeface="Arial" panose="020B0604020202020204" pitchFamily="34" charset="0"/>
                <a:cs typeface="Arial" panose="020B0604020202020204" pitchFamily="34" charset="0"/>
              </a:rPr>
              <a:t>, K., </a:t>
            </a:r>
            <a:r>
              <a:rPr lang="en-GB" sz="1400" dirty="0" err="1">
                <a:latin typeface="Arial" panose="020B0604020202020204" pitchFamily="34" charset="0"/>
                <a:cs typeface="Arial" panose="020B0604020202020204" pitchFamily="34" charset="0"/>
              </a:rPr>
              <a:t>Sonnenschein</a:t>
            </a:r>
            <a:r>
              <a:rPr lang="en-GB" sz="1400" dirty="0">
                <a:latin typeface="Arial" panose="020B0604020202020204" pitchFamily="34" charset="0"/>
                <a:cs typeface="Arial" panose="020B0604020202020204" pitchFamily="34" charset="0"/>
              </a:rPr>
              <a:t>, S. and </a:t>
            </a:r>
            <a:r>
              <a:rPr lang="en-GB" sz="1400" dirty="0" err="1">
                <a:latin typeface="Arial" panose="020B0604020202020204" pitchFamily="34" charset="0"/>
                <a:cs typeface="Arial" panose="020B0604020202020204" pitchFamily="34" charset="0"/>
              </a:rPr>
              <a:t>Serpell</a:t>
            </a:r>
            <a:r>
              <a:rPr lang="en-GB" sz="1400" dirty="0">
                <a:latin typeface="Arial" panose="020B0604020202020204" pitchFamily="34" charset="0"/>
                <a:cs typeface="Arial" panose="020B0604020202020204" pitchFamily="34" charset="0"/>
              </a:rPr>
              <a:t>, R.(2001). </a:t>
            </a:r>
            <a:r>
              <a:rPr lang="en-GB" sz="1400" i="1" dirty="0">
                <a:latin typeface="Arial" panose="020B0604020202020204" pitchFamily="34" charset="0"/>
                <a:cs typeface="Arial" panose="020B0604020202020204" pitchFamily="34" charset="0"/>
              </a:rPr>
              <a:t>Parents' interactions with their first-grade children during storybook reading and relations with subsequent home reading activity and reading achievement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Journal of School Psychology,</a:t>
            </a:r>
            <a:r>
              <a:rPr lang="en-GB" sz="1400" dirty="0">
                <a:latin typeface="Arial" panose="020B0604020202020204" pitchFamily="34" charset="0"/>
                <a:cs typeface="Arial" panose="020B0604020202020204" pitchFamily="34" charset="0"/>
              </a:rPr>
              <a:t> 39(5), pp.415-438. Accessed on 16</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 2023.</a:t>
            </a:r>
          </a:p>
          <a:p>
            <a:pPr marL="342900" indent="-342900">
              <a:buFont typeface="+mj-lt"/>
              <a:buAutoNum type="arabicPeriod"/>
            </a:pPr>
            <a:r>
              <a:rPr lang="en-GB" sz="1400" dirty="0" err="1">
                <a:latin typeface="Arial" panose="020B0604020202020204" pitchFamily="34" charset="0"/>
                <a:cs typeface="Arial" panose="020B0604020202020204" pitchFamily="34" charset="0"/>
              </a:rPr>
              <a:t>Boyack</a:t>
            </a:r>
            <a:r>
              <a:rPr lang="en-GB" sz="1400" dirty="0">
                <a:latin typeface="Arial" panose="020B0604020202020204" pitchFamily="34" charset="0"/>
                <a:cs typeface="Arial" panose="020B0604020202020204" pitchFamily="34" charset="0"/>
              </a:rPr>
              <a:t>, K.W., </a:t>
            </a:r>
            <a:r>
              <a:rPr lang="en-GB" sz="1400" dirty="0" err="1">
                <a:latin typeface="Arial" panose="020B0604020202020204" pitchFamily="34" charset="0"/>
                <a:cs typeface="Arial" panose="020B0604020202020204" pitchFamily="34" charset="0"/>
              </a:rPr>
              <a:t>Klavans</a:t>
            </a:r>
            <a:r>
              <a:rPr lang="en-GB" sz="1400" dirty="0">
                <a:latin typeface="Arial" panose="020B0604020202020204" pitchFamily="34" charset="0"/>
                <a:cs typeface="Arial" panose="020B0604020202020204" pitchFamily="34" charset="0"/>
              </a:rPr>
              <a:t>, R., &amp; </a:t>
            </a:r>
            <a:r>
              <a:rPr lang="en-GB" sz="1400" dirty="0" err="1">
                <a:latin typeface="Arial" panose="020B0604020202020204" pitchFamily="34" charset="0"/>
                <a:cs typeface="Arial" panose="020B0604020202020204" pitchFamily="34" charset="0"/>
              </a:rPr>
              <a:t>Börner</a:t>
            </a:r>
            <a:r>
              <a:rPr lang="en-GB" sz="1400" dirty="0">
                <a:latin typeface="Arial" panose="020B0604020202020204" pitchFamily="34" charset="0"/>
                <a:cs typeface="Arial" panose="020B0604020202020204" pitchFamily="34" charset="0"/>
              </a:rPr>
              <a:t>, K. (2005). </a:t>
            </a:r>
            <a:r>
              <a:rPr lang="en-GB" sz="1400" i="1" dirty="0">
                <a:latin typeface="Arial" panose="020B0604020202020204" pitchFamily="34" charset="0"/>
                <a:cs typeface="Arial" panose="020B0604020202020204" pitchFamily="34" charset="0"/>
              </a:rPr>
              <a:t>Mapping the backbone of science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Scientometrics</a:t>
            </a:r>
            <a:r>
              <a:rPr lang="en-GB" sz="1400" dirty="0">
                <a:latin typeface="Arial" panose="020B0604020202020204" pitchFamily="34" charset="0"/>
                <a:cs typeface="Arial" panose="020B0604020202020204" pitchFamily="34" charset="0"/>
              </a:rPr>
              <a:t>, pp. 64, 351-374. </a:t>
            </a:r>
          </a:p>
          <a:p>
            <a:pPr marL="342900" indent="-342900">
              <a:buFont typeface="+mj-lt"/>
              <a:buAutoNum type="arabicPeriod"/>
            </a:pPr>
            <a:r>
              <a:rPr lang="en-GB" sz="1400" dirty="0" err="1">
                <a:latin typeface="Arial" panose="020B0604020202020204" pitchFamily="34" charset="0"/>
                <a:cs typeface="Arial" panose="020B0604020202020204" pitchFamily="34" charset="0"/>
              </a:rPr>
              <a:t>Bogartz</a:t>
            </a:r>
            <a:r>
              <a:rPr lang="en-GB" sz="1400" dirty="0">
                <a:latin typeface="Arial" panose="020B0604020202020204" pitchFamily="34" charset="0"/>
                <a:cs typeface="Arial" panose="020B0604020202020204" pitchFamily="34" charset="0"/>
              </a:rPr>
              <a:t>, R.S., </a:t>
            </a:r>
            <a:r>
              <a:rPr lang="en-GB" sz="1400" dirty="0" err="1">
                <a:latin typeface="Arial" panose="020B0604020202020204" pitchFamily="34" charset="0"/>
                <a:cs typeface="Arial" panose="020B0604020202020204" pitchFamily="34" charset="0"/>
              </a:rPr>
              <a:t>Shinskey</a:t>
            </a:r>
            <a:r>
              <a:rPr lang="en-GB" sz="1400" dirty="0">
                <a:latin typeface="Arial" panose="020B0604020202020204" pitchFamily="34" charset="0"/>
                <a:cs typeface="Arial" panose="020B0604020202020204" pitchFamily="34" charset="0"/>
              </a:rPr>
              <a:t>, J.L. and Schilling, T.H.(2000). </a:t>
            </a:r>
            <a:r>
              <a:rPr lang="en-GB" sz="1400" i="1" dirty="0">
                <a:latin typeface="Arial" panose="020B0604020202020204" pitchFamily="34" charset="0"/>
                <a:cs typeface="Arial" panose="020B0604020202020204" pitchFamily="34" charset="0"/>
              </a:rPr>
              <a:t>Object permanence in five‐and‐a‐half‐month‐old infants?. Infancy,</a:t>
            </a:r>
            <a:r>
              <a:rPr lang="en-GB" sz="1400" dirty="0">
                <a:latin typeface="Arial" panose="020B0604020202020204" pitchFamily="34" charset="0"/>
                <a:cs typeface="Arial" panose="020B0604020202020204" pitchFamily="34" charset="0"/>
              </a:rPr>
              <a:t> 1(4), pp.403-428.</a:t>
            </a:r>
          </a:p>
          <a:p>
            <a:pPr marL="342900" indent="-342900">
              <a:buFont typeface="+mj-lt"/>
              <a:buAutoNum type="arabicPeriod"/>
            </a:pPr>
            <a:r>
              <a:rPr lang="en-GB" sz="1400" dirty="0">
                <a:latin typeface="Arial" panose="020B0604020202020204" pitchFamily="34" charset="0"/>
                <a:cs typeface="Arial" panose="020B0604020202020204" pitchFamily="34" charset="0"/>
              </a:rPr>
              <a:t>Colman, A. (2016). </a:t>
            </a:r>
            <a:r>
              <a:rPr lang="en-GB" sz="1400" i="1" dirty="0">
                <a:latin typeface="Arial" panose="020B0604020202020204" pitchFamily="34" charset="0"/>
                <a:cs typeface="Arial" panose="020B0604020202020204" pitchFamily="34" charset="0"/>
              </a:rPr>
              <a:t>What is psychology: </a:t>
            </a:r>
            <a:r>
              <a:rPr lang="en-GB" sz="1400" dirty="0">
                <a:latin typeface="Arial" panose="020B0604020202020204" pitchFamily="34" charset="0"/>
                <a:cs typeface="Arial" panose="020B0604020202020204" pitchFamily="34" charset="0"/>
              </a:rPr>
              <a:t>1st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pp.1408: Available at: doi.org/10.4324/9781315002897 and eBook ISBN9781315002897</a:t>
            </a:r>
          </a:p>
          <a:p>
            <a:pPr marL="342900" indent="-342900">
              <a:buFont typeface="+mj-lt"/>
              <a:buAutoNum type="arabicPeriod"/>
            </a:pPr>
            <a:r>
              <a:rPr lang="en-GB" sz="1400" dirty="0" err="1">
                <a:latin typeface="Arial" panose="020B0604020202020204" pitchFamily="34" charset="0"/>
                <a:cs typeface="Arial" panose="020B0604020202020204" pitchFamily="34" charset="0"/>
              </a:rPr>
              <a:t>Huitt</a:t>
            </a:r>
            <a:r>
              <a:rPr lang="en-GB" sz="1400" dirty="0">
                <a:latin typeface="Arial" panose="020B0604020202020204" pitchFamily="34" charset="0"/>
                <a:cs typeface="Arial" panose="020B0604020202020204" pitchFamily="34" charset="0"/>
              </a:rPr>
              <a:t>, W. and Hummel, J.(2003). </a:t>
            </a:r>
            <a:r>
              <a:rPr lang="en-GB" sz="1400" i="1" dirty="0">
                <a:latin typeface="Arial" panose="020B0604020202020204" pitchFamily="34" charset="0"/>
                <a:cs typeface="Arial" panose="020B0604020202020204" pitchFamily="34" charset="0"/>
              </a:rPr>
              <a:t>Piaget's theory of cognitive development</a:t>
            </a:r>
            <a:r>
              <a:rPr lang="en-GB" sz="1400" dirty="0">
                <a:latin typeface="Arial" panose="020B0604020202020204" pitchFamily="34" charset="0"/>
                <a:cs typeface="Arial" panose="020B0604020202020204" pitchFamily="34" charset="0"/>
              </a:rPr>
              <a:t>. Educational psychology interactive, 3(2), pp.1-5.</a:t>
            </a:r>
          </a:p>
          <a:p>
            <a:pPr marL="342900" indent="-342900">
              <a:buFont typeface="+mj-lt"/>
              <a:buAutoNum type="arabicPeriod"/>
            </a:pP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Lefa</a:t>
            </a:r>
            <a:r>
              <a:rPr lang="en-GB" sz="1400" dirty="0">
                <a:latin typeface="Arial" panose="020B0604020202020204" pitchFamily="34" charset="0"/>
                <a:cs typeface="Arial" panose="020B0604020202020204" pitchFamily="34" charset="0"/>
              </a:rPr>
              <a:t>, B. (2014). </a:t>
            </a:r>
            <a:r>
              <a:rPr lang="en-GB" sz="1400" i="1" dirty="0">
                <a:latin typeface="Arial" panose="020B0604020202020204" pitchFamily="34" charset="0"/>
                <a:cs typeface="Arial" panose="020B0604020202020204" pitchFamily="34" charset="0"/>
              </a:rPr>
              <a:t>The Piaget theory of cognitive development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an educational implications. Educational psychology, </a:t>
            </a:r>
            <a:r>
              <a:rPr lang="en-GB" sz="1400" dirty="0">
                <a:latin typeface="Arial" panose="020B0604020202020204" pitchFamily="34" charset="0"/>
                <a:cs typeface="Arial" panose="020B0604020202020204" pitchFamily="34" charset="0"/>
              </a:rPr>
              <a:t>1(1), pp.1-8</a:t>
            </a:r>
            <a:r>
              <a:rPr lang="en-GB" sz="1400" i="1" dirty="0">
                <a:latin typeface="Arial" panose="020B0604020202020204" pitchFamily="34" charset="0"/>
                <a:cs typeface="Arial" panose="020B0604020202020204" pitchFamily="34" charset="0"/>
              </a:rPr>
              <a:t>.</a:t>
            </a:r>
          </a:p>
          <a:p>
            <a:pPr marL="342900" indent="-342900">
              <a:buFont typeface="+mj-lt"/>
              <a:buAutoNum type="arabicPeriod"/>
            </a:pPr>
            <a:r>
              <a:rPr lang="en-GB" sz="1400" i="1" dirty="0">
                <a:latin typeface="Arial" panose="020B0604020202020204" pitchFamily="34" charset="0"/>
                <a:cs typeface="Arial" panose="020B0604020202020204" pitchFamily="34" charset="0"/>
              </a:rPr>
              <a:t>Lourenço, O.(2012). Piaget and Vygotsky: Many resemblances and a crucial difference. New ideas in psychology, </a:t>
            </a:r>
            <a:r>
              <a:rPr lang="en-GB" sz="1400" dirty="0">
                <a:latin typeface="Arial" panose="020B0604020202020204" pitchFamily="34" charset="0"/>
                <a:cs typeface="Arial" panose="020B0604020202020204" pitchFamily="34" charset="0"/>
              </a:rPr>
              <a:t>30(3), pp.281-295.</a:t>
            </a:r>
          </a:p>
          <a:p>
            <a:pPr marL="342900" indent="-342900">
              <a:buFont typeface="+mj-lt"/>
              <a:buAutoNum type="arabicPeriod"/>
            </a:pPr>
            <a:r>
              <a:rPr lang="en-GB" sz="1400" i="1" dirty="0">
                <a:latin typeface="Arial" panose="020B0604020202020204" pitchFamily="34" charset="0"/>
                <a:cs typeface="Arial" panose="020B0604020202020204" pitchFamily="34" charset="0"/>
              </a:rPr>
              <a:t>Mason, J.M. (2017). Reading stories to preliterate children: A proposed connection to reading. In Reading acquisition (pp. 215-241). Routledge. eBook ISBN9781351236904.</a:t>
            </a:r>
          </a:p>
          <a:p>
            <a:pPr marL="342900" indent="-342900">
              <a:buFont typeface="+mj-lt"/>
              <a:buAutoNum type="arabicPeriod"/>
            </a:pPr>
            <a:r>
              <a:rPr lang="en-GB" sz="1400" dirty="0" err="1">
                <a:latin typeface="Arial" panose="020B0604020202020204" pitchFamily="34" charset="0"/>
                <a:cs typeface="Arial" panose="020B0604020202020204" pitchFamily="34" charset="0"/>
              </a:rPr>
              <a:t>Matusov</a:t>
            </a:r>
            <a:r>
              <a:rPr lang="en-GB" sz="1400" dirty="0">
                <a:latin typeface="Arial" panose="020B0604020202020204" pitchFamily="34" charset="0"/>
                <a:cs typeface="Arial" panose="020B0604020202020204" pitchFamily="34" charset="0"/>
              </a:rPr>
              <a:t>, E. and Hayes, R. (2000). </a:t>
            </a:r>
            <a:r>
              <a:rPr lang="en-GB" sz="1400" i="1" dirty="0">
                <a:latin typeface="Arial" panose="020B0604020202020204" pitchFamily="34" charset="0"/>
                <a:cs typeface="Arial" panose="020B0604020202020204" pitchFamily="34" charset="0"/>
              </a:rPr>
              <a:t>Sociocultural critique of Piaget and Vygotsky. New Ideas in Psychology, 18(2-3), pp.215-239. </a:t>
            </a:r>
            <a:r>
              <a:rPr lang="en-GB" sz="1400" i="1" dirty="0">
                <a:latin typeface="Arial" panose="020B0604020202020204" pitchFamily="34" charset="0"/>
                <a:cs typeface="Arial" panose="020B0604020202020204" pitchFamily="34" charset="0"/>
                <a:hlinkClick r:id="rId2"/>
              </a:rPr>
              <a:t>https://doi.org/10.1016/S0732-118X(00)00009-X</a:t>
            </a:r>
            <a:endParaRPr lang="en-GB" sz="1400" i="1" dirty="0">
              <a:latin typeface="Arial" panose="020B0604020202020204" pitchFamily="34" charset="0"/>
              <a:cs typeface="Arial" panose="020B0604020202020204" pitchFamily="34" charset="0"/>
            </a:endParaRPr>
          </a:p>
          <a:p>
            <a:pPr marL="342900" indent="-342900">
              <a:buFont typeface="+mj-lt"/>
              <a:buAutoNum type="arabicPeriod"/>
            </a:pPr>
            <a:r>
              <a:rPr lang="en-GB" sz="1400" dirty="0">
                <a:latin typeface="Arial" panose="020B0604020202020204" pitchFamily="34" charset="0"/>
                <a:cs typeface="Arial" panose="020B0604020202020204" pitchFamily="34" charset="0"/>
              </a:rPr>
              <a:t>McDougall, W. and Mace, C.A. (2018). </a:t>
            </a:r>
            <a:r>
              <a:rPr lang="en-GB" sz="1400" i="1" dirty="0">
                <a:latin typeface="Arial" panose="020B0604020202020204" pitchFamily="34" charset="0"/>
                <a:cs typeface="Arial" panose="020B0604020202020204" pitchFamily="34" charset="0"/>
              </a:rPr>
              <a:t>An outline of psychology Behavioural sciences. 1st </a:t>
            </a:r>
            <a:r>
              <a:rPr lang="en-GB" sz="1400" i="1" dirty="0" err="1">
                <a:latin typeface="Arial" panose="020B0604020202020204" pitchFamily="34" charset="0"/>
                <a:cs typeface="Arial" panose="020B0604020202020204" pitchFamily="34" charset="0"/>
              </a:rPr>
              <a:t>edn</a:t>
            </a:r>
            <a:r>
              <a:rPr lang="en-GB" sz="1400" i="1" dirty="0">
                <a:latin typeface="Arial" panose="020B0604020202020204" pitchFamily="34" charset="0"/>
                <a:cs typeface="Arial" panose="020B0604020202020204" pitchFamily="34" charset="0"/>
              </a:rPr>
              <a:t>, London, pp. 482. Available at: DOIhttps://doi.org/10.4324/9780203704530 and eBook ISBN9780203704530</a:t>
            </a:r>
          </a:p>
          <a:p>
            <a:pPr marL="342900" indent="-342900">
              <a:buFont typeface="+mj-lt"/>
              <a:buAutoNum type="arabicPeriod"/>
            </a:pPr>
            <a:r>
              <a:rPr lang="en-GB" sz="1400" dirty="0">
                <a:latin typeface="Arial" panose="020B0604020202020204" pitchFamily="34" charset="0"/>
                <a:cs typeface="Arial" panose="020B0604020202020204" pitchFamily="34" charset="0"/>
              </a:rPr>
              <a:t>Pascual-Leone, J. and Johnson, J.(2013)</a:t>
            </a:r>
            <a:r>
              <a:rPr lang="en-GB" sz="1400" i="1" dirty="0">
                <a:latin typeface="Arial" panose="020B0604020202020204" pitchFamily="34" charset="0"/>
                <a:cs typeface="Arial" panose="020B0604020202020204" pitchFamily="34" charset="0"/>
              </a:rPr>
              <a:t>. The psychological unit and its role in task analysis: A reinterpretation of object permanence. In Criteria for competence </a:t>
            </a:r>
            <a:r>
              <a:rPr lang="en-GB" sz="1400" dirty="0">
                <a:latin typeface="Arial" panose="020B0604020202020204" pitchFamily="34" charset="0"/>
                <a:cs typeface="Arial" panose="020B0604020202020204" pitchFamily="34" charset="0"/>
              </a:rPr>
              <a:t>(pp. 153-187). Psychology Press.</a:t>
            </a:r>
          </a:p>
          <a:p>
            <a:pPr marL="342900" indent="-342900">
              <a:buFont typeface="+mj-lt"/>
              <a:buAutoNum type="arabicPeriod"/>
            </a:pPr>
            <a:r>
              <a:rPr lang="en-GB" sz="1400" dirty="0">
                <a:latin typeface="Arial" panose="020B0604020202020204" pitchFamily="34" charset="0"/>
                <a:cs typeface="Arial" panose="020B0604020202020204" pitchFamily="34" charset="0"/>
              </a:rPr>
              <a:t>Penuel, W.R. and </a:t>
            </a:r>
            <a:r>
              <a:rPr lang="en-GB" sz="1400" dirty="0" err="1">
                <a:latin typeface="Arial" panose="020B0604020202020204" pitchFamily="34" charset="0"/>
                <a:cs typeface="Arial" panose="020B0604020202020204" pitchFamily="34" charset="0"/>
              </a:rPr>
              <a:t>Wertsch</a:t>
            </a:r>
            <a:r>
              <a:rPr lang="en-GB" sz="1400" dirty="0">
                <a:latin typeface="Arial" panose="020B0604020202020204" pitchFamily="34" charset="0"/>
                <a:cs typeface="Arial" panose="020B0604020202020204" pitchFamily="34" charset="0"/>
              </a:rPr>
              <a:t>, J.V. (1995). </a:t>
            </a:r>
            <a:r>
              <a:rPr lang="en-GB" sz="1400" i="1" dirty="0">
                <a:latin typeface="Arial" panose="020B0604020202020204" pitchFamily="34" charset="0"/>
                <a:cs typeface="Arial" panose="020B0604020202020204" pitchFamily="34" charset="0"/>
              </a:rPr>
              <a:t>Vygotsky and identity formation: A sociocultural approach. Educational psychologist,</a:t>
            </a:r>
            <a:r>
              <a:rPr lang="en-GB" sz="1400" dirty="0">
                <a:latin typeface="Arial" panose="020B0604020202020204" pitchFamily="34" charset="0"/>
                <a:cs typeface="Arial" panose="020B0604020202020204" pitchFamily="34" charset="0"/>
              </a:rPr>
              <a:t> 30(2), pp.83-92. </a:t>
            </a:r>
            <a:r>
              <a:rPr lang="en-GB" sz="1400" dirty="0">
                <a:latin typeface="Arial" panose="020B0604020202020204" pitchFamily="34" charset="0"/>
                <a:cs typeface="Arial" panose="020B0604020202020204" pitchFamily="34" charset="0"/>
                <a:hlinkClick r:id="rId3"/>
              </a:rPr>
              <a:t>https://doi.org/10.1207/s15326985ep3002_5</a:t>
            </a:r>
            <a:endParaRPr lang="en-GB" sz="1400" dirty="0">
              <a:latin typeface="Arial" panose="020B0604020202020204" pitchFamily="34" charset="0"/>
              <a:cs typeface="Arial" panose="020B0604020202020204" pitchFamily="34" charset="0"/>
            </a:endParaRPr>
          </a:p>
          <a:p>
            <a:pPr marL="342900" indent="-342900">
              <a:buFont typeface="+mj-lt"/>
              <a:buAutoNum type="arabicPeriod"/>
            </a:pPr>
            <a:r>
              <a:rPr lang="en-GB" sz="1400" dirty="0">
                <a:latin typeface="Arial" panose="020B0604020202020204" pitchFamily="34" charset="0"/>
                <a:cs typeface="Arial" panose="020B0604020202020204" pitchFamily="34" charset="0"/>
              </a:rPr>
              <a:t>Robinson, D. K. (2010). Gustav Fechner: </a:t>
            </a:r>
            <a:r>
              <a:rPr lang="en-GB" sz="1400" i="1" dirty="0">
                <a:latin typeface="Arial" panose="020B0604020202020204" pitchFamily="34" charset="0"/>
                <a:cs typeface="Arial" panose="020B0604020202020204" pitchFamily="34" charset="0"/>
              </a:rPr>
              <a:t>150 years of </a:t>
            </a:r>
            <a:r>
              <a:rPr lang="en-GB" sz="1400" i="1" dirty="0" err="1">
                <a:latin typeface="Arial" panose="020B0604020202020204" pitchFamily="34" charset="0"/>
                <a:cs typeface="Arial" panose="020B0604020202020204" pitchFamily="34" charset="0"/>
              </a:rPr>
              <a:t>Elemente</a:t>
            </a:r>
            <a:r>
              <a:rPr lang="en-GB" sz="1400" i="1" dirty="0">
                <a:latin typeface="Arial" panose="020B0604020202020204" pitchFamily="34" charset="0"/>
                <a:cs typeface="Arial" panose="020B0604020202020204" pitchFamily="34" charset="0"/>
              </a:rPr>
              <a:t> der </a:t>
            </a:r>
            <a:r>
              <a:rPr lang="en-GB" sz="1400" i="1" dirty="0" err="1">
                <a:latin typeface="Arial" panose="020B0604020202020204" pitchFamily="34" charset="0"/>
                <a:cs typeface="Arial" panose="020B0604020202020204" pitchFamily="34" charset="0"/>
              </a:rPr>
              <a:t>Psychophysik</a:t>
            </a:r>
            <a:r>
              <a:rPr lang="en-GB" sz="1400"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History of Psychology, </a:t>
            </a:r>
            <a:r>
              <a:rPr lang="en-GB" sz="1400" dirty="0">
                <a:latin typeface="Arial" panose="020B0604020202020204" pitchFamily="34" charset="0"/>
                <a:cs typeface="Arial" panose="020B0604020202020204" pitchFamily="34" charset="0"/>
              </a:rPr>
              <a:t>13(4), 409–410.  </a:t>
            </a:r>
            <a:r>
              <a:rPr lang="en-GB" sz="1400" dirty="0">
                <a:latin typeface="Arial" panose="020B0604020202020204" pitchFamily="34" charset="0"/>
                <a:cs typeface="Arial" panose="020B0604020202020204" pitchFamily="34" charset="0"/>
                <a:hlinkClick r:id="rId4"/>
              </a:rPr>
              <a:t>https://doi.org/10.1037/a0021640</a:t>
            </a:r>
            <a:endParaRPr lang="en-GB" sz="1400" dirty="0">
              <a:latin typeface="Arial" panose="020B0604020202020204" pitchFamily="34" charset="0"/>
              <a:cs typeface="Arial" panose="020B0604020202020204" pitchFamily="34" charset="0"/>
            </a:endParaRPr>
          </a:p>
          <a:p>
            <a:pPr marL="342900" indent="-342900">
              <a:buFont typeface="+mj-lt"/>
              <a:buAutoNum type="arabicPeriod"/>
            </a:pPr>
            <a:endParaRPr lang="en-GB" sz="1400" dirty="0">
              <a:latin typeface="Arial" panose="020B0604020202020204" pitchFamily="34" charset="0"/>
              <a:cs typeface="Arial" panose="020B0604020202020204" pitchFamily="34" charset="0"/>
            </a:endParaRPr>
          </a:p>
          <a:p>
            <a:pPr marL="342900" indent="-342900">
              <a:buFont typeface="+mj-lt"/>
              <a:buAutoNum type="arabicPeriod"/>
            </a:pPr>
            <a:endParaRPr lang="en-GB" sz="1400" dirty="0">
              <a:latin typeface="Arial" panose="020B0604020202020204" pitchFamily="34" charset="0"/>
              <a:cs typeface="Arial" panose="020B0604020202020204" pitchFamily="34" charset="0"/>
            </a:endParaRPr>
          </a:p>
          <a:p>
            <a:pPr marL="342900" indent="-342900">
              <a:buFont typeface="+mj-lt"/>
              <a:buAutoNum type="arabicPeriod"/>
            </a:pP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i="1" dirty="0">
              <a:latin typeface="Arial" panose="020B0604020202020204" pitchFamily="34" charset="0"/>
              <a:cs typeface="Arial" panose="020B0604020202020204" pitchFamily="34" charset="0"/>
            </a:endParaRPr>
          </a:p>
          <a:p>
            <a:endParaRPr lang="en-GB" sz="1600" i="1" dirty="0">
              <a:latin typeface="Arial" panose="020B0604020202020204" pitchFamily="34" charset="0"/>
              <a:cs typeface="Arial" panose="020B0604020202020204" pitchFamily="34" charset="0"/>
            </a:endParaRPr>
          </a:p>
          <a:p>
            <a:endParaRPr lang="en-GB" sz="1800" i="1" dirty="0">
              <a:latin typeface="Arial" panose="020B0604020202020204" pitchFamily="34" charset="0"/>
              <a:cs typeface="Arial" panose="020B0604020202020204" pitchFamily="34" charset="0"/>
            </a:endParaRPr>
          </a:p>
          <a:p>
            <a:endParaRPr lang="en-GB" sz="18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2763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22A5E-7B26-7D12-940E-F7C3537B4680}"/>
              </a:ext>
            </a:extLst>
          </p:cNvPr>
          <p:cNvSpPr>
            <a:spLocks noGrp="1"/>
          </p:cNvSpPr>
          <p:nvPr>
            <p:ph type="title"/>
          </p:nvPr>
        </p:nvSpPr>
        <p:spPr/>
        <p:txBody>
          <a:bodyPr/>
          <a:lstStyle/>
          <a:p>
            <a:r>
              <a:rPr lang="en-GB" b="1" dirty="0">
                <a:solidFill>
                  <a:srgbClr val="00B050"/>
                </a:solidFill>
                <a:latin typeface="Arial" panose="020B0604020202020204" pitchFamily="34" charset="0"/>
                <a:cs typeface="Arial" panose="020B0604020202020204" pitchFamily="34" charset="0"/>
              </a:rPr>
              <a:t>Image links </a:t>
            </a:r>
          </a:p>
        </p:txBody>
      </p:sp>
      <p:sp>
        <p:nvSpPr>
          <p:cNvPr id="3" name="Content Placeholder 2">
            <a:extLst>
              <a:ext uri="{FF2B5EF4-FFF2-40B4-BE49-F238E27FC236}">
                <a16:creationId xmlns:a16="http://schemas.microsoft.com/office/drawing/2014/main" id="{68E690CA-6E8F-2AE1-B651-5755082CB4C6}"/>
              </a:ext>
            </a:extLst>
          </p:cNvPr>
          <p:cNvSpPr>
            <a:spLocks noGrp="1"/>
          </p:cNvSpPr>
          <p:nvPr>
            <p:ph idx="1"/>
          </p:nvPr>
        </p:nvSpPr>
        <p:spPr>
          <a:xfrm>
            <a:off x="152400" y="1371601"/>
            <a:ext cx="11938000" cy="5140960"/>
          </a:xfrm>
        </p:spPr>
        <p:txBody>
          <a:bodyPr>
            <a:normAutofit fontScale="85000" lnSpcReduction="10000"/>
          </a:bodyPr>
          <a:lstStyle/>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hlinkClick r:id="rId2"/>
              </a:rPr>
              <a:t>https://www.scholastic.com/content/dam/parents/OptimizedDesignImages/Batch16/Articles/social-development-0-2-year-olds-article-4-3.jpg.parentsimagerendition.l.580.435.png</a:t>
            </a:r>
            <a:r>
              <a:rPr lang="en-GB" sz="1600" dirty="0">
                <a:latin typeface="Arial" panose="020B0604020202020204" pitchFamily="34" charset="0"/>
                <a:cs typeface="Arial" panose="020B0604020202020204" pitchFamily="34" charset="0"/>
              </a:rPr>
              <a:t>, accessed on 16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February 2023.</a:t>
            </a:r>
          </a:p>
          <a:p>
            <a:pPr>
              <a:lnSpc>
                <a:spcPct val="107000"/>
              </a:lnSpc>
              <a:spcAft>
                <a:spcPts val="800"/>
              </a:spcAft>
            </a:pP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https://upload.wikimedia.org/wikipedia/commons/thumb/a/ae/Gustav_Fechner.jpg/800px-Gustav_Fechner.jpg</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 </a:t>
            </a:r>
            <a:r>
              <a:rPr lang="en-GB" sz="1600" dirty="0">
                <a:effectLst/>
                <a:latin typeface="Calibri" panose="020F0502020204030204" pitchFamily="34" charset="0"/>
                <a:ea typeface="Calibri" panose="020F0502020204030204" pitchFamily="34" charset="0"/>
                <a:cs typeface="Times New Roman" panose="02020603050405020304" pitchFamily="18" charset="0"/>
              </a:rPr>
              <a:t>Accessed on: 13</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4"/>
              </a:rPr>
              <a:t>https://images.agoramedia.com/wte3.0/gcms/Musical-Play-722x406.jpg?width=574</a:t>
            </a:r>
            <a:r>
              <a:rPr lang="en-GB" sz="1600" dirty="0">
                <a:effectLst/>
                <a:latin typeface="Calibri" panose="020F0502020204030204" pitchFamily="34" charset="0"/>
                <a:ea typeface="Calibri" panose="020F0502020204030204" pitchFamily="34" charset="0"/>
                <a:cs typeface="Times New Roman" panose="02020603050405020304" pitchFamily="18" charset="0"/>
              </a:rPr>
              <a:t> Accessed on: 16</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5"/>
              </a:rPr>
              <a:t>https://www.learning4kids.net/wp-content/uploads/2016/03/Printable-Dot-to-Dot-2-D-Shapes-Drawing--1024x768.png</a:t>
            </a:r>
            <a:r>
              <a:rPr lang="en-GB" sz="1600" dirty="0">
                <a:effectLst/>
                <a:latin typeface="Calibri" panose="020F0502020204030204" pitchFamily="34" charset="0"/>
                <a:ea typeface="Calibri" panose="020F0502020204030204" pitchFamily="34" charset="0"/>
                <a:cs typeface="Times New Roman" panose="02020603050405020304" pitchFamily="18" charset="0"/>
              </a:rPr>
              <a:t> Accessed on 16</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February 2023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6"/>
              </a:rPr>
              <a:t>https://www.google.co.uk/url?sa=i&amp;url=https%3A%2F%2Fwww.youtube.com%2Fwatch%3Fv%3Dx9qCa0wntIY&amp;psig=AOvVaw32SLpuMO9Hosl2uFqmPOzT&amp;ust=1676641668853000&amp;source=images&amp;cd=vfe&amp;ved=0CAwQjRxqFwoTCNCHpIqXmv0CFQAAAAAdAAAAABAH</a:t>
            </a:r>
            <a:r>
              <a:rPr lang="en-GB" sz="1600" dirty="0">
                <a:effectLst/>
                <a:latin typeface="Calibri" panose="020F0502020204030204" pitchFamily="34" charset="0"/>
                <a:ea typeface="Calibri" panose="020F0502020204030204" pitchFamily="34" charset="0"/>
                <a:cs typeface="Times New Roman" panose="02020603050405020304" pitchFamily="18" charset="0"/>
              </a:rPr>
              <a:t> accessed on: 15</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7"/>
              </a:rPr>
              <a:t>http://cdn.shopify.com/s/files/1/0266/3487/9051/products/SensoryActivityFabricBook-Lifestyle1_b70d02a9-b332-46cb-b6f6-4e6eb5aa09d4.jpg?v=1675236839</a:t>
            </a:r>
            <a:r>
              <a:rPr lang="en-GB" sz="1600" dirty="0">
                <a:effectLst/>
                <a:latin typeface="Calibri" panose="020F0502020204030204" pitchFamily="34" charset="0"/>
                <a:ea typeface="Calibri" panose="020F0502020204030204" pitchFamily="34" charset="0"/>
                <a:cs typeface="Times New Roman" panose="02020603050405020304" pitchFamily="18" charset="0"/>
              </a:rPr>
              <a:t>  Accessed on 16</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a:lnSpc>
                <a:spcPct val="107000"/>
              </a:lnSpc>
              <a:spcAft>
                <a:spcPts val="800"/>
              </a:spcAft>
            </a:pPr>
            <a:r>
              <a:rPr lang="en-GB" sz="16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pain.html&amp;psig</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=AOvVaw1qc9DNDIZlmCuV4ljzpFa6&amp;ust=1676418076949000&amp;source=images&amp;cd=vfe&amp;ved=0CAwQjRxqFwoTCICry6DWk_0CFQAAAAAdAAAAABAE</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rPr>
              <a:t>Accessed on 12</a:t>
            </a:r>
            <a:r>
              <a:rPr lang="en-GB"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a:lnSpc>
                <a:spcPct val="107000"/>
              </a:lnSpc>
              <a:spcAft>
                <a:spcPts val="800"/>
              </a:spcAft>
            </a:pP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https://www.google.co.uk/url?sa=i&amp;url=https%3A%2F%2Fwww.theoldstationnursery.co.uk%2Fparent-resources%2Freading%2F&amp;psig=AOvVaw04JR6D3vRfnoyOhuI0jZoV&amp;ust=1676418973455000&amp;source=images&amp;cd=vfe&amp;ved=0CAwQjRxqFwoTCICOubzZk_0CFQAAAAAdAAAAABAE</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600" dirty="0">
                <a:latin typeface="Calibri" panose="020F0502020204030204" pitchFamily="34" charset="0"/>
                <a:ea typeface="Calibri" panose="020F0502020204030204" pitchFamily="34" charset="0"/>
                <a:cs typeface="Times New Roman" panose="02020603050405020304" pitchFamily="18" charset="0"/>
              </a:rPr>
              <a:t>Accessed on 12</a:t>
            </a:r>
            <a:r>
              <a:rPr lang="en-GB" sz="16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600" dirty="0">
                <a:latin typeface="Calibri" panose="020F0502020204030204" pitchFamily="34" charset="0"/>
                <a:ea typeface="Calibri" panose="020F0502020204030204" pitchFamily="34" charset="0"/>
                <a:cs typeface="Times New Roman" panose="02020603050405020304" pitchFamily="18" charset="0"/>
              </a:rPr>
              <a:t> February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60796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1546</TotalTime>
  <Words>2546</Words>
  <Application>Microsoft Office PowerPoint</Application>
  <PresentationFormat>Widescreen</PresentationFormat>
  <Paragraphs>85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Black</vt:lpstr>
      <vt:lpstr>Calibri</vt:lpstr>
      <vt:lpstr>Trebuchet MS</vt:lpstr>
      <vt:lpstr>Wingdings 3</vt:lpstr>
      <vt:lpstr>Facet</vt:lpstr>
      <vt:lpstr> </vt:lpstr>
      <vt:lpstr>Introduction </vt:lpstr>
      <vt:lpstr>Piaget Cognitive Development Theory</vt:lpstr>
      <vt:lpstr>The Three Main Elements to Piaget’s Theory </vt:lpstr>
      <vt:lpstr>Sensorimotor aged 0-2</vt:lpstr>
      <vt:lpstr>Activity 1 Music and activity 2 Reading for Children aged 0- 2 at the women’s refuge Centre </vt:lpstr>
      <vt:lpstr>Evaluations  </vt:lpstr>
      <vt:lpstr>Conclusion </vt:lpstr>
      <vt:lpstr>References </vt:lpstr>
      <vt:lpstr>Image links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 page </dc:title>
  <dc:creator>Adji makangila</dc:creator>
  <cp:lastModifiedBy>Adji makangila</cp:lastModifiedBy>
  <cp:revision>40</cp:revision>
  <dcterms:created xsi:type="dcterms:W3CDTF">2023-02-08T13:40:29Z</dcterms:created>
  <dcterms:modified xsi:type="dcterms:W3CDTF">2023-02-18T14:05:06Z</dcterms:modified>
</cp:coreProperties>
</file>