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0693400" cy="15113000"/>
  <p:notesSz cx="6858000" cy="9144000"/>
  <p:embeddedFontLst>
    <p:embeddedFont>
      <p:font typeface="TT Norms" charset="0"/>
      <p:regular r:id="rId3"/>
    </p:embeddedFont>
    <p:embeddedFont>
      <p:font typeface="Anton" charset="0"/>
      <p:regular r:id="rId4"/>
    </p:embeddedFont>
    <p:embeddedFont>
      <p:font typeface="Tenor Sans" charset="0"/>
      <p:regular r:id="rId5"/>
    </p:embeddedFont>
    <p:embeddedFont>
      <p:font typeface="Calibri" pitchFamily="34" charset="0"/>
      <p:regular r:id="rId6"/>
      <p:bold r:id="rId7"/>
      <p:italic r:id="rId8"/>
      <p:boldItalic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170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11/26/2024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413" y="11523548"/>
            <a:ext cx="6597456" cy="2945578"/>
            <a:chOff x="0" y="0"/>
            <a:chExt cx="2934588" cy="1221068"/>
          </a:xfrm>
        </p:grpSpPr>
        <p:sp>
          <p:nvSpPr>
            <p:cNvPr id="3" name="Freeform 3"/>
            <p:cNvSpPr/>
            <p:nvPr/>
          </p:nvSpPr>
          <p:spPr>
            <a:xfrm>
              <a:off x="0" y="0"/>
              <a:ext cx="2934588" cy="1221068"/>
            </a:xfrm>
            <a:custGeom>
              <a:avLst/>
              <a:gdLst/>
              <a:ahLst/>
              <a:cxnLst/>
              <a:rect l="l" t="t" r="r" b="b"/>
              <a:pathLst>
                <a:path w="2934588" h="1221068">
                  <a:moveTo>
                    <a:pt x="0" y="0"/>
                  </a:moveTo>
                  <a:lnTo>
                    <a:pt x="2934588" y="0"/>
                  </a:lnTo>
                  <a:lnTo>
                    <a:pt x="2934588" y="1221068"/>
                  </a:lnTo>
                  <a:lnTo>
                    <a:pt x="0" y="1221068"/>
                  </a:lnTo>
                  <a:close/>
                </a:path>
              </a:pathLst>
            </a:custGeom>
            <a:solidFill>
              <a:srgbClr val="114693"/>
            </a:solidFill>
          </p:spPr>
        </p:sp>
        <p:sp>
          <p:nvSpPr>
            <p:cNvPr id="4" name="TextBox 4"/>
            <p:cNvSpPr txBox="1"/>
            <p:nvPr/>
          </p:nvSpPr>
          <p:spPr>
            <a:xfrm>
              <a:off x="0" y="-19050"/>
              <a:ext cx="2934588" cy="1240118"/>
            </a:xfrm>
            <a:prstGeom prst="rect">
              <a:avLst/>
            </a:prstGeom>
          </p:spPr>
          <p:txBody>
            <a:bodyPr lIns="40320" tIns="40320" rIns="40320" bIns="40320" rtlCol="0" anchor="ctr"/>
            <a:lstStyle/>
            <a:p>
              <a:pPr algn="ctr">
                <a:lnSpc>
                  <a:spcPts val="1777"/>
                </a:lnSpc>
              </a:pPr>
              <a:endParaRPr/>
            </a:p>
          </p:txBody>
        </p:sp>
      </p:grpSp>
      <p:grpSp>
        <p:nvGrpSpPr>
          <p:cNvPr id="5" name="Group 5"/>
          <p:cNvGrpSpPr/>
          <p:nvPr/>
        </p:nvGrpSpPr>
        <p:grpSpPr>
          <a:xfrm>
            <a:off x="5276514" y="8699500"/>
            <a:ext cx="5416888" cy="2824049"/>
            <a:chOff x="0" y="0"/>
            <a:chExt cx="2479189" cy="1244443"/>
          </a:xfrm>
        </p:grpSpPr>
        <p:sp>
          <p:nvSpPr>
            <p:cNvPr id="6" name="Freeform 6"/>
            <p:cNvSpPr/>
            <p:nvPr/>
          </p:nvSpPr>
          <p:spPr>
            <a:xfrm>
              <a:off x="0" y="0"/>
              <a:ext cx="2479189" cy="1244443"/>
            </a:xfrm>
            <a:custGeom>
              <a:avLst/>
              <a:gdLst/>
              <a:ahLst/>
              <a:cxnLst/>
              <a:rect l="l" t="t" r="r" b="b"/>
              <a:pathLst>
                <a:path w="2479189" h="1244443">
                  <a:moveTo>
                    <a:pt x="0" y="0"/>
                  </a:moveTo>
                  <a:lnTo>
                    <a:pt x="2479189" y="0"/>
                  </a:lnTo>
                  <a:lnTo>
                    <a:pt x="2479189" y="1244443"/>
                  </a:lnTo>
                  <a:lnTo>
                    <a:pt x="0" y="1244443"/>
                  </a:lnTo>
                  <a:close/>
                </a:path>
              </a:pathLst>
            </a:custGeom>
            <a:solidFill>
              <a:srgbClr val="D91E29"/>
            </a:solidFill>
          </p:spPr>
        </p:sp>
        <p:sp>
          <p:nvSpPr>
            <p:cNvPr id="7" name="TextBox 7"/>
            <p:cNvSpPr txBox="1"/>
            <p:nvPr/>
          </p:nvSpPr>
          <p:spPr>
            <a:xfrm>
              <a:off x="0" y="-19050"/>
              <a:ext cx="2479189" cy="1263493"/>
            </a:xfrm>
            <a:prstGeom prst="rect">
              <a:avLst/>
            </a:prstGeom>
          </p:spPr>
          <p:txBody>
            <a:bodyPr lIns="40320" tIns="40320" rIns="40320" bIns="40320" rtlCol="0" anchor="ctr"/>
            <a:lstStyle/>
            <a:p>
              <a:pPr algn="ctr">
                <a:lnSpc>
                  <a:spcPts val="1777"/>
                </a:lnSpc>
              </a:pPr>
              <a:endParaRPr/>
            </a:p>
          </p:txBody>
        </p:sp>
      </p:grpSp>
      <p:grpSp>
        <p:nvGrpSpPr>
          <p:cNvPr id="8" name="Group 8"/>
          <p:cNvGrpSpPr/>
          <p:nvPr/>
        </p:nvGrpSpPr>
        <p:grpSpPr>
          <a:xfrm>
            <a:off x="5372650" y="11523549"/>
            <a:ext cx="5320752" cy="2913606"/>
            <a:chOff x="0" y="0"/>
            <a:chExt cx="2441736" cy="1076703"/>
          </a:xfrm>
        </p:grpSpPr>
        <p:sp>
          <p:nvSpPr>
            <p:cNvPr id="9" name="Freeform 9"/>
            <p:cNvSpPr/>
            <p:nvPr/>
          </p:nvSpPr>
          <p:spPr>
            <a:xfrm>
              <a:off x="0" y="0"/>
              <a:ext cx="2441736" cy="1076703"/>
            </a:xfrm>
            <a:custGeom>
              <a:avLst/>
              <a:gdLst/>
              <a:ahLst/>
              <a:cxnLst/>
              <a:rect l="l" t="t" r="r" b="b"/>
              <a:pathLst>
                <a:path w="2441736" h="1076703">
                  <a:moveTo>
                    <a:pt x="0" y="0"/>
                  </a:moveTo>
                  <a:lnTo>
                    <a:pt x="2441736" y="0"/>
                  </a:lnTo>
                  <a:lnTo>
                    <a:pt x="2441736" y="1076703"/>
                  </a:lnTo>
                  <a:lnTo>
                    <a:pt x="0" y="1076703"/>
                  </a:lnTo>
                  <a:close/>
                </a:path>
              </a:pathLst>
            </a:custGeom>
            <a:solidFill>
              <a:srgbClr val="F9443F"/>
            </a:solidFill>
          </p:spPr>
        </p:sp>
        <p:sp>
          <p:nvSpPr>
            <p:cNvPr id="10" name="TextBox 10"/>
            <p:cNvSpPr txBox="1"/>
            <p:nvPr/>
          </p:nvSpPr>
          <p:spPr>
            <a:xfrm>
              <a:off x="0" y="-19050"/>
              <a:ext cx="2441736" cy="1095753"/>
            </a:xfrm>
            <a:prstGeom prst="rect">
              <a:avLst/>
            </a:prstGeom>
          </p:spPr>
          <p:txBody>
            <a:bodyPr lIns="40320" tIns="40320" rIns="40320" bIns="40320" rtlCol="0" anchor="ctr"/>
            <a:lstStyle/>
            <a:p>
              <a:pPr algn="ctr">
                <a:lnSpc>
                  <a:spcPts val="1777"/>
                </a:lnSpc>
              </a:pPr>
              <a:endParaRPr/>
            </a:p>
          </p:txBody>
        </p:sp>
      </p:grpSp>
      <p:grpSp>
        <p:nvGrpSpPr>
          <p:cNvPr id="11" name="Group 11"/>
          <p:cNvGrpSpPr/>
          <p:nvPr/>
        </p:nvGrpSpPr>
        <p:grpSpPr>
          <a:xfrm>
            <a:off x="5107512" y="6061480"/>
            <a:ext cx="5585890" cy="2943251"/>
            <a:chOff x="0" y="0"/>
            <a:chExt cx="2542349" cy="1237469"/>
          </a:xfrm>
        </p:grpSpPr>
        <p:sp>
          <p:nvSpPr>
            <p:cNvPr id="12" name="Freeform 12"/>
            <p:cNvSpPr/>
            <p:nvPr/>
          </p:nvSpPr>
          <p:spPr>
            <a:xfrm>
              <a:off x="0" y="0"/>
              <a:ext cx="2542349" cy="1237469"/>
            </a:xfrm>
            <a:custGeom>
              <a:avLst/>
              <a:gdLst/>
              <a:ahLst/>
              <a:cxnLst/>
              <a:rect l="l" t="t" r="r" b="b"/>
              <a:pathLst>
                <a:path w="2542349" h="1237469">
                  <a:moveTo>
                    <a:pt x="0" y="0"/>
                  </a:moveTo>
                  <a:lnTo>
                    <a:pt x="2542349" y="0"/>
                  </a:lnTo>
                  <a:lnTo>
                    <a:pt x="2542349" y="1237469"/>
                  </a:lnTo>
                  <a:lnTo>
                    <a:pt x="0" y="1237469"/>
                  </a:lnTo>
                  <a:close/>
                </a:path>
              </a:pathLst>
            </a:custGeom>
            <a:solidFill>
              <a:srgbClr val="114693"/>
            </a:solidFill>
          </p:spPr>
        </p:sp>
        <p:sp>
          <p:nvSpPr>
            <p:cNvPr id="13" name="TextBox 13"/>
            <p:cNvSpPr txBox="1"/>
            <p:nvPr/>
          </p:nvSpPr>
          <p:spPr>
            <a:xfrm>
              <a:off x="0" y="-19050"/>
              <a:ext cx="2542349" cy="1256519"/>
            </a:xfrm>
            <a:prstGeom prst="rect">
              <a:avLst/>
            </a:prstGeom>
          </p:spPr>
          <p:txBody>
            <a:bodyPr lIns="40320" tIns="40320" rIns="40320" bIns="40320" rtlCol="0" anchor="ctr"/>
            <a:lstStyle/>
            <a:p>
              <a:pPr algn="ctr">
                <a:lnSpc>
                  <a:spcPts val="1777"/>
                </a:lnSpc>
              </a:pPr>
              <a:endParaRPr/>
            </a:p>
          </p:txBody>
        </p:sp>
      </p:grpSp>
      <p:grpSp>
        <p:nvGrpSpPr>
          <p:cNvPr id="14" name="Group 14"/>
          <p:cNvGrpSpPr/>
          <p:nvPr/>
        </p:nvGrpSpPr>
        <p:grpSpPr>
          <a:xfrm>
            <a:off x="0" y="5878112"/>
            <a:ext cx="5362114" cy="3107488"/>
            <a:chOff x="0" y="0"/>
            <a:chExt cx="2372244" cy="1244443"/>
          </a:xfrm>
        </p:grpSpPr>
        <p:sp>
          <p:nvSpPr>
            <p:cNvPr id="15" name="Freeform 15"/>
            <p:cNvSpPr/>
            <p:nvPr/>
          </p:nvSpPr>
          <p:spPr>
            <a:xfrm>
              <a:off x="0" y="0"/>
              <a:ext cx="2372244" cy="1244443"/>
            </a:xfrm>
            <a:custGeom>
              <a:avLst/>
              <a:gdLst/>
              <a:ahLst/>
              <a:cxnLst/>
              <a:rect l="l" t="t" r="r" b="b"/>
              <a:pathLst>
                <a:path w="2372244" h="1244443">
                  <a:moveTo>
                    <a:pt x="0" y="0"/>
                  </a:moveTo>
                  <a:lnTo>
                    <a:pt x="2372244" y="0"/>
                  </a:lnTo>
                  <a:lnTo>
                    <a:pt x="2372244" y="1244443"/>
                  </a:lnTo>
                  <a:lnTo>
                    <a:pt x="0" y="1244443"/>
                  </a:lnTo>
                  <a:close/>
                </a:path>
              </a:pathLst>
            </a:custGeom>
            <a:solidFill>
              <a:srgbClr val="050505"/>
            </a:solidFill>
          </p:spPr>
        </p:sp>
        <p:sp>
          <p:nvSpPr>
            <p:cNvPr id="16" name="TextBox 16"/>
            <p:cNvSpPr txBox="1"/>
            <p:nvPr/>
          </p:nvSpPr>
          <p:spPr>
            <a:xfrm>
              <a:off x="0" y="-19050"/>
              <a:ext cx="2372244" cy="1263493"/>
            </a:xfrm>
            <a:prstGeom prst="rect">
              <a:avLst/>
            </a:prstGeom>
          </p:spPr>
          <p:txBody>
            <a:bodyPr lIns="40320" tIns="40320" rIns="40320" bIns="40320" rtlCol="0" anchor="ctr"/>
            <a:lstStyle/>
            <a:p>
              <a:pPr algn="ctr">
                <a:lnSpc>
                  <a:spcPts val="1777"/>
                </a:lnSpc>
              </a:pPr>
              <a:endParaRPr/>
            </a:p>
          </p:txBody>
        </p:sp>
      </p:grpSp>
      <p:grpSp>
        <p:nvGrpSpPr>
          <p:cNvPr id="17" name="Group 17"/>
          <p:cNvGrpSpPr/>
          <p:nvPr/>
        </p:nvGrpSpPr>
        <p:grpSpPr>
          <a:xfrm>
            <a:off x="0" y="3497417"/>
            <a:ext cx="5909472" cy="2757051"/>
            <a:chOff x="0" y="0"/>
            <a:chExt cx="2829999" cy="1091199"/>
          </a:xfrm>
        </p:grpSpPr>
        <p:sp>
          <p:nvSpPr>
            <p:cNvPr id="18" name="Freeform 18"/>
            <p:cNvSpPr/>
            <p:nvPr/>
          </p:nvSpPr>
          <p:spPr>
            <a:xfrm>
              <a:off x="0" y="0"/>
              <a:ext cx="2829999" cy="1091199"/>
            </a:xfrm>
            <a:custGeom>
              <a:avLst/>
              <a:gdLst/>
              <a:ahLst/>
              <a:cxnLst/>
              <a:rect l="l" t="t" r="r" b="b"/>
              <a:pathLst>
                <a:path w="2829999" h="1091199">
                  <a:moveTo>
                    <a:pt x="0" y="0"/>
                  </a:moveTo>
                  <a:lnTo>
                    <a:pt x="2829999" y="0"/>
                  </a:lnTo>
                  <a:lnTo>
                    <a:pt x="2829999" y="1091199"/>
                  </a:lnTo>
                  <a:lnTo>
                    <a:pt x="0" y="1091199"/>
                  </a:lnTo>
                  <a:close/>
                </a:path>
              </a:pathLst>
            </a:custGeom>
            <a:solidFill>
              <a:srgbClr val="F9443F"/>
            </a:solidFill>
          </p:spPr>
        </p:sp>
        <p:sp>
          <p:nvSpPr>
            <p:cNvPr id="19" name="TextBox 19"/>
            <p:cNvSpPr txBox="1"/>
            <p:nvPr/>
          </p:nvSpPr>
          <p:spPr>
            <a:xfrm>
              <a:off x="0" y="-19050"/>
              <a:ext cx="2829999" cy="1110249"/>
            </a:xfrm>
            <a:prstGeom prst="rect">
              <a:avLst/>
            </a:prstGeom>
          </p:spPr>
          <p:txBody>
            <a:bodyPr lIns="40320" tIns="40320" rIns="40320" bIns="40320" rtlCol="0" anchor="ctr"/>
            <a:lstStyle/>
            <a:p>
              <a:pPr algn="ctr">
                <a:lnSpc>
                  <a:spcPts val="1777"/>
                </a:lnSpc>
              </a:pPr>
              <a:endParaRPr/>
            </a:p>
          </p:txBody>
        </p:sp>
      </p:grpSp>
      <p:grpSp>
        <p:nvGrpSpPr>
          <p:cNvPr id="20" name="Group 20"/>
          <p:cNvGrpSpPr/>
          <p:nvPr/>
        </p:nvGrpSpPr>
        <p:grpSpPr>
          <a:xfrm>
            <a:off x="5372649" y="3483869"/>
            <a:ext cx="5320751" cy="2770599"/>
            <a:chOff x="0" y="0"/>
            <a:chExt cx="2382746" cy="1089249"/>
          </a:xfrm>
        </p:grpSpPr>
        <p:sp>
          <p:nvSpPr>
            <p:cNvPr id="21" name="Freeform 21"/>
            <p:cNvSpPr/>
            <p:nvPr/>
          </p:nvSpPr>
          <p:spPr>
            <a:xfrm>
              <a:off x="0" y="0"/>
              <a:ext cx="2382746" cy="1089249"/>
            </a:xfrm>
            <a:custGeom>
              <a:avLst/>
              <a:gdLst/>
              <a:ahLst/>
              <a:cxnLst/>
              <a:rect l="l" t="t" r="r" b="b"/>
              <a:pathLst>
                <a:path w="2382746" h="1089249">
                  <a:moveTo>
                    <a:pt x="0" y="0"/>
                  </a:moveTo>
                  <a:lnTo>
                    <a:pt x="2382746" y="0"/>
                  </a:lnTo>
                  <a:lnTo>
                    <a:pt x="2382746" y="1089249"/>
                  </a:lnTo>
                  <a:lnTo>
                    <a:pt x="0" y="1089249"/>
                  </a:lnTo>
                  <a:close/>
                </a:path>
              </a:pathLst>
            </a:custGeom>
            <a:solidFill>
              <a:srgbClr val="D91E29"/>
            </a:solidFill>
          </p:spPr>
        </p:sp>
        <p:sp>
          <p:nvSpPr>
            <p:cNvPr id="22" name="TextBox 22"/>
            <p:cNvSpPr txBox="1"/>
            <p:nvPr/>
          </p:nvSpPr>
          <p:spPr>
            <a:xfrm>
              <a:off x="0" y="-19050"/>
              <a:ext cx="2382746" cy="1108299"/>
            </a:xfrm>
            <a:prstGeom prst="rect">
              <a:avLst/>
            </a:prstGeom>
          </p:spPr>
          <p:txBody>
            <a:bodyPr lIns="40320" tIns="40320" rIns="40320" bIns="40320" rtlCol="0" anchor="ctr"/>
            <a:lstStyle/>
            <a:p>
              <a:pPr algn="ctr">
                <a:lnSpc>
                  <a:spcPts val="1777"/>
                </a:lnSpc>
              </a:pPr>
              <a:endParaRPr/>
            </a:p>
          </p:txBody>
        </p:sp>
      </p:grpSp>
      <p:sp>
        <p:nvSpPr>
          <p:cNvPr id="23" name="AutoShape 23"/>
          <p:cNvSpPr/>
          <p:nvPr/>
        </p:nvSpPr>
        <p:spPr>
          <a:xfrm>
            <a:off x="1" y="3470322"/>
            <a:ext cx="10693400" cy="27095"/>
          </a:xfrm>
          <a:prstGeom prst="line">
            <a:avLst/>
          </a:prstGeom>
          <a:ln w="57150" cap="flat">
            <a:solidFill>
              <a:srgbClr val="050505"/>
            </a:solidFill>
            <a:prstDash val="solid"/>
            <a:headEnd type="none" w="sm" len="sm"/>
            <a:tailEnd type="none" w="sm" len="sm"/>
          </a:ln>
        </p:spPr>
      </p:sp>
      <p:grpSp>
        <p:nvGrpSpPr>
          <p:cNvPr id="24" name="Group 24"/>
          <p:cNvGrpSpPr/>
          <p:nvPr/>
        </p:nvGrpSpPr>
        <p:grpSpPr>
          <a:xfrm>
            <a:off x="-15413" y="8985600"/>
            <a:ext cx="5309046" cy="2537948"/>
            <a:chOff x="0" y="0"/>
            <a:chExt cx="2451758" cy="1080941"/>
          </a:xfrm>
        </p:grpSpPr>
        <p:sp>
          <p:nvSpPr>
            <p:cNvPr id="25" name="Freeform 25"/>
            <p:cNvSpPr/>
            <p:nvPr/>
          </p:nvSpPr>
          <p:spPr>
            <a:xfrm>
              <a:off x="0" y="0"/>
              <a:ext cx="2451758" cy="1080941"/>
            </a:xfrm>
            <a:custGeom>
              <a:avLst/>
              <a:gdLst/>
              <a:ahLst/>
              <a:cxnLst/>
              <a:rect l="l" t="t" r="r" b="b"/>
              <a:pathLst>
                <a:path w="2451758" h="1080941">
                  <a:moveTo>
                    <a:pt x="0" y="0"/>
                  </a:moveTo>
                  <a:lnTo>
                    <a:pt x="2451758" y="0"/>
                  </a:lnTo>
                  <a:lnTo>
                    <a:pt x="2451758" y="1080941"/>
                  </a:lnTo>
                  <a:lnTo>
                    <a:pt x="0" y="1080941"/>
                  </a:lnTo>
                  <a:close/>
                </a:path>
              </a:pathLst>
            </a:custGeom>
            <a:solidFill>
              <a:srgbClr val="F9443F"/>
            </a:solidFill>
          </p:spPr>
        </p:sp>
        <p:sp>
          <p:nvSpPr>
            <p:cNvPr id="26" name="TextBox 26"/>
            <p:cNvSpPr txBox="1"/>
            <p:nvPr/>
          </p:nvSpPr>
          <p:spPr>
            <a:xfrm>
              <a:off x="0" y="-19050"/>
              <a:ext cx="2451758" cy="1099991"/>
            </a:xfrm>
            <a:prstGeom prst="rect">
              <a:avLst/>
            </a:prstGeom>
          </p:spPr>
          <p:txBody>
            <a:bodyPr lIns="40320" tIns="40320" rIns="40320" bIns="40320" rtlCol="0" anchor="ctr"/>
            <a:lstStyle/>
            <a:p>
              <a:pPr algn="ctr">
                <a:lnSpc>
                  <a:spcPts val="1777"/>
                </a:lnSpc>
              </a:pPr>
              <a:endParaRPr/>
            </a:p>
          </p:txBody>
        </p:sp>
      </p:grpSp>
      <p:sp>
        <p:nvSpPr>
          <p:cNvPr id="27" name="AutoShape 27"/>
          <p:cNvSpPr/>
          <p:nvPr/>
        </p:nvSpPr>
        <p:spPr>
          <a:xfrm flipV="1">
            <a:off x="-15413" y="14437155"/>
            <a:ext cx="10708815" cy="23837"/>
          </a:xfrm>
          <a:prstGeom prst="line">
            <a:avLst/>
          </a:prstGeom>
          <a:ln w="57150" cap="flat">
            <a:solidFill>
              <a:srgbClr val="050505"/>
            </a:solidFill>
            <a:prstDash val="solid"/>
            <a:headEnd type="none" w="sm" len="sm"/>
            <a:tailEnd type="none" w="sm" len="sm"/>
          </a:ln>
        </p:spPr>
      </p:sp>
      <p:sp>
        <p:nvSpPr>
          <p:cNvPr id="28" name="Freeform 28"/>
          <p:cNvSpPr/>
          <p:nvPr/>
        </p:nvSpPr>
        <p:spPr>
          <a:xfrm>
            <a:off x="2300938" y="4471112"/>
            <a:ext cx="2978377" cy="1311375"/>
          </a:xfrm>
          <a:custGeom>
            <a:avLst/>
            <a:gdLst/>
            <a:ahLst/>
            <a:cxnLst/>
            <a:rect l="l" t="t" r="r" b="b"/>
            <a:pathLst>
              <a:path w="2978377" h="1311375">
                <a:moveTo>
                  <a:pt x="0" y="0"/>
                </a:moveTo>
                <a:lnTo>
                  <a:pt x="2978377" y="0"/>
                </a:lnTo>
                <a:lnTo>
                  <a:pt x="2978377" y="1311375"/>
                </a:lnTo>
                <a:lnTo>
                  <a:pt x="0" y="1311375"/>
                </a:lnTo>
                <a:lnTo>
                  <a:pt x="0" y="0"/>
                </a:lnTo>
                <a:close/>
              </a:path>
            </a:pathLst>
          </a:custGeom>
          <a:blipFill>
            <a:blip r:embed="rId2"/>
            <a:stretch>
              <a:fillRect/>
            </a:stretch>
          </a:blipFill>
        </p:spPr>
      </p:sp>
      <p:sp>
        <p:nvSpPr>
          <p:cNvPr id="29" name="Freeform 29"/>
          <p:cNvSpPr/>
          <p:nvPr/>
        </p:nvSpPr>
        <p:spPr>
          <a:xfrm>
            <a:off x="7891965" y="4434735"/>
            <a:ext cx="2720528" cy="1384128"/>
          </a:xfrm>
          <a:custGeom>
            <a:avLst/>
            <a:gdLst/>
            <a:ahLst/>
            <a:cxnLst/>
            <a:rect l="l" t="t" r="r" b="b"/>
            <a:pathLst>
              <a:path w="2720528" h="1384128">
                <a:moveTo>
                  <a:pt x="0" y="0"/>
                </a:moveTo>
                <a:lnTo>
                  <a:pt x="2720529" y="0"/>
                </a:lnTo>
                <a:lnTo>
                  <a:pt x="2720529" y="1384129"/>
                </a:lnTo>
                <a:lnTo>
                  <a:pt x="0" y="1384129"/>
                </a:lnTo>
                <a:lnTo>
                  <a:pt x="0" y="0"/>
                </a:lnTo>
                <a:close/>
              </a:path>
            </a:pathLst>
          </a:custGeom>
          <a:blipFill>
            <a:blip r:embed="rId3"/>
            <a:stretch>
              <a:fillRect/>
            </a:stretch>
          </a:blipFill>
        </p:spPr>
      </p:sp>
      <p:sp>
        <p:nvSpPr>
          <p:cNvPr id="30" name="Freeform 30"/>
          <p:cNvSpPr/>
          <p:nvPr/>
        </p:nvSpPr>
        <p:spPr>
          <a:xfrm>
            <a:off x="2264777" y="7195453"/>
            <a:ext cx="3011737" cy="1235870"/>
          </a:xfrm>
          <a:custGeom>
            <a:avLst/>
            <a:gdLst/>
            <a:ahLst/>
            <a:cxnLst/>
            <a:rect l="l" t="t" r="r" b="b"/>
            <a:pathLst>
              <a:path w="3011737" h="1235870">
                <a:moveTo>
                  <a:pt x="0" y="0"/>
                </a:moveTo>
                <a:lnTo>
                  <a:pt x="3011737" y="0"/>
                </a:lnTo>
                <a:lnTo>
                  <a:pt x="3011737" y="1235870"/>
                </a:lnTo>
                <a:lnTo>
                  <a:pt x="0" y="1235870"/>
                </a:lnTo>
                <a:lnTo>
                  <a:pt x="0" y="0"/>
                </a:lnTo>
                <a:close/>
              </a:path>
            </a:pathLst>
          </a:custGeom>
          <a:blipFill>
            <a:blip r:embed="rId4"/>
            <a:stretch>
              <a:fillRect/>
            </a:stretch>
          </a:blipFill>
        </p:spPr>
      </p:sp>
      <p:sp>
        <p:nvSpPr>
          <p:cNvPr id="31" name="Freeform 31"/>
          <p:cNvSpPr/>
          <p:nvPr/>
        </p:nvSpPr>
        <p:spPr>
          <a:xfrm>
            <a:off x="7631192" y="7288956"/>
            <a:ext cx="2981301" cy="1160249"/>
          </a:xfrm>
          <a:custGeom>
            <a:avLst/>
            <a:gdLst/>
            <a:ahLst/>
            <a:cxnLst/>
            <a:rect l="l" t="t" r="r" b="b"/>
            <a:pathLst>
              <a:path w="2981301" h="1160249">
                <a:moveTo>
                  <a:pt x="0" y="0"/>
                </a:moveTo>
                <a:lnTo>
                  <a:pt x="2981302" y="0"/>
                </a:lnTo>
                <a:lnTo>
                  <a:pt x="2981302" y="1160248"/>
                </a:lnTo>
                <a:lnTo>
                  <a:pt x="0" y="1160248"/>
                </a:lnTo>
                <a:lnTo>
                  <a:pt x="0" y="0"/>
                </a:lnTo>
                <a:close/>
              </a:path>
            </a:pathLst>
          </a:custGeom>
          <a:blipFill>
            <a:blip r:embed="rId5"/>
            <a:stretch>
              <a:fillRect/>
            </a:stretch>
          </a:blipFill>
        </p:spPr>
      </p:sp>
      <p:sp>
        <p:nvSpPr>
          <p:cNvPr id="32" name="Freeform 32"/>
          <p:cNvSpPr/>
          <p:nvPr/>
        </p:nvSpPr>
        <p:spPr>
          <a:xfrm>
            <a:off x="2365228" y="9940600"/>
            <a:ext cx="2947447" cy="1280958"/>
          </a:xfrm>
          <a:custGeom>
            <a:avLst/>
            <a:gdLst/>
            <a:ahLst/>
            <a:cxnLst/>
            <a:rect l="l" t="t" r="r" b="b"/>
            <a:pathLst>
              <a:path w="2947447" h="1280958">
                <a:moveTo>
                  <a:pt x="0" y="0"/>
                </a:moveTo>
                <a:lnTo>
                  <a:pt x="2947447" y="0"/>
                </a:lnTo>
                <a:lnTo>
                  <a:pt x="2947447" y="1280958"/>
                </a:lnTo>
                <a:lnTo>
                  <a:pt x="0" y="1280958"/>
                </a:lnTo>
                <a:lnTo>
                  <a:pt x="0" y="0"/>
                </a:lnTo>
                <a:close/>
              </a:path>
            </a:pathLst>
          </a:custGeom>
          <a:blipFill>
            <a:blip r:embed="rId6"/>
            <a:stretch>
              <a:fillRect/>
            </a:stretch>
          </a:blipFill>
        </p:spPr>
      </p:sp>
      <p:sp>
        <p:nvSpPr>
          <p:cNvPr id="33" name="Freeform 33"/>
          <p:cNvSpPr/>
          <p:nvPr/>
        </p:nvSpPr>
        <p:spPr>
          <a:xfrm>
            <a:off x="9047308" y="9095376"/>
            <a:ext cx="1565186" cy="2203223"/>
          </a:xfrm>
          <a:custGeom>
            <a:avLst/>
            <a:gdLst/>
            <a:ahLst/>
            <a:cxnLst/>
            <a:rect l="l" t="t" r="r" b="b"/>
            <a:pathLst>
              <a:path w="1565186" h="2203223">
                <a:moveTo>
                  <a:pt x="0" y="0"/>
                </a:moveTo>
                <a:lnTo>
                  <a:pt x="1565186" y="0"/>
                </a:lnTo>
                <a:lnTo>
                  <a:pt x="1565186" y="2203223"/>
                </a:lnTo>
                <a:lnTo>
                  <a:pt x="0" y="2203223"/>
                </a:lnTo>
                <a:lnTo>
                  <a:pt x="0" y="0"/>
                </a:lnTo>
                <a:close/>
              </a:path>
            </a:pathLst>
          </a:custGeom>
          <a:blipFill>
            <a:blip r:embed="rId7"/>
            <a:stretch>
              <a:fillRect/>
            </a:stretch>
          </a:blipFill>
        </p:spPr>
      </p:sp>
      <p:sp>
        <p:nvSpPr>
          <p:cNvPr id="34" name="Freeform 34"/>
          <p:cNvSpPr/>
          <p:nvPr/>
        </p:nvSpPr>
        <p:spPr>
          <a:xfrm>
            <a:off x="2649181" y="12451453"/>
            <a:ext cx="2644452" cy="1765956"/>
          </a:xfrm>
          <a:custGeom>
            <a:avLst/>
            <a:gdLst/>
            <a:ahLst/>
            <a:cxnLst/>
            <a:rect l="l" t="t" r="r" b="b"/>
            <a:pathLst>
              <a:path w="2644452" h="1765956">
                <a:moveTo>
                  <a:pt x="0" y="0"/>
                </a:moveTo>
                <a:lnTo>
                  <a:pt x="2644453" y="0"/>
                </a:lnTo>
                <a:lnTo>
                  <a:pt x="2644453" y="1765956"/>
                </a:lnTo>
                <a:lnTo>
                  <a:pt x="0" y="1765956"/>
                </a:lnTo>
                <a:lnTo>
                  <a:pt x="0" y="0"/>
                </a:lnTo>
                <a:close/>
              </a:path>
            </a:pathLst>
          </a:custGeom>
          <a:blipFill>
            <a:blip r:embed="rId8"/>
            <a:stretch>
              <a:fillRect/>
            </a:stretch>
          </a:blipFill>
        </p:spPr>
      </p:sp>
      <p:sp>
        <p:nvSpPr>
          <p:cNvPr id="35" name="Freeform 35"/>
          <p:cNvSpPr/>
          <p:nvPr/>
        </p:nvSpPr>
        <p:spPr>
          <a:xfrm>
            <a:off x="9239160" y="12010577"/>
            <a:ext cx="1292564" cy="2242202"/>
          </a:xfrm>
          <a:custGeom>
            <a:avLst/>
            <a:gdLst/>
            <a:ahLst/>
            <a:cxnLst/>
            <a:rect l="l" t="t" r="r" b="b"/>
            <a:pathLst>
              <a:path w="1292564" h="2242202">
                <a:moveTo>
                  <a:pt x="0" y="0"/>
                </a:moveTo>
                <a:lnTo>
                  <a:pt x="1292564" y="0"/>
                </a:lnTo>
                <a:lnTo>
                  <a:pt x="1292564" y="2242202"/>
                </a:lnTo>
                <a:lnTo>
                  <a:pt x="0" y="2242202"/>
                </a:lnTo>
                <a:lnTo>
                  <a:pt x="0" y="0"/>
                </a:lnTo>
                <a:close/>
              </a:path>
            </a:pathLst>
          </a:custGeom>
          <a:blipFill>
            <a:blip r:embed="rId9"/>
            <a:stretch>
              <a:fillRect/>
            </a:stretch>
          </a:blipFill>
        </p:spPr>
      </p:sp>
      <p:sp>
        <p:nvSpPr>
          <p:cNvPr id="36" name="Freeform 36"/>
          <p:cNvSpPr/>
          <p:nvPr/>
        </p:nvSpPr>
        <p:spPr>
          <a:xfrm>
            <a:off x="6335694" y="834070"/>
            <a:ext cx="4276800" cy="2550528"/>
          </a:xfrm>
          <a:custGeom>
            <a:avLst/>
            <a:gdLst/>
            <a:ahLst/>
            <a:cxnLst/>
            <a:rect l="l" t="t" r="r" b="b"/>
            <a:pathLst>
              <a:path w="4276800" h="2550528">
                <a:moveTo>
                  <a:pt x="0" y="0"/>
                </a:moveTo>
                <a:lnTo>
                  <a:pt x="4276800" y="0"/>
                </a:lnTo>
                <a:lnTo>
                  <a:pt x="4276800" y="2550528"/>
                </a:lnTo>
                <a:lnTo>
                  <a:pt x="0" y="2550528"/>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37" name="TextBox 37"/>
          <p:cNvSpPr txBox="1"/>
          <p:nvPr/>
        </p:nvSpPr>
        <p:spPr>
          <a:xfrm>
            <a:off x="175836" y="11897707"/>
            <a:ext cx="3924676" cy="325145"/>
          </a:xfrm>
          <a:prstGeom prst="rect">
            <a:avLst/>
          </a:prstGeom>
        </p:spPr>
        <p:txBody>
          <a:bodyPr lIns="0" tIns="0" rIns="0" bIns="0" rtlCol="0" anchor="t">
            <a:spAutoFit/>
          </a:bodyPr>
          <a:lstStyle/>
          <a:p>
            <a:pPr algn="l">
              <a:lnSpc>
                <a:spcPts val="2668"/>
              </a:lnSpc>
              <a:spcBef>
                <a:spcPct val="0"/>
              </a:spcBef>
            </a:pPr>
            <a:r>
              <a:rPr lang="en-US" sz="1920" spc="165">
                <a:solidFill>
                  <a:srgbClr val="FFFFFF"/>
                </a:solidFill>
                <a:latin typeface="Anton"/>
                <a:ea typeface="Anton"/>
                <a:cs typeface="Anton"/>
                <a:sym typeface="Anton"/>
              </a:rPr>
              <a:t>STEP 7: FINAL ADJUSTMENTS</a:t>
            </a:r>
          </a:p>
        </p:txBody>
      </p:sp>
      <p:sp>
        <p:nvSpPr>
          <p:cNvPr id="38" name="TextBox 38"/>
          <p:cNvSpPr txBox="1"/>
          <p:nvPr/>
        </p:nvSpPr>
        <p:spPr>
          <a:xfrm>
            <a:off x="133846" y="12451453"/>
            <a:ext cx="2040479" cy="1716157"/>
          </a:xfrm>
          <a:prstGeom prst="rect">
            <a:avLst/>
          </a:prstGeom>
        </p:spPr>
        <p:txBody>
          <a:bodyPr lIns="0" tIns="0" rIns="0" bIns="0" rtlCol="0" anchor="t">
            <a:spAutoFit/>
          </a:bodyPr>
          <a:lstStyle/>
          <a:p>
            <a:pPr algn="just">
              <a:lnSpc>
                <a:spcPts val="1552"/>
              </a:lnSpc>
            </a:pPr>
            <a:r>
              <a:rPr lang="en-US" sz="1304">
                <a:solidFill>
                  <a:srgbClr val="FFFFFF"/>
                </a:solidFill>
                <a:latin typeface="TT Norms"/>
                <a:ea typeface="TT Norms"/>
                <a:cs typeface="TT Norms"/>
                <a:sym typeface="TT Norms"/>
              </a:rPr>
              <a:t>Check through the chart to make certain all is correct and presented in the best way possible. You can switch its size, position and lay out so that it will look good on your document and balanced.</a:t>
            </a:r>
          </a:p>
          <a:p>
            <a:pPr algn="just">
              <a:lnSpc>
                <a:spcPts val="1552"/>
              </a:lnSpc>
            </a:pPr>
            <a:endParaRPr lang="en-US" sz="1304">
              <a:solidFill>
                <a:srgbClr val="FFFFFF"/>
              </a:solidFill>
              <a:latin typeface="TT Norms"/>
              <a:ea typeface="TT Norms"/>
              <a:cs typeface="TT Norms"/>
              <a:sym typeface="TT Norms"/>
            </a:endParaRPr>
          </a:p>
        </p:txBody>
      </p:sp>
      <p:sp>
        <p:nvSpPr>
          <p:cNvPr id="39" name="TextBox 39"/>
          <p:cNvSpPr txBox="1"/>
          <p:nvPr/>
        </p:nvSpPr>
        <p:spPr>
          <a:xfrm>
            <a:off x="5537257" y="11962952"/>
            <a:ext cx="4263877" cy="325145"/>
          </a:xfrm>
          <a:prstGeom prst="rect">
            <a:avLst/>
          </a:prstGeom>
        </p:spPr>
        <p:txBody>
          <a:bodyPr lIns="0" tIns="0" rIns="0" bIns="0" rtlCol="0" anchor="t">
            <a:spAutoFit/>
          </a:bodyPr>
          <a:lstStyle/>
          <a:p>
            <a:pPr algn="l">
              <a:lnSpc>
                <a:spcPts val="2668"/>
              </a:lnSpc>
              <a:spcBef>
                <a:spcPct val="0"/>
              </a:spcBef>
            </a:pPr>
            <a:r>
              <a:rPr lang="en-US" sz="1920" spc="165">
                <a:solidFill>
                  <a:srgbClr val="FFFFFF"/>
                </a:solidFill>
                <a:latin typeface="Anton"/>
                <a:ea typeface="Anton"/>
                <a:cs typeface="Anton"/>
                <a:sym typeface="Anton"/>
              </a:rPr>
              <a:t>STEP 8: SAVE YOUR DOCUMENT</a:t>
            </a:r>
          </a:p>
        </p:txBody>
      </p:sp>
      <p:sp>
        <p:nvSpPr>
          <p:cNvPr id="40" name="TextBox 40"/>
          <p:cNvSpPr txBox="1"/>
          <p:nvPr/>
        </p:nvSpPr>
        <p:spPr>
          <a:xfrm>
            <a:off x="5476414" y="6495750"/>
            <a:ext cx="4409028" cy="325145"/>
          </a:xfrm>
          <a:prstGeom prst="rect">
            <a:avLst/>
          </a:prstGeom>
        </p:spPr>
        <p:txBody>
          <a:bodyPr lIns="0" tIns="0" rIns="0" bIns="0" rtlCol="0" anchor="t">
            <a:spAutoFit/>
          </a:bodyPr>
          <a:lstStyle/>
          <a:p>
            <a:pPr algn="l">
              <a:lnSpc>
                <a:spcPts val="2668"/>
              </a:lnSpc>
              <a:spcBef>
                <a:spcPct val="0"/>
              </a:spcBef>
            </a:pPr>
            <a:r>
              <a:rPr lang="en-US" sz="1920" spc="165">
                <a:solidFill>
                  <a:srgbClr val="FFFFFF"/>
                </a:solidFill>
                <a:latin typeface="Anton"/>
                <a:ea typeface="Anton"/>
                <a:cs typeface="Anton"/>
                <a:sym typeface="Anton"/>
              </a:rPr>
              <a:t>STEP 4: ENTER YOUR DATA</a:t>
            </a:r>
          </a:p>
        </p:txBody>
      </p:sp>
      <p:sp>
        <p:nvSpPr>
          <p:cNvPr id="41" name="TextBox 41"/>
          <p:cNvSpPr txBox="1"/>
          <p:nvPr/>
        </p:nvSpPr>
        <p:spPr>
          <a:xfrm>
            <a:off x="5476414" y="6963770"/>
            <a:ext cx="2040479" cy="1906657"/>
          </a:xfrm>
          <a:prstGeom prst="rect">
            <a:avLst/>
          </a:prstGeom>
        </p:spPr>
        <p:txBody>
          <a:bodyPr lIns="0" tIns="0" rIns="0" bIns="0" rtlCol="0" anchor="t">
            <a:spAutoFit/>
          </a:bodyPr>
          <a:lstStyle/>
          <a:p>
            <a:pPr algn="just">
              <a:lnSpc>
                <a:spcPts val="1552"/>
              </a:lnSpc>
            </a:pPr>
            <a:r>
              <a:rPr lang="en-US" sz="1304">
                <a:solidFill>
                  <a:srgbClr val="FFFFFF"/>
                </a:solidFill>
                <a:latin typeface="TT Norms"/>
                <a:ea typeface="TT Norms"/>
                <a:cs typeface="TT Norms"/>
                <a:sym typeface="TT Norms"/>
              </a:rPr>
              <a:t>After inserting the chart, it will automatically open some kind of spread sheet where you would input your data. Enter your own values in the input fields replacing the default values meaningfully so that the data calculated will be accurate.</a:t>
            </a:r>
          </a:p>
        </p:txBody>
      </p:sp>
      <p:sp>
        <p:nvSpPr>
          <p:cNvPr id="42" name="TextBox 42"/>
          <p:cNvSpPr txBox="1"/>
          <p:nvPr/>
        </p:nvSpPr>
        <p:spPr>
          <a:xfrm>
            <a:off x="120862" y="6483068"/>
            <a:ext cx="4034624" cy="325145"/>
          </a:xfrm>
          <a:prstGeom prst="rect">
            <a:avLst/>
          </a:prstGeom>
        </p:spPr>
        <p:txBody>
          <a:bodyPr lIns="0" tIns="0" rIns="0" bIns="0" rtlCol="0" anchor="t">
            <a:spAutoFit/>
          </a:bodyPr>
          <a:lstStyle/>
          <a:p>
            <a:pPr algn="l">
              <a:lnSpc>
                <a:spcPts val="2668"/>
              </a:lnSpc>
              <a:spcBef>
                <a:spcPct val="0"/>
              </a:spcBef>
            </a:pPr>
            <a:r>
              <a:rPr lang="en-US" sz="1920" spc="165">
                <a:solidFill>
                  <a:srgbClr val="FFFFFF"/>
                </a:solidFill>
                <a:latin typeface="Anton"/>
                <a:ea typeface="Anton"/>
                <a:cs typeface="Anton"/>
                <a:sym typeface="Anton"/>
              </a:rPr>
              <a:t>STEP 3: CHOOSE THE TYPE OF CHART</a:t>
            </a:r>
          </a:p>
        </p:txBody>
      </p:sp>
      <p:sp>
        <p:nvSpPr>
          <p:cNvPr id="43" name="TextBox 43"/>
          <p:cNvSpPr txBox="1"/>
          <p:nvPr/>
        </p:nvSpPr>
        <p:spPr>
          <a:xfrm>
            <a:off x="5537257" y="12582397"/>
            <a:ext cx="3279559" cy="1468403"/>
          </a:xfrm>
          <a:prstGeom prst="rect">
            <a:avLst/>
          </a:prstGeom>
        </p:spPr>
        <p:txBody>
          <a:bodyPr lIns="0" tIns="0" rIns="0" bIns="0" rtlCol="0" anchor="t">
            <a:spAutoFit/>
          </a:bodyPr>
          <a:lstStyle/>
          <a:p>
            <a:pPr algn="just">
              <a:lnSpc>
                <a:spcPts val="1671"/>
              </a:lnSpc>
            </a:pPr>
            <a:r>
              <a:rPr lang="en-US" sz="1404">
                <a:solidFill>
                  <a:srgbClr val="FFFFFF"/>
                </a:solidFill>
                <a:latin typeface="TT Norms"/>
                <a:ea typeface="TT Norms"/>
                <a:cs typeface="TT Norms"/>
                <a:sym typeface="TT Norms"/>
              </a:rPr>
              <a:t>Once you have completed the chart, click on the File option in your toolbar and then click on “Save As” in the drop-down menu that appears to further name your file and decide where it will be saved on your computer so you can access it later.</a:t>
            </a:r>
          </a:p>
        </p:txBody>
      </p:sp>
      <p:sp>
        <p:nvSpPr>
          <p:cNvPr id="44" name="TextBox 44"/>
          <p:cNvSpPr txBox="1"/>
          <p:nvPr/>
        </p:nvSpPr>
        <p:spPr>
          <a:xfrm>
            <a:off x="72239" y="9176100"/>
            <a:ext cx="3734568" cy="325145"/>
          </a:xfrm>
          <a:prstGeom prst="rect">
            <a:avLst/>
          </a:prstGeom>
        </p:spPr>
        <p:txBody>
          <a:bodyPr lIns="0" tIns="0" rIns="0" bIns="0" rtlCol="0" anchor="t">
            <a:spAutoFit/>
          </a:bodyPr>
          <a:lstStyle/>
          <a:p>
            <a:pPr algn="l">
              <a:lnSpc>
                <a:spcPts val="2668"/>
              </a:lnSpc>
              <a:spcBef>
                <a:spcPct val="0"/>
              </a:spcBef>
            </a:pPr>
            <a:r>
              <a:rPr lang="en-US" sz="1920" spc="165">
                <a:solidFill>
                  <a:srgbClr val="FFFFFF"/>
                </a:solidFill>
                <a:latin typeface="Anton"/>
                <a:ea typeface="Anton"/>
                <a:cs typeface="Anton"/>
                <a:sym typeface="Anton"/>
              </a:rPr>
              <a:t>STEP 5: CUSTOMIZE THE CHART</a:t>
            </a:r>
          </a:p>
        </p:txBody>
      </p:sp>
      <p:sp>
        <p:nvSpPr>
          <p:cNvPr id="45" name="TextBox 45"/>
          <p:cNvSpPr txBox="1"/>
          <p:nvPr/>
        </p:nvSpPr>
        <p:spPr>
          <a:xfrm>
            <a:off x="5593221" y="3695694"/>
            <a:ext cx="3559466" cy="658520"/>
          </a:xfrm>
          <a:prstGeom prst="rect">
            <a:avLst/>
          </a:prstGeom>
        </p:spPr>
        <p:txBody>
          <a:bodyPr lIns="0" tIns="0" rIns="0" bIns="0" rtlCol="0" anchor="t">
            <a:spAutoFit/>
          </a:bodyPr>
          <a:lstStyle/>
          <a:p>
            <a:pPr algn="l">
              <a:lnSpc>
                <a:spcPts val="2668"/>
              </a:lnSpc>
            </a:pPr>
            <a:r>
              <a:rPr lang="en-US" sz="1920" spc="165">
                <a:solidFill>
                  <a:srgbClr val="FFFFFF"/>
                </a:solidFill>
                <a:latin typeface="Anton"/>
                <a:ea typeface="Anton"/>
                <a:cs typeface="Anton"/>
                <a:sym typeface="Anton"/>
              </a:rPr>
              <a:t>STEP 2: INSERT A CHART</a:t>
            </a:r>
          </a:p>
          <a:p>
            <a:pPr algn="l">
              <a:lnSpc>
                <a:spcPts val="2668"/>
              </a:lnSpc>
              <a:spcBef>
                <a:spcPct val="0"/>
              </a:spcBef>
            </a:pPr>
            <a:endParaRPr lang="en-US" sz="1920" spc="165">
              <a:solidFill>
                <a:srgbClr val="FFFFFF"/>
              </a:solidFill>
              <a:latin typeface="Anton"/>
              <a:ea typeface="Anton"/>
              <a:cs typeface="Anton"/>
              <a:sym typeface="Anton"/>
            </a:endParaRPr>
          </a:p>
        </p:txBody>
      </p:sp>
      <p:sp>
        <p:nvSpPr>
          <p:cNvPr id="46" name="TextBox 46"/>
          <p:cNvSpPr txBox="1"/>
          <p:nvPr/>
        </p:nvSpPr>
        <p:spPr>
          <a:xfrm>
            <a:off x="133846" y="3679842"/>
            <a:ext cx="3401045" cy="325088"/>
          </a:xfrm>
          <a:prstGeom prst="rect">
            <a:avLst/>
          </a:prstGeom>
        </p:spPr>
        <p:txBody>
          <a:bodyPr lIns="0" tIns="0" rIns="0" bIns="0" rtlCol="0" anchor="t">
            <a:spAutoFit/>
          </a:bodyPr>
          <a:lstStyle/>
          <a:p>
            <a:pPr algn="just">
              <a:lnSpc>
                <a:spcPts val="2672"/>
              </a:lnSpc>
              <a:spcBef>
                <a:spcPct val="0"/>
              </a:spcBef>
            </a:pPr>
            <a:r>
              <a:rPr lang="en-US" sz="1922" spc="165">
                <a:solidFill>
                  <a:srgbClr val="FFFFFF"/>
                </a:solidFill>
                <a:latin typeface="Anton"/>
                <a:ea typeface="Anton"/>
                <a:cs typeface="Anton"/>
                <a:sym typeface="Anton"/>
              </a:rPr>
              <a:t>STEP 1: OPEN MICROSOFT WORD</a:t>
            </a:r>
          </a:p>
        </p:txBody>
      </p:sp>
      <p:sp>
        <p:nvSpPr>
          <p:cNvPr id="47" name="TextBox 47"/>
          <p:cNvSpPr txBox="1"/>
          <p:nvPr/>
        </p:nvSpPr>
        <p:spPr>
          <a:xfrm>
            <a:off x="5449174" y="9152728"/>
            <a:ext cx="4038689" cy="325145"/>
          </a:xfrm>
          <a:prstGeom prst="rect">
            <a:avLst/>
          </a:prstGeom>
        </p:spPr>
        <p:txBody>
          <a:bodyPr lIns="0" tIns="0" rIns="0" bIns="0" rtlCol="0" anchor="t">
            <a:spAutoFit/>
          </a:bodyPr>
          <a:lstStyle/>
          <a:p>
            <a:pPr algn="l">
              <a:lnSpc>
                <a:spcPts val="2668"/>
              </a:lnSpc>
              <a:spcBef>
                <a:spcPct val="0"/>
              </a:spcBef>
            </a:pPr>
            <a:r>
              <a:rPr lang="en-US" sz="1920" spc="165" dirty="0">
                <a:solidFill>
                  <a:srgbClr val="FFFFFF"/>
                </a:solidFill>
                <a:latin typeface="Anton"/>
                <a:ea typeface="Anton"/>
                <a:cs typeface="Anton"/>
                <a:sym typeface="Anton"/>
              </a:rPr>
              <a:t>STEP 6: ADD TITLES AND LABELS</a:t>
            </a:r>
          </a:p>
        </p:txBody>
      </p:sp>
      <p:sp>
        <p:nvSpPr>
          <p:cNvPr id="48" name="TextBox 48"/>
          <p:cNvSpPr txBox="1"/>
          <p:nvPr/>
        </p:nvSpPr>
        <p:spPr>
          <a:xfrm>
            <a:off x="5593221" y="4258964"/>
            <a:ext cx="2113783" cy="1535668"/>
          </a:xfrm>
          <a:prstGeom prst="rect">
            <a:avLst/>
          </a:prstGeom>
        </p:spPr>
        <p:txBody>
          <a:bodyPr lIns="0" tIns="0" rIns="0" bIns="0" rtlCol="0" anchor="t">
            <a:spAutoFit/>
          </a:bodyPr>
          <a:lstStyle/>
          <a:p>
            <a:pPr algn="just">
              <a:lnSpc>
                <a:spcPts val="1790"/>
              </a:lnSpc>
            </a:pPr>
            <a:r>
              <a:rPr lang="en-US" sz="1504">
                <a:solidFill>
                  <a:srgbClr val="FFFFFF"/>
                </a:solidFill>
                <a:latin typeface="TT Norms"/>
                <a:ea typeface="TT Norms"/>
                <a:cs typeface="TT Norms"/>
                <a:sym typeface="TT Norms"/>
              </a:rPr>
              <a:t>Next go to the tab at the top of the screen that says “Insert”. Within the submenu, locate the “Chart” tab which helps you to insert a chart into the document.</a:t>
            </a:r>
          </a:p>
        </p:txBody>
      </p:sp>
      <p:sp>
        <p:nvSpPr>
          <p:cNvPr id="49" name="TextBox 49"/>
          <p:cNvSpPr txBox="1"/>
          <p:nvPr/>
        </p:nvSpPr>
        <p:spPr>
          <a:xfrm>
            <a:off x="120862" y="4258964"/>
            <a:ext cx="2036606" cy="1802517"/>
          </a:xfrm>
          <a:prstGeom prst="rect">
            <a:avLst/>
          </a:prstGeom>
        </p:spPr>
        <p:txBody>
          <a:bodyPr lIns="0" tIns="0" rIns="0" bIns="0" rtlCol="0" anchor="t">
            <a:spAutoFit/>
          </a:bodyPr>
          <a:lstStyle/>
          <a:p>
            <a:pPr algn="just">
              <a:lnSpc>
                <a:spcPts val="1589"/>
              </a:lnSpc>
            </a:pPr>
            <a:r>
              <a:rPr lang="en-US" sz="1335">
                <a:solidFill>
                  <a:srgbClr val="FFFFFF"/>
                </a:solidFill>
                <a:latin typeface="TT Norms"/>
                <a:ea typeface="TT Norms"/>
                <a:cs typeface="TT Norms"/>
                <a:sym typeface="TT Norms"/>
              </a:rPr>
              <a:t>First, log into your computer, and launch Microsoft Word. To begin with a new document, choose “New” and then “Blank Document” to ensure you have a new window on which to work.</a:t>
            </a:r>
          </a:p>
          <a:p>
            <a:pPr algn="just">
              <a:lnSpc>
                <a:spcPts val="1589"/>
              </a:lnSpc>
            </a:pPr>
            <a:endParaRPr lang="en-US" sz="1335">
              <a:solidFill>
                <a:srgbClr val="FFFFFF"/>
              </a:solidFill>
              <a:latin typeface="TT Norms"/>
              <a:ea typeface="TT Norms"/>
              <a:cs typeface="TT Norms"/>
              <a:sym typeface="TT Norms"/>
            </a:endParaRPr>
          </a:p>
        </p:txBody>
      </p:sp>
      <p:sp>
        <p:nvSpPr>
          <p:cNvPr id="50" name="TextBox 50"/>
          <p:cNvSpPr txBox="1"/>
          <p:nvPr/>
        </p:nvSpPr>
        <p:spPr>
          <a:xfrm>
            <a:off x="72239" y="7065388"/>
            <a:ext cx="2077890" cy="1402330"/>
          </a:xfrm>
          <a:prstGeom prst="rect">
            <a:avLst/>
          </a:prstGeom>
        </p:spPr>
        <p:txBody>
          <a:bodyPr lIns="0" tIns="0" rIns="0" bIns="0" rtlCol="0" anchor="t">
            <a:spAutoFit/>
          </a:bodyPr>
          <a:lstStyle/>
          <a:p>
            <a:pPr algn="just">
              <a:lnSpc>
                <a:spcPts val="1584"/>
              </a:lnSpc>
            </a:pPr>
            <a:r>
              <a:rPr lang="en-US" sz="1331">
                <a:solidFill>
                  <a:srgbClr val="FFFFFF"/>
                </a:solidFill>
                <a:latin typeface="TT Norms"/>
                <a:ea typeface="TT Norms"/>
                <a:cs typeface="TT Norms"/>
                <a:sym typeface="TT Norms"/>
              </a:rPr>
              <a:t>A window will pop up, showing several types of charts including the bar chart, line chart and the chart. Click on the chart type that best suits your data and then on “OK”.</a:t>
            </a:r>
          </a:p>
        </p:txBody>
      </p:sp>
      <p:sp>
        <p:nvSpPr>
          <p:cNvPr id="51" name="TextBox 51"/>
          <p:cNvSpPr txBox="1"/>
          <p:nvPr/>
        </p:nvSpPr>
        <p:spPr>
          <a:xfrm>
            <a:off x="5476414" y="9772667"/>
            <a:ext cx="3071487" cy="1468403"/>
          </a:xfrm>
          <a:prstGeom prst="rect">
            <a:avLst/>
          </a:prstGeom>
        </p:spPr>
        <p:txBody>
          <a:bodyPr lIns="0" tIns="0" rIns="0" bIns="0" rtlCol="0" anchor="t">
            <a:spAutoFit/>
          </a:bodyPr>
          <a:lstStyle/>
          <a:p>
            <a:pPr algn="just">
              <a:lnSpc>
                <a:spcPts val="1671"/>
              </a:lnSpc>
            </a:pPr>
            <a:r>
              <a:rPr lang="en-US" sz="1404" dirty="0">
                <a:solidFill>
                  <a:srgbClr val="FFFFFF"/>
                </a:solidFill>
                <a:latin typeface="TT Norms"/>
                <a:ea typeface="TT Norms"/>
                <a:cs typeface="TT Norms"/>
                <a:sym typeface="TT Norms"/>
              </a:rPr>
              <a:t>You can right click to format or click on the chart elements and type over to add or edit titles and labels. Introduce an understandable title, axis titles that explain the data in the chart as well as axis labels.</a:t>
            </a:r>
          </a:p>
          <a:p>
            <a:pPr algn="just">
              <a:lnSpc>
                <a:spcPts val="1671"/>
              </a:lnSpc>
            </a:pPr>
            <a:endParaRPr lang="en-US" sz="1404" dirty="0">
              <a:solidFill>
                <a:srgbClr val="FFFFFF"/>
              </a:solidFill>
              <a:latin typeface="TT Norms"/>
              <a:ea typeface="TT Norms"/>
              <a:cs typeface="TT Norms"/>
              <a:sym typeface="TT Norms"/>
            </a:endParaRPr>
          </a:p>
        </p:txBody>
      </p:sp>
      <p:sp>
        <p:nvSpPr>
          <p:cNvPr id="52" name="TextBox 52"/>
          <p:cNvSpPr txBox="1"/>
          <p:nvPr/>
        </p:nvSpPr>
        <p:spPr>
          <a:xfrm>
            <a:off x="38464" y="75593"/>
            <a:ext cx="9285676" cy="1457391"/>
          </a:xfrm>
          <a:prstGeom prst="rect">
            <a:avLst/>
          </a:prstGeom>
        </p:spPr>
        <p:txBody>
          <a:bodyPr lIns="0" tIns="0" rIns="0" bIns="0" rtlCol="0" anchor="t">
            <a:spAutoFit/>
          </a:bodyPr>
          <a:lstStyle/>
          <a:p>
            <a:pPr algn="l">
              <a:lnSpc>
                <a:spcPts val="5115"/>
              </a:lnSpc>
            </a:pPr>
            <a:r>
              <a:rPr lang="en-US" sz="4262" b="1" dirty="0">
                <a:solidFill>
                  <a:srgbClr val="050505"/>
                </a:solidFill>
                <a:latin typeface="Mont Bold"/>
                <a:ea typeface="Mont Bold"/>
                <a:cs typeface="Mont Bold"/>
                <a:sym typeface="Mont Bold"/>
              </a:rPr>
              <a:t>HOW TO CREATE A CHART IN A WORD DOCUMENT? </a:t>
            </a:r>
          </a:p>
        </p:txBody>
      </p:sp>
      <p:sp>
        <p:nvSpPr>
          <p:cNvPr id="53" name="TextBox 53"/>
          <p:cNvSpPr txBox="1"/>
          <p:nvPr/>
        </p:nvSpPr>
        <p:spPr>
          <a:xfrm>
            <a:off x="97968" y="9624551"/>
            <a:ext cx="2026431" cy="1810619"/>
          </a:xfrm>
          <a:prstGeom prst="rect">
            <a:avLst/>
          </a:prstGeom>
        </p:spPr>
        <p:txBody>
          <a:bodyPr lIns="0" tIns="0" rIns="0" bIns="0" rtlCol="0" anchor="t">
            <a:spAutoFit/>
          </a:bodyPr>
          <a:lstStyle/>
          <a:p>
            <a:pPr algn="just">
              <a:lnSpc>
                <a:spcPts val="1433"/>
              </a:lnSpc>
            </a:pPr>
            <a:r>
              <a:rPr lang="en-US" sz="1204">
                <a:solidFill>
                  <a:srgbClr val="FFFFFF"/>
                </a:solidFill>
                <a:latin typeface="TT Norms"/>
                <a:ea typeface="TT Norms"/>
                <a:cs typeface="TT Norms"/>
                <a:sym typeface="TT Norms"/>
              </a:rPr>
              <a:t>For the purposes of adding chart title, changing color and styling of the chart among other things, navigate to the "Chart Design" tab. Here, you can alter the color map, the design of the chart and its structure to fit what it is you need.</a:t>
            </a:r>
          </a:p>
          <a:p>
            <a:pPr algn="just">
              <a:lnSpc>
                <a:spcPts val="1433"/>
              </a:lnSpc>
            </a:pPr>
            <a:endParaRPr lang="en-US" sz="1204">
              <a:solidFill>
                <a:srgbClr val="FFFFFF"/>
              </a:solidFill>
              <a:latin typeface="TT Norms"/>
              <a:ea typeface="TT Norms"/>
              <a:cs typeface="TT Norms"/>
              <a:sym typeface="TT Norms"/>
            </a:endParaRPr>
          </a:p>
        </p:txBody>
      </p:sp>
      <p:sp>
        <p:nvSpPr>
          <p:cNvPr id="54" name="TextBox 54"/>
          <p:cNvSpPr txBox="1"/>
          <p:nvPr/>
        </p:nvSpPr>
        <p:spPr>
          <a:xfrm>
            <a:off x="133846" y="1542813"/>
            <a:ext cx="6027459" cy="1810345"/>
          </a:xfrm>
          <a:prstGeom prst="rect">
            <a:avLst/>
          </a:prstGeom>
        </p:spPr>
        <p:txBody>
          <a:bodyPr lIns="0" tIns="0" rIns="0" bIns="0" rtlCol="0" anchor="t">
            <a:spAutoFit/>
          </a:bodyPr>
          <a:lstStyle/>
          <a:p>
            <a:pPr algn="just">
              <a:lnSpc>
                <a:spcPts val="1619"/>
              </a:lnSpc>
            </a:pPr>
            <a:r>
              <a:rPr lang="en-US" sz="1349" spc="-24" dirty="0">
                <a:solidFill>
                  <a:srgbClr val="050505"/>
                </a:solidFill>
                <a:latin typeface="Tenor Sans"/>
                <a:ea typeface="Tenor Sans"/>
                <a:cs typeface="Tenor Sans"/>
                <a:sym typeface="Tenor Sans"/>
              </a:rPr>
              <a:t>It is easy to make a chart in Microsoft Word that will really make your data easy to comprehend. Charts can be used when preparing reports for your job, school projects or even a presentation to ensure that your work looks professional. This guide describes what to do at each stage, starting with how to open Word up and ending with how to save a document. It explains how to select a particular type of chart, how to input data and how to give the chart added value by adding titles and labels. By following these steps, you will be able to make neat and clear chart and represent your information in a most suitable manner.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531</Words>
  <Application>Microsoft Office PowerPoint</Application>
  <PresentationFormat>Custom</PresentationFormat>
  <Paragraphs>18</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TT Norms</vt:lpstr>
      <vt:lpstr>Anton</vt:lpstr>
      <vt:lpstr>Tenor Sans</vt:lpstr>
      <vt:lpstr>Calibri</vt:lpstr>
      <vt:lpstr>Mont Bold</vt:lpstr>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Colorful Illustrative Graphs for Effective Communication Poster</dc:title>
  <cp:lastModifiedBy>Windows User</cp:lastModifiedBy>
  <cp:revision>2</cp:revision>
  <dcterms:created xsi:type="dcterms:W3CDTF">2006-08-16T00:00:00Z</dcterms:created>
  <dcterms:modified xsi:type="dcterms:W3CDTF">2024-11-27T04:37:22Z</dcterms:modified>
  <dc:identifier>DAGXlxEy9PE</dc:identifier>
</cp:coreProperties>
</file>