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4E21A2-8632-49E5-ABBD-9B64202BB097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C198902-4C91-476C-ADB9-6F5596914F23}">
      <dgm:prSet/>
      <dgm:spPr>
        <a:solidFill>
          <a:schemeClr val="accent6"/>
        </a:solidFill>
      </dgm:spPr>
      <dgm:t>
        <a:bodyPr/>
        <a:lstStyle/>
        <a:p>
          <a:r>
            <a:rPr lang="en-US" b="0" i="0" baseline="0" dirty="0"/>
            <a:t>Misreading indirect communication as disinterest or avoidance</a:t>
          </a:r>
          <a:endParaRPr lang="en-US" dirty="0"/>
        </a:p>
      </dgm:t>
    </dgm:pt>
    <dgm:pt modelId="{3652F6FB-9D12-4AB0-A7E1-69549EF105AF}" type="parTrans" cxnId="{7BF126AD-909B-46D8-8A19-BCC50E030483}">
      <dgm:prSet/>
      <dgm:spPr/>
      <dgm:t>
        <a:bodyPr/>
        <a:lstStyle/>
        <a:p>
          <a:endParaRPr lang="en-US"/>
        </a:p>
      </dgm:t>
    </dgm:pt>
    <dgm:pt modelId="{781576B9-3BCD-4A2C-BA2F-C34DC11E54B6}" type="sibTrans" cxnId="{7BF126AD-909B-46D8-8A19-BCC50E030483}">
      <dgm:prSet/>
      <dgm:spPr/>
      <dgm:t>
        <a:bodyPr/>
        <a:lstStyle/>
        <a:p>
          <a:endParaRPr lang="en-US"/>
        </a:p>
      </dgm:t>
    </dgm:pt>
    <dgm:pt modelId="{5D559640-4433-44ED-A6F5-A12B79CABC94}">
      <dgm:prSet/>
      <dgm:spPr>
        <a:solidFill>
          <a:schemeClr val="accent6"/>
        </a:solidFill>
      </dgm:spPr>
      <dgm:t>
        <a:bodyPr/>
        <a:lstStyle/>
        <a:p>
          <a:r>
            <a:rPr lang="en-US" b="0" i="0" baseline="0"/>
            <a:t>Underestimating the importance of pre-deal relationship cultivation (Guanxi)</a:t>
          </a:r>
          <a:endParaRPr lang="en-US"/>
        </a:p>
      </dgm:t>
    </dgm:pt>
    <dgm:pt modelId="{915589F8-72FC-4668-9ABD-2B1046A314BC}" type="parTrans" cxnId="{2EF4779F-2668-4512-B664-EC5D2169E005}">
      <dgm:prSet/>
      <dgm:spPr/>
      <dgm:t>
        <a:bodyPr/>
        <a:lstStyle/>
        <a:p>
          <a:endParaRPr lang="en-US"/>
        </a:p>
      </dgm:t>
    </dgm:pt>
    <dgm:pt modelId="{35CC7B20-5E40-4ADB-8043-A69E02B9C56A}" type="sibTrans" cxnId="{2EF4779F-2668-4512-B664-EC5D2169E005}">
      <dgm:prSet/>
      <dgm:spPr/>
      <dgm:t>
        <a:bodyPr/>
        <a:lstStyle/>
        <a:p>
          <a:endParaRPr lang="en-US"/>
        </a:p>
      </dgm:t>
    </dgm:pt>
    <dgm:pt modelId="{10F99748-5AD1-4760-8244-A287FD40DFFA}">
      <dgm:prSet/>
      <dgm:spPr>
        <a:solidFill>
          <a:schemeClr val="accent6"/>
        </a:solidFill>
      </dgm:spPr>
      <dgm:t>
        <a:bodyPr/>
        <a:lstStyle/>
        <a:p>
          <a:r>
            <a:rPr lang="en-US" b="0" i="0" baseline="0" dirty="0"/>
            <a:t>Expecting swift decision-making; facing delays due to hierarchical approvals</a:t>
          </a:r>
          <a:endParaRPr lang="en-US" dirty="0"/>
        </a:p>
      </dgm:t>
    </dgm:pt>
    <dgm:pt modelId="{D95F38D2-27E8-41C9-9106-5B70BDB183F6}" type="parTrans" cxnId="{DD401212-DBD4-4531-94C6-BBD56DE467A2}">
      <dgm:prSet/>
      <dgm:spPr/>
      <dgm:t>
        <a:bodyPr/>
        <a:lstStyle/>
        <a:p>
          <a:endParaRPr lang="en-US"/>
        </a:p>
      </dgm:t>
    </dgm:pt>
    <dgm:pt modelId="{4995EC13-4E92-44CB-85BE-0F3366083D4B}" type="sibTrans" cxnId="{DD401212-DBD4-4531-94C6-BBD56DE467A2}">
      <dgm:prSet/>
      <dgm:spPr/>
      <dgm:t>
        <a:bodyPr/>
        <a:lstStyle/>
        <a:p>
          <a:endParaRPr lang="en-US"/>
        </a:p>
      </dgm:t>
    </dgm:pt>
    <dgm:pt modelId="{63865663-0108-4B2E-87A5-47621CE8C940}">
      <dgm:prSet/>
      <dgm:spPr>
        <a:solidFill>
          <a:schemeClr val="accent6"/>
        </a:solidFill>
      </dgm:spPr>
      <dgm:t>
        <a:bodyPr/>
        <a:lstStyle/>
        <a:p>
          <a:r>
            <a:rPr lang="en-US" b="0" i="0" baseline="0" dirty="0"/>
            <a:t>Over-</a:t>
          </a:r>
          <a:r>
            <a:rPr lang="en-US" b="0" i="0" baseline="0" dirty="0" err="1"/>
            <a:t>prioritising</a:t>
          </a:r>
          <a:r>
            <a:rPr lang="en-US" b="0" i="0" baseline="0" dirty="0"/>
            <a:t> contractual precision over personal trust</a:t>
          </a:r>
          <a:endParaRPr lang="en-US" dirty="0"/>
        </a:p>
      </dgm:t>
    </dgm:pt>
    <dgm:pt modelId="{4B3D894E-08E9-4CBF-9400-2073AEB62147}" type="parTrans" cxnId="{AFE7E9AB-EAB5-40BC-9E5D-063DB7D2B7C9}">
      <dgm:prSet/>
      <dgm:spPr/>
      <dgm:t>
        <a:bodyPr/>
        <a:lstStyle/>
        <a:p>
          <a:endParaRPr lang="en-US"/>
        </a:p>
      </dgm:t>
    </dgm:pt>
    <dgm:pt modelId="{28363030-2CFF-41F3-B3D1-F1D670856A6C}" type="sibTrans" cxnId="{AFE7E9AB-EAB5-40BC-9E5D-063DB7D2B7C9}">
      <dgm:prSet/>
      <dgm:spPr/>
      <dgm:t>
        <a:bodyPr/>
        <a:lstStyle/>
        <a:p>
          <a:endParaRPr lang="en-US"/>
        </a:p>
      </dgm:t>
    </dgm:pt>
    <dgm:pt modelId="{2F154D03-08E1-4D50-BF45-2AD97A6DCCDD}">
      <dgm:prSet/>
      <dgm:spPr>
        <a:solidFill>
          <a:schemeClr val="accent6"/>
        </a:solidFill>
      </dgm:spPr>
      <dgm:t>
        <a:bodyPr/>
        <a:lstStyle/>
        <a:p>
          <a:r>
            <a:rPr lang="en-US" b="0" i="0" baseline="0"/>
            <a:t>Risk of unintentionally causing ‘loss of face’ (Mianzi), damaging trust</a:t>
          </a:r>
          <a:endParaRPr lang="en-US"/>
        </a:p>
      </dgm:t>
    </dgm:pt>
    <dgm:pt modelId="{74D0EDAD-137D-416B-A748-BE6159DBDF1B}" type="parTrans" cxnId="{66A2872E-D1F1-48A3-880A-AF3A2F1AB485}">
      <dgm:prSet/>
      <dgm:spPr/>
      <dgm:t>
        <a:bodyPr/>
        <a:lstStyle/>
        <a:p>
          <a:endParaRPr lang="en-US"/>
        </a:p>
      </dgm:t>
    </dgm:pt>
    <dgm:pt modelId="{CFA46840-3F78-45A5-88CE-57F2D294AA86}" type="sibTrans" cxnId="{66A2872E-D1F1-48A3-880A-AF3A2F1AB485}">
      <dgm:prSet/>
      <dgm:spPr/>
      <dgm:t>
        <a:bodyPr/>
        <a:lstStyle/>
        <a:p>
          <a:endParaRPr lang="en-US"/>
        </a:p>
      </dgm:t>
    </dgm:pt>
    <dgm:pt modelId="{0E075062-9EB9-4A93-86A8-A47B49800E87}" type="pres">
      <dgm:prSet presAssocID="{EB4E21A2-8632-49E5-ABBD-9B64202BB097}" presName="diagram" presStyleCnt="0">
        <dgm:presLayoutVars>
          <dgm:dir/>
          <dgm:resizeHandles val="exact"/>
        </dgm:presLayoutVars>
      </dgm:prSet>
      <dgm:spPr/>
    </dgm:pt>
    <dgm:pt modelId="{765B1D5E-C35B-4085-98FF-204256C670E2}" type="pres">
      <dgm:prSet presAssocID="{2C198902-4C91-476C-ADB9-6F5596914F23}" presName="node" presStyleLbl="node1" presStyleIdx="0" presStyleCnt="5">
        <dgm:presLayoutVars>
          <dgm:bulletEnabled val="1"/>
        </dgm:presLayoutVars>
      </dgm:prSet>
      <dgm:spPr/>
    </dgm:pt>
    <dgm:pt modelId="{D7C7218D-B7C4-4517-B68A-16BDA428CDF1}" type="pres">
      <dgm:prSet presAssocID="{781576B9-3BCD-4A2C-BA2F-C34DC11E54B6}" presName="sibTrans" presStyleCnt="0"/>
      <dgm:spPr/>
    </dgm:pt>
    <dgm:pt modelId="{EA2376BC-4F02-4E08-8DAA-61FC92A2558C}" type="pres">
      <dgm:prSet presAssocID="{5D559640-4433-44ED-A6F5-A12B79CABC94}" presName="node" presStyleLbl="node1" presStyleIdx="1" presStyleCnt="5">
        <dgm:presLayoutVars>
          <dgm:bulletEnabled val="1"/>
        </dgm:presLayoutVars>
      </dgm:prSet>
      <dgm:spPr/>
    </dgm:pt>
    <dgm:pt modelId="{835B8ACB-612E-41BC-B448-873E5DBCD0EE}" type="pres">
      <dgm:prSet presAssocID="{35CC7B20-5E40-4ADB-8043-A69E02B9C56A}" presName="sibTrans" presStyleCnt="0"/>
      <dgm:spPr/>
    </dgm:pt>
    <dgm:pt modelId="{9314C967-ADF2-4681-AED4-EAB6B85AF12E}" type="pres">
      <dgm:prSet presAssocID="{10F99748-5AD1-4760-8244-A287FD40DFFA}" presName="node" presStyleLbl="node1" presStyleIdx="2" presStyleCnt="5">
        <dgm:presLayoutVars>
          <dgm:bulletEnabled val="1"/>
        </dgm:presLayoutVars>
      </dgm:prSet>
      <dgm:spPr/>
    </dgm:pt>
    <dgm:pt modelId="{2EC8942E-403B-424A-9DEA-B082BD78D1BE}" type="pres">
      <dgm:prSet presAssocID="{4995EC13-4E92-44CB-85BE-0F3366083D4B}" presName="sibTrans" presStyleCnt="0"/>
      <dgm:spPr/>
    </dgm:pt>
    <dgm:pt modelId="{854F5107-4FCF-4490-BD4C-ED6180D9756F}" type="pres">
      <dgm:prSet presAssocID="{63865663-0108-4B2E-87A5-47621CE8C940}" presName="node" presStyleLbl="node1" presStyleIdx="3" presStyleCnt="5">
        <dgm:presLayoutVars>
          <dgm:bulletEnabled val="1"/>
        </dgm:presLayoutVars>
      </dgm:prSet>
      <dgm:spPr/>
    </dgm:pt>
    <dgm:pt modelId="{B926A42E-AE4A-4EA5-8935-E6AF63822A7E}" type="pres">
      <dgm:prSet presAssocID="{28363030-2CFF-41F3-B3D1-F1D670856A6C}" presName="sibTrans" presStyleCnt="0"/>
      <dgm:spPr/>
    </dgm:pt>
    <dgm:pt modelId="{3CC89160-BE76-4B37-A9CC-0AF019782955}" type="pres">
      <dgm:prSet presAssocID="{2F154D03-08E1-4D50-BF45-2AD97A6DCCDD}" presName="node" presStyleLbl="node1" presStyleIdx="4" presStyleCnt="5">
        <dgm:presLayoutVars>
          <dgm:bulletEnabled val="1"/>
        </dgm:presLayoutVars>
      </dgm:prSet>
      <dgm:spPr/>
    </dgm:pt>
  </dgm:ptLst>
  <dgm:cxnLst>
    <dgm:cxn modelId="{DD401212-DBD4-4531-94C6-BBD56DE467A2}" srcId="{EB4E21A2-8632-49E5-ABBD-9B64202BB097}" destId="{10F99748-5AD1-4760-8244-A287FD40DFFA}" srcOrd="2" destOrd="0" parTransId="{D95F38D2-27E8-41C9-9106-5B70BDB183F6}" sibTransId="{4995EC13-4E92-44CB-85BE-0F3366083D4B}"/>
    <dgm:cxn modelId="{EDEC4B2B-33CB-421B-8DAB-16825781739B}" type="presOf" srcId="{63865663-0108-4B2E-87A5-47621CE8C940}" destId="{854F5107-4FCF-4490-BD4C-ED6180D9756F}" srcOrd="0" destOrd="0" presId="urn:microsoft.com/office/officeart/2005/8/layout/default"/>
    <dgm:cxn modelId="{8C30B32D-E57F-4275-A95E-873EB9E07FAE}" type="presOf" srcId="{EB4E21A2-8632-49E5-ABBD-9B64202BB097}" destId="{0E075062-9EB9-4A93-86A8-A47B49800E87}" srcOrd="0" destOrd="0" presId="urn:microsoft.com/office/officeart/2005/8/layout/default"/>
    <dgm:cxn modelId="{66A2872E-D1F1-48A3-880A-AF3A2F1AB485}" srcId="{EB4E21A2-8632-49E5-ABBD-9B64202BB097}" destId="{2F154D03-08E1-4D50-BF45-2AD97A6DCCDD}" srcOrd="4" destOrd="0" parTransId="{74D0EDAD-137D-416B-A748-BE6159DBDF1B}" sibTransId="{CFA46840-3F78-45A5-88CE-57F2D294AA86}"/>
    <dgm:cxn modelId="{DFF7485B-7D4F-422D-8AFA-D0DD147183F7}" type="presOf" srcId="{10F99748-5AD1-4760-8244-A287FD40DFFA}" destId="{9314C967-ADF2-4681-AED4-EAB6B85AF12E}" srcOrd="0" destOrd="0" presId="urn:microsoft.com/office/officeart/2005/8/layout/default"/>
    <dgm:cxn modelId="{2EF4779F-2668-4512-B664-EC5D2169E005}" srcId="{EB4E21A2-8632-49E5-ABBD-9B64202BB097}" destId="{5D559640-4433-44ED-A6F5-A12B79CABC94}" srcOrd="1" destOrd="0" parTransId="{915589F8-72FC-4668-9ABD-2B1046A314BC}" sibTransId="{35CC7B20-5E40-4ADB-8043-A69E02B9C56A}"/>
    <dgm:cxn modelId="{AFE7E9AB-EAB5-40BC-9E5D-063DB7D2B7C9}" srcId="{EB4E21A2-8632-49E5-ABBD-9B64202BB097}" destId="{63865663-0108-4B2E-87A5-47621CE8C940}" srcOrd="3" destOrd="0" parTransId="{4B3D894E-08E9-4CBF-9400-2073AEB62147}" sibTransId="{28363030-2CFF-41F3-B3D1-F1D670856A6C}"/>
    <dgm:cxn modelId="{7BF126AD-909B-46D8-8A19-BCC50E030483}" srcId="{EB4E21A2-8632-49E5-ABBD-9B64202BB097}" destId="{2C198902-4C91-476C-ADB9-6F5596914F23}" srcOrd="0" destOrd="0" parTransId="{3652F6FB-9D12-4AB0-A7E1-69549EF105AF}" sibTransId="{781576B9-3BCD-4A2C-BA2F-C34DC11E54B6}"/>
    <dgm:cxn modelId="{4BC92EB9-8ED3-4FEE-83C3-C3190E10BF17}" type="presOf" srcId="{2F154D03-08E1-4D50-BF45-2AD97A6DCCDD}" destId="{3CC89160-BE76-4B37-A9CC-0AF019782955}" srcOrd="0" destOrd="0" presId="urn:microsoft.com/office/officeart/2005/8/layout/default"/>
    <dgm:cxn modelId="{DC3FF9D5-B36A-4EBF-BAD9-FAB8E115DF46}" type="presOf" srcId="{5D559640-4433-44ED-A6F5-A12B79CABC94}" destId="{EA2376BC-4F02-4E08-8DAA-61FC92A2558C}" srcOrd="0" destOrd="0" presId="urn:microsoft.com/office/officeart/2005/8/layout/default"/>
    <dgm:cxn modelId="{43D92CD9-DAC3-4CD9-80F1-C92435E8156C}" type="presOf" srcId="{2C198902-4C91-476C-ADB9-6F5596914F23}" destId="{765B1D5E-C35B-4085-98FF-204256C670E2}" srcOrd="0" destOrd="0" presId="urn:microsoft.com/office/officeart/2005/8/layout/default"/>
    <dgm:cxn modelId="{1E8937F1-54A3-4B9C-97CD-806B60B57256}" type="presParOf" srcId="{0E075062-9EB9-4A93-86A8-A47B49800E87}" destId="{765B1D5E-C35B-4085-98FF-204256C670E2}" srcOrd="0" destOrd="0" presId="urn:microsoft.com/office/officeart/2005/8/layout/default"/>
    <dgm:cxn modelId="{DB4DFA46-F208-4708-8592-3A0AF6BCF19D}" type="presParOf" srcId="{0E075062-9EB9-4A93-86A8-A47B49800E87}" destId="{D7C7218D-B7C4-4517-B68A-16BDA428CDF1}" srcOrd="1" destOrd="0" presId="urn:microsoft.com/office/officeart/2005/8/layout/default"/>
    <dgm:cxn modelId="{8395E2B8-7500-4697-89FD-7555375B51A0}" type="presParOf" srcId="{0E075062-9EB9-4A93-86A8-A47B49800E87}" destId="{EA2376BC-4F02-4E08-8DAA-61FC92A2558C}" srcOrd="2" destOrd="0" presId="urn:microsoft.com/office/officeart/2005/8/layout/default"/>
    <dgm:cxn modelId="{C98AEB30-DF70-4AB1-9F0B-E0C2B923BB15}" type="presParOf" srcId="{0E075062-9EB9-4A93-86A8-A47B49800E87}" destId="{835B8ACB-612E-41BC-B448-873E5DBCD0EE}" srcOrd="3" destOrd="0" presId="urn:microsoft.com/office/officeart/2005/8/layout/default"/>
    <dgm:cxn modelId="{7C33804D-5690-406A-BEF2-0DBB19A239DC}" type="presParOf" srcId="{0E075062-9EB9-4A93-86A8-A47B49800E87}" destId="{9314C967-ADF2-4681-AED4-EAB6B85AF12E}" srcOrd="4" destOrd="0" presId="urn:microsoft.com/office/officeart/2005/8/layout/default"/>
    <dgm:cxn modelId="{1FD8137A-4C13-46C4-AA36-BC5ED8B588EE}" type="presParOf" srcId="{0E075062-9EB9-4A93-86A8-A47B49800E87}" destId="{2EC8942E-403B-424A-9DEA-B082BD78D1BE}" srcOrd="5" destOrd="0" presId="urn:microsoft.com/office/officeart/2005/8/layout/default"/>
    <dgm:cxn modelId="{BC8ACF8E-8A4E-40FF-905A-5820B8F312F9}" type="presParOf" srcId="{0E075062-9EB9-4A93-86A8-A47B49800E87}" destId="{854F5107-4FCF-4490-BD4C-ED6180D9756F}" srcOrd="6" destOrd="0" presId="urn:microsoft.com/office/officeart/2005/8/layout/default"/>
    <dgm:cxn modelId="{28C930D1-B969-4260-B9B0-14C5776D825B}" type="presParOf" srcId="{0E075062-9EB9-4A93-86A8-A47B49800E87}" destId="{B926A42E-AE4A-4EA5-8935-E6AF63822A7E}" srcOrd="7" destOrd="0" presId="urn:microsoft.com/office/officeart/2005/8/layout/default"/>
    <dgm:cxn modelId="{3DAF8D55-A8BB-44BE-9F76-C8736ADCDE24}" type="presParOf" srcId="{0E075062-9EB9-4A93-86A8-A47B49800E87}" destId="{3CC89160-BE76-4B37-A9CC-0AF01978295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0975D4-B34C-4F5A-9357-2D39AB6AF2A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B007CB2-CE3D-40BF-950B-61B67D7B99B3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Builds trust and credibility </a:t>
          </a:r>
          <a:endParaRPr lang="en-US" dirty="0"/>
        </a:p>
      </dgm:t>
    </dgm:pt>
    <dgm:pt modelId="{85BBE1D8-4A4F-4E0E-8008-2EFF4007442B}" type="parTrans" cxnId="{BC959220-CB75-4359-8816-FAEC5E5FF585}">
      <dgm:prSet/>
      <dgm:spPr/>
      <dgm:t>
        <a:bodyPr/>
        <a:lstStyle/>
        <a:p>
          <a:endParaRPr lang="en-US"/>
        </a:p>
      </dgm:t>
    </dgm:pt>
    <dgm:pt modelId="{26A1C0F2-5278-4521-845A-0EED1D42C7BF}" type="sibTrans" cxnId="{BC959220-CB75-4359-8816-FAEC5E5FF585}">
      <dgm:prSet/>
      <dgm:spPr/>
      <dgm:t>
        <a:bodyPr/>
        <a:lstStyle/>
        <a:p>
          <a:endParaRPr lang="en-US"/>
        </a:p>
      </dgm:t>
    </dgm:pt>
    <dgm:pt modelId="{DC97DB7A-9A73-4F04-86F6-6DA1122D666E}">
      <dgm:prSet/>
      <dgm:spPr/>
      <dgm:t>
        <a:bodyPr/>
        <a:lstStyle/>
        <a:p>
          <a:pPr>
            <a:defRPr cap="all"/>
          </a:pPr>
          <a:r>
            <a:rPr lang="en-US" b="0" i="0" baseline="0"/>
            <a:t>Prevents communication breakdowns</a:t>
          </a:r>
          <a:endParaRPr lang="en-US"/>
        </a:p>
      </dgm:t>
    </dgm:pt>
    <dgm:pt modelId="{D5C03436-20A8-4968-BE88-35B9A499AE6F}" type="parTrans" cxnId="{BC247C06-498D-4727-9D06-84E365559E8A}">
      <dgm:prSet/>
      <dgm:spPr/>
      <dgm:t>
        <a:bodyPr/>
        <a:lstStyle/>
        <a:p>
          <a:endParaRPr lang="en-US"/>
        </a:p>
      </dgm:t>
    </dgm:pt>
    <dgm:pt modelId="{799D985A-D181-4A3F-BC21-EDE048A0E006}" type="sibTrans" cxnId="{BC247C06-498D-4727-9D06-84E365559E8A}">
      <dgm:prSet/>
      <dgm:spPr/>
      <dgm:t>
        <a:bodyPr/>
        <a:lstStyle/>
        <a:p>
          <a:endParaRPr lang="en-US"/>
        </a:p>
      </dgm:t>
    </dgm:pt>
    <dgm:pt modelId="{E5F974FF-D17E-4730-8326-FC76BF64464A}">
      <dgm:prSet/>
      <dgm:spPr/>
      <dgm:t>
        <a:bodyPr/>
        <a:lstStyle/>
        <a:p>
          <a:pPr>
            <a:defRPr cap="all"/>
          </a:pPr>
          <a:r>
            <a:rPr lang="en-US" b="0" i="0" baseline="0"/>
            <a:t>Enhances cooperation during and after the deal</a:t>
          </a:r>
          <a:endParaRPr lang="en-US"/>
        </a:p>
      </dgm:t>
    </dgm:pt>
    <dgm:pt modelId="{0FFA94C6-D739-453F-922B-738562616465}" type="parTrans" cxnId="{3281F385-3727-4B27-BE48-454FD16CEE09}">
      <dgm:prSet/>
      <dgm:spPr/>
      <dgm:t>
        <a:bodyPr/>
        <a:lstStyle/>
        <a:p>
          <a:endParaRPr lang="en-US"/>
        </a:p>
      </dgm:t>
    </dgm:pt>
    <dgm:pt modelId="{EE3A3EAB-F416-488A-A085-EA1D3359FD74}" type="sibTrans" cxnId="{3281F385-3727-4B27-BE48-454FD16CEE09}">
      <dgm:prSet/>
      <dgm:spPr/>
      <dgm:t>
        <a:bodyPr/>
        <a:lstStyle/>
        <a:p>
          <a:endParaRPr lang="en-US"/>
        </a:p>
      </dgm:t>
    </dgm:pt>
    <dgm:pt modelId="{672225BE-F48D-403F-B80C-91F758770203}">
      <dgm:prSet/>
      <dgm:spPr/>
      <dgm:t>
        <a:bodyPr/>
        <a:lstStyle/>
        <a:p>
          <a:pPr>
            <a:defRPr cap="all"/>
          </a:pPr>
          <a:r>
            <a:rPr lang="en-US" b="0" i="0" baseline="0"/>
            <a:t>Reduces reputational and relational risks</a:t>
          </a:r>
          <a:endParaRPr lang="en-US"/>
        </a:p>
      </dgm:t>
    </dgm:pt>
    <dgm:pt modelId="{59779A30-3311-4181-85B3-30BEEE009061}" type="parTrans" cxnId="{6306B8BD-86EF-45F7-AF2F-A72126395B4C}">
      <dgm:prSet/>
      <dgm:spPr/>
      <dgm:t>
        <a:bodyPr/>
        <a:lstStyle/>
        <a:p>
          <a:endParaRPr lang="en-US"/>
        </a:p>
      </dgm:t>
    </dgm:pt>
    <dgm:pt modelId="{829C2D25-FFA3-4E3A-A26B-801031F82606}" type="sibTrans" cxnId="{6306B8BD-86EF-45F7-AF2F-A72126395B4C}">
      <dgm:prSet/>
      <dgm:spPr/>
      <dgm:t>
        <a:bodyPr/>
        <a:lstStyle/>
        <a:p>
          <a:endParaRPr lang="en-US"/>
        </a:p>
      </dgm:t>
    </dgm:pt>
    <dgm:pt modelId="{02DE24DA-60B1-4E2C-9DD5-1C3F28094197}">
      <dgm:prSet/>
      <dgm:spPr/>
      <dgm:t>
        <a:bodyPr/>
        <a:lstStyle/>
        <a:p>
          <a:pPr>
            <a:defRPr cap="all"/>
          </a:pPr>
          <a:r>
            <a:rPr lang="en-US" b="0" i="0" baseline="0"/>
            <a:t>Enables adaptive leadership across borders</a:t>
          </a:r>
          <a:endParaRPr lang="en-US"/>
        </a:p>
      </dgm:t>
    </dgm:pt>
    <dgm:pt modelId="{5F0D6367-A7BB-42A0-9934-2268604FEB45}" type="parTrans" cxnId="{9F97CC3B-DCEB-4960-9926-B6CC670DA411}">
      <dgm:prSet/>
      <dgm:spPr/>
      <dgm:t>
        <a:bodyPr/>
        <a:lstStyle/>
        <a:p>
          <a:endParaRPr lang="en-US"/>
        </a:p>
      </dgm:t>
    </dgm:pt>
    <dgm:pt modelId="{2508CE1D-8354-4830-A367-A05D63202006}" type="sibTrans" cxnId="{9F97CC3B-DCEB-4960-9926-B6CC670DA411}">
      <dgm:prSet/>
      <dgm:spPr/>
      <dgm:t>
        <a:bodyPr/>
        <a:lstStyle/>
        <a:p>
          <a:endParaRPr lang="en-US"/>
        </a:p>
      </dgm:t>
    </dgm:pt>
    <dgm:pt modelId="{03A6CDEA-E0E7-4EB7-B857-116263986517}" type="pres">
      <dgm:prSet presAssocID="{370975D4-B34C-4F5A-9357-2D39AB6AF2AC}" presName="root" presStyleCnt="0">
        <dgm:presLayoutVars>
          <dgm:dir/>
          <dgm:resizeHandles val="exact"/>
        </dgm:presLayoutVars>
      </dgm:prSet>
      <dgm:spPr/>
    </dgm:pt>
    <dgm:pt modelId="{5997639A-52DB-417A-A435-C9801958C8FE}" type="pres">
      <dgm:prSet presAssocID="{7B007CB2-CE3D-40BF-950B-61B67D7B99B3}" presName="compNode" presStyleCnt="0"/>
      <dgm:spPr/>
    </dgm:pt>
    <dgm:pt modelId="{B034AF0A-DE7E-4A73-8D66-42A283480269}" type="pres">
      <dgm:prSet presAssocID="{7B007CB2-CE3D-40BF-950B-61B67D7B99B3}" presName="iconBgRect" presStyleLbl="bgShp" presStyleIdx="0" presStyleCnt="5"/>
      <dgm:spPr/>
    </dgm:pt>
    <dgm:pt modelId="{51643BCE-0570-412F-963C-0841336DCEDA}" type="pres">
      <dgm:prSet presAssocID="{7B007CB2-CE3D-40BF-950B-61B67D7B99B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 Sign"/>
        </a:ext>
      </dgm:extLst>
    </dgm:pt>
    <dgm:pt modelId="{AFC760A9-D7E6-40DA-99D2-F999AD98F6F8}" type="pres">
      <dgm:prSet presAssocID="{7B007CB2-CE3D-40BF-950B-61B67D7B99B3}" presName="spaceRect" presStyleCnt="0"/>
      <dgm:spPr/>
    </dgm:pt>
    <dgm:pt modelId="{69A2759D-0251-49DF-93D4-99BB19E93E16}" type="pres">
      <dgm:prSet presAssocID="{7B007CB2-CE3D-40BF-950B-61B67D7B99B3}" presName="textRect" presStyleLbl="revTx" presStyleIdx="0" presStyleCnt="5">
        <dgm:presLayoutVars>
          <dgm:chMax val="1"/>
          <dgm:chPref val="1"/>
        </dgm:presLayoutVars>
      </dgm:prSet>
      <dgm:spPr/>
    </dgm:pt>
    <dgm:pt modelId="{511CC589-8D0F-4E1F-95AC-3828D99DD78B}" type="pres">
      <dgm:prSet presAssocID="{26A1C0F2-5278-4521-845A-0EED1D42C7BF}" presName="sibTrans" presStyleCnt="0"/>
      <dgm:spPr/>
    </dgm:pt>
    <dgm:pt modelId="{DC9AE381-4634-472E-BEA2-90FB275743BD}" type="pres">
      <dgm:prSet presAssocID="{DC97DB7A-9A73-4F04-86F6-6DA1122D666E}" presName="compNode" presStyleCnt="0"/>
      <dgm:spPr/>
    </dgm:pt>
    <dgm:pt modelId="{5598FBFA-E035-4321-ABD3-BDFBB538DB27}" type="pres">
      <dgm:prSet presAssocID="{DC97DB7A-9A73-4F04-86F6-6DA1122D666E}" presName="iconBgRect" presStyleLbl="bgShp" presStyleIdx="1" presStyleCnt="5"/>
      <dgm:spPr/>
    </dgm:pt>
    <dgm:pt modelId="{E877C5E6-8E44-45BE-858E-1C42A2962D4C}" type="pres">
      <dgm:prSet presAssocID="{DC97DB7A-9A73-4F04-86F6-6DA1122D666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BDA3409-23A9-42B0-8EFE-B99A2A5A21E0}" type="pres">
      <dgm:prSet presAssocID="{DC97DB7A-9A73-4F04-86F6-6DA1122D666E}" presName="spaceRect" presStyleCnt="0"/>
      <dgm:spPr/>
    </dgm:pt>
    <dgm:pt modelId="{1EE53E92-7D20-44E1-88BB-B8FDE44053C7}" type="pres">
      <dgm:prSet presAssocID="{DC97DB7A-9A73-4F04-86F6-6DA1122D666E}" presName="textRect" presStyleLbl="revTx" presStyleIdx="1" presStyleCnt="5">
        <dgm:presLayoutVars>
          <dgm:chMax val="1"/>
          <dgm:chPref val="1"/>
        </dgm:presLayoutVars>
      </dgm:prSet>
      <dgm:spPr/>
    </dgm:pt>
    <dgm:pt modelId="{88F1CB51-07DD-4C6E-808E-6128274BFF65}" type="pres">
      <dgm:prSet presAssocID="{799D985A-D181-4A3F-BC21-EDE048A0E006}" presName="sibTrans" presStyleCnt="0"/>
      <dgm:spPr/>
    </dgm:pt>
    <dgm:pt modelId="{4EE2EAC5-5EDE-46C0-B3C7-42A3108F2FC8}" type="pres">
      <dgm:prSet presAssocID="{E5F974FF-D17E-4730-8326-FC76BF64464A}" presName="compNode" presStyleCnt="0"/>
      <dgm:spPr/>
    </dgm:pt>
    <dgm:pt modelId="{C69B257B-2B28-48B3-A283-6917C49E199B}" type="pres">
      <dgm:prSet presAssocID="{E5F974FF-D17E-4730-8326-FC76BF64464A}" presName="iconBgRect" presStyleLbl="bgShp" presStyleIdx="2" presStyleCnt="5"/>
      <dgm:spPr/>
    </dgm:pt>
    <dgm:pt modelId="{8DD62D6B-4AEA-4DAF-A402-1A71E910C024}" type="pres">
      <dgm:prSet presAssocID="{E5F974FF-D17E-4730-8326-FC76BF64464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3F7B136-A0EE-4E92-B930-30765D65EE91}" type="pres">
      <dgm:prSet presAssocID="{E5F974FF-D17E-4730-8326-FC76BF64464A}" presName="spaceRect" presStyleCnt="0"/>
      <dgm:spPr/>
    </dgm:pt>
    <dgm:pt modelId="{3FCCCF10-C92C-497B-87DA-3363634A4225}" type="pres">
      <dgm:prSet presAssocID="{E5F974FF-D17E-4730-8326-FC76BF64464A}" presName="textRect" presStyleLbl="revTx" presStyleIdx="2" presStyleCnt="5">
        <dgm:presLayoutVars>
          <dgm:chMax val="1"/>
          <dgm:chPref val="1"/>
        </dgm:presLayoutVars>
      </dgm:prSet>
      <dgm:spPr/>
    </dgm:pt>
    <dgm:pt modelId="{7B6CD2E6-BBCB-47A9-979B-2EB3643CDB3F}" type="pres">
      <dgm:prSet presAssocID="{EE3A3EAB-F416-488A-A085-EA1D3359FD74}" presName="sibTrans" presStyleCnt="0"/>
      <dgm:spPr/>
    </dgm:pt>
    <dgm:pt modelId="{FFCB8347-4D8E-407D-A350-6748CDC47518}" type="pres">
      <dgm:prSet presAssocID="{672225BE-F48D-403F-B80C-91F758770203}" presName="compNode" presStyleCnt="0"/>
      <dgm:spPr/>
    </dgm:pt>
    <dgm:pt modelId="{977DFA4A-2938-4A23-9B06-EEFB9DE80200}" type="pres">
      <dgm:prSet presAssocID="{672225BE-F48D-403F-B80C-91F758770203}" presName="iconBgRect" presStyleLbl="bgShp" presStyleIdx="3" presStyleCnt="5"/>
      <dgm:spPr/>
    </dgm:pt>
    <dgm:pt modelId="{7FAD1667-9ABF-45CE-A16F-080F404605B4}" type="pres">
      <dgm:prSet presAssocID="{672225BE-F48D-403F-B80C-91F75877020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065AAFB-C63D-465C-A878-57269D8F9ED7}" type="pres">
      <dgm:prSet presAssocID="{672225BE-F48D-403F-B80C-91F758770203}" presName="spaceRect" presStyleCnt="0"/>
      <dgm:spPr/>
    </dgm:pt>
    <dgm:pt modelId="{A4E0C6E6-E29A-4D5F-A635-79619C5E8515}" type="pres">
      <dgm:prSet presAssocID="{672225BE-F48D-403F-B80C-91F758770203}" presName="textRect" presStyleLbl="revTx" presStyleIdx="3" presStyleCnt="5">
        <dgm:presLayoutVars>
          <dgm:chMax val="1"/>
          <dgm:chPref val="1"/>
        </dgm:presLayoutVars>
      </dgm:prSet>
      <dgm:spPr/>
    </dgm:pt>
    <dgm:pt modelId="{D96E3AF5-DC9B-4733-A763-3C0AFA3C5148}" type="pres">
      <dgm:prSet presAssocID="{829C2D25-FFA3-4E3A-A26B-801031F82606}" presName="sibTrans" presStyleCnt="0"/>
      <dgm:spPr/>
    </dgm:pt>
    <dgm:pt modelId="{8306AABD-3F91-478B-ABCB-D9E75B7D9651}" type="pres">
      <dgm:prSet presAssocID="{02DE24DA-60B1-4E2C-9DD5-1C3F28094197}" presName="compNode" presStyleCnt="0"/>
      <dgm:spPr/>
    </dgm:pt>
    <dgm:pt modelId="{D2A9ED77-2E2D-4622-9DCE-6E3DDF70F22D}" type="pres">
      <dgm:prSet presAssocID="{02DE24DA-60B1-4E2C-9DD5-1C3F28094197}" presName="iconBgRect" presStyleLbl="bgShp" presStyleIdx="4" presStyleCnt="5"/>
      <dgm:spPr/>
    </dgm:pt>
    <dgm:pt modelId="{AF8AE145-A648-4396-A079-5D2FA9C8488E}" type="pres">
      <dgm:prSet presAssocID="{02DE24DA-60B1-4E2C-9DD5-1C3F2809419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53BF0AA-40DE-47DE-B729-A2881249BB2D}" type="pres">
      <dgm:prSet presAssocID="{02DE24DA-60B1-4E2C-9DD5-1C3F28094197}" presName="spaceRect" presStyleCnt="0"/>
      <dgm:spPr/>
    </dgm:pt>
    <dgm:pt modelId="{BE4B6CAC-A991-4704-B5C5-FD33EDCA5E8E}" type="pres">
      <dgm:prSet presAssocID="{02DE24DA-60B1-4E2C-9DD5-1C3F2809419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C247C06-498D-4727-9D06-84E365559E8A}" srcId="{370975D4-B34C-4F5A-9357-2D39AB6AF2AC}" destId="{DC97DB7A-9A73-4F04-86F6-6DA1122D666E}" srcOrd="1" destOrd="0" parTransId="{D5C03436-20A8-4968-BE88-35B9A499AE6F}" sibTransId="{799D985A-D181-4A3F-BC21-EDE048A0E006}"/>
    <dgm:cxn modelId="{BC959220-CB75-4359-8816-FAEC5E5FF585}" srcId="{370975D4-B34C-4F5A-9357-2D39AB6AF2AC}" destId="{7B007CB2-CE3D-40BF-950B-61B67D7B99B3}" srcOrd="0" destOrd="0" parTransId="{85BBE1D8-4A4F-4E0E-8008-2EFF4007442B}" sibTransId="{26A1C0F2-5278-4521-845A-0EED1D42C7BF}"/>
    <dgm:cxn modelId="{9F97CC3B-DCEB-4960-9926-B6CC670DA411}" srcId="{370975D4-B34C-4F5A-9357-2D39AB6AF2AC}" destId="{02DE24DA-60B1-4E2C-9DD5-1C3F28094197}" srcOrd="4" destOrd="0" parTransId="{5F0D6367-A7BB-42A0-9934-2268604FEB45}" sibTransId="{2508CE1D-8354-4830-A367-A05D63202006}"/>
    <dgm:cxn modelId="{89F87B6D-B217-478C-A26B-21F1FFF735F4}" type="presOf" srcId="{370975D4-B34C-4F5A-9357-2D39AB6AF2AC}" destId="{03A6CDEA-E0E7-4EB7-B857-116263986517}" srcOrd="0" destOrd="0" presId="urn:microsoft.com/office/officeart/2018/5/layout/IconCircleLabelList"/>
    <dgm:cxn modelId="{CBB05973-A332-464A-A5BA-CB6F0679FC64}" type="presOf" srcId="{7B007CB2-CE3D-40BF-950B-61B67D7B99B3}" destId="{69A2759D-0251-49DF-93D4-99BB19E93E16}" srcOrd="0" destOrd="0" presId="urn:microsoft.com/office/officeart/2018/5/layout/IconCircleLabelList"/>
    <dgm:cxn modelId="{3281F385-3727-4B27-BE48-454FD16CEE09}" srcId="{370975D4-B34C-4F5A-9357-2D39AB6AF2AC}" destId="{E5F974FF-D17E-4730-8326-FC76BF64464A}" srcOrd="2" destOrd="0" parTransId="{0FFA94C6-D739-453F-922B-738562616465}" sibTransId="{EE3A3EAB-F416-488A-A085-EA1D3359FD74}"/>
    <dgm:cxn modelId="{BBAF9C96-B55B-4C39-BD0C-CCCD0CC2404A}" type="presOf" srcId="{E5F974FF-D17E-4730-8326-FC76BF64464A}" destId="{3FCCCF10-C92C-497B-87DA-3363634A4225}" srcOrd="0" destOrd="0" presId="urn:microsoft.com/office/officeart/2018/5/layout/IconCircleLabelList"/>
    <dgm:cxn modelId="{A4D779A0-5EDF-489E-B96B-41092A174B4E}" type="presOf" srcId="{672225BE-F48D-403F-B80C-91F758770203}" destId="{A4E0C6E6-E29A-4D5F-A635-79619C5E8515}" srcOrd="0" destOrd="0" presId="urn:microsoft.com/office/officeart/2018/5/layout/IconCircleLabelList"/>
    <dgm:cxn modelId="{6306B8BD-86EF-45F7-AF2F-A72126395B4C}" srcId="{370975D4-B34C-4F5A-9357-2D39AB6AF2AC}" destId="{672225BE-F48D-403F-B80C-91F758770203}" srcOrd="3" destOrd="0" parTransId="{59779A30-3311-4181-85B3-30BEEE009061}" sibTransId="{829C2D25-FFA3-4E3A-A26B-801031F82606}"/>
    <dgm:cxn modelId="{A674FCE7-EBBC-4A75-9ECA-0EDBA1F03892}" type="presOf" srcId="{DC97DB7A-9A73-4F04-86F6-6DA1122D666E}" destId="{1EE53E92-7D20-44E1-88BB-B8FDE44053C7}" srcOrd="0" destOrd="0" presId="urn:microsoft.com/office/officeart/2018/5/layout/IconCircleLabelList"/>
    <dgm:cxn modelId="{D07A1DF4-D19D-4C8A-9E91-2561E1EE1755}" type="presOf" srcId="{02DE24DA-60B1-4E2C-9DD5-1C3F28094197}" destId="{BE4B6CAC-A991-4704-B5C5-FD33EDCA5E8E}" srcOrd="0" destOrd="0" presId="urn:microsoft.com/office/officeart/2018/5/layout/IconCircleLabelList"/>
    <dgm:cxn modelId="{AE27316C-C0A9-4612-8A5D-0D9FB4C4A2FE}" type="presParOf" srcId="{03A6CDEA-E0E7-4EB7-B857-116263986517}" destId="{5997639A-52DB-417A-A435-C9801958C8FE}" srcOrd="0" destOrd="0" presId="urn:microsoft.com/office/officeart/2018/5/layout/IconCircleLabelList"/>
    <dgm:cxn modelId="{BC30A208-3F2A-43D1-9D1B-AE354A1AEDF9}" type="presParOf" srcId="{5997639A-52DB-417A-A435-C9801958C8FE}" destId="{B034AF0A-DE7E-4A73-8D66-42A283480269}" srcOrd="0" destOrd="0" presId="urn:microsoft.com/office/officeart/2018/5/layout/IconCircleLabelList"/>
    <dgm:cxn modelId="{C86E21A4-8F29-4190-92E3-3E78E2AD0AB8}" type="presParOf" srcId="{5997639A-52DB-417A-A435-C9801958C8FE}" destId="{51643BCE-0570-412F-963C-0841336DCEDA}" srcOrd="1" destOrd="0" presId="urn:microsoft.com/office/officeart/2018/5/layout/IconCircleLabelList"/>
    <dgm:cxn modelId="{009E9DDA-58A3-4851-A369-ABB49787D85D}" type="presParOf" srcId="{5997639A-52DB-417A-A435-C9801958C8FE}" destId="{AFC760A9-D7E6-40DA-99D2-F999AD98F6F8}" srcOrd="2" destOrd="0" presId="urn:microsoft.com/office/officeart/2018/5/layout/IconCircleLabelList"/>
    <dgm:cxn modelId="{A395CF19-4280-4EF3-B3E8-40E79AE689DA}" type="presParOf" srcId="{5997639A-52DB-417A-A435-C9801958C8FE}" destId="{69A2759D-0251-49DF-93D4-99BB19E93E16}" srcOrd="3" destOrd="0" presId="urn:microsoft.com/office/officeart/2018/5/layout/IconCircleLabelList"/>
    <dgm:cxn modelId="{0DEDD668-C426-4273-8399-DA72F0D0FCEF}" type="presParOf" srcId="{03A6CDEA-E0E7-4EB7-B857-116263986517}" destId="{511CC589-8D0F-4E1F-95AC-3828D99DD78B}" srcOrd="1" destOrd="0" presId="urn:microsoft.com/office/officeart/2018/5/layout/IconCircleLabelList"/>
    <dgm:cxn modelId="{FC392554-76F5-4189-9C46-7C213497A744}" type="presParOf" srcId="{03A6CDEA-E0E7-4EB7-B857-116263986517}" destId="{DC9AE381-4634-472E-BEA2-90FB275743BD}" srcOrd="2" destOrd="0" presId="urn:microsoft.com/office/officeart/2018/5/layout/IconCircleLabelList"/>
    <dgm:cxn modelId="{EA9A7D44-AC7D-4C33-9B49-59A5F5A3286D}" type="presParOf" srcId="{DC9AE381-4634-472E-BEA2-90FB275743BD}" destId="{5598FBFA-E035-4321-ABD3-BDFBB538DB27}" srcOrd="0" destOrd="0" presId="urn:microsoft.com/office/officeart/2018/5/layout/IconCircleLabelList"/>
    <dgm:cxn modelId="{19F03EB3-DAC8-4F0D-B830-E558AF999D97}" type="presParOf" srcId="{DC9AE381-4634-472E-BEA2-90FB275743BD}" destId="{E877C5E6-8E44-45BE-858E-1C42A2962D4C}" srcOrd="1" destOrd="0" presId="urn:microsoft.com/office/officeart/2018/5/layout/IconCircleLabelList"/>
    <dgm:cxn modelId="{106A1F06-FB00-40FD-95C2-908B543F3AE3}" type="presParOf" srcId="{DC9AE381-4634-472E-BEA2-90FB275743BD}" destId="{4BDA3409-23A9-42B0-8EFE-B99A2A5A21E0}" srcOrd="2" destOrd="0" presId="urn:microsoft.com/office/officeart/2018/5/layout/IconCircleLabelList"/>
    <dgm:cxn modelId="{1C0657C2-2394-4ABB-A1D8-0E7F58D76A1D}" type="presParOf" srcId="{DC9AE381-4634-472E-BEA2-90FB275743BD}" destId="{1EE53E92-7D20-44E1-88BB-B8FDE44053C7}" srcOrd="3" destOrd="0" presId="urn:microsoft.com/office/officeart/2018/5/layout/IconCircleLabelList"/>
    <dgm:cxn modelId="{4BB94BCB-772C-4D3F-9AFD-C5CF1ABA1E27}" type="presParOf" srcId="{03A6CDEA-E0E7-4EB7-B857-116263986517}" destId="{88F1CB51-07DD-4C6E-808E-6128274BFF65}" srcOrd="3" destOrd="0" presId="urn:microsoft.com/office/officeart/2018/5/layout/IconCircleLabelList"/>
    <dgm:cxn modelId="{EC30C426-B80C-4FAC-A9A2-6C0A6725EC32}" type="presParOf" srcId="{03A6CDEA-E0E7-4EB7-B857-116263986517}" destId="{4EE2EAC5-5EDE-46C0-B3C7-42A3108F2FC8}" srcOrd="4" destOrd="0" presId="urn:microsoft.com/office/officeart/2018/5/layout/IconCircleLabelList"/>
    <dgm:cxn modelId="{C80359FE-2D6C-4BF8-9664-95AC89CBB047}" type="presParOf" srcId="{4EE2EAC5-5EDE-46C0-B3C7-42A3108F2FC8}" destId="{C69B257B-2B28-48B3-A283-6917C49E199B}" srcOrd="0" destOrd="0" presId="urn:microsoft.com/office/officeart/2018/5/layout/IconCircleLabelList"/>
    <dgm:cxn modelId="{A74E037F-FF6F-4AA9-AD41-0B41387BCF38}" type="presParOf" srcId="{4EE2EAC5-5EDE-46C0-B3C7-42A3108F2FC8}" destId="{8DD62D6B-4AEA-4DAF-A402-1A71E910C024}" srcOrd="1" destOrd="0" presId="urn:microsoft.com/office/officeart/2018/5/layout/IconCircleLabelList"/>
    <dgm:cxn modelId="{39FC2C52-4706-4A79-A13F-86FE2DC10F2D}" type="presParOf" srcId="{4EE2EAC5-5EDE-46C0-B3C7-42A3108F2FC8}" destId="{A3F7B136-A0EE-4E92-B930-30765D65EE91}" srcOrd="2" destOrd="0" presId="urn:microsoft.com/office/officeart/2018/5/layout/IconCircleLabelList"/>
    <dgm:cxn modelId="{E8F25299-B957-4817-944A-A08B961C78AD}" type="presParOf" srcId="{4EE2EAC5-5EDE-46C0-B3C7-42A3108F2FC8}" destId="{3FCCCF10-C92C-497B-87DA-3363634A4225}" srcOrd="3" destOrd="0" presId="urn:microsoft.com/office/officeart/2018/5/layout/IconCircleLabelList"/>
    <dgm:cxn modelId="{2FF24514-583C-45FC-B1D9-9903D8D1E66F}" type="presParOf" srcId="{03A6CDEA-E0E7-4EB7-B857-116263986517}" destId="{7B6CD2E6-BBCB-47A9-979B-2EB3643CDB3F}" srcOrd="5" destOrd="0" presId="urn:microsoft.com/office/officeart/2018/5/layout/IconCircleLabelList"/>
    <dgm:cxn modelId="{DD2B11D0-AFBF-4F5F-8290-6D5D3B8D4ED2}" type="presParOf" srcId="{03A6CDEA-E0E7-4EB7-B857-116263986517}" destId="{FFCB8347-4D8E-407D-A350-6748CDC47518}" srcOrd="6" destOrd="0" presId="urn:microsoft.com/office/officeart/2018/5/layout/IconCircleLabelList"/>
    <dgm:cxn modelId="{6461B1F0-DA15-4602-8A00-85087161302A}" type="presParOf" srcId="{FFCB8347-4D8E-407D-A350-6748CDC47518}" destId="{977DFA4A-2938-4A23-9B06-EEFB9DE80200}" srcOrd="0" destOrd="0" presId="urn:microsoft.com/office/officeart/2018/5/layout/IconCircleLabelList"/>
    <dgm:cxn modelId="{DB79B4DE-5BDA-4BD7-B954-6968539D19F7}" type="presParOf" srcId="{FFCB8347-4D8E-407D-A350-6748CDC47518}" destId="{7FAD1667-9ABF-45CE-A16F-080F404605B4}" srcOrd="1" destOrd="0" presId="urn:microsoft.com/office/officeart/2018/5/layout/IconCircleLabelList"/>
    <dgm:cxn modelId="{111536CB-8A1D-4F12-9803-9052B2528018}" type="presParOf" srcId="{FFCB8347-4D8E-407D-A350-6748CDC47518}" destId="{B065AAFB-C63D-465C-A878-57269D8F9ED7}" srcOrd="2" destOrd="0" presId="urn:microsoft.com/office/officeart/2018/5/layout/IconCircleLabelList"/>
    <dgm:cxn modelId="{6371114A-64A5-49FC-9BFB-8E47BF00C3A4}" type="presParOf" srcId="{FFCB8347-4D8E-407D-A350-6748CDC47518}" destId="{A4E0C6E6-E29A-4D5F-A635-79619C5E8515}" srcOrd="3" destOrd="0" presId="urn:microsoft.com/office/officeart/2018/5/layout/IconCircleLabelList"/>
    <dgm:cxn modelId="{746AC318-A264-4662-BC45-27929D27618F}" type="presParOf" srcId="{03A6CDEA-E0E7-4EB7-B857-116263986517}" destId="{D96E3AF5-DC9B-4733-A763-3C0AFA3C5148}" srcOrd="7" destOrd="0" presId="urn:microsoft.com/office/officeart/2018/5/layout/IconCircleLabelList"/>
    <dgm:cxn modelId="{A2FC4AF3-BA56-4601-A59B-44FE38CDD070}" type="presParOf" srcId="{03A6CDEA-E0E7-4EB7-B857-116263986517}" destId="{8306AABD-3F91-478B-ABCB-D9E75B7D9651}" srcOrd="8" destOrd="0" presId="urn:microsoft.com/office/officeart/2018/5/layout/IconCircleLabelList"/>
    <dgm:cxn modelId="{B90EDB8B-AA97-48C8-9780-A3F521728C40}" type="presParOf" srcId="{8306AABD-3F91-478B-ABCB-D9E75B7D9651}" destId="{D2A9ED77-2E2D-4622-9DCE-6E3DDF70F22D}" srcOrd="0" destOrd="0" presId="urn:microsoft.com/office/officeart/2018/5/layout/IconCircleLabelList"/>
    <dgm:cxn modelId="{E11F8F0D-ABD6-44B5-93F0-641CC2E43E71}" type="presParOf" srcId="{8306AABD-3F91-478B-ABCB-D9E75B7D9651}" destId="{AF8AE145-A648-4396-A079-5D2FA9C8488E}" srcOrd="1" destOrd="0" presId="urn:microsoft.com/office/officeart/2018/5/layout/IconCircleLabelList"/>
    <dgm:cxn modelId="{1E753B06-6EA8-403A-93D7-233354833729}" type="presParOf" srcId="{8306AABD-3F91-478B-ABCB-D9E75B7D9651}" destId="{653BF0AA-40DE-47DE-B729-A2881249BB2D}" srcOrd="2" destOrd="0" presId="urn:microsoft.com/office/officeart/2018/5/layout/IconCircleLabelList"/>
    <dgm:cxn modelId="{C02593A1-C4A5-4DBF-9163-FBAC8C3D791A}" type="presParOf" srcId="{8306AABD-3F91-478B-ABCB-D9E75B7D9651}" destId="{BE4B6CAC-A991-4704-B5C5-FD33EDCA5E8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AF7D28-61CC-46CB-9421-16C157B6F4C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442F35E-59B1-44F5-A4F0-B1046E73E0F1}">
      <dgm:prSet/>
      <dgm:spPr/>
      <dgm:t>
        <a:bodyPr/>
        <a:lstStyle/>
        <a:p>
          <a:r>
            <a:rPr lang="en-US" b="0" i="0" baseline="0"/>
            <a:t>EcoTech and SinoGreen have aligned goals but operate within different cultural frameworks</a:t>
          </a:r>
          <a:endParaRPr lang="en-US"/>
        </a:p>
      </dgm:t>
    </dgm:pt>
    <dgm:pt modelId="{73693E0F-3B13-470D-938D-DDFDDBB47964}" type="parTrans" cxnId="{CEDA89F2-3E88-4736-9859-689239EDA6C0}">
      <dgm:prSet/>
      <dgm:spPr/>
      <dgm:t>
        <a:bodyPr/>
        <a:lstStyle/>
        <a:p>
          <a:endParaRPr lang="en-US"/>
        </a:p>
      </dgm:t>
    </dgm:pt>
    <dgm:pt modelId="{01BA7F81-4100-4C62-8583-26C4E05FA237}" type="sibTrans" cxnId="{CEDA89F2-3E88-4736-9859-689239EDA6C0}">
      <dgm:prSet/>
      <dgm:spPr/>
      <dgm:t>
        <a:bodyPr/>
        <a:lstStyle/>
        <a:p>
          <a:endParaRPr lang="en-US"/>
        </a:p>
      </dgm:t>
    </dgm:pt>
    <dgm:pt modelId="{414E170A-0CF6-4AD5-B9D8-F427DE50276C}">
      <dgm:prSet/>
      <dgm:spPr/>
      <dgm:t>
        <a:bodyPr/>
        <a:lstStyle/>
        <a:p>
          <a:r>
            <a:rPr lang="en-US" b="0" i="0" baseline="0"/>
            <a:t>Understanding cultural differences helps avoid miscommunication and delays</a:t>
          </a:r>
          <a:endParaRPr lang="en-US"/>
        </a:p>
      </dgm:t>
    </dgm:pt>
    <dgm:pt modelId="{F03349F0-435A-4C6B-A769-9AE64E343AAF}" type="parTrans" cxnId="{521F9F7E-9560-4B2F-A50A-FEF2E431F069}">
      <dgm:prSet/>
      <dgm:spPr/>
      <dgm:t>
        <a:bodyPr/>
        <a:lstStyle/>
        <a:p>
          <a:endParaRPr lang="en-US"/>
        </a:p>
      </dgm:t>
    </dgm:pt>
    <dgm:pt modelId="{E0E84C66-8700-4435-A8E7-ED14F6772950}" type="sibTrans" cxnId="{521F9F7E-9560-4B2F-A50A-FEF2E431F069}">
      <dgm:prSet/>
      <dgm:spPr/>
      <dgm:t>
        <a:bodyPr/>
        <a:lstStyle/>
        <a:p>
          <a:endParaRPr lang="en-US"/>
        </a:p>
      </dgm:t>
    </dgm:pt>
    <dgm:pt modelId="{1EE4A39E-A128-4DA9-8B6C-EBC94F6755A1}">
      <dgm:prSet/>
      <dgm:spPr/>
      <dgm:t>
        <a:bodyPr/>
        <a:lstStyle/>
        <a:p>
          <a:r>
            <a:rPr lang="en-US" b="0" i="0" baseline="0"/>
            <a:t>Key contrasts: communication style, hierarchy, decision-making, and relationship-building</a:t>
          </a:r>
          <a:endParaRPr lang="en-US"/>
        </a:p>
      </dgm:t>
    </dgm:pt>
    <dgm:pt modelId="{BEA46C99-4F44-41B8-8284-42466880CBFB}" type="parTrans" cxnId="{E9B6E9C3-E383-40F6-ACE4-DA133146A4C7}">
      <dgm:prSet/>
      <dgm:spPr/>
      <dgm:t>
        <a:bodyPr/>
        <a:lstStyle/>
        <a:p>
          <a:endParaRPr lang="en-US"/>
        </a:p>
      </dgm:t>
    </dgm:pt>
    <dgm:pt modelId="{662A5CD0-FA4A-45A7-BF64-2ACED83E2F6F}" type="sibTrans" cxnId="{E9B6E9C3-E383-40F6-ACE4-DA133146A4C7}">
      <dgm:prSet/>
      <dgm:spPr/>
      <dgm:t>
        <a:bodyPr/>
        <a:lstStyle/>
        <a:p>
          <a:endParaRPr lang="en-US"/>
        </a:p>
      </dgm:t>
    </dgm:pt>
    <dgm:pt modelId="{83449FDA-04E9-4896-B4EA-774B9C3D4775}">
      <dgm:prSet/>
      <dgm:spPr/>
      <dgm:t>
        <a:bodyPr/>
        <a:lstStyle/>
        <a:p>
          <a:r>
            <a:rPr lang="en-US" b="0" i="0" baseline="0"/>
            <a:t>Success depends on trust, patience, and long-term thinking</a:t>
          </a:r>
          <a:endParaRPr lang="en-US"/>
        </a:p>
      </dgm:t>
    </dgm:pt>
    <dgm:pt modelId="{911FB277-199E-4D19-A9B9-AE337F62BF99}" type="parTrans" cxnId="{CA1D807B-96F3-4C21-9F99-B404B7FBFCE3}">
      <dgm:prSet/>
      <dgm:spPr/>
      <dgm:t>
        <a:bodyPr/>
        <a:lstStyle/>
        <a:p>
          <a:endParaRPr lang="en-US"/>
        </a:p>
      </dgm:t>
    </dgm:pt>
    <dgm:pt modelId="{EAD2059E-33B7-48CB-BA9B-A922B69BA5B6}" type="sibTrans" cxnId="{CA1D807B-96F3-4C21-9F99-B404B7FBFCE3}">
      <dgm:prSet/>
      <dgm:spPr/>
      <dgm:t>
        <a:bodyPr/>
        <a:lstStyle/>
        <a:p>
          <a:endParaRPr lang="en-US"/>
        </a:p>
      </dgm:t>
    </dgm:pt>
    <dgm:pt modelId="{1CE268B4-F076-436F-B7CC-331819BC73D1}">
      <dgm:prSet/>
      <dgm:spPr/>
      <dgm:t>
        <a:bodyPr/>
        <a:lstStyle/>
        <a:p>
          <a:r>
            <a:rPr lang="en-US" b="0" i="0" baseline="0"/>
            <a:t>Cultural awareness gives EcoTech a strategic edge in international negotiations</a:t>
          </a:r>
          <a:endParaRPr lang="en-US"/>
        </a:p>
      </dgm:t>
    </dgm:pt>
    <dgm:pt modelId="{2BADED56-AC9E-4774-8C5D-AFD3B813F83F}" type="parTrans" cxnId="{A6E6ADBF-96FF-44B6-B14C-9E0A06DF229A}">
      <dgm:prSet/>
      <dgm:spPr/>
      <dgm:t>
        <a:bodyPr/>
        <a:lstStyle/>
        <a:p>
          <a:endParaRPr lang="en-US"/>
        </a:p>
      </dgm:t>
    </dgm:pt>
    <dgm:pt modelId="{5EC12CA0-DAFA-47A1-B069-AB7D313BC706}" type="sibTrans" cxnId="{A6E6ADBF-96FF-44B6-B14C-9E0A06DF229A}">
      <dgm:prSet/>
      <dgm:spPr/>
      <dgm:t>
        <a:bodyPr/>
        <a:lstStyle/>
        <a:p>
          <a:endParaRPr lang="en-US"/>
        </a:p>
      </dgm:t>
    </dgm:pt>
    <dgm:pt modelId="{0FBCF8C9-1B1A-4CB7-B285-37FEC51CE306}" type="pres">
      <dgm:prSet presAssocID="{31AF7D28-61CC-46CB-9421-16C157B6F4CE}" presName="outerComposite" presStyleCnt="0">
        <dgm:presLayoutVars>
          <dgm:chMax val="5"/>
          <dgm:dir/>
          <dgm:resizeHandles val="exact"/>
        </dgm:presLayoutVars>
      </dgm:prSet>
      <dgm:spPr/>
    </dgm:pt>
    <dgm:pt modelId="{F4817D00-4A32-4C31-B948-E2AB18ACE46C}" type="pres">
      <dgm:prSet presAssocID="{31AF7D28-61CC-46CB-9421-16C157B6F4CE}" presName="dummyMaxCanvas" presStyleCnt="0">
        <dgm:presLayoutVars/>
      </dgm:prSet>
      <dgm:spPr/>
    </dgm:pt>
    <dgm:pt modelId="{2D9FD35C-AD23-4291-B9C8-0FB92CE3A93C}" type="pres">
      <dgm:prSet presAssocID="{31AF7D28-61CC-46CB-9421-16C157B6F4CE}" presName="FiveNodes_1" presStyleLbl="node1" presStyleIdx="0" presStyleCnt="5">
        <dgm:presLayoutVars>
          <dgm:bulletEnabled val="1"/>
        </dgm:presLayoutVars>
      </dgm:prSet>
      <dgm:spPr/>
    </dgm:pt>
    <dgm:pt modelId="{0EB130FF-FFE3-4212-91B2-D0E66A814584}" type="pres">
      <dgm:prSet presAssocID="{31AF7D28-61CC-46CB-9421-16C157B6F4CE}" presName="FiveNodes_2" presStyleLbl="node1" presStyleIdx="1" presStyleCnt="5">
        <dgm:presLayoutVars>
          <dgm:bulletEnabled val="1"/>
        </dgm:presLayoutVars>
      </dgm:prSet>
      <dgm:spPr/>
    </dgm:pt>
    <dgm:pt modelId="{F4812AFB-0D24-4C98-8DA6-403122707727}" type="pres">
      <dgm:prSet presAssocID="{31AF7D28-61CC-46CB-9421-16C157B6F4CE}" presName="FiveNodes_3" presStyleLbl="node1" presStyleIdx="2" presStyleCnt="5">
        <dgm:presLayoutVars>
          <dgm:bulletEnabled val="1"/>
        </dgm:presLayoutVars>
      </dgm:prSet>
      <dgm:spPr/>
    </dgm:pt>
    <dgm:pt modelId="{3A98D88D-80E2-407D-93AA-9D961CFE63FB}" type="pres">
      <dgm:prSet presAssocID="{31AF7D28-61CC-46CB-9421-16C157B6F4CE}" presName="FiveNodes_4" presStyleLbl="node1" presStyleIdx="3" presStyleCnt="5">
        <dgm:presLayoutVars>
          <dgm:bulletEnabled val="1"/>
        </dgm:presLayoutVars>
      </dgm:prSet>
      <dgm:spPr/>
    </dgm:pt>
    <dgm:pt modelId="{CD1AB735-3AEB-4A55-9D5D-91E058A3030D}" type="pres">
      <dgm:prSet presAssocID="{31AF7D28-61CC-46CB-9421-16C157B6F4CE}" presName="FiveNodes_5" presStyleLbl="node1" presStyleIdx="4" presStyleCnt="5">
        <dgm:presLayoutVars>
          <dgm:bulletEnabled val="1"/>
        </dgm:presLayoutVars>
      </dgm:prSet>
      <dgm:spPr/>
    </dgm:pt>
    <dgm:pt modelId="{876169FE-7EB8-4479-BEBF-28F05FD4C920}" type="pres">
      <dgm:prSet presAssocID="{31AF7D28-61CC-46CB-9421-16C157B6F4CE}" presName="FiveConn_1-2" presStyleLbl="fgAccFollowNode1" presStyleIdx="0" presStyleCnt="4">
        <dgm:presLayoutVars>
          <dgm:bulletEnabled val="1"/>
        </dgm:presLayoutVars>
      </dgm:prSet>
      <dgm:spPr/>
    </dgm:pt>
    <dgm:pt modelId="{9D8F5E25-0A53-47AB-A769-D13867F14B65}" type="pres">
      <dgm:prSet presAssocID="{31AF7D28-61CC-46CB-9421-16C157B6F4CE}" presName="FiveConn_2-3" presStyleLbl="fgAccFollowNode1" presStyleIdx="1" presStyleCnt="4">
        <dgm:presLayoutVars>
          <dgm:bulletEnabled val="1"/>
        </dgm:presLayoutVars>
      </dgm:prSet>
      <dgm:spPr/>
    </dgm:pt>
    <dgm:pt modelId="{7276088C-483F-4F87-93A2-F3716CBDA94C}" type="pres">
      <dgm:prSet presAssocID="{31AF7D28-61CC-46CB-9421-16C157B6F4CE}" presName="FiveConn_3-4" presStyleLbl="fgAccFollowNode1" presStyleIdx="2" presStyleCnt="4">
        <dgm:presLayoutVars>
          <dgm:bulletEnabled val="1"/>
        </dgm:presLayoutVars>
      </dgm:prSet>
      <dgm:spPr/>
    </dgm:pt>
    <dgm:pt modelId="{77BEEDF5-D793-4049-8247-F1684F4BD237}" type="pres">
      <dgm:prSet presAssocID="{31AF7D28-61CC-46CB-9421-16C157B6F4CE}" presName="FiveConn_4-5" presStyleLbl="fgAccFollowNode1" presStyleIdx="3" presStyleCnt="4">
        <dgm:presLayoutVars>
          <dgm:bulletEnabled val="1"/>
        </dgm:presLayoutVars>
      </dgm:prSet>
      <dgm:spPr/>
    </dgm:pt>
    <dgm:pt modelId="{9A47387D-C4E6-4E76-BD1A-CFB5E7E03D5A}" type="pres">
      <dgm:prSet presAssocID="{31AF7D28-61CC-46CB-9421-16C157B6F4CE}" presName="FiveNodes_1_text" presStyleLbl="node1" presStyleIdx="4" presStyleCnt="5">
        <dgm:presLayoutVars>
          <dgm:bulletEnabled val="1"/>
        </dgm:presLayoutVars>
      </dgm:prSet>
      <dgm:spPr/>
    </dgm:pt>
    <dgm:pt modelId="{E09C1A6B-FB81-4E7E-9D9A-4B3862CC245A}" type="pres">
      <dgm:prSet presAssocID="{31AF7D28-61CC-46CB-9421-16C157B6F4CE}" presName="FiveNodes_2_text" presStyleLbl="node1" presStyleIdx="4" presStyleCnt="5">
        <dgm:presLayoutVars>
          <dgm:bulletEnabled val="1"/>
        </dgm:presLayoutVars>
      </dgm:prSet>
      <dgm:spPr/>
    </dgm:pt>
    <dgm:pt modelId="{9153DFAB-6DDE-4857-81E8-2778999EF3E3}" type="pres">
      <dgm:prSet presAssocID="{31AF7D28-61CC-46CB-9421-16C157B6F4CE}" presName="FiveNodes_3_text" presStyleLbl="node1" presStyleIdx="4" presStyleCnt="5">
        <dgm:presLayoutVars>
          <dgm:bulletEnabled val="1"/>
        </dgm:presLayoutVars>
      </dgm:prSet>
      <dgm:spPr/>
    </dgm:pt>
    <dgm:pt modelId="{E8437BDE-EDCF-45C7-9808-BC9C10220391}" type="pres">
      <dgm:prSet presAssocID="{31AF7D28-61CC-46CB-9421-16C157B6F4CE}" presName="FiveNodes_4_text" presStyleLbl="node1" presStyleIdx="4" presStyleCnt="5">
        <dgm:presLayoutVars>
          <dgm:bulletEnabled val="1"/>
        </dgm:presLayoutVars>
      </dgm:prSet>
      <dgm:spPr/>
    </dgm:pt>
    <dgm:pt modelId="{4D2B3BFF-CAB2-4D2C-BAA7-617E26CFEE48}" type="pres">
      <dgm:prSet presAssocID="{31AF7D28-61CC-46CB-9421-16C157B6F4C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A2C4412-82F4-4FBD-ADF7-C435F24644C5}" type="presOf" srcId="{1EE4A39E-A128-4DA9-8B6C-EBC94F6755A1}" destId="{9153DFAB-6DDE-4857-81E8-2778999EF3E3}" srcOrd="1" destOrd="0" presId="urn:microsoft.com/office/officeart/2005/8/layout/vProcess5"/>
    <dgm:cxn modelId="{D1C4FD1E-994C-4D5B-9AD6-43ABC846414A}" type="presOf" srcId="{414E170A-0CF6-4AD5-B9D8-F427DE50276C}" destId="{E09C1A6B-FB81-4E7E-9D9A-4B3862CC245A}" srcOrd="1" destOrd="0" presId="urn:microsoft.com/office/officeart/2005/8/layout/vProcess5"/>
    <dgm:cxn modelId="{1AA64F2C-E2FD-405F-88E9-C111C7E5C613}" type="presOf" srcId="{EAD2059E-33B7-48CB-BA9B-A922B69BA5B6}" destId="{77BEEDF5-D793-4049-8247-F1684F4BD237}" srcOrd="0" destOrd="0" presId="urn:microsoft.com/office/officeart/2005/8/layout/vProcess5"/>
    <dgm:cxn modelId="{C0AC4731-74F4-4AEB-B126-6A25A4C87223}" type="presOf" srcId="{83449FDA-04E9-4896-B4EA-774B9C3D4775}" destId="{3A98D88D-80E2-407D-93AA-9D961CFE63FB}" srcOrd="0" destOrd="0" presId="urn:microsoft.com/office/officeart/2005/8/layout/vProcess5"/>
    <dgm:cxn modelId="{CDA5065D-095E-4C30-86AC-7258899968C9}" type="presOf" srcId="{83449FDA-04E9-4896-B4EA-774B9C3D4775}" destId="{E8437BDE-EDCF-45C7-9808-BC9C10220391}" srcOrd="1" destOrd="0" presId="urn:microsoft.com/office/officeart/2005/8/layout/vProcess5"/>
    <dgm:cxn modelId="{0B398C62-C983-4800-B20D-A0803F56C805}" type="presOf" srcId="{5442F35E-59B1-44F5-A4F0-B1046E73E0F1}" destId="{9A47387D-C4E6-4E76-BD1A-CFB5E7E03D5A}" srcOrd="1" destOrd="0" presId="urn:microsoft.com/office/officeart/2005/8/layout/vProcess5"/>
    <dgm:cxn modelId="{CA1D807B-96F3-4C21-9F99-B404B7FBFCE3}" srcId="{31AF7D28-61CC-46CB-9421-16C157B6F4CE}" destId="{83449FDA-04E9-4896-B4EA-774B9C3D4775}" srcOrd="3" destOrd="0" parTransId="{911FB277-199E-4D19-A9B9-AE337F62BF99}" sibTransId="{EAD2059E-33B7-48CB-BA9B-A922B69BA5B6}"/>
    <dgm:cxn modelId="{521F9F7E-9560-4B2F-A50A-FEF2E431F069}" srcId="{31AF7D28-61CC-46CB-9421-16C157B6F4CE}" destId="{414E170A-0CF6-4AD5-B9D8-F427DE50276C}" srcOrd="1" destOrd="0" parTransId="{F03349F0-435A-4C6B-A769-9AE64E343AAF}" sibTransId="{E0E84C66-8700-4435-A8E7-ED14F6772950}"/>
    <dgm:cxn modelId="{CEDF9B8E-EC0B-42E4-A4C5-F1F7052F4DD9}" type="presOf" srcId="{1CE268B4-F076-436F-B7CC-331819BC73D1}" destId="{CD1AB735-3AEB-4A55-9D5D-91E058A3030D}" srcOrd="0" destOrd="0" presId="urn:microsoft.com/office/officeart/2005/8/layout/vProcess5"/>
    <dgm:cxn modelId="{F96E1599-1859-4938-A933-1848D6F7F37A}" type="presOf" srcId="{5442F35E-59B1-44F5-A4F0-B1046E73E0F1}" destId="{2D9FD35C-AD23-4291-B9C8-0FB92CE3A93C}" srcOrd="0" destOrd="0" presId="urn:microsoft.com/office/officeart/2005/8/layout/vProcess5"/>
    <dgm:cxn modelId="{D4B20BA2-6BA2-4700-AD25-75A7D8CF35D8}" type="presOf" srcId="{414E170A-0CF6-4AD5-B9D8-F427DE50276C}" destId="{0EB130FF-FFE3-4212-91B2-D0E66A814584}" srcOrd="0" destOrd="0" presId="urn:microsoft.com/office/officeart/2005/8/layout/vProcess5"/>
    <dgm:cxn modelId="{80E62AA8-0916-4110-8473-7F26BCFBA565}" type="presOf" srcId="{E0E84C66-8700-4435-A8E7-ED14F6772950}" destId="{9D8F5E25-0A53-47AB-A769-D13867F14B65}" srcOrd="0" destOrd="0" presId="urn:microsoft.com/office/officeart/2005/8/layout/vProcess5"/>
    <dgm:cxn modelId="{D9C111BA-8016-4971-89CB-75E3E3791CEC}" type="presOf" srcId="{662A5CD0-FA4A-45A7-BF64-2ACED83E2F6F}" destId="{7276088C-483F-4F87-93A2-F3716CBDA94C}" srcOrd="0" destOrd="0" presId="urn:microsoft.com/office/officeart/2005/8/layout/vProcess5"/>
    <dgm:cxn modelId="{A6E6ADBF-96FF-44B6-B14C-9E0A06DF229A}" srcId="{31AF7D28-61CC-46CB-9421-16C157B6F4CE}" destId="{1CE268B4-F076-436F-B7CC-331819BC73D1}" srcOrd="4" destOrd="0" parTransId="{2BADED56-AC9E-4774-8C5D-AFD3B813F83F}" sibTransId="{5EC12CA0-DAFA-47A1-B069-AB7D313BC706}"/>
    <dgm:cxn modelId="{E9B6E9C3-E383-40F6-ACE4-DA133146A4C7}" srcId="{31AF7D28-61CC-46CB-9421-16C157B6F4CE}" destId="{1EE4A39E-A128-4DA9-8B6C-EBC94F6755A1}" srcOrd="2" destOrd="0" parTransId="{BEA46C99-4F44-41B8-8284-42466880CBFB}" sibTransId="{662A5CD0-FA4A-45A7-BF64-2ACED83E2F6F}"/>
    <dgm:cxn modelId="{A8D39AD6-73C7-4B07-BC80-A94A9762ED96}" type="presOf" srcId="{31AF7D28-61CC-46CB-9421-16C157B6F4CE}" destId="{0FBCF8C9-1B1A-4CB7-B285-37FEC51CE306}" srcOrd="0" destOrd="0" presId="urn:microsoft.com/office/officeart/2005/8/layout/vProcess5"/>
    <dgm:cxn modelId="{5F4F6DE2-AF9C-4EA7-B1B6-A9088319253D}" type="presOf" srcId="{1EE4A39E-A128-4DA9-8B6C-EBC94F6755A1}" destId="{F4812AFB-0D24-4C98-8DA6-403122707727}" srcOrd="0" destOrd="0" presId="urn:microsoft.com/office/officeart/2005/8/layout/vProcess5"/>
    <dgm:cxn modelId="{09B6D3E4-AFE3-43B5-AFA3-579E370A14F7}" type="presOf" srcId="{1CE268B4-F076-436F-B7CC-331819BC73D1}" destId="{4D2B3BFF-CAB2-4D2C-BAA7-617E26CFEE48}" srcOrd="1" destOrd="0" presId="urn:microsoft.com/office/officeart/2005/8/layout/vProcess5"/>
    <dgm:cxn modelId="{CEDA89F2-3E88-4736-9859-689239EDA6C0}" srcId="{31AF7D28-61CC-46CB-9421-16C157B6F4CE}" destId="{5442F35E-59B1-44F5-A4F0-B1046E73E0F1}" srcOrd="0" destOrd="0" parTransId="{73693E0F-3B13-470D-938D-DDFDDBB47964}" sibTransId="{01BA7F81-4100-4C62-8583-26C4E05FA237}"/>
    <dgm:cxn modelId="{481DFCF5-53BB-471D-90DE-41F44CEFDADE}" type="presOf" srcId="{01BA7F81-4100-4C62-8583-26C4E05FA237}" destId="{876169FE-7EB8-4479-BEBF-28F05FD4C920}" srcOrd="0" destOrd="0" presId="urn:microsoft.com/office/officeart/2005/8/layout/vProcess5"/>
    <dgm:cxn modelId="{EA6E9702-DCC6-4F5F-B42B-E7C40C76A300}" type="presParOf" srcId="{0FBCF8C9-1B1A-4CB7-B285-37FEC51CE306}" destId="{F4817D00-4A32-4C31-B948-E2AB18ACE46C}" srcOrd="0" destOrd="0" presId="urn:microsoft.com/office/officeart/2005/8/layout/vProcess5"/>
    <dgm:cxn modelId="{8411EF4C-6EFF-435E-B06B-086E08A676CE}" type="presParOf" srcId="{0FBCF8C9-1B1A-4CB7-B285-37FEC51CE306}" destId="{2D9FD35C-AD23-4291-B9C8-0FB92CE3A93C}" srcOrd="1" destOrd="0" presId="urn:microsoft.com/office/officeart/2005/8/layout/vProcess5"/>
    <dgm:cxn modelId="{F08F3876-6401-49B8-934F-33D37A81D1FC}" type="presParOf" srcId="{0FBCF8C9-1B1A-4CB7-B285-37FEC51CE306}" destId="{0EB130FF-FFE3-4212-91B2-D0E66A814584}" srcOrd="2" destOrd="0" presId="urn:microsoft.com/office/officeart/2005/8/layout/vProcess5"/>
    <dgm:cxn modelId="{0F7FC6DA-E947-4E4B-AA55-0E1AF036FED2}" type="presParOf" srcId="{0FBCF8C9-1B1A-4CB7-B285-37FEC51CE306}" destId="{F4812AFB-0D24-4C98-8DA6-403122707727}" srcOrd="3" destOrd="0" presId="urn:microsoft.com/office/officeart/2005/8/layout/vProcess5"/>
    <dgm:cxn modelId="{C76CDB5E-7C03-46AE-84FD-29E8763AC939}" type="presParOf" srcId="{0FBCF8C9-1B1A-4CB7-B285-37FEC51CE306}" destId="{3A98D88D-80E2-407D-93AA-9D961CFE63FB}" srcOrd="4" destOrd="0" presId="urn:microsoft.com/office/officeart/2005/8/layout/vProcess5"/>
    <dgm:cxn modelId="{2E526CE5-152B-42EA-A696-498481953F7B}" type="presParOf" srcId="{0FBCF8C9-1B1A-4CB7-B285-37FEC51CE306}" destId="{CD1AB735-3AEB-4A55-9D5D-91E058A3030D}" srcOrd="5" destOrd="0" presId="urn:microsoft.com/office/officeart/2005/8/layout/vProcess5"/>
    <dgm:cxn modelId="{BA87B608-529F-4721-9A6C-729670E873D8}" type="presParOf" srcId="{0FBCF8C9-1B1A-4CB7-B285-37FEC51CE306}" destId="{876169FE-7EB8-4479-BEBF-28F05FD4C920}" srcOrd="6" destOrd="0" presId="urn:microsoft.com/office/officeart/2005/8/layout/vProcess5"/>
    <dgm:cxn modelId="{B64A93A7-4DC4-4A97-92D4-100F4DB03C55}" type="presParOf" srcId="{0FBCF8C9-1B1A-4CB7-B285-37FEC51CE306}" destId="{9D8F5E25-0A53-47AB-A769-D13867F14B65}" srcOrd="7" destOrd="0" presId="urn:microsoft.com/office/officeart/2005/8/layout/vProcess5"/>
    <dgm:cxn modelId="{44CEB2B4-EC89-4DC4-B812-D852EF4A453B}" type="presParOf" srcId="{0FBCF8C9-1B1A-4CB7-B285-37FEC51CE306}" destId="{7276088C-483F-4F87-93A2-F3716CBDA94C}" srcOrd="8" destOrd="0" presId="urn:microsoft.com/office/officeart/2005/8/layout/vProcess5"/>
    <dgm:cxn modelId="{26021FD7-6131-46AE-8061-B2C4BB951463}" type="presParOf" srcId="{0FBCF8C9-1B1A-4CB7-B285-37FEC51CE306}" destId="{77BEEDF5-D793-4049-8247-F1684F4BD237}" srcOrd="9" destOrd="0" presId="urn:microsoft.com/office/officeart/2005/8/layout/vProcess5"/>
    <dgm:cxn modelId="{593AC83B-12CA-427F-A1EC-41ABAD5CF3CA}" type="presParOf" srcId="{0FBCF8C9-1B1A-4CB7-B285-37FEC51CE306}" destId="{9A47387D-C4E6-4E76-BD1A-CFB5E7E03D5A}" srcOrd="10" destOrd="0" presId="urn:microsoft.com/office/officeart/2005/8/layout/vProcess5"/>
    <dgm:cxn modelId="{270ABE59-F2C6-46CB-873C-3EBB696FA48D}" type="presParOf" srcId="{0FBCF8C9-1B1A-4CB7-B285-37FEC51CE306}" destId="{E09C1A6B-FB81-4E7E-9D9A-4B3862CC245A}" srcOrd="11" destOrd="0" presId="urn:microsoft.com/office/officeart/2005/8/layout/vProcess5"/>
    <dgm:cxn modelId="{9FF3101D-6446-4632-BB38-3E38086858C3}" type="presParOf" srcId="{0FBCF8C9-1B1A-4CB7-B285-37FEC51CE306}" destId="{9153DFAB-6DDE-4857-81E8-2778999EF3E3}" srcOrd="12" destOrd="0" presId="urn:microsoft.com/office/officeart/2005/8/layout/vProcess5"/>
    <dgm:cxn modelId="{2A3F972F-C315-48BB-99C6-79C0FF2527D5}" type="presParOf" srcId="{0FBCF8C9-1B1A-4CB7-B285-37FEC51CE306}" destId="{E8437BDE-EDCF-45C7-9808-BC9C10220391}" srcOrd="13" destOrd="0" presId="urn:microsoft.com/office/officeart/2005/8/layout/vProcess5"/>
    <dgm:cxn modelId="{1B047042-5E1E-41FA-AC00-16C7C087EA45}" type="presParOf" srcId="{0FBCF8C9-1B1A-4CB7-B285-37FEC51CE306}" destId="{4D2B3BFF-CAB2-4D2C-BAA7-617E26CFEE4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5B1D5E-C35B-4085-98FF-204256C670E2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Misreading indirect communication as disinterest or avoidance</a:t>
          </a:r>
          <a:endParaRPr lang="en-US" sz="2500" kern="1200" dirty="0"/>
        </a:p>
      </dsp:txBody>
      <dsp:txXfrm>
        <a:off x="0" y="39687"/>
        <a:ext cx="3286125" cy="1971675"/>
      </dsp:txXfrm>
    </dsp:sp>
    <dsp:sp modelId="{EA2376BC-4F02-4E08-8DAA-61FC92A2558C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Underestimating the importance of pre-deal relationship cultivation (Guanxi)</a:t>
          </a:r>
          <a:endParaRPr lang="en-US" sz="2500" kern="1200"/>
        </a:p>
      </dsp:txBody>
      <dsp:txXfrm>
        <a:off x="3614737" y="39687"/>
        <a:ext cx="3286125" cy="1971675"/>
      </dsp:txXfrm>
    </dsp:sp>
    <dsp:sp modelId="{9314C967-ADF2-4681-AED4-EAB6B85AF12E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Expecting swift decision-making; facing delays due to hierarchical approvals</a:t>
          </a:r>
          <a:endParaRPr lang="en-US" sz="2500" kern="1200" dirty="0"/>
        </a:p>
      </dsp:txBody>
      <dsp:txXfrm>
        <a:off x="7229475" y="39687"/>
        <a:ext cx="3286125" cy="1971675"/>
      </dsp:txXfrm>
    </dsp:sp>
    <dsp:sp modelId="{854F5107-4FCF-4490-BD4C-ED6180D9756F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Over-</a:t>
          </a:r>
          <a:r>
            <a:rPr lang="en-US" sz="2500" b="0" i="0" kern="1200" baseline="0" dirty="0" err="1"/>
            <a:t>prioritising</a:t>
          </a:r>
          <a:r>
            <a:rPr lang="en-US" sz="2500" b="0" i="0" kern="1200" baseline="0" dirty="0"/>
            <a:t> contractual precision over personal trust</a:t>
          </a:r>
          <a:endParaRPr lang="en-US" sz="2500" kern="1200" dirty="0"/>
        </a:p>
      </dsp:txBody>
      <dsp:txXfrm>
        <a:off x="1807368" y="2339975"/>
        <a:ext cx="3286125" cy="1971675"/>
      </dsp:txXfrm>
    </dsp:sp>
    <dsp:sp modelId="{3CC89160-BE76-4B37-A9CC-0AF019782955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Risk of unintentionally causing ‘loss of face’ (Mianzi), damaging trust</a:t>
          </a:r>
          <a:endParaRPr lang="en-US" sz="2500" kern="1200"/>
        </a:p>
      </dsp:txBody>
      <dsp:txXfrm>
        <a:off x="5422106" y="2339975"/>
        <a:ext cx="3286125" cy="1971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4AF0A-DE7E-4A73-8D66-42A283480269}">
      <dsp:nvSpPr>
        <dsp:cNvPr id="0" name=""/>
        <dsp:cNvSpPr/>
      </dsp:nvSpPr>
      <dsp:spPr>
        <a:xfrm>
          <a:off x="478800" y="1095669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643BCE-0570-412F-963C-0841336DCEDA}">
      <dsp:nvSpPr>
        <dsp:cNvPr id="0" name=""/>
        <dsp:cNvSpPr/>
      </dsp:nvSpPr>
      <dsp:spPr>
        <a:xfrm>
          <a:off x="712800" y="132966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2759D-0251-49DF-93D4-99BB19E93E16}">
      <dsp:nvSpPr>
        <dsp:cNvPr id="0" name=""/>
        <dsp:cNvSpPr/>
      </dsp:nvSpPr>
      <dsp:spPr>
        <a:xfrm>
          <a:off x="12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0" i="0" kern="1200" baseline="0" dirty="0"/>
            <a:t>Builds trust and credibility </a:t>
          </a:r>
          <a:endParaRPr lang="en-US" sz="1300" kern="1200" dirty="0"/>
        </a:p>
      </dsp:txBody>
      <dsp:txXfrm>
        <a:off x="127800" y="2535669"/>
        <a:ext cx="1800000" cy="720000"/>
      </dsp:txXfrm>
    </dsp:sp>
    <dsp:sp modelId="{5598FBFA-E035-4321-ABD3-BDFBB538DB27}">
      <dsp:nvSpPr>
        <dsp:cNvPr id="0" name=""/>
        <dsp:cNvSpPr/>
      </dsp:nvSpPr>
      <dsp:spPr>
        <a:xfrm>
          <a:off x="2593800" y="1095669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77C5E6-8E44-45BE-858E-1C42A2962D4C}">
      <dsp:nvSpPr>
        <dsp:cNvPr id="0" name=""/>
        <dsp:cNvSpPr/>
      </dsp:nvSpPr>
      <dsp:spPr>
        <a:xfrm>
          <a:off x="282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E53E92-7D20-44E1-88BB-B8FDE44053C7}">
      <dsp:nvSpPr>
        <dsp:cNvPr id="0" name=""/>
        <dsp:cNvSpPr/>
      </dsp:nvSpPr>
      <dsp:spPr>
        <a:xfrm>
          <a:off x="224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0" i="0" kern="1200" baseline="0"/>
            <a:t>Prevents communication breakdowns</a:t>
          </a:r>
          <a:endParaRPr lang="en-US" sz="1300" kern="1200"/>
        </a:p>
      </dsp:txBody>
      <dsp:txXfrm>
        <a:off x="2242800" y="2535669"/>
        <a:ext cx="1800000" cy="720000"/>
      </dsp:txXfrm>
    </dsp:sp>
    <dsp:sp modelId="{C69B257B-2B28-48B3-A283-6917C49E199B}">
      <dsp:nvSpPr>
        <dsp:cNvPr id="0" name=""/>
        <dsp:cNvSpPr/>
      </dsp:nvSpPr>
      <dsp:spPr>
        <a:xfrm>
          <a:off x="4708800" y="1095669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D62D6B-4AEA-4DAF-A402-1A71E910C024}">
      <dsp:nvSpPr>
        <dsp:cNvPr id="0" name=""/>
        <dsp:cNvSpPr/>
      </dsp:nvSpPr>
      <dsp:spPr>
        <a:xfrm>
          <a:off x="494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CCCF10-C92C-497B-87DA-3363634A4225}">
      <dsp:nvSpPr>
        <dsp:cNvPr id="0" name=""/>
        <dsp:cNvSpPr/>
      </dsp:nvSpPr>
      <dsp:spPr>
        <a:xfrm>
          <a:off x="435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0" i="0" kern="1200" baseline="0"/>
            <a:t>Enhances cooperation during and after the deal</a:t>
          </a:r>
          <a:endParaRPr lang="en-US" sz="1300" kern="1200"/>
        </a:p>
      </dsp:txBody>
      <dsp:txXfrm>
        <a:off x="4357800" y="2535669"/>
        <a:ext cx="1800000" cy="720000"/>
      </dsp:txXfrm>
    </dsp:sp>
    <dsp:sp modelId="{977DFA4A-2938-4A23-9B06-EEFB9DE80200}">
      <dsp:nvSpPr>
        <dsp:cNvPr id="0" name=""/>
        <dsp:cNvSpPr/>
      </dsp:nvSpPr>
      <dsp:spPr>
        <a:xfrm>
          <a:off x="6823800" y="1095669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AD1667-9ABF-45CE-A16F-080F404605B4}">
      <dsp:nvSpPr>
        <dsp:cNvPr id="0" name=""/>
        <dsp:cNvSpPr/>
      </dsp:nvSpPr>
      <dsp:spPr>
        <a:xfrm>
          <a:off x="705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E0C6E6-E29A-4D5F-A635-79619C5E8515}">
      <dsp:nvSpPr>
        <dsp:cNvPr id="0" name=""/>
        <dsp:cNvSpPr/>
      </dsp:nvSpPr>
      <dsp:spPr>
        <a:xfrm>
          <a:off x="647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0" i="0" kern="1200" baseline="0"/>
            <a:t>Reduces reputational and relational risks</a:t>
          </a:r>
          <a:endParaRPr lang="en-US" sz="1300" kern="1200"/>
        </a:p>
      </dsp:txBody>
      <dsp:txXfrm>
        <a:off x="6472800" y="2535669"/>
        <a:ext cx="1800000" cy="720000"/>
      </dsp:txXfrm>
    </dsp:sp>
    <dsp:sp modelId="{D2A9ED77-2E2D-4622-9DCE-6E3DDF70F22D}">
      <dsp:nvSpPr>
        <dsp:cNvPr id="0" name=""/>
        <dsp:cNvSpPr/>
      </dsp:nvSpPr>
      <dsp:spPr>
        <a:xfrm>
          <a:off x="8938800" y="1095669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8AE145-A648-4396-A079-5D2FA9C8488E}">
      <dsp:nvSpPr>
        <dsp:cNvPr id="0" name=""/>
        <dsp:cNvSpPr/>
      </dsp:nvSpPr>
      <dsp:spPr>
        <a:xfrm>
          <a:off x="917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4B6CAC-A991-4704-B5C5-FD33EDCA5E8E}">
      <dsp:nvSpPr>
        <dsp:cNvPr id="0" name=""/>
        <dsp:cNvSpPr/>
      </dsp:nvSpPr>
      <dsp:spPr>
        <a:xfrm>
          <a:off x="858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0" i="0" kern="1200" baseline="0"/>
            <a:t>Enables adaptive leadership across borders</a:t>
          </a:r>
          <a:endParaRPr lang="en-US" sz="1300" kern="1200"/>
        </a:p>
      </dsp:txBody>
      <dsp:txXfrm>
        <a:off x="8587800" y="2535669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9FD35C-AD23-4291-B9C8-0FB92CE3A93C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EcoTech and SinoGreen have aligned goals but operate within different cultural frameworks</a:t>
          </a:r>
          <a:endParaRPr lang="en-US" sz="2000" kern="1200"/>
        </a:p>
      </dsp:txBody>
      <dsp:txXfrm>
        <a:off x="22940" y="22940"/>
        <a:ext cx="7160195" cy="737360"/>
      </dsp:txXfrm>
    </dsp:sp>
    <dsp:sp modelId="{0EB130FF-FFE3-4212-91B2-D0E66A814584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Understanding cultural differences helps avoid miscommunication and delays</a:t>
          </a:r>
          <a:endParaRPr lang="en-US" sz="2000" kern="1200"/>
        </a:p>
      </dsp:txBody>
      <dsp:txXfrm>
        <a:off x="627587" y="914964"/>
        <a:ext cx="6937378" cy="737360"/>
      </dsp:txXfrm>
    </dsp:sp>
    <dsp:sp modelId="{F4812AFB-0D24-4C98-8DA6-403122707727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Key contrasts: communication style, hierarchy, decision-making, and relationship-building</a:t>
          </a:r>
          <a:endParaRPr lang="en-US" sz="2000" kern="1200"/>
        </a:p>
      </dsp:txBody>
      <dsp:txXfrm>
        <a:off x="1232233" y="1806988"/>
        <a:ext cx="6937378" cy="737360"/>
      </dsp:txXfrm>
    </dsp:sp>
    <dsp:sp modelId="{3A98D88D-80E2-407D-93AA-9D961CFE63FB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Success depends on trust, patience, and long-term thinking</a:t>
          </a:r>
          <a:endParaRPr lang="en-US" sz="2000" kern="1200"/>
        </a:p>
      </dsp:txBody>
      <dsp:txXfrm>
        <a:off x="1836880" y="2699012"/>
        <a:ext cx="6937378" cy="737360"/>
      </dsp:txXfrm>
    </dsp:sp>
    <dsp:sp modelId="{CD1AB735-3AEB-4A55-9D5D-91E058A3030D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Cultural awareness gives EcoTech a strategic edge in international negotiations</a:t>
          </a:r>
          <a:endParaRPr lang="en-US" sz="2000" kern="1200"/>
        </a:p>
      </dsp:txBody>
      <dsp:txXfrm>
        <a:off x="2441527" y="3591037"/>
        <a:ext cx="6937378" cy="737360"/>
      </dsp:txXfrm>
    </dsp:sp>
    <dsp:sp modelId="{876169FE-7EB8-4479-BEBF-28F05FD4C920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9D8F5E25-0A53-47AB-A769-D13867F14B65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7276088C-483F-4F87-93A2-F3716CBDA94C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5"/>
        <a:ext cx="280008" cy="383102"/>
      </dsp:txXfrm>
    </dsp:sp>
    <dsp:sp modelId="{77BEEDF5-D793-4049-8247-F1684F4BD237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B20678-E626-42A0-BB89-DA4971C484A6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656446-4EC0-4315-8E20-C1C382196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607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656446-4EC0-4315-8E20-C1C382196EE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088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656446-4EC0-4315-8E20-C1C382196EE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8527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656446-4EC0-4315-8E20-C1C382196EE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177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5A5B3-FFFD-3143-8C83-6662DA5A5D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BF6FB4-9D82-1A90-63AA-571CC44CFF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E7D3B2-D07D-0A68-4AA4-AF5A6D566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62433-0C1B-4163-9A39-D3F03B3863A9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E270B-D300-9549-D554-95F46EF3D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0AAB8-DF9D-C700-A2BB-406F4A009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A7B6-F756-455C-8C64-EFDB570E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707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40922-6422-052D-5306-83B525394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05563-C16E-13D5-97C9-864AF789B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371D9-D5F8-FF5D-C444-1DD741D4E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62433-0C1B-4163-9A39-D3F03B3863A9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E2F38C-61F4-81F1-831B-0E8B43C71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836DEF-B778-35FD-9688-F062ED567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A7B6-F756-455C-8C64-EFDB570E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210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4C806-440E-D192-3172-4A43A394D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A2153E-2B51-5679-9BDD-5CA6E93EA5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B689B-7EB4-2C76-CF0B-A7B383E66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62433-0C1B-4163-9A39-D3F03B3863A9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238A5C-4BC7-179A-C488-5DB229DDB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990778-B15B-E28B-CDFF-18B7AC809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A7B6-F756-455C-8C64-EFDB570E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487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4BE6C-F56E-9800-E4F9-D30B4700E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D68BE-D01D-E08D-9C53-EEF42BF811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9B0502-87CD-D359-12BE-2722B9B2DE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247B0F-8ACA-C829-B7B8-84B7DB319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62433-0C1B-4163-9A39-D3F03B3863A9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E5E200-D0C9-51BF-6EF2-D0C15F86D0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C2D26F-36E6-BC61-040B-1F5D040B2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A7B6-F756-455C-8C64-EFDB570E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190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25CF0-25FF-0377-956F-25B67F416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9F9854-794A-98D0-A489-09A690BDF2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286EE7-FF17-E9EB-5942-D30DA08A4D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79A816-F909-9F40-CF9C-259A9483C2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72CC4C-330F-F9D6-7AE9-C05A7707EF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B301BB-5895-5CF1-BC57-6CC53DDDC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62433-0C1B-4163-9A39-D3F03B3863A9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0A10C7-E0DD-3124-4060-47BD3D30B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DA5104-7630-F729-480D-5BD508524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A7B6-F756-455C-8C64-EFDB570E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905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58212-C008-C40D-ECFB-68A21496B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4425CA-FCFD-71C9-925E-98DD78D6D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62433-0C1B-4163-9A39-D3F03B3863A9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F6B6E0-2A34-A826-3017-6B5608B05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62A68F-D71B-381F-4D87-A70F762A0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A7B6-F756-455C-8C64-EFDB570E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954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31BAFF-94DB-47DB-B2AD-B6852946B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62433-0C1B-4163-9A39-D3F03B3863A9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1ED997-A5E4-D06B-D739-16A040CD6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F12220-9035-E652-4024-033226E63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A7B6-F756-455C-8C64-EFDB570E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422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D7CF7-8270-5167-9CCA-64C16531A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F5253-DAC8-2AC6-DEEC-120DC42738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3EC92-E396-E5DA-0FA6-CF97DB775A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7D9D06-1607-384E-A7D2-23B68BBD2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62433-0C1B-4163-9A39-D3F03B3863A9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4909A8-6444-136E-63B0-C45BA3F53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666F0-646E-9C8E-8987-56C3A7941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A7B6-F756-455C-8C64-EFDB570E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414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3170B-F1AA-C689-79D3-363B3969D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A8BB80-AA13-A918-E9FD-4CBA36129D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61FA00-D925-B143-8DC4-868416CB67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4D3657-DD9F-6829-43FE-1EA477FF8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62433-0C1B-4163-9A39-D3F03B3863A9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490AD7-E8D6-E857-9D4F-37F751B93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BCE838-3180-690A-398E-05FFE605B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A7B6-F756-455C-8C64-EFDB570E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049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B1863-5501-F011-0A92-EC2C41D89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BD567B-1C81-25B3-5D8C-19E56A1D26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FAAC8-B3F8-1831-D0FD-121EAFB0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62433-0C1B-4163-9A39-D3F03B3863A9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B7880-4104-3C7D-2A59-0D2B026A8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7FE92-3D3A-FD05-50B7-F39F72DAE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A7B6-F756-455C-8C64-EFDB570E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15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F70F2B-C212-23F0-4B47-91DD62A710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F38458-D8CC-F94A-B1CA-C88EDF313D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195EC-AFEE-1619-1A9B-A3388416E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62433-0C1B-4163-9A39-D3F03B3863A9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EFC27-D926-4357-DA3D-F2737D70A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63A98F-139E-DB82-9386-C47C6B38A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A7B6-F756-455C-8C64-EFDB570E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161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9762EF-CA64-71B7-E8EE-656382451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F578AF-C43E-2A62-6DED-E903DB79E6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C7006-148D-F016-D7EE-5DE9CAD960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162433-0C1B-4163-9A39-D3F03B3863A9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A00B84-BF46-3BD1-6D98-440169F751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9DE3C5-AAD9-E636-E533-FF4F649EAB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5EA7B6-F756-455C-8C64-EFDB570E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023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0CF80A0-8EB9-D788-0CD8-A3D1B57CEF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011" y="283443"/>
            <a:ext cx="12106683" cy="2414431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br>
              <a:rPr lang="en-US" sz="17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4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Forging a Cross-Border Alliance</a:t>
            </a:r>
            <a:br>
              <a:rPr lang="en-US" sz="4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4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i="1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EcoTech</a:t>
            </a:r>
            <a:r>
              <a:rPr lang="en-US" sz="4000" i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Solutions (UK) &amp; </a:t>
            </a:r>
            <a:r>
              <a:rPr lang="en-US" sz="4000" i="1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SinoGreen</a:t>
            </a:r>
            <a:r>
              <a:rPr lang="en-US" sz="4000" i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Technologies (China)</a:t>
            </a:r>
            <a:br>
              <a:rPr lang="en-US" sz="17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17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4E7C35-5600-4B9C-1A92-6E9030D95C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4682" y="4151025"/>
            <a:ext cx="11367011" cy="23321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solidFill>
                  <a:schemeClr val="tx2"/>
                </a:solidFill>
              </a:rPr>
              <a:t>International Business Communications</a:t>
            </a:r>
          </a:p>
          <a:p>
            <a:r>
              <a:rPr lang="en-US" sz="1100" b="1" dirty="0">
                <a:solidFill>
                  <a:schemeClr val="tx2"/>
                </a:solidFill>
              </a:rPr>
              <a:t>                                       </a:t>
            </a:r>
          </a:p>
          <a:p>
            <a:r>
              <a:rPr lang="en-US" sz="1100" b="1" dirty="0">
                <a:solidFill>
                  <a:schemeClr val="tx2"/>
                </a:solidFill>
              </a:rPr>
              <a:t>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600" b="1" dirty="0">
                <a:solidFill>
                  <a:schemeClr val="tx2"/>
                </a:solidFill>
              </a:rPr>
              <a:t>Student</a:t>
            </a:r>
            <a:r>
              <a:rPr lang="en-US" sz="1600" dirty="0">
                <a:solidFill>
                  <a:schemeClr val="tx2"/>
                </a:solidFill>
              </a:rPr>
              <a:t>: Simona Silvia Guita </a:t>
            </a:r>
          </a:p>
          <a:p>
            <a:r>
              <a:rPr lang="en-US" sz="1600" b="1" dirty="0">
                <a:solidFill>
                  <a:schemeClr val="tx2"/>
                </a:solidFill>
              </a:rPr>
              <a:t>                                                                                                        ID: 2235981</a:t>
            </a:r>
            <a:br>
              <a:rPr lang="en-US" sz="1600" dirty="0">
                <a:solidFill>
                  <a:schemeClr val="tx2"/>
                </a:solidFill>
              </a:rPr>
            </a:br>
            <a:r>
              <a:rPr lang="en-US" sz="1600" dirty="0">
                <a:solidFill>
                  <a:schemeClr val="tx2"/>
                </a:solidFill>
              </a:rPr>
              <a:t>                                                                                                                         </a:t>
            </a:r>
            <a:r>
              <a:rPr lang="en-US" sz="1600" b="1" dirty="0">
                <a:solidFill>
                  <a:schemeClr val="tx2"/>
                </a:solidFill>
              </a:rPr>
              <a:t>Module:</a:t>
            </a:r>
            <a:r>
              <a:rPr lang="en-US" sz="1600" dirty="0">
                <a:solidFill>
                  <a:schemeClr val="tx2"/>
                </a:solidFill>
              </a:rPr>
              <a:t> LCBB6001    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941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06394-CDF2-18A7-D3C4-2CCC08798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50A70-AA55-FEB5-0F2B-88F5F2AD6F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2800" dirty="0"/>
              <a:t>Strategic Partnership: </a:t>
            </a:r>
            <a:r>
              <a:rPr lang="en-US" sz="2800" dirty="0" err="1"/>
              <a:t>EcoTech</a:t>
            </a:r>
            <a:r>
              <a:rPr lang="en-US" sz="2800" dirty="0"/>
              <a:t> Solutions &amp; </a:t>
            </a:r>
            <a:r>
              <a:rPr lang="en-US" sz="2800" dirty="0" err="1"/>
              <a:t>SinoGreen</a:t>
            </a:r>
            <a:r>
              <a:rPr lang="en-US" sz="2800" dirty="0"/>
              <a:t> Technologies</a:t>
            </a:r>
          </a:p>
          <a:p>
            <a:r>
              <a:rPr lang="en-US" sz="2800" dirty="0">
                <a:solidFill>
                  <a:schemeClr val="tx2"/>
                </a:solidFill>
              </a:rPr>
              <a:t>Defining Culture in Business Contexts</a:t>
            </a:r>
          </a:p>
          <a:p>
            <a:r>
              <a:rPr lang="en-US" sz="2800" dirty="0">
                <a:solidFill>
                  <a:schemeClr val="tx2"/>
                </a:solidFill>
              </a:rPr>
              <a:t>Understanding Cultural Influence Through Theory</a:t>
            </a:r>
          </a:p>
          <a:p>
            <a:r>
              <a:rPr lang="en-US" dirty="0"/>
              <a:t>Anticipated Cultural Frictions for </a:t>
            </a:r>
            <a:r>
              <a:rPr lang="en-US" dirty="0" err="1"/>
              <a:t>EcoTech</a:t>
            </a:r>
            <a:endParaRPr lang="en-US" sz="2800" dirty="0">
              <a:solidFill>
                <a:schemeClr val="tx2"/>
              </a:solidFill>
            </a:endParaRPr>
          </a:p>
          <a:p>
            <a:r>
              <a:rPr lang="en-US" sz="2800" kern="1200" dirty="0">
                <a:latin typeface="+mj-lt"/>
                <a:ea typeface="+mj-ea"/>
                <a:cs typeface="+mj-cs"/>
              </a:rPr>
              <a:t>UK–China Cultural Comparison</a:t>
            </a:r>
          </a:p>
          <a:p>
            <a:r>
              <a:rPr lang="en-GB" sz="2800" dirty="0">
                <a:solidFill>
                  <a:schemeClr val="tx2"/>
                </a:solidFill>
              </a:rPr>
              <a:t>Adaptive Strategy for </a:t>
            </a:r>
            <a:r>
              <a:rPr lang="en-GB" sz="2800" dirty="0" err="1">
                <a:solidFill>
                  <a:schemeClr val="tx2"/>
                </a:solidFill>
              </a:rPr>
              <a:t>EcoTech</a:t>
            </a:r>
            <a:endParaRPr lang="en-GB" sz="2800" dirty="0">
              <a:solidFill>
                <a:schemeClr val="tx2"/>
              </a:solidFill>
            </a:endParaRPr>
          </a:p>
          <a:p>
            <a:r>
              <a:rPr lang="en-US" sz="2800" dirty="0"/>
              <a:t>Cultural Awareness as a Business Competence</a:t>
            </a:r>
          </a:p>
          <a:p>
            <a:r>
              <a:rPr lang="en-US" sz="2800" dirty="0">
                <a:solidFill>
                  <a:schemeClr val="tx2"/>
                </a:solidFill>
              </a:rPr>
              <a:t>Recommendations for </a:t>
            </a:r>
            <a:r>
              <a:rPr lang="en-US" sz="2800" dirty="0" err="1">
                <a:solidFill>
                  <a:schemeClr val="tx2"/>
                </a:solidFill>
              </a:rPr>
              <a:t>EcoTech’s</a:t>
            </a:r>
            <a:r>
              <a:rPr lang="en-US" sz="2800" dirty="0">
                <a:solidFill>
                  <a:schemeClr val="tx2"/>
                </a:solidFill>
              </a:rPr>
              <a:t> Negotiation Team</a:t>
            </a:r>
          </a:p>
          <a:p>
            <a:r>
              <a:rPr lang="en-GB" sz="2800" dirty="0"/>
              <a:t>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420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FB801-97BD-C213-B892-E5A8F990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  <a:solidFill>
            <a:schemeClr val="accent6"/>
          </a:solidFill>
        </p:spPr>
        <p:txBody>
          <a:bodyPr anchor="ctr">
            <a:normAutofit/>
          </a:bodyPr>
          <a:lstStyle/>
          <a:p>
            <a:r>
              <a:rPr lang="en-US" sz="5600" dirty="0">
                <a:solidFill>
                  <a:srgbClr val="FFFFFF"/>
                </a:solidFill>
              </a:rPr>
              <a:t>Strategic Partnership: </a:t>
            </a:r>
            <a:r>
              <a:rPr lang="en-US" sz="5600" dirty="0" err="1">
                <a:solidFill>
                  <a:srgbClr val="FFFFFF"/>
                </a:solidFill>
              </a:rPr>
              <a:t>EcoTech</a:t>
            </a:r>
            <a:r>
              <a:rPr lang="en-US" sz="5600" dirty="0">
                <a:solidFill>
                  <a:srgbClr val="FFFFFF"/>
                </a:solidFill>
              </a:rPr>
              <a:t> Solutions &amp; </a:t>
            </a:r>
            <a:r>
              <a:rPr lang="en-US" sz="5600" dirty="0" err="1">
                <a:solidFill>
                  <a:srgbClr val="FFFFFF"/>
                </a:solidFill>
              </a:rPr>
              <a:t>SinoGreen</a:t>
            </a:r>
            <a:r>
              <a:rPr lang="en-US" sz="5600" dirty="0">
                <a:solidFill>
                  <a:srgbClr val="FFFFFF"/>
                </a:solidFill>
              </a:rPr>
              <a:t> Technologies</a:t>
            </a:r>
            <a:endParaRPr lang="en-GB" sz="5600" dirty="0">
              <a:solidFill>
                <a:srgbClr val="FFFFFF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B2A370F7-8560-8041-3280-9C6255F6EB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92337" y="0"/>
            <a:ext cx="6299663" cy="63563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EcoTech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 Solutions Ltd. (UK)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Medium-sized clean-tech firm based in Manchester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Designs high-efficiency solar energy systems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Seeks market expansion into East Asia through co-development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SinoGreen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 Technologies (China)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Leading green energy distributor based in Shenzhen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Strong government ties and logistics infrastructure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Interested in tech transfer and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localised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 solar solutions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Shared Vision: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Scale up renewable energy adoption in China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Blend UK innovation with Chinese market expertise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749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567876-C6C4-1230-238A-54AC313BF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Defining Culture in Business Contexts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A4BFB83-1F1F-EBBE-AB70-C42A8B2EB8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72200" y="272143"/>
            <a:ext cx="5221224" cy="59980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Culture as a system of meaning influencing workplace interaction Influences leadership, trust, pace of decisions, and hierarchy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Business culture often shaped by: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Language and context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Attitudes toward power and status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Relationship-building norms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Time perception and risk tolerance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US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Hoftede</a:t>
            </a:r>
            <a:r>
              <a:rPr lang="en-US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Hofstede, &amp; Minkov, 2010). </a:t>
            </a:r>
            <a:endParaRPr lang="en-US" sz="1800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17675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AACC35-95BE-83EB-3754-893A5318D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Understanding Cultural Influence Through Theory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86101EC-39A0-8951-4094-1345503CC5E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7423" y="2149539"/>
            <a:ext cx="5749992" cy="4535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Hofstede's Dimensions (2010):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UK: Low Power Distance, High Individualism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China: High Power Distance, Strong Collectivism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Hall’s Context Model (1976):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UK = Low-context (direct, explicit communication)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China = High-context (indirect, relationship-based messaging)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These differences shape assumptions, expectations, and outcomes during business discussions.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US" sz="18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Hoftede</a:t>
            </a:r>
            <a:r>
              <a:rPr lang="en-US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Hofstede, &amp; Minkov, 2010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; Hall, 1976)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7" name="Graphic 26" descr="Cycle with People">
            <a:extLst>
              <a:ext uri="{FF2B5EF4-FFF2-40B4-BE49-F238E27FC236}">
                <a16:creationId xmlns:a16="http://schemas.microsoft.com/office/drawing/2014/main" id="{6D02850C-72FF-5BF6-9B05-91EB4E4181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492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8D031B-15B1-F8B2-588A-94050F435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accent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UK–China Cultural Comparison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80E5AE-2ED4-218B-BE90-CDF614003F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5005659"/>
              </p:ext>
            </p:extLst>
          </p:nvPr>
        </p:nvGraphicFramePr>
        <p:xfrm>
          <a:off x="4038600" y="1207081"/>
          <a:ext cx="7188200" cy="494886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163664">
                  <a:extLst>
                    <a:ext uri="{9D8B030D-6E8A-4147-A177-3AD203B41FA5}">
                      <a16:colId xmlns:a16="http://schemas.microsoft.com/office/drawing/2014/main" val="680067955"/>
                    </a:ext>
                  </a:extLst>
                </a:gridCol>
                <a:gridCol w="2557738">
                  <a:extLst>
                    <a:ext uri="{9D8B030D-6E8A-4147-A177-3AD203B41FA5}">
                      <a16:colId xmlns:a16="http://schemas.microsoft.com/office/drawing/2014/main" val="1884680758"/>
                    </a:ext>
                  </a:extLst>
                </a:gridCol>
                <a:gridCol w="2466798">
                  <a:extLst>
                    <a:ext uri="{9D8B030D-6E8A-4147-A177-3AD203B41FA5}">
                      <a16:colId xmlns:a16="http://schemas.microsoft.com/office/drawing/2014/main" val="663444362"/>
                    </a:ext>
                  </a:extLst>
                </a:gridCol>
              </a:tblGrid>
              <a:tr h="451920">
                <a:tc>
                  <a:txBody>
                    <a:bodyPr/>
                    <a:lstStyle/>
                    <a:p>
                      <a:r>
                        <a:rPr lang="en-GB" sz="1300" b="1" cap="all" spc="60">
                          <a:solidFill>
                            <a:schemeClr val="tx1"/>
                          </a:solidFill>
                        </a:rPr>
                        <a:t>Key Factor</a:t>
                      </a:r>
                    </a:p>
                  </a:txBody>
                  <a:tcPr marL="102709" marR="102709" marT="102709" marB="102709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 cap="all" spc="60">
                          <a:solidFill>
                            <a:schemeClr val="tx1"/>
                          </a:solidFill>
                        </a:rPr>
                        <a:t>EcoTech (UK)</a:t>
                      </a:r>
                    </a:p>
                  </a:txBody>
                  <a:tcPr marL="102709" marR="102709" marT="102709" marB="102709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 cap="all" spc="60" err="1">
                          <a:solidFill>
                            <a:schemeClr val="tx1"/>
                          </a:solidFill>
                        </a:rPr>
                        <a:t>SinoGreen</a:t>
                      </a:r>
                      <a:r>
                        <a:rPr lang="en-GB" sz="1300" b="1" cap="all" spc="60">
                          <a:solidFill>
                            <a:schemeClr val="tx1"/>
                          </a:solidFill>
                        </a:rPr>
                        <a:t> (China)</a:t>
                      </a:r>
                    </a:p>
                  </a:txBody>
                  <a:tcPr marL="102709" marR="102709" marT="102709" marB="102709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4465348"/>
                  </a:ext>
                </a:extLst>
              </a:tr>
              <a:tr h="742928"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Communication</a:t>
                      </a:r>
                    </a:p>
                  </a:txBody>
                  <a:tcPr marL="102709" marR="102709" marT="51354" marB="102709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Clear, low-context (Hall, 1976)</a:t>
                      </a:r>
                    </a:p>
                  </a:txBody>
                  <a:tcPr marL="102709" marR="102709" marT="51354" marB="10270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Indirect, high-context (Hall, 1976)</a:t>
                      </a:r>
                    </a:p>
                  </a:txBody>
                  <a:tcPr marL="102709" marR="102709" marT="51354" marB="10270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97548370"/>
                  </a:ext>
                </a:extLst>
              </a:tr>
              <a:tr h="742928"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Power Distance</a:t>
                      </a:r>
                    </a:p>
                  </a:txBody>
                  <a:tcPr marL="102709" marR="102709" marT="51354" marB="10270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  <a:latin typeface="+mn-lt"/>
                        </a:rPr>
                        <a:t>Flat hierarchy (</a:t>
                      </a:r>
                      <a:r>
                        <a:rPr lang="en-US" b="0" i="0" dirty="0" err="1">
                          <a:solidFill>
                            <a:srgbClr val="222222"/>
                          </a:solidFill>
                          <a:effectLst/>
                          <a:latin typeface="+mn-lt"/>
                        </a:rPr>
                        <a:t>Hoftede</a:t>
                      </a:r>
                      <a:r>
                        <a:rPr lang="en-US" b="0" i="0" dirty="0">
                          <a:solidFill>
                            <a:srgbClr val="222222"/>
                          </a:solidFill>
                          <a:effectLst/>
                          <a:latin typeface="+mn-lt"/>
                        </a:rPr>
                        <a:t>, Hofstede, &amp; Minkov, 2010). </a:t>
                      </a:r>
                      <a:endParaRPr lang="en-US" b="0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  <a:p>
                      <a:endParaRPr lang="en-GB" sz="18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02709" marR="102709" marT="51354" marB="10270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Formal hierarchy </a:t>
                      </a:r>
                      <a:r>
                        <a:rPr lang="en-US" b="0" i="0" dirty="0" err="1">
                          <a:solidFill>
                            <a:srgbClr val="222222"/>
                          </a:solidFill>
                          <a:effectLst/>
                          <a:latin typeface="+mn-lt"/>
                        </a:rPr>
                        <a:t>Hoftede</a:t>
                      </a:r>
                      <a:r>
                        <a:rPr lang="en-US" b="0" i="0" dirty="0">
                          <a:solidFill>
                            <a:srgbClr val="222222"/>
                          </a:solidFill>
                          <a:effectLst/>
                          <a:latin typeface="+mn-lt"/>
                        </a:rPr>
                        <a:t>, Hofstede, &amp; Minkov, 2010</a:t>
                      </a:r>
                      <a:r>
                        <a:rPr lang="en-US" b="0" i="0" dirty="0">
                          <a:solidFill>
                            <a:srgbClr val="222222"/>
                          </a:solidFill>
                          <a:effectLst/>
                          <a:latin typeface="Arial" panose="020B0604020202020204" pitchFamily="34" charset="0"/>
                        </a:rPr>
                        <a:t>). </a:t>
                      </a:r>
                      <a:endParaRPr lang="en-US" b="0" i="0" dirty="0">
                        <a:solidFill>
                          <a:srgbClr val="333333"/>
                        </a:solidFill>
                        <a:effectLst/>
                        <a:latin typeface="Open Sans" panose="020B0606030504020204" pitchFamily="34" charset="0"/>
                      </a:endParaRPr>
                    </a:p>
                    <a:p>
                      <a:endParaRPr lang="en-GB" sz="18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02709" marR="102709" marT="51354" marB="10270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0032900"/>
                  </a:ext>
                </a:extLst>
              </a:tr>
              <a:tr h="742928"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Relationship Approach</a:t>
                      </a:r>
                    </a:p>
                  </a:txBody>
                  <a:tcPr marL="102709" marR="102709" marT="51354" marB="102709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Contract-focused, task-led</a:t>
                      </a:r>
                    </a:p>
                  </a:txBody>
                  <a:tcPr marL="102709" marR="102709" marT="51354" marB="10270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Relationship-first (Guanxi-driven)</a:t>
                      </a:r>
                    </a:p>
                  </a:txBody>
                  <a:tcPr marL="102709" marR="102709" marT="51354" marB="10270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797161"/>
                  </a:ext>
                </a:extLst>
              </a:tr>
              <a:tr h="1016819"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Time Orientation</a:t>
                      </a:r>
                    </a:p>
                  </a:txBody>
                  <a:tcPr marL="102709" marR="102709" marT="51354" marB="10270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Short to medium-term goals</a:t>
                      </a:r>
                    </a:p>
                  </a:txBody>
                  <a:tcPr marL="102709" marR="102709" marT="51354" marB="10270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cap="none" spc="0">
                          <a:solidFill>
                            <a:schemeClr val="tx1"/>
                          </a:solidFill>
                        </a:rPr>
                        <a:t>Strong long-term orientation (Fang, 2012)</a:t>
                      </a:r>
                    </a:p>
                  </a:txBody>
                  <a:tcPr marL="102709" marR="102709" marT="51354" marB="10270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2732026"/>
                  </a:ext>
                </a:extLst>
              </a:tr>
              <a:tr h="742928"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Decision-Making</a:t>
                      </a:r>
                    </a:p>
                  </a:txBody>
                  <a:tcPr marL="102709" marR="102709" marT="51354" marB="102709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Collaborative and decentralised</a:t>
                      </a:r>
                    </a:p>
                  </a:txBody>
                  <a:tcPr marL="102709" marR="102709" marT="51354" marB="10270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Top-down authority structure</a:t>
                      </a:r>
                    </a:p>
                  </a:txBody>
                  <a:tcPr marL="102709" marR="102709" marT="51354" marB="10270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29618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8418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7742CE06-5691-934B-F5D5-36C21837AF5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A14146-29F9-E66A-53F7-593DDFE39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Anticipated Cultural Frictions for </a:t>
            </a:r>
            <a:r>
              <a:rPr lang="en-US" dirty="0" err="1"/>
              <a:t>EcoTech</a:t>
            </a:r>
            <a:endParaRPr lang="en-GB" dirty="0"/>
          </a:p>
        </p:txBody>
      </p:sp>
      <p:graphicFrame>
        <p:nvGraphicFramePr>
          <p:cNvPr id="17" name="Rectangle 1">
            <a:extLst>
              <a:ext uri="{FF2B5EF4-FFF2-40B4-BE49-F238E27FC236}">
                <a16:creationId xmlns:a16="http://schemas.microsoft.com/office/drawing/2014/main" id="{FEBC20B3-5B53-04AB-AEF0-C412022759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462513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96E223D-069A-B068-3849-45C65DB198D1}"/>
              </a:ext>
            </a:extLst>
          </p:cNvPr>
          <p:cNvSpPr txBox="1"/>
          <p:nvPr/>
        </p:nvSpPr>
        <p:spPr>
          <a:xfrm>
            <a:off x="8708571" y="6492875"/>
            <a:ext cx="38535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Zhang &amp; Wu, 2014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; Tung, 2008)</a:t>
            </a:r>
          </a:p>
        </p:txBody>
      </p:sp>
    </p:spTree>
    <p:extLst>
      <p:ext uri="{BB962C8B-B14F-4D97-AF65-F5344CB8AC3E}">
        <p14:creationId xmlns:p14="http://schemas.microsoft.com/office/powerpoint/2010/main" val="26552136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D018A8-317D-19AB-5AB7-0A116C73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128" y="98659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Adaptive Strategy for </a:t>
            </a:r>
            <a:r>
              <a:rPr lang="en-GB" sz="3600" dirty="0" err="1">
                <a:solidFill>
                  <a:schemeClr val="tx2"/>
                </a:solidFill>
              </a:rPr>
              <a:t>EcoTech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20" name="Rectangle 1">
            <a:extLst>
              <a:ext uri="{FF2B5EF4-FFF2-40B4-BE49-F238E27FC236}">
                <a16:creationId xmlns:a16="http://schemas.microsoft.com/office/drawing/2014/main" id="{E9C43179-095D-83CE-0D12-24877C8564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4672" y="1404258"/>
            <a:ext cx="5565224" cy="52810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Prioritise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Guanxi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development before formal terms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Structure delegation with respect to Chinese seniority norms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Allow time for layered internal consultation; avoid applying pressure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Position the deal as a shared journey—not a transactional agreement</a:t>
            </a:r>
            <a:r>
              <a:rPr lang="en-US" altLang="en-US" sz="2400" dirty="0">
                <a:latin typeface="Arial" panose="020B0604020202020204" pitchFamily="34" charset="0"/>
              </a:rPr>
              <a:t> 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                                              (Fang, 2012; Zhang &amp; Wu, 2014)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Graphic 7" descr="Handshake">
            <a:extLst>
              <a:ext uri="{FF2B5EF4-FFF2-40B4-BE49-F238E27FC236}">
                <a16:creationId xmlns:a16="http://schemas.microsoft.com/office/drawing/2014/main" id="{DD79B238-C08C-7095-A230-447EB63487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654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3601B-E69B-EDBB-4E43-70067EC7D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  <a:solidFill>
            <a:schemeClr val="accent6"/>
          </a:solidFill>
        </p:spPr>
        <p:txBody>
          <a:bodyPr>
            <a:normAutofit/>
          </a:bodyPr>
          <a:lstStyle/>
          <a:p>
            <a:pPr algn="ctr"/>
            <a:r>
              <a:rPr lang="en-US" sz="4100" dirty="0">
                <a:solidFill>
                  <a:srgbClr val="FFFFFF"/>
                </a:solidFill>
              </a:rPr>
              <a:t>Cultural Awareness as a Business Competence</a:t>
            </a:r>
            <a:endParaRPr lang="en-GB" sz="4100" dirty="0">
              <a:solidFill>
                <a:srgbClr val="FFFFFF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6B38D4E4-2CD8-38E2-8084-831FB79E79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1959780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081F34E-5D01-D5DE-C5D3-1302A6255E94}"/>
              </a:ext>
            </a:extLst>
          </p:cNvPr>
          <p:cNvSpPr txBox="1"/>
          <p:nvPr/>
        </p:nvSpPr>
        <p:spPr>
          <a:xfrm>
            <a:off x="8425543" y="5932714"/>
            <a:ext cx="32078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0" i="0" baseline="0" dirty="0"/>
              <a:t>                                       (Tung, 2008)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4156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DADD7E-8FFA-4BDA-14AD-EDD9DA163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0176" y="227402"/>
            <a:ext cx="4977976" cy="1454051"/>
          </a:xfrm>
        </p:spPr>
        <p:txBody>
          <a:bodyPr>
            <a:normAutofit/>
          </a:bodyPr>
          <a:lstStyle/>
          <a:p>
            <a:r>
              <a:rPr lang="en-US" sz="3300" dirty="0">
                <a:solidFill>
                  <a:schemeClr val="tx2"/>
                </a:solidFill>
              </a:rPr>
              <a:t>Recommendations for </a:t>
            </a:r>
            <a:r>
              <a:rPr lang="en-US" sz="3300" dirty="0" err="1">
                <a:solidFill>
                  <a:schemeClr val="tx2"/>
                </a:solidFill>
              </a:rPr>
              <a:t>EcoTech’s</a:t>
            </a:r>
            <a:r>
              <a:rPr lang="en-US" sz="3300" dirty="0">
                <a:solidFill>
                  <a:schemeClr val="tx2"/>
                </a:solidFill>
              </a:rPr>
              <a:t> Negotiation Team</a:t>
            </a:r>
            <a:endParaRPr lang="en-GB" sz="3300" dirty="0">
              <a:solidFill>
                <a:schemeClr val="tx2"/>
              </a:solidFill>
            </a:endParaRPr>
          </a:p>
        </p:txBody>
      </p:sp>
      <p:pic>
        <p:nvPicPr>
          <p:cNvPr id="8" name="Graphic 7" descr="Board Room">
            <a:extLst>
              <a:ext uri="{FF2B5EF4-FFF2-40B4-BE49-F238E27FC236}">
                <a16:creationId xmlns:a16="http://schemas.microsoft.com/office/drawing/2014/main" id="{9F88965A-2D8A-828A-B9E5-7BA496F4B9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58E4C792-730C-4911-FBEC-A4F6E216B4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0573" y="1480458"/>
            <a:ext cx="5665997" cy="515014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Approach the negotiation with cultural humility and curiosity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Devote time and attention to relationship-building rituals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Adapt language and expectations to high-context communication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Acknowledge and respect structural hierarchy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Focus on a long-term, integrated partnership model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60094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939E6BF1-E0D7-E66C-44CA-394D023DC87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332185-63D2-85DC-E699-1871E7FB2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i="1" dirty="0"/>
              <a:t>Summary of  Key Points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F5E96E08-83DB-196E-7694-4217576DC4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620265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324916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B8CCF9-13B6-276B-AD79-3BE06D6EF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060D3-8530-9C3A-4BA2-9DC8C14BC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US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Fang, T. (2012) ‘Yin Yang: A new perspective on culture’, </a:t>
            </a:r>
            <a:r>
              <a:rPr lang="en-US" sz="1700" b="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 and Organization Review</a:t>
            </a:r>
            <a:r>
              <a:rPr lang="en-US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8(1), pp. 25–50.</a:t>
            </a:r>
          </a:p>
          <a:p>
            <a:r>
              <a:rPr lang="en-US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Hall, E.T. (1976) </a:t>
            </a:r>
            <a:r>
              <a:rPr lang="en-US" sz="1700" b="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Beyond Culture</a:t>
            </a:r>
            <a:r>
              <a:rPr lang="en-US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Anchor Books.</a:t>
            </a:r>
          </a:p>
          <a:p>
            <a:r>
              <a:rPr lang="en-US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Hoftede, G., Hofstede, G. J., &amp; Minkov, M. (2010). </a:t>
            </a:r>
            <a:r>
              <a:rPr lang="en-US" sz="1700" b="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Cultures and organizations: software of the mind: intercultural cooperation and its importance for survival</a:t>
            </a:r>
            <a:r>
              <a:rPr lang="en-US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McGraw-Hill.</a:t>
            </a:r>
          </a:p>
          <a:p>
            <a:r>
              <a:rPr lang="en-US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Tung, R. L. (2008). ‘The cross-cultural research imperative: The need to balance cross-national and intra-national diversity’. </a:t>
            </a:r>
            <a:r>
              <a:rPr lang="en-US" sz="1700" b="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International Business Studies</a:t>
            </a:r>
            <a:r>
              <a:rPr lang="en-US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700" b="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39</a:t>
            </a:r>
            <a:r>
              <a:rPr lang="en-US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41-46.</a:t>
            </a:r>
          </a:p>
          <a:p>
            <a:r>
              <a:rPr lang="en-US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Zhang, D., &amp; Wu, S. J. (2014). ‘Achieving Successful Business in China: Assessing the Changing Chinese Culture’. </a:t>
            </a:r>
            <a:r>
              <a:rPr lang="en-US" sz="1700" b="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Asia-Pacific Business</a:t>
            </a:r>
            <a:r>
              <a:rPr lang="en-US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700" b="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US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(4), 307–323</a:t>
            </a:r>
          </a:p>
          <a:p>
            <a:endParaRPr lang="en-US" sz="1700" b="0" i="0">
              <a:effectLst/>
              <a:latin typeface="Arial" panose="020B0604020202020204" pitchFamily="34" charset="0"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67630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782</Words>
  <Application>Microsoft Office PowerPoint</Application>
  <PresentationFormat>Widescreen</PresentationFormat>
  <Paragraphs>106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Open Sans</vt:lpstr>
      <vt:lpstr>Office Theme</vt:lpstr>
      <vt:lpstr>  Forging a Cross-Border Alliance   EcoTech Solutions (UK) &amp; SinoGreen Technologies (China) </vt:lpstr>
      <vt:lpstr>Content </vt:lpstr>
      <vt:lpstr>Strategic Partnership: EcoTech Solutions &amp; SinoGreen Technologies</vt:lpstr>
      <vt:lpstr>Defining Culture in Business Contexts</vt:lpstr>
      <vt:lpstr>Understanding Cultural Influence Through Theory</vt:lpstr>
      <vt:lpstr>UK–China Cultural Comparison</vt:lpstr>
      <vt:lpstr>Anticipated Cultural Frictions for EcoTech</vt:lpstr>
      <vt:lpstr>Adaptive Strategy for EcoTech</vt:lpstr>
      <vt:lpstr>Cultural Awareness as a Business Competence</vt:lpstr>
      <vt:lpstr>Recommendations for EcoTech’s Negotiation Team</vt:lpstr>
      <vt:lpstr>Summary of  Key Points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Simona Silvia Guita (2235981)</cp:lastModifiedBy>
  <cp:revision>2</cp:revision>
  <dcterms:created xsi:type="dcterms:W3CDTF">2025-04-21T09:44:28Z</dcterms:created>
  <dcterms:modified xsi:type="dcterms:W3CDTF">2025-04-21T21:33:51Z</dcterms:modified>
</cp:coreProperties>
</file>