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9" r:id="rId3"/>
    <p:sldId id="261" r:id="rId4"/>
    <p:sldId id="280" r:id="rId5"/>
    <p:sldId id="273" r:id="rId6"/>
    <p:sldId id="272" r:id="rId7"/>
    <p:sldId id="276" r:id="rId8"/>
    <p:sldId id="275" r:id="rId9"/>
    <p:sldId id="279" r:id="rId10"/>
    <p:sldId id="277" r:id="rId11"/>
    <p:sldId id="283" r:id="rId12"/>
    <p:sldId id="257" r:id="rId13"/>
    <p:sldId id="265" r:id="rId14"/>
    <p:sldId id="281"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FC8C74-C719-43EE-9974-C257DB856A83}" v="34" dt="2020-01-11T17:05:15.008"/>
    <p1510:client id="{0CF75476-4818-4B5A-87D3-729A16ED8B46}" v="1214" dt="2020-01-09T20:36:56.431"/>
    <p1510:client id="{406E5A07-804A-45E2-8F7F-A1042B88B842}" v="131" dt="2020-01-08T12:34:35.591"/>
    <p1510:client id="{5BBCEC46-FA6C-47BE-B7E2-86AB29642499}" v="440" dt="2020-01-09T09:36:35.939"/>
    <p1510:client id="{72DA75C8-CDE7-4C5A-9EC5-3938453A5794}" v="450" dt="2020-01-08T10:28:52.059"/>
    <p1510:client id="{9AF358A8-FF86-498D-B5E3-C007DF66962E}" v="61" dt="2020-01-09T12:36:49.619"/>
    <p1510:client id="{BF9EF8FD-9039-40D5-85BD-D1B004E9E0D9}" v="376" dt="2020-01-09T14:52:43.587"/>
    <p1510:client id="{CFE7DA97-54F4-406D-9017-B8FB1867F9BC}" v="257" dt="2020-01-08T09:34:52.7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7715EA-551D-4C73-AFE1-6C693B583949}" type="datetimeFigureOut">
              <a:rPr lang="en-US"/>
              <a:t>1/11/2020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DCE9D0-5778-4B01-9BE6-2724B5A33F44}" type="slidenum">
              <a:rPr lang="en-US"/>
              <a:t>‹#›</a:t>
            </a:fld>
            <a:endParaRPr lang="en-US"/>
          </a:p>
        </p:txBody>
      </p:sp>
    </p:spTree>
    <p:extLst>
      <p:ext uri="{BB962C8B-B14F-4D97-AF65-F5344CB8AC3E}">
        <p14:creationId xmlns:p14="http://schemas.microsoft.com/office/powerpoint/2010/main" val="833302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videomaker.com/courses/796-gels-diffusion-everything-you-should-know-part-1" TargetMode="External"/><Relationship Id="rId2" Type="http://schemas.openxmlformats.org/officeDocument/2006/relationships/slide" Target="../slides/slide6.xml"/><Relationship Id="rId1" Type="http://schemas.openxmlformats.org/officeDocument/2006/relationships/notesMaster" Target="../notesMasters/notesMaster1.xml"/><Relationship Id="rId5" Type="http://schemas.openxmlformats.org/officeDocument/2006/relationships/hyperlink" Target="https://www.videomaker.com/article/c03/18939-get-more-dynamic-lighting-with-mixed-color-temperatures" TargetMode="External"/><Relationship Id="rId4" Type="http://schemas.openxmlformats.org/officeDocument/2006/relationships/hyperlink" Target="https://www.videomaker.com/article/c13/17840-let-there-be-white-white-balance-and-color-temperature-explained"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momofilmfest.com/free-film-school-3-point-lighting/"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en.wikipedia.org/wiki/Duvetyne"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DCE9D0-5778-4B01-9BE6-2724B5A33F44}" type="slidenum">
              <a:rPr lang="en-US"/>
              <a:t>1</a:t>
            </a:fld>
            <a:endParaRPr lang="en-US"/>
          </a:p>
        </p:txBody>
      </p:sp>
    </p:spTree>
    <p:extLst>
      <p:ext uri="{BB962C8B-B14F-4D97-AF65-F5344CB8AC3E}">
        <p14:creationId xmlns:p14="http://schemas.microsoft.com/office/powerpoint/2010/main" val="1063960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Lighting is important in video and film production because cameras do not respond to lights in the same way that the human eye does. The finite detail and lighting contrasts a human eye can see are incredibly developed, and cameras cannot process or pick up on this as well. Additional lighting is necessary to make the definition of a video or film’s definition of a comparable quality to what the human eye sees naturally. The correct lighting can determine the mood of the scene and can evoke a more dramatic or subtle palette for the film. If you are perhaps new to video and film production, the first learning curve is understanding why lighting within production is so key. Regardless of content, any video created, filmed, shared and watched will have had an element of thought and design behind the lighting. The more advanced the video and film production, the more advanced the lighting behind it.</a:t>
            </a:r>
          </a:p>
          <a:p>
            <a:endParaRPr lang="en-US" dirty="0"/>
          </a:p>
          <a:p>
            <a:r>
              <a:rPr lang="en-US" dirty="0"/>
              <a:t>Lighting is a fundamental to film because it creates a visual mood, atmosphere, and sense of meaning for the audience. Whether it’s dressing a film set or blocking actors, every step of the cinematic process affects the lighting setup, and vice-versa.</a:t>
            </a:r>
            <a:endParaRPr lang="en-US" dirty="0">
              <a:cs typeface="Calibri" panose="020F0502020204030204"/>
            </a:endParaRPr>
          </a:p>
          <a:p>
            <a:pPr marL="285750" indent="-285750">
              <a:buFont typeface="Arial"/>
              <a:buChar char="•"/>
            </a:pPr>
            <a:r>
              <a:rPr lang="en-US" b="1" dirty="0"/>
              <a:t>Lighting tells the audience where to look</a:t>
            </a:r>
            <a:r>
              <a:rPr lang="en-US" dirty="0"/>
              <a:t>. The lighting setup guides the eye to a specific actor, prop, or part of a scene.</a:t>
            </a:r>
            <a:endParaRPr lang="en-US" dirty="0">
              <a:cs typeface="Calibri"/>
            </a:endParaRPr>
          </a:p>
          <a:p>
            <a:pPr marL="285750" indent="-285750">
              <a:buFont typeface="Arial"/>
              <a:buChar char="•"/>
            </a:pPr>
            <a:r>
              <a:rPr lang="en-US" b="1" dirty="0"/>
              <a:t>Lighting reflects the psychology of characters</a:t>
            </a:r>
            <a:r>
              <a:rPr lang="en-US" dirty="0"/>
              <a:t>. The amount, size, color, and harshness of light surrounding a character can be adjusted to match their emotions.</a:t>
            </a:r>
            <a:endParaRPr lang="en-US" dirty="0">
              <a:cs typeface="Calibri"/>
            </a:endParaRPr>
          </a:p>
          <a:p>
            <a:pPr marL="285750" indent="-285750">
              <a:buFont typeface="Arial"/>
              <a:buChar char="•"/>
            </a:pPr>
            <a:r>
              <a:rPr lang="en-US" b="1" dirty="0"/>
              <a:t>Lighting defines and supports the genre of the film</a:t>
            </a:r>
            <a:r>
              <a:rPr lang="en-US" dirty="0"/>
              <a:t>. Lighting is the tool that conveys mood most clearly. For example, one of the film genres most known for its distinct lighting style is film noir, characterized by stark contrasts between light and dark, dramatically patterned shadows, and unique framing and composition choices.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9DDCE9D0-5778-4B01-9BE6-2724B5A33F44}" type="slidenum">
              <a:rPr lang="en-US"/>
              <a:t>2</a:t>
            </a:fld>
            <a:endParaRPr lang="en-US"/>
          </a:p>
        </p:txBody>
      </p:sp>
    </p:spTree>
    <p:extLst>
      <p:ext uri="{BB962C8B-B14F-4D97-AF65-F5344CB8AC3E}">
        <p14:creationId xmlns:p14="http://schemas.microsoft.com/office/powerpoint/2010/main" val="1247631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b="1" dirty="0"/>
              <a:t>Key lighting</a:t>
            </a:r>
            <a:r>
              <a:rPr lang="en-US" dirty="0"/>
              <a:t> is the main—and strongest—light source in a scene or on the actor.</a:t>
            </a:r>
          </a:p>
          <a:p>
            <a:pPr marL="171450" indent="-171450">
              <a:buFont typeface="Arial"/>
              <a:buChar char="•"/>
            </a:pPr>
            <a:r>
              <a:rPr lang="en-US" b="1" dirty="0"/>
              <a:t>Fill lighting</a:t>
            </a:r>
            <a:r>
              <a:rPr lang="en-US" dirty="0"/>
              <a:t> adds dimension and softens harsh shadows created by the key light.</a:t>
            </a:r>
          </a:p>
          <a:p>
            <a:pPr marL="171450" indent="-171450">
              <a:buFont typeface="Arial"/>
              <a:buChar char="•"/>
            </a:pPr>
            <a:r>
              <a:rPr lang="en-US" b="1" dirty="0"/>
              <a:t>Backlighting</a:t>
            </a:r>
            <a:r>
              <a:rPr lang="en-US" dirty="0"/>
              <a:t> is placed behind the actor to help define their features and distinguish them from the background.</a:t>
            </a:r>
            <a:endParaRPr lang="en-US" dirty="0">
              <a:cs typeface="Calibri"/>
            </a:endParaRPr>
          </a:p>
          <a:p>
            <a:pPr marL="171450" indent="-171450">
              <a:buFont typeface="Arial"/>
              <a:buChar char="•"/>
            </a:pPr>
            <a:r>
              <a:rPr lang="en-US" b="1" dirty="0"/>
              <a:t>Side lighting</a:t>
            </a:r>
            <a:r>
              <a:rPr lang="en-US" dirty="0"/>
              <a:t> lights the actor from the side and focuses on the contours of their face for a high-contrast dramatic effect.</a:t>
            </a:r>
            <a:endParaRPr lang="en-US" dirty="0">
              <a:cs typeface="Calibri"/>
            </a:endParaRPr>
          </a:p>
          <a:p>
            <a:pPr marL="171450" indent="-171450">
              <a:buFont typeface="Arial"/>
              <a:buChar char="•"/>
            </a:pPr>
            <a:r>
              <a:rPr lang="en-US" b="1" dirty="0"/>
              <a:t>Practical lighting</a:t>
            </a:r>
            <a:r>
              <a:rPr lang="en-US" dirty="0"/>
              <a:t> is a light source that is visible within the scene like lamps, light fixtures, candles, and television sets. They’re not usually strong enough to light a subject, but they add to the cinematic ambiance of the scene.</a:t>
            </a:r>
          </a:p>
          <a:p>
            <a:pPr marL="171450" indent="-171450">
              <a:buFont typeface="Arial"/>
              <a:buChar char="•"/>
            </a:pPr>
            <a:r>
              <a:rPr lang="en-US" b="1" dirty="0"/>
              <a:t>Hard lighting</a:t>
            </a:r>
            <a:r>
              <a:rPr lang="en-US" dirty="0"/>
              <a:t> is a lighting aesthetic with harsh shadows that draws attention to a specific actor or part of a scene.</a:t>
            </a:r>
          </a:p>
          <a:p>
            <a:pPr marL="171450" indent="-171450">
              <a:buFont typeface="Arial"/>
              <a:buChar char="•"/>
            </a:pPr>
            <a:r>
              <a:rPr lang="en-US" b="1" dirty="0"/>
              <a:t>Soft lighting</a:t>
            </a:r>
            <a:r>
              <a:rPr lang="en-US" dirty="0"/>
              <a:t> is a lighting aesthetic with little to no harsh shadows that’s bright yet balanced.</a:t>
            </a:r>
          </a:p>
          <a:p>
            <a:pPr marL="171450" indent="-171450">
              <a:buFont typeface="Arial"/>
              <a:buChar char="•"/>
            </a:pPr>
            <a:r>
              <a:rPr lang="en-US" b="1" dirty="0"/>
              <a:t>High-key lighting</a:t>
            </a:r>
            <a:r>
              <a:rPr lang="en-US" dirty="0"/>
              <a:t> is a lighting aesthetic with no shadows and intense brightness, bordering on overexposure. You’ll commonly see high-key lighting in a television sitcom, a music video, or a commercial.</a:t>
            </a:r>
          </a:p>
          <a:p>
            <a:pPr marL="171450" indent="-171450">
              <a:buFont typeface="Arial"/>
              <a:buChar char="•"/>
            </a:pPr>
            <a:r>
              <a:rPr lang="en-US" b="1" dirty="0"/>
              <a:t>Low-key lighting</a:t>
            </a:r>
            <a:r>
              <a:rPr lang="en-US" dirty="0"/>
              <a:t> is a lighting aesthetic with a lot of shadows to create a sense of mystery or suspense.</a:t>
            </a:r>
          </a:p>
          <a:p>
            <a:pPr marL="171450" indent="-171450">
              <a:buFont typeface="Arial"/>
              <a:buChar char="•"/>
            </a:pPr>
            <a:r>
              <a:rPr lang="en-US" b="1" dirty="0"/>
              <a:t>Natural lighting</a:t>
            </a:r>
            <a:r>
              <a:rPr lang="en-US" dirty="0"/>
              <a:t> uses and modifies the available light at the location of the shoot.</a:t>
            </a:r>
          </a:p>
          <a:p>
            <a:pPr marL="171450" indent="-171450">
              <a:buFont typeface="Arial"/>
              <a:buChar char="•"/>
            </a:pPr>
            <a:r>
              <a:rPr lang="en-US" b="1" dirty="0"/>
              <a:t>Motivated lighting</a:t>
            </a:r>
            <a:r>
              <a:rPr lang="en-US" dirty="0"/>
              <a:t> is a controlled lighting technique meant to imitate natural light sources in the scene like the sun or the moon.</a:t>
            </a:r>
          </a:p>
          <a:p>
            <a:pPr marL="171450" indent="-171450">
              <a:buFont typeface="Arial"/>
              <a:buChar char="•"/>
            </a:pPr>
            <a:r>
              <a:rPr lang="en-US" b="1" dirty="0"/>
              <a:t>Bounce lighting</a:t>
            </a:r>
            <a:r>
              <a:rPr lang="en-US" dirty="0"/>
              <a:t> is a technique where light is bounced from a strong source toward the actor with a reflector, which soften and spread the light.</a:t>
            </a:r>
          </a:p>
          <a:p>
            <a:r>
              <a:rPr lang="en-US" dirty="0"/>
              <a:t>Lighting a scene requires trial and error. Take time to experiment with three-point lighting, soft light, hard light, low-key light, and high-key light to find the right balance of light and shadows for your shot.</a:t>
            </a:r>
          </a:p>
          <a:p>
            <a:endParaRPr lang="en-US" dirty="0">
              <a:cs typeface="Calibri"/>
            </a:endParaRPr>
          </a:p>
        </p:txBody>
      </p:sp>
      <p:sp>
        <p:nvSpPr>
          <p:cNvPr id="4" name="Slide Number Placeholder 3"/>
          <p:cNvSpPr>
            <a:spLocks noGrp="1"/>
          </p:cNvSpPr>
          <p:nvPr>
            <p:ph type="sldNum" sz="quarter" idx="5"/>
          </p:nvPr>
        </p:nvSpPr>
        <p:spPr/>
        <p:txBody>
          <a:bodyPr/>
          <a:lstStyle/>
          <a:p>
            <a:fld id="{9DDCE9D0-5778-4B01-9BE6-2724B5A33F44}" type="slidenum">
              <a:rPr lang="en-US"/>
              <a:t>3</a:t>
            </a:fld>
            <a:endParaRPr lang="en-US"/>
          </a:p>
        </p:txBody>
      </p:sp>
    </p:spTree>
    <p:extLst>
      <p:ext uri="{BB962C8B-B14F-4D97-AF65-F5344CB8AC3E}">
        <p14:creationId xmlns:p14="http://schemas.microsoft.com/office/powerpoint/2010/main" val="2685006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Practical lights are, of course, traditionally defined as any light where the source is in frame. More often than not, this means lights that are built into your locations (usually ceiling fixtures), desk and floor lamps, televisions, computers, and strings of Christmas lights. It can also refer to headlights from a car and street lamps.</a:t>
            </a:r>
          </a:p>
          <a:p>
            <a:endParaRPr lang="en-US" dirty="0">
              <a:cs typeface="Calibri"/>
            </a:endParaRPr>
          </a:p>
          <a:p>
            <a:r>
              <a:rPr lang="en-US" dirty="0"/>
              <a:t>There are two primary reasons that you might want to incorporate practical lights into your scene. Firstly it can create a motivation for an artificial light source, which can help the lighting make sense and help the audience suspend disbelief.</a:t>
            </a:r>
            <a:endParaRPr lang="en-US" dirty="0">
              <a:cs typeface="Calibri"/>
            </a:endParaRPr>
          </a:p>
          <a:p>
            <a:endParaRPr lang="en-US" dirty="0">
              <a:cs typeface="Calibri"/>
            </a:endParaRPr>
          </a:p>
          <a:p>
            <a:r>
              <a:rPr lang="en-US" dirty="0">
                <a:cs typeface="Calibri"/>
              </a:rPr>
              <a:t>The other reason is they are a simple and effective way to create depth in a scene and </a:t>
            </a:r>
            <a:r>
              <a:rPr lang="en-US" dirty="0"/>
              <a:t>can drastically enhance the way the audience perceives </a:t>
            </a:r>
            <a:r>
              <a:rPr lang="en-US" dirty="0" err="1"/>
              <a:t>spacial</a:t>
            </a:r>
            <a:r>
              <a:rPr lang="en-US" dirty="0"/>
              <a:t> depth</a:t>
            </a:r>
            <a:endParaRPr lang="en-US" dirty="0">
              <a:cs typeface="Calibri"/>
            </a:endParaRPr>
          </a:p>
        </p:txBody>
      </p:sp>
      <p:sp>
        <p:nvSpPr>
          <p:cNvPr id="4" name="Slide Number Placeholder 3"/>
          <p:cNvSpPr>
            <a:spLocks noGrp="1"/>
          </p:cNvSpPr>
          <p:nvPr>
            <p:ph type="sldNum" sz="quarter" idx="5"/>
          </p:nvPr>
        </p:nvSpPr>
        <p:spPr/>
        <p:txBody>
          <a:bodyPr/>
          <a:lstStyle/>
          <a:p>
            <a:fld id="{9DDCE9D0-5778-4B01-9BE6-2724B5A33F44}" type="slidenum">
              <a:rPr lang="en-US"/>
              <a:t>4</a:t>
            </a:fld>
            <a:endParaRPr lang="en-US"/>
          </a:p>
        </p:txBody>
      </p:sp>
    </p:spTree>
    <p:extLst>
      <p:ext uri="{BB962C8B-B14F-4D97-AF65-F5344CB8AC3E}">
        <p14:creationId xmlns:p14="http://schemas.microsoft.com/office/powerpoint/2010/main" val="6296541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Tungsten Lights – Bulbs </a:t>
            </a:r>
            <a:r>
              <a:rPr lang="en-US" dirty="0"/>
              <a:t>create warm light and require correction to create cool tones, </a:t>
            </a:r>
            <a:r>
              <a:rPr lang="en-US" dirty="0" err="1"/>
              <a:t>Tungstens</a:t>
            </a:r>
            <a:r>
              <a:rPr lang="en-US" dirty="0"/>
              <a:t> are still the most competitively priced in terms of professional grade lighting solutions. Require a lot of energy to run, consistent quality of light</a:t>
            </a:r>
            <a:endParaRPr lang="en-US" dirty="0">
              <a:cs typeface="Calibri"/>
            </a:endParaRPr>
          </a:p>
          <a:p>
            <a:endParaRPr lang="en-US" dirty="0">
              <a:cs typeface="Calibri"/>
            </a:endParaRPr>
          </a:p>
          <a:p>
            <a:r>
              <a:rPr lang="en-US" dirty="0">
                <a:cs typeface="Calibri"/>
              </a:rPr>
              <a:t>LED Lights –  can come in cool or warm tones, Cooler in temperature, safer to work with, </a:t>
            </a:r>
            <a:r>
              <a:rPr lang="en-US" dirty="0"/>
              <a:t>can be run through standard AC power sources or by way of batteries, so power consumption costs are very low compared to tungsten lights. You can also safely plug 3 or 4 LED lights into one power strip, can cause </a:t>
            </a:r>
            <a:r>
              <a:rPr lang="en-US" dirty="0" err="1"/>
              <a:t>colour</a:t>
            </a:r>
            <a:r>
              <a:rPr lang="en-US" dirty="0"/>
              <a:t> spiking.</a:t>
            </a:r>
            <a:endParaRPr lang="en-US" dirty="0">
              <a:cs typeface="Calibri"/>
            </a:endParaRPr>
          </a:p>
        </p:txBody>
      </p:sp>
      <p:sp>
        <p:nvSpPr>
          <p:cNvPr id="4" name="Slide Number Placeholder 3"/>
          <p:cNvSpPr>
            <a:spLocks noGrp="1"/>
          </p:cNvSpPr>
          <p:nvPr>
            <p:ph type="sldNum" sz="quarter" idx="5"/>
          </p:nvPr>
        </p:nvSpPr>
        <p:spPr/>
        <p:txBody>
          <a:bodyPr/>
          <a:lstStyle/>
          <a:p>
            <a:fld id="{9DDCE9D0-5778-4B01-9BE6-2724B5A33F44}" type="slidenum">
              <a:rPr lang="en-US"/>
              <a:t>5</a:t>
            </a:fld>
            <a:endParaRPr lang="en-US"/>
          </a:p>
        </p:txBody>
      </p:sp>
    </p:spTree>
    <p:extLst>
      <p:ext uri="{BB962C8B-B14F-4D97-AF65-F5344CB8AC3E}">
        <p14:creationId xmlns:p14="http://schemas.microsoft.com/office/powerpoint/2010/main" val="8472874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Lighting gels serve a number of purposes</a:t>
            </a:r>
            <a:r>
              <a:rPr lang="en-US" dirty="0"/>
              <a:t>, but the ultimate goal of any gel is to change a light’s color temperature. Sadly, retinas and camera lenses don’t see color the same way. Thus, managing color temperature, so images on film look like we expect them to, is a tricky balance filmmakers have dealt with since the advent of motion pictures. </a:t>
            </a:r>
            <a:endParaRPr lang="en-US"/>
          </a:p>
          <a:p>
            <a:r>
              <a:rPr lang="en-US" dirty="0"/>
              <a:t>Gels let you tweak the </a:t>
            </a:r>
            <a:r>
              <a:rPr lang="en-US" dirty="0">
                <a:hlinkClick r:id="rId4"/>
              </a:rPr>
              <a:t>color temperature</a:t>
            </a:r>
            <a:r>
              <a:rPr lang="en-US" dirty="0"/>
              <a:t> on your lighting rigs to make them warmer (more yellow/orange light) or cooler (bluer tones) depending on the needs of your scene. Used properly, gels add more realism to your video while bringing in another level of visual detail to the story.</a:t>
            </a:r>
            <a:endParaRPr lang="en-GB" dirty="0"/>
          </a:p>
          <a:p>
            <a:r>
              <a:rPr lang="en-US" dirty="0"/>
              <a:t>Gels serve these very practical purposes, but they also allow you to get creative. More than balancing things, gels can drastically </a:t>
            </a:r>
            <a:r>
              <a:rPr lang="en-US" dirty="0">
                <a:hlinkClick r:id="rId5"/>
              </a:rPr>
              <a:t>alter the overall color palette</a:t>
            </a:r>
            <a:r>
              <a:rPr lang="en-US" dirty="0"/>
              <a:t> of your scenes. </a:t>
            </a:r>
            <a:endParaRPr lang="en-US" dirty="0">
              <a:cs typeface="Calibri"/>
            </a:endParaRPr>
          </a:p>
        </p:txBody>
      </p:sp>
      <p:sp>
        <p:nvSpPr>
          <p:cNvPr id="4" name="Slide Number Placeholder 3"/>
          <p:cNvSpPr>
            <a:spLocks noGrp="1"/>
          </p:cNvSpPr>
          <p:nvPr>
            <p:ph type="sldNum" sz="quarter" idx="5"/>
          </p:nvPr>
        </p:nvSpPr>
        <p:spPr/>
        <p:txBody>
          <a:bodyPr/>
          <a:lstStyle/>
          <a:p>
            <a:fld id="{9DDCE9D0-5778-4B01-9BE6-2724B5A33F44}" type="slidenum">
              <a:rPr lang="en-US"/>
              <a:t>6</a:t>
            </a:fld>
            <a:endParaRPr lang="en-US"/>
          </a:p>
        </p:txBody>
      </p:sp>
    </p:spTree>
    <p:extLst>
      <p:ext uri="{BB962C8B-B14F-4D97-AF65-F5344CB8AC3E}">
        <p14:creationId xmlns:p14="http://schemas.microsoft.com/office/powerpoint/2010/main" val="31930423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White reflector</a:t>
            </a:r>
            <a:endParaRPr lang="en-US" b="1" dirty="0"/>
          </a:p>
          <a:p>
            <a:r>
              <a:rPr lang="en-US"/>
              <a:t>Normally used to reflect your main light source to create a </a:t>
            </a:r>
            <a:r>
              <a:rPr lang="en-US" dirty="0">
                <a:hlinkClick r:id="rId3"/>
              </a:rPr>
              <a:t>fill light,</a:t>
            </a:r>
            <a:r>
              <a:rPr lang="en-US"/>
              <a:t> you can experiment moving the reflector around. Closer will boost the light, further away will reduce the light. Also, different angles create different effects too.</a:t>
            </a:r>
            <a:endParaRPr lang="en-GB"/>
          </a:p>
          <a:p>
            <a:r>
              <a:rPr lang="en-US" b="1" dirty="0"/>
              <a:t>Silver reflector</a:t>
            </a:r>
            <a:endParaRPr lang="en-US" b="1" dirty="0">
              <a:cs typeface="Calibri" panose="020F0502020204030204"/>
            </a:endParaRPr>
          </a:p>
          <a:p>
            <a:r>
              <a:rPr lang="en-US"/>
              <a:t>Works the same way as the white except it’s more reflective. The light coming from the silver reflector is stronger so it might be useful in situations where there is very low light. Or if the shot is wide and you can’t get the white reflector close enough without getting it into shot.</a:t>
            </a:r>
            <a:endParaRPr lang="en-US">
              <a:cs typeface="Calibri" panose="020F0502020204030204"/>
            </a:endParaRPr>
          </a:p>
          <a:p>
            <a:r>
              <a:rPr lang="en-US" b="1" dirty="0"/>
              <a:t>Gold reflector</a:t>
            </a:r>
            <a:endParaRPr lang="en-US" b="1" dirty="0">
              <a:cs typeface="Calibri" panose="020F0502020204030204"/>
            </a:endParaRPr>
          </a:p>
          <a:p>
            <a:r>
              <a:rPr lang="en-US"/>
              <a:t>Works the same way as the white and silver reflectors except it creates a warm, golden light. If you want your actor’s face to have a warm fill light, then use the gold surface. Eg. during sunset it might be more suitable than a white light.</a:t>
            </a:r>
            <a:endParaRPr lang="en-US">
              <a:cs typeface="Calibri"/>
            </a:endParaRPr>
          </a:p>
          <a:p>
            <a:r>
              <a:rPr lang="en-US" b="1" dirty="0"/>
              <a:t>Black surface</a:t>
            </a:r>
            <a:endParaRPr lang="en-US" b="1" dirty="0">
              <a:cs typeface="Calibri" panose="020F0502020204030204"/>
            </a:endParaRPr>
          </a:p>
          <a:p>
            <a:r>
              <a:rPr lang="en-US" dirty="0"/>
              <a:t>The black surface does the opposite of the above surfaces, absorbing or blocking light. If you are in a location where there is too much light coming from every direction, then the black surface can be used as a kind of “anti-fill” light. The black surface removes light from one side of the face to add more shadow.</a:t>
            </a:r>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9DDCE9D0-5778-4B01-9BE6-2724B5A33F44}" type="slidenum">
              <a:rPr lang="en-US"/>
              <a:t>7</a:t>
            </a:fld>
            <a:endParaRPr lang="en-US"/>
          </a:p>
        </p:txBody>
      </p:sp>
    </p:spTree>
    <p:extLst>
      <p:ext uri="{BB962C8B-B14F-4D97-AF65-F5344CB8AC3E}">
        <p14:creationId xmlns:p14="http://schemas.microsoft.com/office/powerpoint/2010/main" val="40471176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Used in a similar way to soft reflectors but has a flat hard surface instead. Traditionally they are made from sheets of polystyrene in various sizes, one side will use the white of the polystyrene but the other side is often covered with either a metallic reflector or is painted black. Edges are always wrapped in </a:t>
            </a:r>
            <a:r>
              <a:rPr lang="en-US">
                <a:cs typeface="Calibri"/>
              </a:rPr>
              <a:t>Gaffa tape to help protect the edges from easy damage. Unlike a soft reflector Bounce boards can also be attached to stands and do not always need to be held.</a:t>
            </a:r>
          </a:p>
        </p:txBody>
      </p:sp>
      <p:sp>
        <p:nvSpPr>
          <p:cNvPr id="4" name="Slide Number Placeholder 3"/>
          <p:cNvSpPr>
            <a:spLocks noGrp="1"/>
          </p:cNvSpPr>
          <p:nvPr>
            <p:ph type="sldNum" sz="quarter" idx="5"/>
          </p:nvPr>
        </p:nvSpPr>
        <p:spPr/>
        <p:txBody>
          <a:bodyPr/>
          <a:lstStyle/>
          <a:p>
            <a:fld id="{9DDCE9D0-5778-4B01-9BE6-2724B5A33F44}" type="slidenum">
              <a:rPr lang="en-US"/>
              <a:t>8</a:t>
            </a:fld>
            <a:endParaRPr lang="en-US"/>
          </a:p>
        </p:txBody>
      </p:sp>
    </p:spTree>
    <p:extLst>
      <p:ext uri="{BB962C8B-B14F-4D97-AF65-F5344CB8AC3E}">
        <p14:creationId xmlns:p14="http://schemas.microsoft.com/office/powerpoint/2010/main" val="33349327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diffuser surface can be used to place in front of a light to diffuse the light. This will soften the light source so that the shadows on the subject’s face are less harsh.</a:t>
            </a:r>
          </a:p>
          <a:p>
            <a:r>
              <a:rPr lang="en-US" dirty="0"/>
              <a:t>For example, if you have an overhead light but it’s washing everything out with bright light, the diffuser will soften it. Or perhaps the light from a window is too direct or too bright. In that case, you can place the diffusing reflector between the window and the actors.</a:t>
            </a:r>
            <a:endParaRPr lang="en-GB" dirty="0"/>
          </a:p>
          <a:p>
            <a:r>
              <a:rPr lang="en-US" dirty="0"/>
              <a:t>The diffuser can also be used to reflect light. If the white reflector side is too harsh, use the diffuser side to reflect a softer light.</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9DDCE9D0-5778-4B01-9BE6-2724B5A33F44}" type="slidenum">
              <a:rPr lang="en-US"/>
              <a:t>9</a:t>
            </a:fld>
            <a:endParaRPr lang="en-US"/>
          </a:p>
        </p:txBody>
      </p:sp>
    </p:spTree>
    <p:extLst>
      <p:ext uri="{BB962C8B-B14F-4D97-AF65-F5344CB8AC3E}">
        <p14:creationId xmlns:p14="http://schemas.microsoft.com/office/powerpoint/2010/main" val="17686728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Flags, put very simply, help block and control light, they help control lighting spill, but they give you a lot of flexibility over the larger lighting composition.</a:t>
            </a:r>
          </a:p>
          <a:p>
            <a:r>
              <a:rPr lang="en-US" dirty="0"/>
              <a:t>Flags come in a wide variety of shapes and sizes, from mere square inches ("dots and fingers") to many square feet ("meat axes"). Most "industry-standard" flags consist of a square wire frame stitched with black </a:t>
            </a:r>
            <a:r>
              <a:rPr lang="en-US" dirty="0">
                <a:hlinkClick r:id="rId3"/>
              </a:rPr>
              <a:t>duvetyne</a:t>
            </a:r>
            <a:r>
              <a:rPr lang="en-US" dirty="0"/>
              <a:t>, which minimizes any reflected light and keeps the flag lightweight.</a:t>
            </a:r>
            <a:endParaRPr lang="en-US" dirty="0">
              <a:cs typeface="Calibri"/>
            </a:endParaRPr>
          </a:p>
          <a:p>
            <a:r>
              <a:rPr lang="en-US" dirty="0">
                <a:cs typeface="Calibri"/>
              </a:rPr>
              <a:t>Usually attached to a C stand and are quick to put up or move.</a:t>
            </a:r>
          </a:p>
        </p:txBody>
      </p:sp>
      <p:sp>
        <p:nvSpPr>
          <p:cNvPr id="4" name="Slide Number Placeholder 3"/>
          <p:cNvSpPr>
            <a:spLocks noGrp="1"/>
          </p:cNvSpPr>
          <p:nvPr>
            <p:ph type="sldNum" sz="quarter" idx="5"/>
          </p:nvPr>
        </p:nvSpPr>
        <p:spPr/>
        <p:txBody>
          <a:bodyPr/>
          <a:lstStyle/>
          <a:p>
            <a:fld id="{9DDCE9D0-5778-4B01-9BE6-2724B5A33F44}" type="slidenum">
              <a:rPr lang="en-US"/>
              <a:t>10</a:t>
            </a:fld>
            <a:endParaRPr lang="en-US"/>
          </a:p>
        </p:txBody>
      </p:sp>
    </p:spTree>
    <p:extLst>
      <p:ext uri="{BB962C8B-B14F-4D97-AF65-F5344CB8AC3E}">
        <p14:creationId xmlns:p14="http://schemas.microsoft.com/office/powerpoint/2010/main" val="32793997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Additive Colour wheel: Light based, Must be considered when using lighting design, also considered when using digital presentations such as screen based graphics like websites</a:t>
            </a:r>
          </a:p>
          <a:p>
            <a:endParaRPr lang="en-US" dirty="0">
              <a:cs typeface="Calibri"/>
            </a:endParaRPr>
          </a:p>
          <a:p>
            <a:r>
              <a:rPr lang="en-US">
                <a:cs typeface="Calibri"/>
              </a:rPr>
              <a:t>Subractive colour wheel: Light is reflected from surface, used predomidantly on white ground to aid reflection. Used in print based media such as magazines.</a:t>
            </a:r>
            <a:endParaRPr lang="en-US" dirty="0">
              <a:cs typeface="Calibri"/>
            </a:endParaRPr>
          </a:p>
        </p:txBody>
      </p:sp>
      <p:sp>
        <p:nvSpPr>
          <p:cNvPr id="4" name="Slide Number Placeholder 3"/>
          <p:cNvSpPr>
            <a:spLocks noGrp="1"/>
          </p:cNvSpPr>
          <p:nvPr>
            <p:ph type="sldNum" sz="quarter" idx="5"/>
          </p:nvPr>
        </p:nvSpPr>
        <p:spPr/>
        <p:txBody>
          <a:bodyPr/>
          <a:lstStyle/>
          <a:p>
            <a:fld id="{9DDCE9D0-5778-4B01-9BE6-2724B5A33F44}" type="slidenum">
              <a:rPr lang="en-US"/>
              <a:t>11</a:t>
            </a:fld>
            <a:endParaRPr lang="en-US"/>
          </a:p>
        </p:txBody>
      </p:sp>
    </p:spTree>
    <p:extLst>
      <p:ext uri="{BB962C8B-B14F-4D97-AF65-F5344CB8AC3E}">
        <p14:creationId xmlns:p14="http://schemas.microsoft.com/office/powerpoint/2010/main" val="29709630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DCE9D0-5778-4B01-9BE6-2724B5A33F44}" type="slidenum">
              <a:rPr lang="en-US"/>
              <a:t>12</a:t>
            </a:fld>
            <a:endParaRPr lang="en-US"/>
          </a:p>
        </p:txBody>
      </p:sp>
    </p:spTree>
    <p:extLst>
      <p:ext uri="{BB962C8B-B14F-4D97-AF65-F5344CB8AC3E}">
        <p14:creationId xmlns:p14="http://schemas.microsoft.com/office/powerpoint/2010/main" val="26335220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9DDCE9D0-5778-4B01-9BE6-2724B5A33F44}" type="slidenum">
              <a:rPr lang="en-US"/>
              <a:t>13</a:t>
            </a:fld>
            <a:endParaRPr lang="en-US"/>
          </a:p>
        </p:txBody>
      </p:sp>
    </p:spTree>
    <p:extLst>
      <p:ext uri="{BB962C8B-B14F-4D97-AF65-F5344CB8AC3E}">
        <p14:creationId xmlns:p14="http://schemas.microsoft.com/office/powerpoint/2010/main" val="3336054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DCE9D0-5778-4B01-9BE6-2724B5A33F44}" type="slidenum">
              <a:rPr lang="en-US"/>
              <a:t>14</a:t>
            </a:fld>
            <a:endParaRPr lang="en-US"/>
          </a:p>
        </p:txBody>
      </p:sp>
    </p:spTree>
    <p:extLst>
      <p:ext uri="{BB962C8B-B14F-4D97-AF65-F5344CB8AC3E}">
        <p14:creationId xmlns:p14="http://schemas.microsoft.com/office/powerpoint/2010/main" val="42565697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11/01/2020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video" Target="https://www.youtube.com/embed/iIhEkW_rF4Y?feature=oembed" TargetMode="External"/><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studiobinder.com/blog/film-lighting-techniques/" TargetMode="External"/><Relationship Id="rId3" Type="http://schemas.openxmlformats.org/officeDocument/2006/relationships/hyperlink" Target="https://nofilmschool.com/important-lighting-tips" TargetMode="External"/><Relationship Id="rId7" Type="http://schemas.openxmlformats.org/officeDocument/2006/relationships/hyperlink" Target="https://nofilmschool.com/film-lighting-techniques-and-example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learnaboutfilm.com/making-a-film/equipment-for-low-budget-filmmaking/lighting-low-budget-filmmaking/" TargetMode="External"/><Relationship Id="rId5" Type="http://schemas.openxmlformats.org/officeDocument/2006/relationships/hyperlink" Target="https://cookeoptics.tv/video/lighting-practical-sources-in-film-bradford-young-cine-school/" TargetMode="External"/><Relationship Id="rId4" Type="http://schemas.openxmlformats.org/officeDocument/2006/relationships/hyperlink" Target="https://www.premiumbeat.com/blog/cinematography-tip-how-to-create-soft-diffused-ligh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group of people in a dark room&#10;&#10;Description generated with very high confidence">
            <a:extLst>
              <a:ext uri="{FF2B5EF4-FFF2-40B4-BE49-F238E27FC236}">
                <a16:creationId xmlns:a16="http://schemas.microsoft.com/office/drawing/2014/main" id="{FE098F84-CE48-408C-925D-618C52B71AA4}"/>
              </a:ext>
            </a:extLst>
          </p:cNvPr>
          <p:cNvPicPr>
            <a:picLocks noChangeAspect="1"/>
          </p:cNvPicPr>
          <p:nvPr/>
        </p:nvPicPr>
        <p:blipFill rotWithShape="1">
          <a:blip r:embed="rId3"/>
          <a:srcRect t="21008" b="12326"/>
          <a:stretch/>
        </p:blipFill>
        <p:spPr>
          <a:xfrm>
            <a:off x="20" y="10"/>
            <a:ext cx="12191980" cy="4571990"/>
          </a:xfrm>
          <a:prstGeom prst="rect">
            <a:avLst/>
          </a:prstGeom>
        </p:spPr>
      </p:pic>
      <p:sp>
        <p:nvSpPr>
          <p:cNvPr id="9" name="Rectangle 8">
            <a:extLst>
              <a:ext uri="{FF2B5EF4-FFF2-40B4-BE49-F238E27FC236}">
                <a16:creationId xmlns:a16="http://schemas.microsoft.com/office/drawing/2014/main" id="{F40CA114-B78B-4E3B-A785-96745276B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92000" cy="2285543"/>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p:cNvSpPr>
            <a:spLocks noGrp="1"/>
          </p:cNvSpPr>
          <p:nvPr>
            <p:ph type="ctrTitle"/>
          </p:nvPr>
        </p:nvSpPr>
        <p:spPr>
          <a:xfrm>
            <a:off x="433136" y="5091762"/>
            <a:ext cx="7834193" cy="1264588"/>
          </a:xfrm>
        </p:spPr>
        <p:txBody>
          <a:bodyPr anchor="ctr">
            <a:normAutofit/>
          </a:bodyPr>
          <a:lstStyle/>
          <a:p>
            <a:pPr algn="r"/>
            <a:r>
              <a:rPr lang="en-GB" sz="4700">
                <a:cs typeface="Calibri Light"/>
              </a:rPr>
              <a:t>Understanding Lighting design</a:t>
            </a:r>
            <a:endParaRPr lang="en-GB" sz="4700" err="1">
              <a:cs typeface="Calibri Light" panose="020F0302020204030204"/>
            </a:endParaRPr>
          </a:p>
        </p:txBody>
      </p:sp>
      <p:sp>
        <p:nvSpPr>
          <p:cNvPr id="3" name="Subtitle 2"/>
          <p:cNvSpPr>
            <a:spLocks noGrp="1"/>
          </p:cNvSpPr>
          <p:nvPr>
            <p:ph type="subTitle" idx="1"/>
          </p:nvPr>
        </p:nvSpPr>
        <p:spPr>
          <a:xfrm>
            <a:off x="8499107" y="5091763"/>
            <a:ext cx="2974207" cy="1264587"/>
          </a:xfrm>
        </p:spPr>
        <p:txBody>
          <a:bodyPr anchor="ctr">
            <a:normAutofit/>
          </a:bodyPr>
          <a:lstStyle/>
          <a:p>
            <a:pPr algn="l"/>
            <a:r>
              <a:rPr lang="en-GB" sz="2000">
                <a:cs typeface="Calibri"/>
              </a:rPr>
              <a:t>An Introduction</a:t>
            </a:r>
            <a:endParaRPr lang="en-GB" sz="2000" dirty="0"/>
          </a:p>
        </p:txBody>
      </p:sp>
      <p:cxnSp>
        <p:nvCxnSpPr>
          <p:cNvPr id="11" name="Straight Connector 10">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238CAE2-7EC4-42B0-918F-6C8E50123895}"/>
              </a:ext>
            </a:extLst>
          </p:cNvPr>
          <p:cNvSpPr>
            <a:spLocks noGrp="1"/>
          </p:cNvSpPr>
          <p:nvPr>
            <p:ph type="title"/>
          </p:nvPr>
        </p:nvSpPr>
        <p:spPr>
          <a:xfrm>
            <a:off x="833002" y="365125"/>
            <a:ext cx="3973667" cy="5811837"/>
          </a:xfrm>
        </p:spPr>
        <p:txBody>
          <a:bodyPr>
            <a:normAutofit/>
          </a:bodyPr>
          <a:lstStyle/>
          <a:p>
            <a:r>
              <a:rPr lang="en-US" dirty="0">
                <a:solidFill>
                  <a:srgbClr val="FFFFFF"/>
                </a:solidFill>
                <a:cs typeface="Calibri Light"/>
              </a:rPr>
              <a:t>Why lighting is important?</a:t>
            </a:r>
            <a:endParaRPr lang="en-US" dirty="0">
              <a:solidFill>
                <a:srgbClr val="FFFFFF"/>
              </a:solidFill>
            </a:endParaRPr>
          </a:p>
        </p:txBody>
      </p:sp>
      <p:sp>
        <p:nvSpPr>
          <p:cNvPr id="3" name="Content Placeholder 2">
            <a:extLst>
              <a:ext uri="{FF2B5EF4-FFF2-40B4-BE49-F238E27FC236}">
                <a16:creationId xmlns:a16="http://schemas.microsoft.com/office/drawing/2014/main" id="{BE983C80-3930-48F3-B18C-6427A4EFD64D}"/>
              </a:ext>
            </a:extLst>
          </p:cNvPr>
          <p:cNvSpPr>
            <a:spLocks noGrp="1"/>
          </p:cNvSpPr>
          <p:nvPr>
            <p:ph idx="1"/>
          </p:nvPr>
        </p:nvSpPr>
        <p:spPr>
          <a:xfrm>
            <a:off x="5402284" y="1308554"/>
            <a:ext cx="6078513" cy="1067481"/>
          </a:xfrm>
        </p:spPr>
        <p:txBody>
          <a:bodyPr anchor="ctr">
            <a:normAutofit/>
          </a:bodyPr>
          <a:lstStyle/>
          <a:p>
            <a:r>
              <a:rPr lang="en-US" sz="2000" b="1" dirty="0">
                <a:ea typeface="+mn-lt"/>
                <a:cs typeface="+mn-lt"/>
              </a:rPr>
              <a:t>Tells the audience where to look</a:t>
            </a:r>
          </a:p>
          <a:p>
            <a:endParaRPr lang="en-US" sz="2000" b="1" dirty="0">
              <a:solidFill>
                <a:srgbClr val="FFFFFF"/>
              </a:solidFill>
              <a:cs typeface="Calibri"/>
            </a:endParaRPr>
          </a:p>
          <a:p>
            <a:endParaRPr lang="en-US" sz="2000" b="1" dirty="0">
              <a:solidFill>
                <a:srgbClr val="FFFFFF"/>
              </a:solidFill>
              <a:cs typeface="Calibri"/>
            </a:endParaRPr>
          </a:p>
        </p:txBody>
      </p:sp>
      <p:sp>
        <p:nvSpPr>
          <p:cNvPr id="4" name="TextBox 3">
            <a:extLst>
              <a:ext uri="{FF2B5EF4-FFF2-40B4-BE49-F238E27FC236}">
                <a16:creationId xmlns:a16="http://schemas.microsoft.com/office/drawing/2014/main" id="{70F57B2E-42D4-4945-97FF-DDF5060C82DF}"/>
              </a:ext>
            </a:extLst>
          </p:cNvPr>
          <p:cNvSpPr txBox="1"/>
          <p:nvPr/>
        </p:nvSpPr>
        <p:spPr>
          <a:xfrm>
            <a:off x="5377543" y="2910113"/>
            <a:ext cx="5337627"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b="1" dirty="0">
                <a:cs typeface="Calibri"/>
              </a:rPr>
              <a:t>Reflects the psychology of characters</a:t>
            </a:r>
            <a:endParaRPr lang="en-GB" sz="2000" dirty="0">
              <a:ea typeface="+mn-lt"/>
              <a:cs typeface="+mn-lt"/>
            </a:endParaRPr>
          </a:p>
          <a:p>
            <a:pPr algn="l"/>
            <a:endParaRPr lang="en-GB" dirty="0">
              <a:cs typeface="Calibri"/>
            </a:endParaRPr>
          </a:p>
        </p:txBody>
      </p:sp>
      <p:sp>
        <p:nvSpPr>
          <p:cNvPr id="5" name="TextBox 4">
            <a:extLst>
              <a:ext uri="{FF2B5EF4-FFF2-40B4-BE49-F238E27FC236}">
                <a16:creationId xmlns:a16="http://schemas.microsoft.com/office/drawing/2014/main" id="{DE8CCBE5-6A6B-42BE-88EF-CB8BA8A4CE3B}"/>
              </a:ext>
            </a:extLst>
          </p:cNvPr>
          <p:cNvSpPr txBox="1"/>
          <p:nvPr/>
        </p:nvSpPr>
        <p:spPr>
          <a:xfrm>
            <a:off x="5375275" y="4513489"/>
            <a:ext cx="620848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b="1" dirty="0">
                <a:cs typeface="Calibri"/>
              </a:rPr>
              <a:t>Defines and supports the genre of the film</a:t>
            </a:r>
            <a:endParaRPr lang="en-US" sz="2000" dirty="0">
              <a:cs typeface="Calibri" panose="020F0502020204030204"/>
            </a:endParaRPr>
          </a:p>
        </p:txBody>
      </p:sp>
    </p:spTree>
    <p:extLst>
      <p:ext uri="{BB962C8B-B14F-4D97-AF65-F5344CB8AC3E}">
        <p14:creationId xmlns:p14="http://schemas.microsoft.com/office/powerpoint/2010/main" val="11284798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238CAE2-7EC4-42B0-918F-6C8E50123895}"/>
              </a:ext>
            </a:extLst>
          </p:cNvPr>
          <p:cNvSpPr>
            <a:spLocks noGrp="1"/>
          </p:cNvSpPr>
          <p:nvPr>
            <p:ph type="title"/>
          </p:nvPr>
        </p:nvSpPr>
        <p:spPr>
          <a:xfrm>
            <a:off x="833002" y="365125"/>
            <a:ext cx="3973667" cy="5811837"/>
          </a:xfrm>
        </p:spPr>
        <p:txBody>
          <a:bodyPr>
            <a:normAutofit/>
          </a:bodyPr>
          <a:lstStyle/>
          <a:p>
            <a:r>
              <a:rPr lang="en-US" dirty="0"/>
              <a:t>12 Film Lighting Techniques Everyone on Set Should Know</a:t>
            </a:r>
          </a:p>
          <a:p>
            <a:endParaRPr lang="en-US" dirty="0">
              <a:solidFill>
                <a:srgbClr val="FFFFFF"/>
              </a:solidFill>
              <a:cs typeface="Calibri Light"/>
            </a:endParaRPr>
          </a:p>
        </p:txBody>
      </p:sp>
      <p:sp>
        <p:nvSpPr>
          <p:cNvPr id="3" name="Content Placeholder 2">
            <a:extLst>
              <a:ext uri="{FF2B5EF4-FFF2-40B4-BE49-F238E27FC236}">
                <a16:creationId xmlns:a16="http://schemas.microsoft.com/office/drawing/2014/main" id="{BE983C80-3930-48F3-B18C-6427A4EFD64D}"/>
              </a:ext>
            </a:extLst>
          </p:cNvPr>
          <p:cNvSpPr>
            <a:spLocks noGrp="1"/>
          </p:cNvSpPr>
          <p:nvPr>
            <p:ph idx="1"/>
          </p:nvPr>
        </p:nvSpPr>
        <p:spPr>
          <a:xfrm>
            <a:off x="5356927" y="365125"/>
            <a:ext cx="5996871" cy="5811837"/>
          </a:xfrm>
        </p:spPr>
        <p:txBody>
          <a:bodyPr anchor="ctr">
            <a:normAutofit/>
          </a:bodyPr>
          <a:lstStyle/>
          <a:p>
            <a:r>
              <a:rPr lang="en-US" sz="2400" dirty="0">
                <a:ea typeface="+mn-lt"/>
                <a:cs typeface="+mn-lt"/>
              </a:rPr>
              <a:t>Key lighting </a:t>
            </a:r>
          </a:p>
          <a:p>
            <a:r>
              <a:rPr lang="en-US" sz="2400" dirty="0">
                <a:ea typeface="+mn-lt"/>
                <a:cs typeface="+mn-lt"/>
              </a:rPr>
              <a:t>Fill lighting  </a:t>
            </a:r>
            <a:endParaRPr lang="en-US" sz="2400">
              <a:cs typeface="Calibri"/>
            </a:endParaRPr>
          </a:p>
          <a:p>
            <a:r>
              <a:rPr lang="en-US" sz="2400" dirty="0">
                <a:ea typeface="+mn-lt"/>
                <a:cs typeface="+mn-lt"/>
              </a:rPr>
              <a:t>Backlighting</a:t>
            </a:r>
            <a:endParaRPr lang="en-US" sz="2400">
              <a:cs typeface="Calibri"/>
            </a:endParaRPr>
          </a:p>
          <a:p>
            <a:r>
              <a:rPr lang="en-US" sz="2400" dirty="0">
                <a:ea typeface="+mn-lt"/>
                <a:cs typeface="+mn-lt"/>
              </a:rPr>
              <a:t>Side lighting </a:t>
            </a:r>
          </a:p>
          <a:p>
            <a:r>
              <a:rPr lang="en-US" sz="2400" dirty="0">
                <a:ea typeface="+mn-lt"/>
                <a:cs typeface="+mn-lt"/>
              </a:rPr>
              <a:t>Practical lighting </a:t>
            </a:r>
            <a:endParaRPr lang="en-US" sz="2400" dirty="0">
              <a:cs typeface="Calibri"/>
            </a:endParaRPr>
          </a:p>
          <a:p>
            <a:r>
              <a:rPr lang="en-US" sz="2400" dirty="0">
                <a:ea typeface="+mn-lt"/>
                <a:cs typeface="+mn-lt"/>
              </a:rPr>
              <a:t>Hard lighting </a:t>
            </a:r>
            <a:endParaRPr lang="en-US" sz="2400">
              <a:cs typeface="Calibri"/>
            </a:endParaRPr>
          </a:p>
          <a:p>
            <a:r>
              <a:rPr lang="en-US" sz="2400" dirty="0">
                <a:ea typeface="+mn-lt"/>
                <a:cs typeface="+mn-lt"/>
              </a:rPr>
              <a:t>Soft lighting </a:t>
            </a:r>
          </a:p>
          <a:p>
            <a:r>
              <a:rPr lang="en-US" sz="2400" dirty="0">
                <a:ea typeface="+mn-lt"/>
                <a:cs typeface="+mn-lt"/>
              </a:rPr>
              <a:t>High-key lighting</a:t>
            </a:r>
          </a:p>
          <a:p>
            <a:r>
              <a:rPr lang="en-US" sz="2400" dirty="0">
                <a:ea typeface="+mn-lt"/>
                <a:cs typeface="+mn-lt"/>
              </a:rPr>
              <a:t>Low-key lighting </a:t>
            </a:r>
            <a:endParaRPr lang="en-US" sz="2400">
              <a:cs typeface="Calibri"/>
            </a:endParaRPr>
          </a:p>
          <a:p>
            <a:r>
              <a:rPr lang="en-US" sz="2400" dirty="0">
                <a:ea typeface="+mn-lt"/>
                <a:cs typeface="+mn-lt"/>
              </a:rPr>
              <a:t>Natural lighting </a:t>
            </a:r>
            <a:endParaRPr lang="en-US" sz="2400">
              <a:cs typeface="Calibri"/>
            </a:endParaRPr>
          </a:p>
          <a:p>
            <a:r>
              <a:rPr lang="en-US" sz="2400" dirty="0">
                <a:ea typeface="+mn-lt"/>
                <a:cs typeface="+mn-lt"/>
              </a:rPr>
              <a:t>Motivated lighting  </a:t>
            </a:r>
          </a:p>
          <a:p>
            <a:r>
              <a:rPr lang="en-US" sz="2400" dirty="0">
                <a:ea typeface="+mn-lt"/>
                <a:cs typeface="+mn-lt"/>
              </a:rPr>
              <a:t>Bounce lighting</a:t>
            </a:r>
            <a:endParaRPr lang="en-US" sz="2400" dirty="0">
              <a:solidFill>
                <a:srgbClr val="FFFFFF"/>
              </a:solidFill>
              <a:cs typeface="Calibri"/>
            </a:endParaRPr>
          </a:p>
        </p:txBody>
      </p:sp>
    </p:spTree>
    <p:extLst>
      <p:ext uri="{BB962C8B-B14F-4D97-AF65-F5344CB8AC3E}">
        <p14:creationId xmlns:p14="http://schemas.microsoft.com/office/powerpoint/2010/main" val="176022216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8" descr="A picture containing indoor, sitting, computer, table&#10;&#10;Description generated with very high confidence">
            <a:extLst>
              <a:ext uri="{FF2B5EF4-FFF2-40B4-BE49-F238E27FC236}">
                <a16:creationId xmlns:a16="http://schemas.microsoft.com/office/drawing/2014/main" id="{14230BD2-286D-4D30-B1F1-580D92A8D528}"/>
              </a:ext>
            </a:extLst>
          </p:cNvPr>
          <p:cNvPicPr>
            <a:picLocks noChangeAspect="1"/>
          </p:cNvPicPr>
          <p:nvPr/>
        </p:nvPicPr>
        <p:blipFill rotWithShape="1">
          <a:blip r:embed="rId3"/>
          <a:srcRect l="-505" t="44" r="11616" b="-1143"/>
          <a:stretch/>
        </p:blipFill>
        <p:spPr>
          <a:xfrm>
            <a:off x="6355791" y="154396"/>
            <a:ext cx="5472583" cy="4129033"/>
          </a:xfrm>
          <a:prstGeom prst="rect">
            <a:avLst/>
          </a:prstGeom>
        </p:spPr>
      </p:pic>
      <p:sp>
        <p:nvSpPr>
          <p:cNvPr id="17" name="Rectangle 16">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D8500C-54A9-450B-880E-A34A2EBBA3DE}"/>
              </a:ext>
            </a:extLst>
          </p:cNvPr>
          <p:cNvSpPr>
            <a:spLocks noGrp="1"/>
          </p:cNvSpPr>
          <p:nvPr>
            <p:ph type="title"/>
          </p:nvPr>
        </p:nvSpPr>
        <p:spPr>
          <a:xfrm>
            <a:off x="649270" y="4615840"/>
            <a:ext cx="3885141" cy="1526741"/>
          </a:xfrm>
        </p:spPr>
        <p:txBody>
          <a:bodyPr>
            <a:normAutofit/>
          </a:bodyPr>
          <a:lstStyle/>
          <a:p>
            <a:pPr algn="r"/>
            <a:r>
              <a:rPr lang="en-GB" sz="3000">
                <a:solidFill>
                  <a:schemeClr val="bg1"/>
                </a:solidFill>
                <a:cs typeface="Calibri Light"/>
              </a:rPr>
              <a:t>Practical Lighting</a:t>
            </a:r>
            <a:br>
              <a:rPr lang="en-GB" sz="3000" dirty="0">
                <a:cs typeface="Calibri Light"/>
              </a:rPr>
            </a:br>
            <a:endParaRPr lang="en-GB" sz="3000">
              <a:solidFill>
                <a:schemeClr val="bg1"/>
              </a:solidFill>
            </a:endParaRPr>
          </a:p>
        </p:txBody>
      </p:sp>
      <p:cxnSp>
        <p:nvCxnSpPr>
          <p:cNvPr id="19" name="Straight Connector 18">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14" name="Content Placeholder 13">
            <a:extLst>
              <a:ext uri="{FF2B5EF4-FFF2-40B4-BE49-F238E27FC236}">
                <a16:creationId xmlns:a16="http://schemas.microsoft.com/office/drawing/2014/main" id="{FEA67C18-C77F-4BD4-94A0-9199C5B6292E}"/>
              </a:ext>
            </a:extLst>
          </p:cNvPr>
          <p:cNvSpPr>
            <a:spLocks noGrp="1"/>
          </p:cNvSpPr>
          <p:nvPr>
            <p:ph idx="1"/>
          </p:nvPr>
        </p:nvSpPr>
        <p:spPr>
          <a:xfrm>
            <a:off x="4945336" y="4615840"/>
            <a:ext cx="6609921" cy="1526741"/>
          </a:xfrm>
        </p:spPr>
        <p:txBody>
          <a:bodyPr anchor="ctr">
            <a:normAutofit/>
          </a:bodyPr>
          <a:lstStyle/>
          <a:p>
            <a:r>
              <a:rPr lang="en-US" sz="2200">
                <a:solidFill>
                  <a:schemeClr val="bg1"/>
                </a:solidFill>
                <a:cs typeface="Calibri"/>
              </a:rPr>
              <a:t>The main lighting decision we have as production designers</a:t>
            </a:r>
            <a:endParaRPr lang="en-US" sz="2200" dirty="0">
              <a:solidFill>
                <a:schemeClr val="bg1"/>
              </a:solidFill>
              <a:cs typeface="Calibri"/>
            </a:endParaRPr>
          </a:p>
        </p:txBody>
      </p:sp>
      <p:pic>
        <p:nvPicPr>
          <p:cNvPr id="3" name="Picture 3" descr="A person standing in front of a building&#10;&#10;Description generated with high confidence">
            <a:extLst>
              <a:ext uri="{FF2B5EF4-FFF2-40B4-BE49-F238E27FC236}">
                <a16:creationId xmlns:a16="http://schemas.microsoft.com/office/drawing/2014/main" id="{DF4B2979-6473-4364-844D-BA24EE33A5B6}"/>
              </a:ext>
            </a:extLst>
          </p:cNvPr>
          <p:cNvPicPr>
            <a:picLocks noChangeAspect="1"/>
          </p:cNvPicPr>
          <p:nvPr/>
        </p:nvPicPr>
        <p:blipFill rotWithShape="1">
          <a:blip r:embed="rId4"/>
          <a:srcRect l="27329" r="27950" b="-4779"/>
          <a:stretch/>
        </p:blipFill>
        <p:spPr>
          <a:xfrm>
            <a:off x="4264325" y="156197"/>
            <a:ext cx="3262382" cy="4302242"/>
          </a:xfrm>
          <a:prstGeom prst="rect">
            <a:avLst/>
          </a:prstGeom>
        </p:spPr>
      </p:pic>
      <p:pic>
        <p:nvPicPr>
          <p:cNvPr id="5" name="Picture 6" descr="A group of men sitting at a table in a dark room&#10;&#10;Description generated with high confidence">
            <a:extLst>
              <a:ext uri="{FF2B5EF4-FFF2-40B4-BE49-F238E27FC236}">
                <a16:creationId xmlns:a16="http://schemas.microsoft.com/office/drawing/2014/main" id="{35E8C016-3CC4-47B2-9EAA-4E66D76C4649}"/>
              </a:ext>
            </a:extLst>
          </p:cNvPr>
          <p:cNvPicPr>
            <a:picLocks noChangeAspect="1"/>
          </p:cNvPicPr>
          <p:nvPr/>
        </p:nvPicPr>
        <p:blipFill rotWithShape="1">
          <a:blip r:embed="rId5"/>
          <a:srcRect l="23974" t="-5175" r="36735" b="-3572"/>
          <a:stretch/>
        </p:blipFill>
        <p:spPr>
          <a:xfrm>
            <a:off x="389089" y="-43837"/>
            <a:ext cx="3874120" cy="4449724"/>
          </a:xfrm>
          <a:prstGeom prst="rect">
            <a:avLst/>
          </a:prstGeom>
        </p:spPr>
      </p:pic>
    </p:spTree>
    <p:extLst>
      <p:ext uri="{BB962C8B-B14F-4D97-AF65-F5344CB8AC3E}">
        <p14:creationId xmlns:p14="http://schemas.microsoft.com/office/powerpoint/2010/main" val="32861662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D8500C-54A9-450B-880E-A34A2EBBA3DE}"/>
              </a:ext>
            </a:extLst>
          </p:cNvPr>
          <p:cNvSpPr>
            <a:spLocks noGrp="1"/>
          </p:cNvSpPr>
          <p:nvPr>
            <p:ph type="title"/>
          </p:nvPr>
        </p:nvSpPr>
        <p:spPr>
          <a:xfrm>
            <a:off x="649270" y="4615840"/>
            <a:ext cx="3885141" cy="1526741"/>
          </a:xfrm>
        </p:spPr>
        <p:txBody>
          <a:bodyPr>
            <a:normAutofit/>
          </a:bodyPr>
          <a:lstStyle/>
          <a:p>
            <a:pPr algn="r"/>
            <a:r>
              <a:rPr lang="en-GB" sz="3000" dirty="0">
                <a:solidFill>
                  <a:schemeClr val="bg1"/>
                </a:solidFill>
                <a:cs typeface="Calibri Light"/>
              </a:rPr>
              <a:t>Film Lights</a:t>
            </a:r>
            <a:br>
              <a:rPr lang="en-GB" sz="3000" dirty="0">
                <a:cs typeface="Calibri Light"/>
              </a:rPr>
            </a:br>
            <a:endParaRPr lang="en-GB" sz="3000">
              <a:solidFill>
                <a:schemeClr val="bg1"/>
              </a:solidFill>
            </a:endParaRPr>
          </a:p>
        </p:txBody>
      </p:sp>
      <p:pic>
        <p:nvPicPr>
          <p:cNvPr id="6" name="Picture 6" descr="A picture containing chair, desk, table&#10;&#10;Description generated with very high confidence">
            <a:extLst>
              <a:ext uri="{FF2B5EF4-FFF2-40B4-BE49-F238E27FC236}">
                <a16:creationId xmlns:a16="http://schemas.microsoft.com/office/drawing/2014/main" id="{B3C4037F-D02D-4D87-918A-4B0593E0A0D0}"/>
              </a:ext>
            </a:extLst>
          </p:cNvPr>
          <p:cNvPicPr>
            <a:picLocks noChangeAspect="1"/>
          </p:cNvPicPr>
          <p:nvPr/>
        </p:nvPicPr>
        <p:blipFill>
          <a:blip r:embed="rId3"/>
          <a:stretch>
            <a:fillRect/>
          </a:stretch>
        </p:blipFill>
        <p:spPr>
          <a:xfrm>
            <a:off x="393308" y="830632"/>
            <a:ext cx="5559480" cy="2793638"/>
          </a:xfrm>
          <a:prstGeom prst="rect">
            <a:avLst/>
          </a:prstGeom>
        </p:spPr>
      </p:pic>
      <p:pic>
        <p:nvPicPr>
          <p:cNvPr id="10" name="Picture 10" descr="A close up of a sign&#10;&#10;Description generated with very high confidence">
            <a:extLst>
              <a:ext uri="{FF2B5EF4-FFF2-40B4-BE49-F238E27FC236}">
                <a16:creationId xmlns:a16="http://schemas.microsoft.com/office/drawing/2014/main" id="{8441D850-FEC7-431B-A870-3FAAD3670250}"/>
              </a:ext>
            </a:extLst>
          </p:cNvPr>
          <p:cNvPicPr>
            <a:picLocks noChangeAspect="1"/>
          </p:cNvPicPr>
          <p:nvPr/>
        </p:nvPicPr>
        <p:blipFill>
          <a:blip r:embed="rId4"/>
          <a:stretch>
            <a:fillRect/>
          </a:stretch>
        </p:blipFill>
        <p:spPr>
          <a:xfrm>
            <a:off x="7072589" y="357013"/>
            <a:ext cx="3905249" cy="3749040"/>
          </a:xfrm>
          <a:prstGeom prst="rect">
            <a:avLst/>
          </a:prstGeom>
        </p:spPr>
      </p:pic>
      <p:cxnSp>
        <p:nvCxnSpPr>
          <p:cNvPr id="19" name="Straight Connector 18">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14" name="Content Placeholder 13">
            <a:extLst>
              <a:ext uri="{FF2B5EF4-FFF2-40B4-BE49-F238E27FC236}">
                <a16:creationId xmlns:a16="http://schemas.microsoft.com/office/drawing/2014/main" id="{FEA67C18-C77F-4BD4-94A0-9199C5B6292E}"/>
              </a:ext>
            </a:extLst>
          </p:cNvPr>
          <p:cNvSpPr>
            <a:spLocks noGrp="1"/>
          </p:cNvSpPr>
          <p:nvPr>
            <p:ph idx="1"/>
          </p:nvPr>
        </p:nvSpPr>
        <p:spPr>
          <a:xfrm>
            <a:off x="4945336" y="4615840"/>
            <a:ext cx="6609921" cy="1526741"/>
          </a:xfrm>
        </p:spPr>
        <p:txBody>
          <a:bodyPr anchor="ctr">
            <a:normAutofit/>
          </a:bodyPr>
          <a:lstStyle/>
          <a:p>
            <a:r>
              <a:rPr lang="en-US" sz="2200" dirty="0">
                <a:solidFill>
                  <a:schemeClr val="bg1"/>
                </a:solidFill>
                <a:cs typeface="Calibri"/>
              </a:rPr>
              <a:t>Tungsten Lights</a:t>
            </a:r>
          </a:p>
          <a:p>
            <a:r>
              <a:rPr lang="en-US" sz="2200" dirty="0">
                <a:solidFill>
                  <a:schemeClr val="bg1"/>
                </a:solidFill>
                <a:cs typeface="Calibri"/>
              </a:rPr>
              <a:t>LED Panels</a:t>
            </a:r>
          </a:p>
        </p:txBody>
      </p:sp>
    </p:spTree>
    <p:extLst>
      <p:ext uri="{BB962C8B-B14F-4D97-AF65-F5344CB8AC3E}">
        <p14:creationId xmlns:p14="http://schemas.microsoft.com/office/powerpoint/2010/main" val="30240926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EFCD7A-91D4-463B-8D25-CA1022A1701E}"/>
              </a:ext>
            </a:extLst>
          </p:cNvPr>
          <p:cNvSpPr>
            <a:spLocks noGrp="1"/>
          </p:cNvSpPr>
          <p:nvPr>
            <p:ph type="title"/>
          </p:nvPr>
        </p:nvSpPr>
        <p:spPr>
          <a:xfrm>
            <a:off x="649270" y="4615840"/>
            <a:ext cx="3885141" cy="1526741"/>
          </a:xfrm>
        </p:spPr>
        <p:txBody>
          <a:bodyPr>
            <a:normAutofit/>
          </a:bodyPr>
          <a:lstStyle/>
          <a:p>
            <a:pPr algn="r"/>
            <a:r>
              <a:rPr lang="en-GB" sz="3000">
                <a:solidFill>
                  <a:schemeClr val="bg1"/>
                </a:solidFill>
                <a:cs typeface="Calibri Light"/>
              </a:rPr>
              <a:t>Gels</a:t>
            </a:r>
            <a:endParaRPr lang="en-GB" sz="3000">
              <a:solidFill>
                <a:schemeClr val="bg1"/>
              </a:solidFill>
            </a:endParaRPr>
          </a:p>
        </p:txBody>
      </p:sp>
      <p:pic>
        <p:nvPicPr>
          <p:cNvPr id="4" name="Picture 4" descr="A close up of an umbrella&#10;&#10;Description generated with high confidence">
            <a:extLst>
              <a:ext uri="{FF2B5EF4-FFF2-40B4-BE49-F238E27FC236}">
                <a16:creationId xmlns:a16="http://schemas.microsoft.com/office/drawing/2014/main" id="{6276D4C9-E3BA-464C-818C-A3C4CF300400}"/>
              </a:ext>
            </a:extLst>
          </p:cNvPr>
          <p:cNvPicPr>
            <a:picLocks noChangeAspect="1"/>
          </p:cNvPicPr>
          <p:nvPr/>
        </p:nvPicPr>
        <p:blipFill>
          <a:blip r:embed="rId3"/>
          <a:stretch>
            <a:fillRect/>
          </a:stretch>
        </p:blipFill>
        <p:spPr>
          <a:xfrm>
            <a:off x="393308" y="375449"/>
            <a:ext cx="5559480" cy="3704003"/>
          </a:xfrm>
          <a:prstGeom prst="rect">
            <a:avLst/>
          </a:prstGeom>
        </p:spPr>
      </p:pic>
      <p:pic>
        <p:nvPicPr>
          <p:cNvPr id="6" name="Picture 6" descr="A stack of books&#10;&#10;Description generated with high confidence">
            <a:extLst>
              <a:ext uri="{FF2B5EF4-FFF2-40B4-BE49-F238E27FC236}">
                <a16:creationId xmlns:a16="http://schemas.microsoft.com/office/drawing/2014/main" id="{E8DD17E3-CF54-48D7-BC2E-B2606F71E83E}"/>
              </a:ext>
            </a:extLst>
          </p:cNvPr>
          <p:cNvPicPr>
            <a:picLocks noChangeAspect="1"/>
          </p:cNvPicPr>
          <p:nvPr/>
        </p:nvPicPr>
        <p:blipFill>
          <a:blip r:embed="rId4"/>
          <a:stretch>
            <a:fillRect/>
          </a:stretch>
        </p:blipFill>
        <p:spPr>
          <a:xfrm>
            <a:off x="5500943" y="1548"/>
            <a:ext cx="6723571" cy="4459969"/>
          </a:xfrm>
          <a:prstGeom prst="rect">
            <a:avLst/>
          </a:prstGeom>
        </p:spPr>
      </p:pic>
      <p:cxnSp>
        <p:nvCxnSpPr>
          <p:cNvPr id="15" name="Straight Connector 14">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9">
            <a:extLst>
              <a:ext uri="{FF2B5EF4-FFF2-40B4-BE49-F238E27FC236}">
                <a16:creationId xmlns:a16="http://schemas.microsoft.com/office/drawing/2014/main" id="{8C4F4CBD-7A04-4519-BF52-127016F7706F}"/>
              </a:ext>
            </a:extLst>
          </p:cNvPr>
          <p:cNvSpPr>
            <a:spLocks noGrp="1"/>
          </p:cNvSpPr>
          <p:nvPr>
            <p:ph idx="1"/>
          </p:nvPr>
        </p:nvSpPr>
        <p:spPr>
          <a:xfrm>
            <a:off x="4945336" y="4615840"/>
            <a:ext cx="6609921" cy="1526741"/>
          </a:xfrm>
        </p:spPr>
        <p:txBody>
          <a:bodyPr anchor="ctr">
            <a:normAutofit/>
          </a:bodyPr>
          <a:lstStyle/>
          <a:p>
            <a:r>
              <a:rPr lang="en-US" sz="2200" dirty="0">
                <a:solidFill>
                  <a:schemeClr val="bg1"/>
                </a:solidFill>
                <a:cs typeface="Calibri"/>
              </a:rPr>
              <a:t>Change </a:t>
            </a:r>
            <a:r>
              <a:rPr lang="en-US" sz="2200" dirty="0" err="1">
                <a:solidFill>
                  <a:schemeClr val="bg1"/>
                </a:solidFill>
                <a:cs typeface="Calibri"/>
              </a:rPr>
              <a:t>colour</a:t>
            </a:r>
            <a:r>
              <a:rPr lang="en-US" sz="2200" dirty="0">
                <a:solidFill>
                  <a:schemeClr val="bg1"/>
                </a:solidFill>
                <a:cs typeface="Calibri"/>
              </a:rPr>
              <a:t> or temperature of light</a:t>
            </a:r>
            <a:endParaRPr lang="en-US" sz="2200" dirty="0">
              <a:solidFill>
                <a:schemeClr val="bg1"/>
              </a:solidFill>
            </a:endParaRPr>
          </a:p>
        </p:txBody>
      </p:sp>
    </p:spTree>
    <p:extLst>
      <p:ext uri="{BB962C8B-B14F-4D97-AF65-F5344CB8AC3E}">
        <p14:creationId xmlns:p14="http://schemas.microsoft.com/office/powerpoint/2010/main" val="3938583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EFCD7A-91D4-463B-8D25-CA1022A1701E}"/>
              </a:ext>
            </a:extLst>
          </p:cNvPr>
          <p:cNvSpPr>
            <a:spLocks noGrp="1"/>
          </p:cNvSpPr>
          <p:nvPr>
            <p:ph type="title"/>
          </p:nvPr>
        </p:nvSpPr>
        <p:spPr>
          <a:xfrm>
            <a:off x="649270" y="4615840"/>
            <a:ext cx="3885141" cy="1526741"/>
          </a:xfrm>
        </p:spPr>
        <p:txBody>
          <a:bodyPr>
            <a:normAutofit/>
          </a:bodyPr>
          <a:lstStyle/>
          <a:p>
            <a:pPr algn="r"/>
            <a:r>
              <a:rPr lang="en-GB" sz="3000" dirty="0">
                <a:solidFill>
                  <a:schemeClr val="bg1"/>
                </a:solidFill>
                <a:cs typeface="Calibri Light"/>
              </a:rPr>
              <a:t>Soft Reflectors and Diffusers</a:t>
            </a:r>
          </a:p>
        </p:txBody>
      </p:sp>
      <p:cxnSp>
        <p:nvCxnSpPr>
          <p:cNvPr id="15" name="Straight Connector 14">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pic>
        <p:nvPicPr>
          <p:cNvPr id="4" name="Picture 4" descr="Two people standing on a beach holding a surf board&#10;&#10;Description generated with very high confidence">
            <a:extLst>
              <a:ext uri="{FF2B5EF4-FFF2-40B4-BE49-F238E27FC236}">
                <a16:creationId xmlns:a16="http://schemas.microsoft.com/office/drawing/2014/main" id="{4B5254A4-31AE-438A-AB44-23A540D963B5}"/>
              </a:ext>
            </a:extLst>
          </p:cNvPr>
          <p:cNvPicPr>
            <a:picLocks noChangeAspect="1"/>
          </p:cNvPicPr>
          <p:nvPr/>
        </p:nvPicPr>
        <p:blipFill>
          <a:blip r:embed="rId3"/>
          <a:stretch>
            <a:fillRect/>
          </a:stretch>
        </p:blipFill>
        <p:spPr>
          <a:xfrm>
            <a:off x="5457645" y="155816"/>
            <a:ext cx="6927010" cy="3900935"/>
          </a:xfrm>
          <a:prstGeom prst="rect">
            <a:avLst/>
          </a:prstGeom>
        </p:spPr>
      </p:pic>
      <p:pic>
        <p:nvPicPr>
          <p:cNvPr id="3" name="Picture 4" descr="A close up of a logo&#10;&#10;Description generated with high confidence">
            <a:extLst>
              <a:ext uri="{FF2B5EF4-FFF2-40B4-BE49-F238E27FC236}">
                <a16:creationId xmlns:a16="http://schemas.microsoft.com/office/drawing/2014/main" id="{BFFA6D0E-52E3-447D-AECE-D8E8B8EE2E3F}"/>
              </a:ext>
            </a:extLst>
          </p:cNvPr>
          <p:cNvPicPr>
            <a:picLocks noGrp="1" noChangeAspect="1"/>
          </p:cNvPicPr>
          <p:nvPr>
            <p:ph idx="1"/>
          </p:nvPr>
        </p:nvPicPr>
        <p:blipFill>
          <a:blip r:embed="rId4"/>
          <a:stretch>
            <a:fillRect/>
          </a:stretch>
        </p:blipFill>
        <p:spPr>
          <a:xfrm>
            <a:off x="392317" y="-574387"/>
            <a:ext cx="5436148" cy="4833533"/>
          </a:xfrm>
        </p:spPr>
      </p:pic>
      <p:sp>
        <p:nvSpPr>
          <p:cNvPr id="5" name="Content Placeholder 13">
            <a:extLst>
              <a:ext uri="{FF2B5EF4-FFF2-40B4-BE49-F238E27FC236}">
                <a16:creationId xmlns:a16="http://schemas.microsoft.com/office/drawing/2014/main" id="{DB298FE9-9471-41DE-B469-9A6E7050A254}"/>
              </a:ext>
            </a:extLst>
          </p:cNvPr>
          <p:cNvSpPr txBox="1">
            <a:spLocks/>
          </p:cNvSpPr>
          <p:nvPr/>
        </p:nvSpPr>
        <p:spPr>
          <a:xfrm>
            <a:off x="4945336" y="4615840"/>
            <a:ext cx="6609921" cy="1526741"/>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dirty="0">
                <a:solidFill>
                  <a:schemeClr val="bg1"/>
                </a:solidFill>
                <a:ea typeface="+mn-lt"/>
                <a:cs typeface="+mn-lt"/>
              </a:rPr>
              <a:t>Bounce or reflect light to soften shadows</a:t>
            </a:r>
          </a:p>
          <a:p>
            <a:r>
              <a:rPr lang="en-US" sz="2200" dirty="0">
                <a:solidFill>
                  <a:schemeClr val="bg1"/>
                </a:solidFill>
                <a:ea typeface="+mn-lt"/>
                <a:cs typeface="+mn-lt"/>
              </a:rPr>
              <a:t>Soft, flexible and </a:t>
            </a:r>
            <a:r>
              <a:rPr lang="en-US" sz="2200" dirty="0" err="1">
                <a:solidFill>
                  <a:schemeClr val="bg1"/>
                </a:solidFill>
                <a:ea typeface="+mn-lt"/>
                <a:cs typeface="+mn-lt"/>
              </a:rPr>
              <a:t>colapsible</a:t>
            </a:r>
          </a:p>
        </p:txBody>
      </p:sp>
    </p:spTree>
    <p:extLst>
      <p:ext uri="{BB962C8B-B14F-4D97-AF65-F5344CB8AC3E}">
        <p14:creationId xmlns:p14="http://schemas.microsoft.com/office/powerpoint/2010/main" val="3805971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EFCD7A-91D4-463B-8D25-CA1022A1701E}"/>
              </a:ext>
            </a:extLst>
          </p:cNvPr>
          <p:cNvSpPr>
            <a:spLocks noGrp="1"/>
          </p:cNvSpPr>
          <p:nvPr>
            <p:ph type="title"/>
          </p:nvPr>
        </p:nvSpPr>
        <p:spPr>
          <a:xfrm>
            <a:off x="649270" y="4615840"/>
            <a:ext cx="3885141" cy="1526741"/>
          </a:xfrm>
        </p:spPr>
        <p:txBody>
          <a:bodyPr>
            <a:normAutofit/>
          </a:bodyPr>
          <a:lstStyle/>
          <a:p>
            <a:pPr algn="r"/>
            <a:r>
              <a:rPr lang="en-GB" sz="3000" dirty="0">
                <a:solidFill>
                  <a:schemeClr val="bg1"/>
                </a:solidFill>
                <a:cs typeface="Calibri Light"/>
              </a:rPr>
              <a:t>Bounce Board</a:t>
            </a:r>
            <a:endParaRPr lang="en-GB" sz="3000" dirty="0">
              <a:solidFill>
                <a:schemeClr val="bg1"/>
              </a:solidFill>
            </a:endParaRPr>
          </a:p>
        </p:txBody>
      </p:sp>
      <p:cxnSp>
        <p:nvCxnSpPr>
          <p:cNvPr id="15" name="Straight Connector 14">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pic>
        <p:nvPicPr>
          <p:cNvPr id="8" name="Picture 8" descr="A picture containing outdoor, building, sitting, street&#10;&#10;Description generated with very high confidence">
            <a:extLst>
              <a:ext uri="{FF2B5EF4-FFF2-40B4-BE49-F238E27FC236}">
                <a16:creationId xmlns:a16="http://schemas.microsoft.com/office/drawing/2014/main" id="{C5B879CF-E5AC-4C5A-B7D9-DE94601BAD3A}"/>
              </a:ext>
            </a:extLst>
          </p:cNvPr>
          <p:cNvPicPr>
            <a:picLocks noGrp="1" noChangeAspect="1"/>
          </p:cNvPicPr>
          <p:nvPr>
            <p:ph idx="1"/>
          </p:nvPr>
        </p:nvPicPr>
        <p:blipFill rotWithShape="1">
          <a:blip r:embed="rId3"/>
          <a:srcRect l="18587" t="-331" r="-19145" b="-331"/>
          <a:stretch/>
        </p:blipFill>
        <p:spPr>
          <a:xfrm>
            <a:off x="331774" y="-75801"/>
            <a:ext cx="7785431" cy="4384298"/>
          </a:xfrm>
        </p:spPr>
      </p:pic>
      <p:pic>
        <p:nvPicPr>
          <p:cNvPr id="4" name="Picture 4" descr="A group of people in a park&#10;&#10;Description generated with high confidence">
            <a:extLst>
              <a:ext uri="{FF2B5EF4-FFF2-40B4-BE49-F238E27FC236}">
                <a16:creationId xmlns:a16="http://schemas.microsoft.com/office/drawing/2014/main" id="{39016C43-E085-4431-93D1-9C32707E5454}"/>
              </a:ext>
            </a:extLst>
          </p:cNvPr>
          <p:cNvPicPr>
            <a:picLocks noChangeAspect="1"/>
          </p:cNvPicPr>
          <p:nvPr/>
        </p:nvPicPr>
        <p:blipFill>
          <a:blip r:embed="rId4"/>
          <a:stretch>
            <a:fillRect/>
          </a:stretch>
        </p:blipFill>
        <p:spPr>
          <a:xfrm>
            <a:off x="6090249" y="-58229"/>
            <a:ext cx="5776822" cy="4357776"/>
          </a:xfrm>
          <a:prstGeom prst="rect">
            <a:avLst/>
          </a:prstGeom>
        </p:spPr>
      </p:pic>
      <p:sp>
        <p:nvSpPr>
          <p:cNvPr id="3" name="Content Placeholder 13">
            <a:extLst>
              <a:ext uri="{FF2B5EF4-FFF2-40B4-BE49-F238E27FC236}">
                <a16:creationId xmlns:a16="http://schemas.microsoft.com/office/drawing/2014/main" id="{0D4243D9-922D-4BD2-801B-A23011F69681}"/>
              </a:ext>
            </a:extLst>
          </p:cNvPr>
          <p:cNvSpPr txBox="1">
            <a:spLocks/>
          </p:cNvSpPr>
          <p:nvPr/>
        </p:nvSpPr>
        <p:spPr>
          <a:xfrm>
            <a:off x="4945336" y="4615840"/>
            <a:ext cx="6609921" cy="1526741"/>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dirty="0">
                <a:solidFill>
                  <a:schemeClr val="bg1"/>
                </a:solidFill>
                <a:cs typeface="Calibri"/>
              </a:rPr>
              <a:t>Hard polystyrene board</a:t>
            </a:r>
          </a:p>
          <a:p>
            <a:r>
              <a:rPr lang="en-US" sz="2200" dirty="0">
                <a:solidFill>
                  <a:schemeClr val="bg1"/>
                </a:solidFill>
                <a:cs typeface="Calibri"/>
              </a:rPr>
              <a:t>Bounce or reflect light to soften shadows</a:t>
            </a:r>
          </a:p>
        </p:txBody>
      </p:sp>
    </p:spTree>
    <p:extLst>
      <p:ext uri="{BB962C8B-B14F-4D97-AF65-F5344CB8AC3E}">
        <p14:creationId xmlns:p14="http://schemas.microsoft.com/office/powerpoint/2010/main" val="41601359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D8500C-54A9-450B-880E-A34A2EBBA3DE}"/>
              </a:ext>
            </a:extLst>
          </p:cNvPr>
          <p:cNvSpPr>
            <a:spLocks noGrp="1"/>
          </p:cNvSpPr>
          <p:nvPr>
            <p:ph type="title"/>
          </p:nvPr>
        </p:nvSpPr>
        <p:spPr>
          <a:xfrm>
            <a:off x="649270" y="4615840"/>
            <a:ext cx="3885141" cy="1526741"/>
          </a:xfrm>
        </p:spPr>
        <p:txBody>
          <a:bodyPr>
            <a:normAutofit/>
          </a:bodyPr>
          <a:lstStyle/>
          <a:p>
            <a:pPr algn="r"/>
            <a:r>
              <a:rPr lang="en-GB" sz="3000">
                <a:solidFill>
                  <a:schemeClr val="bg1"/>
                </a:solidFill>
                <a:cs typeface="Calibri Light"/>
              </a:rPr>
              <a:t>Diffuser</a:t>
            </a:r>
            <a:br>
              <a:rPr lang="en-GB" sz="3000" dirty="0">
                <a:cs typeface="Calibri Light"/>
              </a:rPr>
            </a:br>
            <a:endParaRPr lang="en-GB" sz="3000">
              <a:solidFill>
                <a:schemeClr val="bg1"/>
              </a:solidFill>
            </a:endParaRPr>
          </a:p>
        </p:txBody>
      </p:sp>
      <p:cxnSp>
        <p:nvCxnSpPr>
          <p:cNvPr id="19" name="Straight Connector 18">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14" name="Content Placeholder 13">
            <a:extLst>
              <a:ext uri="{FF2B5EF4-FFF2-40B4-BE49-F238E27FC236}">
                <a16:creationId xmlns:a16="http://schemas.microsoft.com/office/drawing/2014/main" id="{FEA67C18-C77F-4BD4-94A0-9199C5B6292E}"/>
              </a:ext>
            </a:extLst>
          </p:cNvPr>
          <p:cNvSpPr>
            <a:spLocks noGrp="1"/>
          </p:cNvSpPr>
          <p:nvPr>
            <p:ph idx="1"/>
          </p:nvPr>
        </p:nvSpPr>
        <p:spPr>
          <a:xfrm>
            <a:off x="4945336" y="4615840"/>
            <a:ext cx="6609921" cy="1526741"/>
          </a:xfrm>
        </p:spPr>
        <p:txBody>
          <a:bodyPr anchor="ctr">
            <a:normAutofit/>
          </a:bodyPr>
          <a:lstStyle/>
          <a:p>
            <a:pPr marL="342900" indent="-342900"/>
            <a:r>
              <a:rPr lang="en-US" sz="2200" dirty="0">
                <a:solidFill>
                  <a:schemeClr val="bg1"/>
                </a:solidFill>
                <a:cs typeface="Calibri"/>
              </a:rPr>
              <a:t>Soften light to create less defined shadows and more natural effect</a:t>
            </a:r>
          </a:p>
        </p:txBody>
      </p:sp>
      <p:pic>
        <p:nvPicPr>
          <p:cNvPr id="12" name="Picture 12" descr="A person standing in front of a mirror&#10;&#10;Description generated with high confidence">
            <a:extLst>
              <a:ext uri="{FF2B5EF4-FFF2-40B4-BE49-F238E27FC236}">
                <a16:creationId xmlns:a16="http://schemas.microsoft.com/office/drawing/2014/main" id="{62512D77-0D15-4515-9B30-CF80638F2EEB}"/>
              </a:ext>
            </a:extLst>
          </p:cNvPr>
          <p:cNvPicPr>
            <a:picLocks noChangeAspect="1"/>
          </p:cNvPicPr>
          <p:nvPr/>
        </p:nvPicPr>
        <p:blipFill>
          <a:blip r:embed="rId3"/>
          <a:stretch>
            <a:fillRect/>
          </a:stretch>
        </p:blipFill>
        <p:spPr>
          <a:xfrm>
            <a:off x="2409645" y="451239"/>
            <a:ext cx="6409426" cy="3583257"/>
          </a:xfrm>
          <a:prstGeom prst="rect">
            <a:avLst/>
          </a:prstGeom>
        </p:spPr>
      </p:pic>
      <p:pic>
        <p:nvPicPr>
          <p:cNvPr id="8" name="Picture 8" descr="A person looking at the camera&#10;&#10;Description generated with high confidence">
            <a:extLst>
              <a:ext uri="{FF2B5EF4-FFF2-40B4-BE49-F238E27FC236}">
                <a16:creationId xmlns:a16="http://schemas.microsoft.com/office/drawing/2014/main" id="{E646D3BB-E555-427B-8AB6-F256CA4C7236}"/>
              </a:ext>
            </a:extLst>
          </p:cNvPr>
          <p:cNvPicPr>
            <a:picLocks noChangeAspect="1"/>
          </p:cNvPicPr>
          <p:nvPr/>
        </p:nvPicPr>
        <p:blipFill rotWithShape="1">
          <a:blip r:embed="rId4"/>
          <a:srcRect l="42642" r="7184" b="-3209"/>
          <a:stretch/>
        </p:blipFill>
        <p:spPr>
          <a:xfrm>
            <a:off x="7708086" y="451062"/>
            <a:ext cx="4146463" cy="3724697"/>
          </a:xfrm>
          <a:prstGeom prst="rect">
            <a:avLst/>
          </a:prstGeom>
        </p:spPr>
      </p:pic>
      <p:pic>
        <p:nvPicPr>
          <p:cNvPr id="3" name="Picture 3" descr="A picture containing indoor, white, table, sitting&#10;&#10;Description generated with very high confidence">
            <a:extLst>
              <a:ext uri="{FF2B5EF4-FFF2-40B4-BE49-F238E27FC236}">
                <a16:creationId xmlns:a16="http://schemas.microsoft.com/office/drawing/2014/main" id="{A89C4A2C-CC35-4715-83DB-93CD8DFE826C}"/>
              </a:ext>
            </a:extLst>
          </p:cNvPr>
          <p:cNvPicPr>
            <a:picLocks noChangeAspect="1"/>
          </p:cNvPicPr>
          <p:nvPr/>
        </p:nvPicPr>
        <p:blipFill rotWithShape="1">
          <a:blip r:embed="rId5"/>
          <a:srcRect l="17333" r="7200" b="267"/>
          <a:stretch/>
        </p:blipFill>
        <p:spPr>
          <a:xfrm>
            <a:off x="327012" y="452137"/>
            <a:ext cx="2720099" cy="3594810"/>
          </a:xfrm>
          <a:prstGeom prst="rect">
            <a:avLst/>
          </a:prstGeom>
        </p:spPr>
      </p:pic>
    </p:spTree>
    <p:extLst>
      <p:ext uri="{BB962C8B-B14F-4D97-AF65-F5344CB8AC3E}">
        <p14:creationId xmlns:p14="http://schemas.microsoft.com/office/powerpoint/2010/main" val="79830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EFCD7A-91D4-463B-8D25-CA1022A1701E}"/>
              </a:ext>
            </a:extLst>
          </p:cNvPr>
          <p:cNvSpPr>
            <a:spLocks noGrp="1"/>
          </p:cNvSpPr>
          <p:nvPr>
            <p:ph type="title"/>
          </p:nvPr>
        </p:nvSpPr>
        <p:spPr>
          <a:xfrm>
            <a:off x="649270" y="4615840"/>
            <a:ext cx="3885141" cy="1526741"/>
          </a:xfrm>
        </p:spPr>
        <p:txBody>
          <a:bodyPr>
            <a:normAutofit/>
          </a:bodyPr>
          <a:lstStyle/>
          <a:p>
            <a:pPr algn="r"/>
            <a:r>
              <a:rPr lang="en-GB" sz="3000">
                <a:solidFill>
                  <a:schemeClr val="bg1"/>
                </a:solidFill>
                <a:cs typeface="Calibri Light"/>
              </a:rPr>
              <a:t>Flags</a:t>
            </a:r>
            <a:endParaRPr lang="en-GB" sz="3000" dirty="0">
              <a:solidFill>
                <a:schemeClr val="bg1"/>
              </a:solidFill>
              <a:cs typeface="Calibri Light"/>
            </a:endParaRPr>
          </a:p>
        </p:txBody>
      </p:sp>
      <p:cxnSp>
        <p:nvCxnSpPr>
          <p:cNvPr id="15" name="Straight Connector 14">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A picture containing indoor, black, table, lamp&#10;&#10;Description generated with very high confidence">
            <a:extLst>
              <a:ext uri="{FF2B5EF4-FFF2-40B4-BE49-F238E27FC236}">
                <a16:creationId xmlns:a16="http://schemas.microsoft.com/office/drawing/2014/main" id="{F4C74580-E9BA-49E0-9854-C3FAD2EFB8E5}"/>
              </a:ext>
            </a:extLst>
          </p:cNvPr>
          <p:cNvPicPr>
            <a:picLocks noGrp="1" noChangeAspect="1"/>
          </p:cNvPicPr>
          <p:nvPr>
            <p:ph idx="1"/>
          </p:nvPr>
        </p:nvPicPr>
        <p:blipFill>
          <a:blip r:embed="rId3"/>
          <a:stretch>
            <a:fillRect/>
          </a:stretch>
        </p:blipFill>
        <p:spPr>
          <a:xfrm>
            <a:off x="217226" y="674458"/>
            <a:ext cx="4532822" cy="3405636"/>
          </a:xfrm>
        </p:spPr>
      </p:pic>
      <p:pic>
        <p:nvPicPr>
          <p:cNvPr id="8" name="Picture 8" descr="A picture containing computer&#10;&#10;Description generated with very high confidence">
            <a:extLst>
              <a:ext uri="{FF2B5EF4-FFF2-40B4-BE49-F238E27FC236}">
                <a16:creationId xmlns:a16="http://schemas.microsoft.com/office/drawing/2014/main" id="{C8637FFB-5E14-4871-9A19-8CFC503AC1F5}"/>
              </a:ext>
            </a:extLst>
          </p:cNvPr>
          <p:cNvPicPr>
            <a:picLocks noChangeAspect="1"/>
          </p:cNvPicPr>
          <p:nvPr/>
        </p:nvPicPr>
        <p:blipFill>
          <a:blip r:embed="rId4"/>
          <a:stretch>
            <a:fillRect/>
          </a:stretch>
        </p:blipFill>
        <p:spPr>
          <a:xfrm>
            <a:off x="3617344" y="413242"/>
            <a:ext cx="5259237" cy="3946796"/>
          </a:xfrm>
          <a:prstGeom prst="rect">
            <a:avLst/>
          </a:prstGeom>
        </p:spPr>
      </p:pic>
      <p:pic>
        <p:nvPicPr>
          <p:cNvPr id="10" name="Picture 10" descr="A picture containing indoor, table, room, computer&#10;&#10;Description generated with very high confidence">
            <a:extLst>
              <a:ext uri="{FF2B5EF4-FFF2-40B4-BE49-F238E27FC236}">
                <a16:creationId xmlns:a16="http://schemas.microsoft.com/office/drawing/2014/main" id="{9E3772AD-4AC0-4974-A3B2-E7D439932B76}"/>
              </a:ext>
            </a:extLst>
          </p:cNvPr>
          <p:cNvPicPr>
            <a:picLocks noChangeAspect="1"/>
          </p:cNvPicPr>
          <p:nvPr/>
        </p:nvPicPr>
        <p:blipFill>
          <a:blip r:embed="rId5"/>
          <a:stretch>
            <a:fillRect/>
          </a:stretch>
        </p:blipFill>
        <p:spPr>
          <a:xfrm>
            <a:off x="8390627" y="353683"/>
            <a:ext cx="3102633" cy="3950898"/>
          </a:xfrm>
          <a:prstGeom prst="rect">
            <a:avLst/>
          </a:prstGeom>
        </p:spPr>
      </p:pic>
      <p:sp>
        <p:nvSpPr>
          <p:cNvPr id="4" name="Content Placeholder 13">
            <a:extLst>
              <a:ext uri="{FF2B5EF4-FFF2-40B4-BE49-F238E27FC236}">
                <a16:creationId xmlns:a16="http://schemas.microsoft.com/office/drawing/2014/main" id="{56C3B52C-08E1-4319-BA5B-448A79F43F32}"/>
              </a:ext>
            </a:extLst>
          </p:cNvPr>
          <p:cNvSpPr txBox="1">
            <a:spLocks/>
          </p:cNvSpPr>
          <p:nvPr/>
        </p:nvSpPr>
        <p:spPr>
          <a:xfrm>
            <a:off x="4945336" y="4615840"/>
            <a:ext cx="6609921" cy="1526741"/>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dirty="0">
                <a:solidFill>
                  <a:schemeClr val="bg1"/>
                </a:solidFill>
                <a:cs typeface="Calibri"/>
              </a:rPr>
              <a:t>Used to block, soften or control light direction</a:t>
            </a:r>
          </a:p>
        </p:txBody>
      </p:sp>
    </p:spTree>
    <p:extLst>
      <p:ext uri="{BB962C8B-B14F-4D97-AF65-F5344CB8AC3E}">
        <p14:creationId xmlns:p14="http://schemas.microsoft.com/office/powerpoint/2010/main" val="2693579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EFCD7A-91D4-463B-8D25-CA1022A1701E}"/>
              </a:ext>
            </a:extLst>
          </p:cNvPr>
          <p:cNvSpPr>
            <a:spLocks noGrp="1"/>
          </p:cNvSpPr>
          <p:nvPr>
            <p:ph type="title"/>
          </p:nvPr>
        </p:nvSpPr>
        <p:spPr>
          <a:xfrm>
            <a:off x="649270" y="4615840"/>
            <a:ext cx="3885141" cy="1526741"/>
          </a:xfrm>
        </p:spPr>
        <p:txBody>
          <a:bodyPr>
            <a:normAutofit/>
          </a:bodyPr>
          <a:lstStyle/>
          <a:p>
            <a:pPr algn="r"/>
            <a:r>
              <a:rPr lang="en-GB" sz="3000">
                <a:solidFill>
                  <a:schemeClr val="bg1"/>
                </a:solidFill>
                <a:cs typeface="Calibri Light"/>
              </a:rPr>
              <a:t>Colour Theory</a:t>
            </a:r>
            <a:endParaRPr lang="en-GB" sz="3000" dirty="0">
              <a:solidFill>
                <a:schemeClr val="bg1"/>
              </a:solidFill>
              <a:cs typeface="Calibri Light"/>
            </a:endParaRPr>
          </a:p>
        </p:txBody>
      </p:sp>
      <p:cxnSp>
        <p:nvCxnSpPr>
          <p:cNvPr id="15" name="Straight Connector 14">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13">
            <a:extLst>
              <a:ext uri="{FF2B5EF4-FFF2-40B4-BE49-F238E27FC236}">
                <a16:creationId xmlns:a16="http://schemas.microsoft.com/office/drawing/2014/main" id="{56C3B52C-08E1-4319-BA5B-448A79F43F32}"/>
              </a:ext>
            </a:extLst>
          </p:cNvPr>
          <p:cNvSpPr txBox="1">
            <a:spLocks/>
          </p:cNvSpPr>
          <p:nvPr/>
        </p:nvSpPr>
        <p:spPr>
          <a:xfrm>
            <a:off x="4945336" y="4615840"/>
            <a:ext cx="6609921" cy="1526741"/>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200">
                <a:solidFill>
                  <a:schemeClr val="bg1"/>
                </a:solidFill>
                <a:cs typeface="Calibri"/>
              </a:rPr>
              <a:t>Additive vs. Subtractive</a:t>
            </a:r>
            <a:endParaRPr lang="en-US" sz="2200" dirty="0">
              <a:solidFill>
                <a:schemeClr val="bg1"/>
              </a:solidFill>
              <a:cs typeface="Calibri"/>
            </a:endParaRPr>
          </a:p>
        </p:txBody>
      </p:sp>
      <p:pic>
        <p:nvPicPr>
          <p:cNvPr id="7" name="Picture 8" descr="A picture containing device&#10;&#10;Description generated with very high confidence">
            <a:extLst>
              <a:ext uri="{FF2B5EF4-FFF2-40B4-BE49-F238E27FC236}">
                <a16:creationId xmlns:a16="http://schemas.microsoft.com/office/drawing/2014/main" id="{784D0417-E839-428E-B44B-45AF19D28C55}"/>
              </a:ext>
            </a:extLst>
          </p:cNvPr>
          <p:cNvPicPr>
            <a:picLocks noChangeAspect="1"/>
          </p:cNvPicPr>
          <p:nvPr/>
        </p:nvPicPr>
        <p:blipFill rotWithShape="1">
          <a:blip r:embed="rId3"/>
          <a:srcRect r="-1008" b="14256"/>
          <a:stretch/>
        </p:blipFill>
        <p:spPr>
          <a:xfrm>
            <a:off x="1285375" y="77164"/>
            <a:ext cx="9360631" cy="4307950"/>
          </a:xfrm>
          <a:prstGeom prst="rect">
            <a:avLst/>
          </a:prstGeom>
        </p:spPr>
      </p:pic>
    </p:spTree>
    <p:extLst>
      <p:ext uri="{BB962C8B-B14F-4D97-AF65-F5344CB8AC3E}">
        <p14:creationId xmlns:p14="http://schemas.microsoft.com/office/powerpoint/2010/main" val="13280232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4">
            <a:hlinkClick r:id="" action="ppaction://media"/>
            <a:extLst>
              <a:ext uri="{FF2B5EF4-FFF2-40B4-BE49-F238E27FC236}">
                <a16:creationId xmlns:a16="http://schemas.microsoft.com/office/drawing/2014/main" id="{F848B157-16C5-4271-9D45-75D010FA4EC6}"/>
              </a:ext>
            </a:extLst>
          </p:cNvPr>
          <p:cNvPicPr>
            <a:picLocks noRot="1" noChangeAspect="1"/>
          </p:cNvPicPr>
          <p:nvPr>
            <a:videoFile r:link="rId1"/>
          </p:nvPr>
        </p:nvPicPr>
        <p:blipFill>
          <a:blip r:embed="rId4"/>
          <a:stretch>
            <a:fillRect/>
          </a:stretch>
        </p:blipFill>
        <p:spPr>
          <a:xfrm>
            <a:off x="140369" y="87731"/>
            <a:ext cx="11821025" cy="6632407"/>
          </a:xfrm>
          <a:prstGeom prst="rect">
            <a:avLst/>
          </a:prstGeom>
        </p:spPr>
      </p:pic>
    </p:spTree>
    <p:extLst>
      <p:ext uri="{BB962C8B-B14F-4D97-AF65-F5344CB8AC3E}">
        <p14:creationId xmlns:p14="http://schemas.microsoft.com/office/powerpoint/2010/main" val="930190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cs typeface="Calibri"/>
            </a:endParaRPr>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238CAE2-7EC4-42B0-918F-6C8E50123895}"/>
              </a:ext>
            </a:extLst>
          </p:cNvPr>
          <p:cNvSpPr>
            <a:spLocks noGrp="1"/>
          </p:cNvSpPr>
          <p:nvPr>
            <p:ph type="title"/>
          </p:nvPr>
        </p:nvSpPr>
        <p:spPr>
          <a:xfrm>
            <a:off x="833002" y="365125"/>
            <a:ext cx="3973667" cy="5811837"/>
          </a:xfrm>
        </p:spPr>
        <p:txBody>
          <a:bodyPr>
            <a:normAutofit/>
          </a:bodyPr>
          <a:lstStyle/>
          <a:p>
            <a:r>
              <a:rPr lang="en-US" dirty="0">
                <a:solidFill>
                  <a:srgbClr val="FFFFFF"/>
                </a:solidFill>
                <a:cs typeface="Calibri Light"/>
              </a:rPr>
              <a:t>Activity</a:t>
            </a:r>
            <a:endParaRPr lang="en-US" dirty="0">
              <a:solidFill>
                <a:srgbClr val="FFFFFF"/>
              </a:solidFill>
            </a:endParaRPr>
          </a:p>
        </p:txBody>
      </p:sp>
      <p:sp>
        <p:nvSpPr>
          <p:cNvPr id="3" name="Content Placeholder 2">
            <a:extLst>
              <a:ext uri="{FF2B5EF4-FFF2-40B4-BE49-F238E27FC236}">
                <a16:creationId xmlns:a16="http://schemas.microsoft.com/office/drawing/2014/main" id="{BE983C80-3930-48F3-B18C-6427A4EFD64D}"/>
              </a:ext>
            </a:extLst>
          </p:cNvPr>
          <p:cNvSpPr>
            <a:spLocks noGrp="1"/>
          </p:cNvSpPr>
          <p:nvPr>
            <p:ph idx="1"/>
          </p:nvPr>
        </p:nvSpPr>
        <p:spPr>
          <a:xfrm>
            <a:off x="5356927" y="365125"/>
            <a:ext cx="5996871" cy="5811837"/>
          </a:xfrm>
        </p:spPr>
        <p:txBody>
          <a:bodyPr anchor="ctr">
            <a:normAutofit/>
          </a:bodyPr>
          <a:lstStyle/>
          <a:p>
            <a:pPr marL="0" indent="0">
              <a:buNone/>
            </a:pPr>
            <a:r>
              <a:rPr lang="en-US" sz="2000" b="1" dirty="0">
                <a:solidFill>
                  <a:srgbClr val="FFFFFF"/>
                </a:solidFill>
                <a:cs typeface="Calibri"/>
              </a:rPr>
              <a:t>Using your understanding of </a:t>
            </a:r>
            <a:r>
              <a:rPr lang="en-US" sz="2000" b="1" dirty="0" err="1">
                <a:solidFill>
                  <a:srgbClr val="FFFFFF"/>
                </a:solidFill>
                <a:cs typeface="Calibri"/>
              </a:rPr>
              <a:t>colour</a:t>
            </a:r>
            <a:r>
              <a:rPr lang="en-US" sz="2000" b="1" dirty="0">
                <a:solidFill>
                  <a:srgbClr val="FFFFFF"/>
                </a:solidFill>
                <a:cs typeface="Calibri"/>
              </a:rPr>
              <a:t> theory create a variety of atmospheres and moods using light to see how your set design can be changed and altered by use of lighting.</a:t>
            </a:r>
          </a:p>
          <a:p>
            <a:pPr marL="0" indent="0">
              <a:buNone/>
            </a:pPr>
            <a:endParaRPr lang="en-US" sz="2000" b="1" dirty="0">
              <a:solidFill>
                <a:srgbClr val="FFFFFF"/>
              </a:solidFill>
              <a:cs typeface="Calibri"/>
            </a:endParaRPr>
          </a:p>
          <a:p>
            <a:pPr marL="0" indent="0">
              <a:buNone/>
            </a:pPr>
            <a:r>
              <a:rPr lang="en-US" sz="2000" b="1" dirty="0">
                <a:solidFill>
                  <a:srgbClr val="FFFFFF"/>
                </a:solidFill>
                <a:cs typeface="Calibri"/>
              </a:rPr>
              <a:t>Mood examples</a:t>
            </a:r>
          </a:p>
          <a:p>
            <a:pPr marL="0" indent="0" algn="ctr">
              <a:buNone/>
            </a:pPr>
            <a:r>
              <a:rPr lang="en-US" sz="2000">
                <a:solidFill>
                  <a:srgbClr val="FFFFFF"/>
                </a:solidFill>
                <a:cs typeface="Calibri"/>
              </a:rPr>
              <a:t>Warm                       Excitement                 Humility</a:t>
            </a:r>
          </a:p>
          <a:p>
            <a:pPr marL="0" indent="0" algn="ctr">
              <a:buNone/>
            </a:pPr>
            <a:r>
              <a:rPr lang="en-US" sz="2000">
                <a:solidFill>
                  <a:srgbClr val="FFFFFF"/>
                </a:solidFill>
                <a:cs typeface="Calibri"/>
              </a:rPr>
              <a:t>Cold                            Earthy                            Rich</a:t>
            </a:r>
          </a:p>
          <a:p>
            <a:pPr marL="0" indent="0" algn="ctr">
              <a:buNone/>
            </a:pPr>
            <a:r>
              <a:rPr lang="en-US" sz="2000">
                <a:solidFill>
                  <a:srgbClr val="FFFFFF"/>
                </a:solidFill>
                <a:cs typeface="Calibri"/>
              </a:rPr>
              <a:t>Innocent                     Expansive                    Tranquil</a:t>
            </a:r>
          </a:p>
          <a:p>
            <a:pPr marL="0" indent="0" algn="ctr">
              <a:buNone/>
            </a:pPr>
            <a:r>
              <a:rPr lang="en-US" sz="2000">
                <a:solidFill>
                  <a:srgbClr val="FFFFFF"/>
                </a:solidFill>
                <a:cs typeface="Calibri"/>
              </a:rPr>
              <a:t>Powerful                      Romantic                  Dangerous</a:t>
            </a:r>
          </a:p>
          <a:p>
            <a:pPr marL="0" indent="0" algn="ctr">
              <a:buNone/>
            </a:pPr>
            <a:r>
              <a:rPr lang="en-US" sz="2000">
                <a:solidFill>
                  <a:srgbClr val="FFFFFF"/>
                </a:solidFill>
                <a:cs typeface="Calibri"/>
              </a:rPr>
              <a:t>Sterile                      Oppressive                   Nature</a:t>
            </a:r>
          </a:p>
          <a:p>
            <a:pPr marL="0" indent="0" algn="ctr">
              <a:buNone/>
            </a:pPr>
            <a:endParaRPr lang="en-US" sz="2000" dirty="0">
              <a:solidFill>
                <a:srgbClr val="FFFFFF"/>
              </a:solidFill>
              <a:cs typeface="Calibri"/>
            </a:endParaRPr>
          </a:p>
        </p:txBody>
      </p:sp>
    </p:spTree>
    <p:extLst>
      <p:ext uri="{BB962C8B-B14F-4D97-AF65-F5344CB8AC3E}">
        <p14:creationId xmlns:p14="http://schemas.microsoft.com/office/powerpoint/2010/main" val="315502252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D8500C-54A9-450B-880E-A34A2EBBA3DE}"/>
              </a:ext>
            </a:extLst>
          </p:cNvPr>
          <p:cNvSpPr>
            <a:spLocks noGrp="1"/>
          </p:cNvSpPr>
          <p:nvPr>
            <p:ph type="title"/>
          </p:nvPr>
        </p:nvSpPr>
        <p:spPr>
          <a:xfrm>
            <a:off x="838200" y="894027"/>
            <a:ext cx="3494362" cy="4782873"/>
          </a:xfrm>
        </p:spPr>
        <p:txBody>
          <a:bodyPr>
            <a:normAutofit/>
          </a:bodyPr>
          <a:lstStyle/>
          <a:p>
            <a:pPr algn="r"/>
            <a:r>
              <a:rPr lang="en-GB">
                <a:solidFill>
                  <a:schemeClr val="bg1"/>
                </a:solidFill>
                <a:cs typeface="Calibri Light"/>
              </a:rPr>
              <a:t>Extra Reading</a:t>
            </a:r>
            <a:br>
              <a:rPr lang="en-GB">
                <a:solidFill>
                  <a:schemeClr val="bg1"/>
                </a:solidFill>
                <a:cs typeface="Calibri Light"/>
              </a:rPr>
            </a:br>
            <a:endParaRPr lang="en-GB">
              <a:solidFill>
                <a:schemeClr val="bg1"/>
              </a:solidFill>
            </a:endParaRPr>
          </a:p>
        </p:txBody>
      </p:sp>
      <p:cxnSp>
        <p:nvCxnSpPr>
          <p:cNvPr id="37" name="Straight Connector 36">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14" name="Content Placeholder 13">
            <a:extLst>
              <a:ext uri="{FF2B5EF4-FFF2-40B4-BE49-F238E27FC236}">
                <a16:creationId xmlns:a16="http://schemas.microsoft.com/office/drawing/2014/main" id="{FEA67C18-C77F-4BD4-94A0-9199C5B6292E}"/>
              </a:ext>
            </a:extLst>
          </p:cNvPr>
          <p:cNvSpPr>
            <a:spLocks noGrp="1"/>
          </p:cNvSpPr>
          <p:nvPr>
            <p:ph idx="1"/>
          </p:nvPr>
        </p:nvSpPr>
        <p:spPr>
          <a:xfrm>
            <a:off x="4976032" y="894027"/>
            <a:ext cx="6377768" cy="4782873"/>
          </a:xfrm>
        </p:spPr>
        <p:txBody>
          <a:bodyPr anchor="ctr">
            <a:normAutofit/>
          </a:bodyPr>
          <a:lstStyle/>
          <a:p>
            <a:pPr marL="342900" indent="-342900"/>
            <a:endParaRPr lang="en-US" sz="1500">
              <a:solidFill>
                <a:schemeClr val="bg1"/>
              </a:solidFill>
              <a:cs typeface="Calibri"/>
            </a:endParaRPr>
          </a:p>
          <a:p>
            <a:pPr marL="0" indent="0">
              <a:buNone/>
            </a:pPr>
            <a:r>
              <a:rPr lang="en-US" sz="1500">
                <a:solidFill>
                  <a:schemeClr val="bg1"/>
                </a:solidFill>
                <a:ea typeface="+mn-lt"/>
                <a:cs typeface="+mn-lt"/>
                <a:hlinkClick r:id="rId3"/>
              </a:rPr>
              <a:t>https://nofilmschool.com/important-lighting-tips</a:t>
            </a:r>
            <a:endParaRPr lang="en-US" sz="1500">
              <a:solidFill>
                <a:schemeClr val="bg1"/>
              </a:solidFill>
              <a:ea typeface="+mn-lt"/>
              <a:cs typeface="+mn-lt"/>
            </a:endParaRPr>
          </a:p>
          <a:p>
            <a:pPr marL="0" indent="0">
              <a:buNone/>
            </a:pPr>
            <a:endParaRPr lang="en-US" sz="1500">
              <a:solidFill>
                <a:schemeClr val="bg1"/>
              </a:solidFill>
              <a:ea typeface="+mn-lt"/>
              <a:cs typeface="+mn-lt"/>
            </a:endParaRPr>
          </a:p>
          <a:p>
            <a:pPr marL="0" indent="0">
              <a:buNone/>
            </a:pPr>
            <a:r>
              <a:rPr lang="en-US" sz="1500">
                <a:solidFill>
                  <a:schemeClr val="bg1"/>
                </a:solidFill>
                <a:ea typeface="+mn-lt"/>
                <a:cs typeface="+mn-lt"/>
                <a:hlinkClick r:id="rId4"/>
              </a:rPr>
              <a:t>https://www.premiumbeat.com/blog/cinematography-tip-how-to-create-soft-diffused-light/</a:t>
            </a:r>
            <a:endParaRPr lang="en-US" sz="1500">
              <a:solidFill>
                <a:schemeClr val="bg1"/>
              </a:solidFill>
              <a:ea typeface="+mn-lt"/>
              <a:cs typeface="+mn-lt"/>
            </a:endParaRPr>
          </a:p>
          <a:p>
            <a:pPr marL="0" indent="0">
              <a:buNone/>
            </a:pPr>
            <a:endParaRPr lang="en-US" sz="1500">
              <a:solidFill>
                <a:schemeClr val="bg1"/>
              </a:solidFill>
              <a:ea typeface="+mn-lt"/>
              <a:cs typeface="+mn-lt"/>
            </a:endParaRPr>
          </a:p>
          <a:p>
            <a:pPr marL="0" indent="0">
              <a:buNone/>
            </a:pPr>
            <a:r>
              <a:rPr lang="en-US" sz="1500">
                <a:solidFill>
                  <a:schemeClr val="bg1"/>
                </a:solidFill>
                <a:ea typeface="+mn-lt"/>
                <a:cs typeface="+mn-lt"/>
                <a:hlinkClick r:id="rId5"/>
              </a:rPr>
              <a:t>https://cookeoptics.tv/video/lighting-practical-sources-in-film-bradford-young-cine-school/</a:t>
            </a:r>
            <a:endParaRPr lang="en-US" sz="1500">
              <a:solidFill>
                <a:schemeClr val="bg1"/>
              </a:solidFill>
              <a:ea typeface="+mn-lt"/>
              <a:cs typeface="+mn-lt"/>
            </a:endParaRPr>
          </a:p>
          <a:p>
            <a:pPr marL="0" indent="0">
              <a:buNone/>
            </a:pPr>
            <a:endParaRPr lang="en-US" sz="1500">
              <a:solidFill>
                <a:schemeClr val="bg1"/>
              </a:solidFill>
              <a:ea typeface="+mn-lt"/>
              <a:cs typeface="+mn-lt"/>
            </a:endParaRPr>
          </a:p>
          <a:p>
            <a:pPr marL="0" indent="0">
              <a:buNone/>
            </a:pPr>
            <a:r>
              <a:rPr lang="en-US" sz="1500">
                <a:solidFill>
                  <a:schemeClr val="bg1"/>
                </a:solidFill>
                <a:ea typeface="+mn-lt"/>
                <a:cs typeface="+mn-lt"/>
                <a:hlinkClick r:id="rId6"/>
              </a:rPr>
              <a:t>https://learnaboutfilm.com/making-a-film/equipment-for-low-budget-filmmaking/lighting-low-budget-filmmaking/</a:t>
            </a:r>
            <a:endParaRPr lang="en-US" sz="1500">
              <a:solidFill>
                <a:schemeClr val="bg1"/>
              </a:solidFill>
              <a:ea typeface="+mn-lt"/>
              <a:cs typeface="+mn-lt"/>
            </a:endParaRPr>
          </a:p>
          <a:p>
            <a:pPr marL="0" indent="0">
              <a:buNone/>
            </a:pPr>
            <a:endParaRPr lang="en-US" sz="1500">
              <a:solidFill>
                <a:schemeClr val="bg1"/>
              </a:solidFill>
              <a:ea typeface="+mn-lt"/>
              <a:cs typeface="+mn-lt"/>
            </a:endParaRPr>
          </a:p>
          <a:p>
            <a:pPr marL="0" indent="0">
              <a:buNone/>
            </a:pPr>
            <a:r>
              <a:rPr lang="en-US" sz="1500">
                <a:solidFill>
                  <a:schemeClr val="bg1"/>
                </a:solidFill>
                <a:ea typeface="+mn-lt"/>
                <a:cs typeface="+mn-lt"/>
                <a:hlinkClick r:id="rId7"/>
              </a:rPr>
              <a:t>https://nofilmschool.com/film-lighting-techniques-and-examples</a:t>
            </a:r>
            <a:endParaRPr lang="en-US" sz="1500">
              <a:solidFill>
                <a:schemeClr val="bg1"/>
              </a:solidFill>
              <a:ea typeface="+mn-lt"/>
              <a:cs typeface="+mn-lt"/>
            </a:endParaRPr>
          </a:p>
          <a:p>
            <a:pPr marL="0" indent="0">
              <a:buNone/>
            </a:pPr>
            <a:endParaRPr lang="en-US" sz="1500">
              <a:solidFill>
                <a:schemeClr val="bg1"/>
              </a:solidFill>
              <a:ea typeface="+mn-lt"/>
              <a:cs typeface="+mn-lt"/>
            </a:endParaRPr>
          </a:p>
          <a:p>
            <a:pPr marL="0" indent="0">
              <a:buNone/>
            </a:pPr>
            <a:r>
              <a:rPr lang="en-US" sz="1500">
                <a:solidFill>
                  <a:schemeClr val="bg1"/>
                </a:solidFill>
                <a:ea typeface="+mn-lt"/>
                <a:cs typeface="+mn-lt"/>
                <a:hlinkClick r:id="rId8"/>
              </a:rPr>
              <a:t>https://www.studiobinder.com/blog/film-lighting-techniques/</a:t>
            </a:r>
            <a:endParaRPr lang="en-US" sz="1500">
              <a:solidFill>
                <a:schemeClr val="bg1"/>
              </a:solidFill>
              <a:ea typeface="+mn-lt"/>
              <a:cs typeface="+mn-lt"/>
            </a:endParaRPr>
          </a:p>
        </p:txBody>
      </p:sp>
    </p:spTree>
    <p:extLst>
      <p:ext uri="{BB962C8B-B14F-4D97-AF65-F5344CB8AC3E}">
        <p14:creationId xmlns:p14="http://schemas.microsoft.com/office/powerpoint/2010/main" val="3950716990"/>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Understanding Lighting design</vt:lpstr>
      <vt:lpstr>Why lighting is important?</vt:lpstr>
      <vt:lpstr>12 Film Lighting Techniques Everyone on Set Should Know </vt:lpstr>
      <vt:lpstr>Practical Lighting </vt:lpstr>
      <vt:lpstr>Film Lights </vt:lpstr>
      <vt:lpstr>Gels</vt:lpstr>
      <vt:lpstr>Soft Reflectors and Diffusers</vt:lpstr>
      <vt:lpstr>Bounce Board</vt:lpstr>
      <vt:lpstr>Diffuser </vt:lpstr>
      <vt:lpstr>Flags</vt:lpstr>
      <vt:lpstr>Colour Theory</vt:lpstr>
      <vt:lpstr>PowerPoint Presentation</vt:lpstr>
      <vt:lpstr>Activity</vt:lpstr>
      <vt:lpstr>Extra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Lighting deisgn</dc:title>
  <dc:creator/>
  <cp:lastModifiedBy/>
  <cp:revision>1008</cp:revision>
  <dcterms:created xsi:type="dcterms:W3CDTF">2020-01-08T09:08:26Z</dcterms:created>
  <dcterms:modified xsi:type="dcterms:W3CDTF">2020-01-11T17:06:07Z</dcterms:modified>
</cp:coreProperties>
</file>