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304" r:id="rId2"/>
    <p:sldId id="1498" r:id="rId3"/>
    <p:sldId id="1481" r:id="rId4"/>
    <p:sldId id="1483" r:id="rId5"/>
    <p:sldId id="1485" r:id="rId6"/>
    <p:sldId id="1487" r:id="rId7"/>
    <p:sldId id="1499" r:id="rId8"/>
    <p:sldId id="1502" r:id="rId9"/>
    <p:sldId id="1501" r:id="rId10"/>
    <p:sldId id="1500" r:id="rId11"/>
    <p:sldId id="1504" r:id="rId12"/>
    <p:sldId id="1493" r:id="rId13"/>
    <p:sldId id="832" r:id="rId14"/>
    <p:sldId id="338" r:id="rId15"/>
    <p:sldId id="784" r:id="rId16"/>
    <p:sldId id="847" r:id="rId17"/>
    <p:sldId id="848" r:id="rId18"/>
    <p:sldId id="443" r:id="rId19"/>
    <p:sldId id="1476" r:id="rId20"/>
    <p:sldId id="446" r:id="rId21"/>
    <p:sldId id="470" r:id="rId22"/>
    <p:sldId id="1477" r:id="rId23"/>
    <p:sldId id="803" r:id="rId24"/>
    <p:sldId id="800" r:id="rId25"/>
    <p:sldId id="369" r:id="rId26"/>
    <p:sldId id="451" r:id="rId27"/>
    <p:sldId id="1463" r:id="rId28"/>
    <p:sldId id="283" r:id="rId29"/>
    <p:sldId id="260" r:id="rId30"/>
    <p:sldId id="1478" r:id="rId31"/>
    <p:sldId id="559" r:id="rId32"/>
    <p:sldId id="1506" r:id="rId33"/>
    <p:sldId id="866" r:id="rId34"/>
    <p:sldId id="1507" r:id="rId35"/>
    <p:sldId id="1474" r:id="rId36"/>
    <p:sldId id="1475" r:id="rId37"/>
    <p:sldId id="1505"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E2EDBC-46A2-4B55-925C-A15DA040783C}" v="14" dt="2026-09-06T20:33:55.8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5050" autoAdjust="0"/>
  </p:normalViewPr>
  <p:slideViewPr>
    <p:cSldViewPr snapToGrid="0">
      <p:cViewPr varScale="1">
        <p:scale>
          <a:sx n="111" d="100"/>
          <a:sy n="111" d="100"/>
        </p:scale>
        <p:origin x="1704" y="168"/>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28/09/2026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Set the strategic context for MBA students.</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70175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the five-pillar framework.</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818066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how strategy drives learning priorities.</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715623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Connect Senge, Dweck and Edmondson to capability building.</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704891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Emphasise managers as key enablers.</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229612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0C94AEC4-E744-DD48-8EC6-8361840BC88E}"/>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A2A66A69-F960-C943-9A03-74F36E41344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6627" name="Slide Number Placeholder 3">
            <a:extLst>
              <a:ext uri="{FF2B5EF4-FFF2-40B4-BE49-F238E27FC236}">
                <a16:creationId xmlns:a16="http://schemas.microsoft.com/office/drawing/2014/main" id="{414C7288-6349-CC44-9F64-76419C60E2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DD49F2E-85B1-4349-A5B0-898093771351}" type="slidenum">
              <a:rPr lang="en-US" altLang="en-US" sz="1200"/>
              <a:pPr/>
              <a:t>15</a:t>
            </a:fld>
            <a:endParaRPr lang="en-US" altLang="en-US" sz="1200" dirty="0"/>
          </a:p>
        </p:txBody>
      </p:sp>
    </p:spTree>
    <p:extLst>
      <p:ext uri="{BB962C8B-B14F-4D97-AF65-F5344CB8AC3E}">
        <p14:creationId xmlns:p14="http://schemas.microsoft.com/office/powerpoint/2010/main" val="2023428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37E82A1D-21E0-C241-91F6-F4151284C2B0}"/>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73CB3194-CF48-4449-8377-CC791F176F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0723" name="Slide Number Placeholder 3">
            <a:extLst>
              <a:ext uri="{FF2B5EF4-FFF2-40B4-BE49-F238E27FC236}">
                <a16:creationId xmlns:a16="http://schemas.microsoft.com/office/drawing/2014/main" id="{D80EF356-FBA5-EB41-91BD-849E6EA36A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6587DA2-BD41-F944-AB5B-3FE7F1B88553}" type="slidenum">
              <a:rPr lang="en-US" altLang="en-US" sz="1200"/>
              <a:pPr/>
              <a:t>16</a:t>
            </a:fld>
            <a:endParaRPr lang="en-US" altLang="en-US" sz="1200" dirty="0"/>
          </a:p>
        </p:txBody>
      </p:sp>
    </p:spTree>
    <p:extLst>
      <p:ext uri="{BB962C8B-B14F-4D97-AF65-F5344CB8AC3E}">
        <p14:creationId xmlns:p14="http://schemas.microsoft.com/office/powerpoint/2010/main" val="9547612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C5C489D5-6533-674D-9BBD-5C1D94BFEFDF}"/>
              </a:ext>
            </a:extLst>
          </p:cNvPr>
          <p:cNvSpPr>
            <a:spLocks noGrp="1" noRot="1" noChangeAspect="1" noChangeArrowheads="1" noTextEdit="1"/>
          </p:cNvSpPr>
          <p:nvPr>
            <p:ph type="sldImg"/>
          </p:nvPr>
        </p:nvSpPr>
        <p:spPr>
          <a:ln/>
        </p:spPr>
      </p:sp>
      <p:sp>
        <p:nvSpPr>
          <p:cNvPr id="38914" name="Notes Placeholder 2">
            <a:extLst>
              <a:ext uri="{FF2B5EF4-FFF2-40B4-BE49-F238E27FC236}">
                <a16:creationId xmlns:a16="http://schemas.microsoft.com/office/drawing/2014/main" id="{64BDC3DA-DBCA-C942-9CFE-1ECE8C59F6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8915" name="Slide Number Placeholder 3">
            <a:extLst>
              <a:ext uri="{FF2B5EF4-FFF2-40B4-BE49-F238E27FC236}">
                <a16:creationId xmlns:a16="http://schemas.microsoft.com/office/drawing/2014/main" id="{4A206027-BD4A-444E-AAF5-0E307E4C7C1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B4E2FC1-2297-D94A-B9F5-62C92CBEA8BC}" type="slidenum">
              <a:rPr lang="en-US" altLang="en-US" sz="1200"/>
              <a:pPr/>
              <a:t>17</a:t>
            </a:fld>
            <a:endParaRPr lang="en-US" altLang="en-US" sz="1200" dirty="0"/>
          </a:p>
        </p:txBody>
      </p:sp>
    </p:spTree>
    <p:extLst>
      <p:ext uri="{BB962C8B-B14F-4D97-AF65-F5344CB8AC3E}">
        <p14:creationId xmlns:p14="http://schemas.microsoft.com/office/powerpoint/2010/main" val="11160860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a:extLst>
              <a:ext uri="{FF2B5EF4-FFF2-40B4-BE49-F238E27FC236}">
                <a16:creationId xmlns:a16="http://schemas.microsoft.com/office/drawing/2014/main" id="{49C764EE-A9E0-3346-B440-3A6EBCFB1774}"/>
              </a:ext>
            </a:extLst>
          </p:cNvPr>
          <p:cNvSpPr>
            <a:spLocks noGrp="1" noRot="1" noChangeAspect="1" noChangeArrowheads="1" noTextEdit="1"/>
          </p:cNvSpPr>
          <p:nvPr>
            <p:ph type="sldImg"/>
          </p:nvPr>
        </p:nvSpPr>
        <p:spPr>
          <a:ln/>
        </p:spPr>
      </p:sp>
      <p:sp>
        <p:nvSpPr>
          <p:cNvPr id="55298" name="Notes Placeholder 2">
            <a:extLst>
              <a:ext uri="{FF2B5EF4-FFF2-40B4-BE49-F238E27FC236}">
                <a16:creationId xmlns:a16="http://schemas.microsoft.com/office/drawing/2014/main" id="{89166F80-5712-844A-B16B-B2CB9F9F4D2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5299" name="Slide Number Placeholder 3">
            <a:extLst>
              <a:ext uri="{FF2B5EF4-FFF2-40B4-BE49-F238E27FC236}">
                <a16:creationId xmlns:a16="http://schemas.microsoft.com/office/drawing/2014/main" id="{F6397AE2-C229-8644-A7DF-8C6CB9666D7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1C4CCA2-C73A-514C-9CD5-79002DBBE71F}" type="slidenum">
              <a:rPr lang="en-US" altLang="en-US" sz="1200"/>
              <a:pPr/>
              <a:t>21</a:t>
            </a:fld>
            <a:endParaRPr lang="en-US" altLang="en-US" sz="1200" dirty="0"/>
          </a:p>
        </p:txBody>
      </p:sp>
    </p:spTree>
    <p:extLst>
      <p:ext uri="{BB962C8B-B14F-4D97-AF65-F5344CB8AC3E}">
        <p14:creationId xmlns:p14="http://schemas.microsoft.com/office/powerpoint/2010/main" val="18281990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a:extLst>
              <a:ext uri="{FF2B5EF4-FFF2-40B4-BE49-F238E27FC236}">
                <a16:creationId xmlns:a16="http://schemas.microsoft.com/office/drawing/2014/main" id="{4B9C596C-2163-5641-AF86-8A094EAB2235}"/>
              </a:ext>
            </a:extLst>
          </p:cNvPr>
          <p:cNvSpPr>
            <a:spLocks noGrp="1" noRot="1" noChangeAspect="1" noChangeArrowheads="1" noTextEdit="1"/>
          </p:cNvSpPr>
          <p:nvPr>
            <p:ph type="sldImg"/>
          </p:nvPr>
        </p:nvSpPr>
        <p:spPr>
          <a:ln/>
        </p:spPr>
      </p:sp>
      <p:sp>
        <p:nvSpPr>
          <p:cNvPr id="75778" name="Notes Placeholder 2">
            <a:extLst>
              <a:ext uri="{FF2B5EF4-FFF2-40B4-BE49-F238E27FC236}">
                <a16:creationId xmlns:a16="http://schemas.microsoft.com/office/drawing/2014/main" id="{B73C37D7-5699-0947-A93C-B74FFAB133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5779" name="Slide Number Placeholder 3">
            <a:extLst>
              <a:ext uri="{FF2B5EF4-FFF2-40B4-BE49-F238E27FC236}">
                <a16:creationId xmlns:a16="http://schemas.microsoft.com/office/drawing/2014/main" id="{313357A8-6CC2-6843-B62B-C38E64062A8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137B4EF-FC64-AA4A-9EAD-EC19ED86409C}" type="slidenum">
              <a:rPr lang="en-US" altLang="en-US" sz="1200"/>
              <a:pPr/>
              <a:t>23</a:t>
            </a:fld>
            <a:endParaRPr lang="en-US" altLang="en-US" sz="1200" dirty="0"/>
          </a:p>
        </p:txBody>
      </p:sp>
    </p:spTree>
    <p:extLst>
      <p:ext uri="{BB962C8B-B14F-4D97-AF65-F5344CB8AC3E}">
        <p14:creationId xmlns:p14="http://schemas.microsoft.com/office/powerpoint/2010/main" val="13774199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0B8045DD-AD3C-1141-89C1-E234EB9E6820}"/>
              </a:ext>
            </a:extLst>
          </p:cNvPr>
          <p:cNvSpPr>
            <a:spLocks noGrp="1" noRot="1" noChangeAspect="1" noChangeArrowheads="1" noTextEdit="1"/>
          </p:cNvSpPr>
          <p:nvPr>
            <p:ph type="sldImg"/>
          </p:nvPr>
        </p:nvSpPr>
        <p:spPr>
          <a:ln/>
        </p:spPr>
      </p:sp>
      <p:sp>
        <p:nvSpPr>
          <p:cNvPr id="69634" name="Notes Placeholder 2">
            <a:extLst>
              <a:ext uri="{FF2B5EF4-FFF2-40B4-BE49-F238E27FC236}">
                <a16:creationId xmlns:a16="http://schemas.microsoft.com/office/drawing/2014/main" id="{48ACBA3A-0DED-2E40-9D27-C2373D6474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9635" name="Slide Number Placeholder 3">
            <a:extLst>
              <a:ext uri="{FF2B5EF4-FFF2-40B4-BE49-F238E27FC236}">
                <a16:creationId xmlns:a16="http://schemas.microsoft.com/office/drawing/2014/main" id="{02D6661B-701A-1F47-959E-756AB8C98D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51E1D49-2185-F94E-A05D-19B57CEE25E7}" type="slidenum">
              <a:rPr lang="en-US" altLang="en-US" sz="1200"/>
              <a:pPr/>
              <a:t>24</a:t>
            </a:fld>
            <a:endParaRPr lang="en-US" altLang="en-US" sz="1200" dirty="0"/>
          </a:p>
        </p:txBody>
      </p:sp>
    </p:spTree>
    <p:extLst>
      <p:ext uri="{BB962C8B-B14F-4D97-AF65-F5344CB8AC3E}">
        <p14:creationId xmlns:p14="http://schemas.microsoft.com/office/powerpoint/2010/main" val="6706008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380210D9-D58D-114C-A023-C062BA83763B}"/>
              </a:ext>
            </a:extLst>
          </p:cNvPr>
          <p:cNvSpPr>
            <a:spLocks noGrp="1" noRot="1" noChangeAspect="1" noTextEdit="1"/>
          </p:cNvSpPr>
          <p:nvPr>
            <p:ph type="sldImg"/>
          </p:nvPr>
        </p:nvSpPr>
        <p:spPr>
          <a:ln/>
        </p:spPr>
      </p:sp>
      <p:sp>
        <p:nvSpPr>
          <p:cNvPr id="58371" name="Notes Placeholder 2">
            <a:extLst>
              <a:ext uri="{FF2B5EF4-FFF2-40B4-BE49-F238E27FC236}">
                <a16:creationId xmlns:a16="http://schemas.microsoft.com/office/drawing/2014/main" id="{3CE17C39-45F8-464B-AECE-BFD2153AEB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1B1476C6-C21B-394E-B736-AE7B394C317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3763" eaLnBrk="0" hangingPunct="0">
              <a:defRPr>
                <a:solidFill>
                  <a:schemeClr val="tx1"/>
                </a:solidFill>
                <a:latin typeface="Arial" panose="020B0604020202020204" pitchFamily="34" charset="0"/>
              </a:defRPr>
            </a:lvl1pPr>
            <a:lvl2pPr marL="742950" indent="-285750" defTabSz="893763" eaLnBrk="0" hangingPunct="0">
              <a:defRPr>
                <a:solidFill>
                  <a:schemeClr val="tx1"/>
                </a:solidFill>
                <a:latin typeface="Arial" panose="020B0604020202020204" pitchFamily="34" charset="0"/>
              </a:defRPr>
            </a:lvl2pPr>
            <a:lvl3pPr marL="1143000" indent="-228600" defTabSz="893763" eaLnBrk="0" hangingPunct="0">
              <a:defRPr>
                <a:solidFill>
                  <a:schemeClr val="tx1"/>
                </a:solidFill>
                <a:latin typeface="Arial" panose="020B0604020202020204" pitchFamily="34" charset="0"/>
              </a:defRPr>
            </a:lvl3pPr>
            <a:lvl4pPr marL="1600200" indent="-228600" defTabSz="893763" eaLnBrk="0" hangingPunct="0">
              <a:defRPr>
                <a:solidFill>
                  <a:schemeClr val="tx1"/>
                </a:solidFill>
                <a:latin typeface="Arial" panose="020B0604020202020204" pitchFamily="34" charset="0"/>
              </a:defRPr>
            </a:lvl4pPr>
            <a:lvl5pPr marL="2057400" indent="-228600" defTabSz="893763" eaLnBrk="0" hangingPunct="0">
              <a:defRPr>
                <a:solidFill>
                  <a:schemeClr val="tx1"/>
                </a:solidFill>
                <a:latin typeface="Arial" panose="020B0604020202020204" pitchFamily="34" charset="0"/>
              </a:defRPr>
            </a:lvl5pPr>
            <a:lvl6pPr marL="2514600" indent="-228600" defTabSz="893763" eaLnBrk="0" fontAlgn="base" hangingPunct="0">
              <a:spcBef>
                <a:spcPct val="0"/>
              </a:spcBef>
              <a:spcAft>
                <a:spcPct val="0"/>
              </a:spcAft>
              <a:defRPr>
                <a:solidFill>
                  <a:schemeClr val="tx1"/>
                </a:solidFill>
                <a:latin typeface="Arial" panose="020B0604020202020204" pitchFamily="34" charset="0"/>
              </a:defRPr>
            </a:lvl6pPr>
            <a:lvl7pPr marL="2971800" indent="-228600" defTabSz="893763" eaLnBrk="0" fontAlgn="base" hangingPunct="0">
              <a:spcBef>
                <a:spcPct val="0"/>
              </a:spcBef>
              <a:spcAft>
                <a:spcPct val="0"/>
              </a:spcAft>
              <a:defRPr>
                <a:solidFill>
                  <a:schemeClr val="tx1"/>
                </a:solidFill>
                <a:latin typeface="Arial" panose="020B0604020202020204" pitchFamily="34" charset="0"/>
              </a:defRPr>
            </a:lvl7pPr>
            <a:lvl8pPr marL="3429000" indent="-228600" defTabSz="893763" eaLnBrk="0" fontAlgn="base" hangingPunct="0">
              <a:spcBef>
                <a:spcPct val="0"/>
              </a:spcBef>
              <a:spcAft>
                <a:spcPct val="0"/>
              </a:spcAft>
              <a:defRPr>
                <a:solidFill>
                  <a:schemeClr val="tx1"/>
                </a:solidFill>
                <a:latin typeface="Arial" panose="020B0604020202020204" pitchFamily="34" charset="0"/>
              </a:defRPr>
            </a:lvl8pPr>
            <a:lvl9pPr marL="3886200" indent="-228600" defTabSz="8937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A8782F5-A473-5D4C-80F1-485C432C5E07}" type="slidenum">
              <a:rPr lang="en-US" altLang="en-US"/>
              <a:pPr eaLnBrk="1" hangingPunct="1"/>
              <a:t>25</a:t>
            </a:fld>
            <a:endParaRPr lang="en-US" altLang="en-US" dirty="0"/>
          </a:p>
        </p:txBody>
      </p:sp>
    </p:spTree>
    <p:extLst>
      <p:ext uri="{BB962C8B-B14F-4D97-AF65-F5344CB8AC3E}">
        <p14:creationId xmlns:p14="http://schemas.microsoft.com/office/powerpoint/2010/main" val="38531695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9/28/2026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9/28/2026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9/28/2026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9/28/2026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9/28/2026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9/28/2026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9/28/2026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9/28/2026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9/28/2026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9/28/2026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9/28/2026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660033"/>
                </a:solidFill>
              </a:defRPr>
            </a:lvl1pPr>
          </a:lstStyle>
          <a:p>
            <a:r>
              <a:rPr lang="en-US" dirty="0"/>
              <a:t>Click to edit Master title style</a:t>
            </a:r>
          </a:p>
        </p:txBody>
      </p:sp>
      <p:sp>
        <p:nvSpPr>
          <p:cNvPr id="6" name="Footer Placeholder 5"/>
          <p:cNvSpPr>
            <a:spLocks noGrp="1"/>
          </p:cNvSpPr>
          <p:nvPr>
            <p:ph type="ftr" sz="quarter" idx="11"/>
          </p:nvPr>
        </p:nvSpPr>
        <p:spPr>
          <a:xfrm>
            <a:off x="914400" y="5809152"/>
            <a:ext cx="7315199" cy="365125"/>
          </a:xfrm>
        </p:spPr>
        <p:txBody>
          <a:bodyPr/>
          <a:lstStyle>
            <a:lvl1pPr>
              <a:defRPr sz="1000">
                <a:latin typeface="Gisha" panose="020B0502040204020203" pitchFamily="34" charset="-79"/>
                <a:cs typeface="Gisha" panose="020B0502040204020203" pitchFamily="34" charset="-79"/>
              </a:defRPr>
            </a:lvl1pPr>
          </a:lstStyle>
          <a:p>
            <a:endParaRPr lang="en-US" dirty="0"/>
          </a:p>
        </p:txBody>
      </p:sp>
      <p:sp>
        <p:nvSpPr>
          <p:cNvPr id="9" name="Content Placeholder 8"/>
          <p:cNvSpPr>
            <a:spLocks noGrp="1"/>
          </p:cNvSpPr>
          <p:nvPr>
            <p:ph sz="quarter" idx="13"/>
          </p:nvPr>
        </p:nvSpPr>
        <p:spPr>
          <a:xfrm>
            <a:off x="1298448" y="2121407"/>
            <a:ext cx="3200400" cy="3602736"/>
          </a:xfrm>
        </p:spPr>
        <p:txBody>
          <a:bodyPr/>
          <a:lstStyle>
            <a:lvl1pPr>
              <a:buClr>
                <a:schemeClr val="accent4">
                  <a:lumMod val="50000"/>
                </a:schemeClr>
              </a:buClr>
              <a:defRPr>
                <a:solidFill>
                  <a:srgbClr val="002060"/>
                </a:solidFill>
                <a:latin typeface="Gisha" panose="020B0502040204020203" pitchFamily="34" charset="-79"/>
                <a:cs typeface="Gisha" panose="020B0502040204020203" pitchFamily="34" charset="-79"/>
              </a:defRPr>
            </a:lvl1pPr>
            <a:lvl2pPr marL="640080" indent="-274320">
              <a:buClr>
                <a:schemeClr val="bg2">
                  <a:lumMod val="10000"/>
                </a:schemeClr>
              </a:buClr>
              <a:buFont typeface="Courier New" pitchFamily="49" charset="0"/>
              <a:buChar char="o"/>
              <a:defRPr>
                <a:solidFill>
                  <a:schemeClr val="tx2">
                    <a:lumMod val="75000"/>
                  </a:schemeClr>
                </a:solidFill>
                <a:latin typeface="Gisha" panose="020B0502040204020203" pitchFamily="34" charset="-79"/>
                <a:cs typeface="Gisha" panose="020B0502040204020203" pitchFamily="34" charset="-79"/>
              </a:defRPr>
            </a:lvl2pPr>
            <a:lvl3pPr marL="91440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3pPr>
            <a:lvl4pPr marL="128016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4pPr>
            <a:lvl5pPr marL="164592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10"/>
          <p:cNvSpPr>
            <a:spLocks noGrp="1"/>
          </p:cNvSpPr>
          <p:nvPr>
            <p:ph sz="quarter" idx="14"/>
          </p:nvPr>
        </p:nvSpPr>
        <p:spPr>
          <a:xfrm>
            <a:off x="4663440" y="2119313"/>
            <a:ext cx="3200400" cy="3605212"/>
          </a:xfrm>
        </p:spPr>
        <p:txBody>
          <a:bodyPr/>
          <a:lstStyle>
            <a:lvl1pPr>
              <a:buClr>
                <a:schemeClr val="accent4">
                  <a:lumMod val="50000"/>
                </a:schemeClr>
              </a:buClr>
              <a:defRPr>
                <a:solidFill>
                  <a:srgbClr val="002060"/>
                </a:solidFill>
                <a:latin typeface="Gisha" panose="020B0502040204020203" pitchFamily="34" charset="-79"/>
                <a:cs typeface="Gisha" panose="020B0502040204020203" pitchFamily="34" charset="-79"/>
              </a:defRPr>
            </a:lvl1pPr>
            <a:lvl2pPr marL="640080" indent="-274320">
              <a:buClr>
                <a:schemeClr val="bg2">
                  <a:lumMod val="10000"/>
                </a:schemeClr>
              </a:buClr>
              <a:buFont typeface="Courier New" pitchFamily="49" charset="0"/>
              <a:buChar char="o"/>
              <a:defRPr>
                <a:solidFill>
                  <a:schemeClr val="tx2">
                    <a:lumMod val="75000"/>
                  </a:schemeClr>
                </a:solidFill>
                <a:latin typeface="Gisha" panose="020B0502040204020203" pitchFamily="34" charset="-79"/>
                <a:cs typeface="Gisha" panose="020B0502040204020203" pitchFamily="34" charset="-79"/>
              </a:defRPr>
            </a:lvl2pPr>
            <a:lvl3pPr marL="91440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3pPr>
            <a:lvl4pPr marL="128016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4pPr>
            <a:lvl5pPr marL="1645920" indent="-228600">
              <a:buClr>
                <a:schemeClr val="bg2">
                  <a:lumMod val="10000"/>
                </a:schemeClr>
              </a:buClr>
              <a:buFont typeface="Brush Script MT" pitchFamily="66" charset="0"/>
              <a:buChar char="-"/>
              <a:defRPr>
                <a:solidFill>
                  <a:schemeClr val="tx2">
                    <a:lumMod val="75000"/>
                  </a:schemeClr>
                </a:solidFill>
                <a:latin typeface="Gisha" panose="020B0502040204020203" pitchFamily="34" charset="-79"/>
                <a:cs typeface="Gisha" panose="020B0502040204020203" pitchFamily="34" charset="-79"/>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77251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9/28/2026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dirty="0">
                <a:solidFill>
                  <a:schemeClr val="accent2">
                    <a:lumMod val="20000"/>
                    <a:lumOff val="80000"/>
                  </a:schemeClr>
                </a:solidFill>
              </a:rPr>
              <a:t>Human Capital Management </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sz="3600" dirty="0"/>
              <a:t>Training and Talent Development</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3977D-466F-6F53-D85D-1110899816E9}"/>
              </a:ext>
            </a:extLst>
          </p:cNvPr>
          <p:cNvSpPr>
            <a:spLocks noGrp="1"/>
          </p:cNvSpPr>
          <p:nvPr>
            <p:ph type="title"/>
          </p:nvPr>
        </p:nvSpPr>
        <p:spPr>
          <a:xfrm>
            <a:off x="457200" y="0"/>
            <a:ext cx="8229600" cy="619125"/>
          </a:xfrm>
        </p:spPr>
        <p:txBody>
          <a:bodyPr>
            <a:normAutofit fontScale="90000"/>
          </a:bodyPr>
          <a:lstStyle/>
          <a:p>
            <a:r>
              <a:rPr lang="en-GB" sz="3600" b="1" dirty="0"/>
              <a:t>Learning Objectives</a:t>
            </a:r>
          </a:p>
        </p:txBody>
      </p:sp>
      <p:sp>
        <p:nvSpPr>
          <p:cNvPr id="3" name="Content Placeholder 2">
            <a:extLst>
              <a:ext uri="{FF2B5EF4-FFF2-40B4-BE49-F238E27FC236}">
                <a16:creationId xmlns:a16="http://schemas.microsoft.com/office/drawing/2014/main" id="{BFFAC2B7-FE0C-22B4-E9B7-B4A2F444151A}"/>
              </a:ext>
            </a:extLst>
          </p:cNvPr>
          <p:cNvSpPr>
            <a:spLocks noGrp="1"/>
          </p:cNvSpPr>
          <p:nvPr>
            <p:ph idx="1"/>
          </p:nvPr>
        </p:nvSpPr>
        <p:spPr>
          <a:xfrm>
            <a:off x="0" y="695325"/>
            <a:ext cx="9144000" cy="4972050"/>
          </a:xfrm>
        </p:spPr>
        <p:txBody>
          <a:bodyPr>
            <a:normAutofit fontScale="92500"/>
          </a:bodyPr>
          <a:lstStyle/>
          <a:p>
            <a:pPr marL="0" indent="0">
              <a:buNone/>
            </a:pPr>
            <a:r>
              <a:rPr lang="en-GB" dirty="0"/>
              <a:t>By the end of the lecture, students should be able to:</a:t>
            </a:r>
          </a:p>
          <a:p>
            <a:pPr marL="457200" lvl="0" indent="-457200">
              <a:buFont typeface="+mj-lt"/>
              <a:buAutoNum type="arabicPeriod"/>
            </a:pPr>
            <a:r>
              <a:rPr lang="en-GB" b="1" dirty="0"/>
              <a:t>Explain</a:t>
            </a:r>
            <a:r>
              <a:rPr lang="en-GB" dirty="0"/>
              <a:t> the difference between training, development and learning.</a:t>
            </a:r>
          </a:p>
          <a:p>
            <a:pPr marL="457200" lvl="0" indent="-457200">
              <a:buFont typeface="+mj-lt"/>
              <a:buAutoNum type="arabicPeriod"/>
            </a:pPr>
            <a:r>
              <a:rPr lang="en-GB" b="1" dirty="0"/>
              <a:t>Describe</a:t>
            </a:r>
            <a:r>
              <a:rPr lang="en-GB" dirty="0"/>
              <a:t> the five pillars of a Talent and Learning Development Framework.</a:t>
            </a:r>
          </a:p>
          <a:p>
            <a:pPr marL="457200" lvl="0" indent="-457200">
              <a:buFont typeface="+mj-lt"/>
              <a:buAutoNum type="arabicPeriod"/>
            </a:pPr>
            <a:r>
              <a:rPr lang="en-GB" b="1" dirty="0"/>
              <a:t>Explain</a:t>
            </a:r>
            <a:r>
              <a:rPr lang="en-GB" dirty="0"/>
              <a:t> Senge’s Learning Organisation and its five disciplines.</a:t>
            </a:r>
          </a:p>
          <a:p>
            <a:pPr marL="457200" lvl="0" indent="-457200">
              <a:buFont typeface="+mj-lt"/>
              <a:buAutoNum type="arabicPeriod"/>
            </a:pPr>
            <a:r>
              <a:rPr lang="en-GB" b="1" dirty="0"/>
              <a:t>Apply</a:t>
            </a:r>
            <a:r>
              <a:rPr lang="en-GB" dirty="0"/>
              <a:t> Dweck’s Growth Mindset to workplace learning and development.</a:t>
            </a:r>
          </a:p>
          <a:p>
            <a:pPr marL="457200" lvl="0" indent="-457200">
              <a:buFont typeface="+mj-lt"/>
              <a:buAutoNum type="arabicPeriod"/>
            </a:pPr>
            <a:r>
              <a:rPr lang="en-GB" b="1" dirty="0"/>
              <a:t>Explain</a:t>
            </a:r>
            <a:r>
              <a:rPr lang="en-GB" dirty="0"/>
              <a:t> Edmondson’s Psychological Safety and its importance for team learning.</a:t>
            </a:r>
          </a:p>
          <a:p>
            <a:pPr marL="457200" lvl="0" indent="-457200">
              <a:buFont typeface="+mj-lt"/>
              <a:buAutoNum type="arabicPeriod"/>
            </a:pPr>
            <a:r>
              <a:rPr lang="en-GB" b="1" dirty="0"/>
              <a:t>Design</a:t>
            </a:r>
            <a:r>
              <a:rPr lang="en-GB" dirty="0"/>
              <a:t> practical talent development strategies that link to organisational goals.</a:t>
            </a:r>
          </a:p>
          <a:p>
            <a:pPr marL="457200" lvl="0" indent="-457200">
              <a:buFont typeface="+mj-lt"/>
              <a:buAutoNum type="arabicPeriod"/>
            </a:pPr>
            <a:r>
              <a:rPr lang="en-GB" b="1" dirty="0"/>
              <a:t>Evaluate</a:t>
            </a:r>
            <a:r>
              <a:rPr lang="en-GB" dirty="0"/>
              <a:t> how learning culture, growth mindset and psychological safety create environments where talent flourishes.</a:t>
            </a:r>
          </a:p>
          <a:p>
            <a:endParaRPr lang="en-GB" dirty="0"/>
          </a:p>
        </p:txBody>
      </p:sp>
    </p:spTree>
    <p:extLst>
      <p:ext uri="{BB962C8B-B14F-4D97-AF65-F5344CB8AC3E}">
        <p14:creationId xmlns:p14="http://schemas.microsoft.com/office/powerpoint/2010/main" val="3059035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320040"/>
          </a:xfrm>
          <a:prstGeom prst="rect">
            <a:avLst/>
          </a:prstGeom>
          <a:solidFill>
            <a:srgbClr val="0070C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20040"/>
            <a:ext cx="9144000" cy="954107"/>
          </a:xfrm>
          <a:prstGeom prst="rect">
            <a:avLst/>
          </a:prstGeom>
          <a:noFill/>
        </p:spPr>
        <p:txBody>
          <a:bodyPr wrap="square">
            <a:spAutoFit/>
          </a:bodyPr>
          <a:lstStyle/>
          <a:p>
            <a:pPr>
              <a:defRPr sz="2800" b="1">
                <a:solidFill>
                  <a:srgbClr val="004B82"/>
                </a:solidFill>
              </a:defRPr>
            </a:pPr>
            <a:r>
              <a:rPr dirty="0"/>
              <a:t>Why T</a:t>
            </a:r>
            <a:r>
              <a:rPr lang="en-GB" dirty="0"/>
              <a:t>raining, Learning and T</a:t>
            </a:r>
            <a:r>
              <a:rPr dirty="0" err="1"/>
              <a:t>alent</a:t>
            </a:r>
            <a:r>
              <a:rPr dirty="0"/>
              <a:t> Development Matters</a:t>
            </a:r>
          </a:p>
        </p:txBody>
      </p:sp>
      <p:sp>
        <p:nvSpPr>
          <p:cNvPr id="4" name="TextBox 3"/>
          <p:cNvSpPr txBox="1"/>
          <p:nvPr/>
        </p:nvSpPr>
        <p:spPr>
          <a:xfrm>
            <a:off x="0" y="1274147"/>
            <a:ext cx="9144000" cy="4626908"/>
          </a:xfrm>
          <a:prstGeom prst="rect">
            <a:avLst/>
          </a:prstGeom>
          <a:noFill/>
        </p:spPr>
        <p:txBody>
          <a:bodyPr wrap="square">
            <a:spAutoFit/>
          </a:bodyPr>
          <a:lstStyle/>
          <a:p>
            <a:pPr>
              <a:spcAft>
                <a:spcPts val="800"/>
              </a:spcAft>
              <a:defRPr sz="2000">
                <a:solidFill>
                  <a:srgbClr val="232D37"/>
                </a:solidFill>
              </a:defRPr>
            </a:pPr>
            <a:r>
              <a:rPr dirty="0"/>
              <a:t>• Skills and capabilities drive competitive advantage</a:t>
            </a:r>
          </a:p>
          <a:p>
            <a:pPr>
              <a:spcAft>
                <a:spcPts val="800"/>
              </a:spcAft>
              <a:defRPr sz="2000">
                <a:solidFill>
                  <a:srgbClr val="232D37"/>
                </a:solidFill>
              </a:defRPr>
            </a:pPr>
            <a:r>
              <a:rPr dirty="0"/>
              <a:t>• Rapid change (technology, markets) requires continuous learning</a:t>
            </a:r>
          </a:p>
          <a:p>
            <a:pPr>
              <a:spcAft>
                <a:spcPts val="800"/>
              </a:spcAft>
              <a:defRPr sz="2000">
                <a:solidFill>
                  <a:srgbClr val="232D37"/>
                </a:solidFill>
              </a:defRPr>
            </a:pPr>
            <a:r>
              <a:rPr dirty="0"/>
              <a:t>• Talent development links directly to business strategy</a:t>
            </a:r>
          </a:p>
          <a:p>
            <a:pPr>
              <a:spcAft>
                <a:spcPts val="800"/>
              </a:spcAft>
              <a:defRPr sz="2000">
                <a:solidFill>
                  <a:srgbClr val="232D37"/>
                </a:solidFill>
              </a:defRPr>
            </a:pPr>
            <a:r>
              <a:rPr dirty="0"/>
              <a:t>• Strong learning cultures improve performance and retention</a:t>
            </a:r>
            <a:endParaRPr lang="en-GB" dirty="0"/>
          </a:p>
          <a:p>
            <a:pPr>
              <a:spcAft>
                <a:spcPts val="800"/>
              </a:spcAft>
              <a:defRPr sz="2000">
                <a:solidFill>
                  <a:srgbClr val="232D37"/>
                </a:solidFill>
              </a:defRPr>
            </a:pPr>
            <a:endParaRPr lang="en-GB" dirty="0"/>
          </a:p>
          <a:p>
            <a:pPr algn="ctr">
              <a:spcAft>
                <a:spcPts val="800"/>
              </a:spcAft>
              <a:defRPr sz="2000">
                <a:solidFill>
                  <a:srgbClr val="232D37"/>
                </a:solidFill>
              </a:defRPr>
            </a:pPr>
            <a:r>
              <a:rPr lang="en-GB" sz="2800" b="1" dirty="0">
                <a:solidFill>
                  <a:srgbClr val="0070C0"/>
                </a:solidFill>
              </a:rPr>
              <a:t>DEFINITIONS – </a:t>
            </a:r>
            <a:r>
              <a:rPr lang="en-GB" sz="2400" b="1" dirty="0">
                <a:solidFill>
                  <a:srgbClr val="0070C0"/>
                </a:solidFill>
              </a:rPr>
              <a:t>TRAINING, DEVELOPMENT &amp; LEARNING</a:t>
            </a:r>
          </a:p>
          <a:p>
            <a:pPr>
              <a:spcAft>
                <a:spcPts val="800"/>
              </a:spcAft>
              <a:defRPr sz="2000">
                <a:solidFill>
                  <a:srgbClr val="232D37"/>
                </a:solidFill>
              </a:defRPr>
            </a:pPr>
            <a:r>
              <a:rPr lang="en-GB" b="1" dirty="0"/>
              <a:t>Training: </a:t>
            </a:r>
            <a:r>
              <a:rPr lang="en-GB" dirty="0"/>
              <a:t>Building job-related knowledge, skills and behaviours</a:t>
            </a:r>
          </a:p>
          <a:p>
            <a:pPr>
              <a:spcAft>
                <a:spcPts val="800"/>
              </a:spcAft>
              <a:defRPr sz="2000">
                <a:solidFill>
                  <a:srgbClr val="232D37"/>
                </a:solidFill>
              </a:defRPr>
            </a:pPr>
            <a:r>
              <a:rPr lang="en-GB" b="1" dirty="0"/>
              <a:t>Development: </a:t>
            </a:r>
            <a:r>
              <a:rPr lang="en-GB" dirty="0"/>
              <a:t>Preparing people for future roles and growth</a:t>
            </a:r>
          </a:p>
          <a:p>
            <a:pPr>
              <a:spcAft>
                <a:spcPts val="800"/>
              </a:spcAft>
              <a:defRPr sz="2000">
                <a:solidFill>
                  <a:srgbClr val="232D37"/>
                </a:solidFill>
              </a:defRPr>
            </a:pPr>
            <a:r>
              <a:rPr lang="en-GB" b="1" dirty="0"/>
              <a:t>Learning: </a:t>
            </a:r>
            <a:r>
              <a:rPr lang="en-GB" dirty="0"/>
              <a:t>Acquiring knowledge, skills, attitudes and behaviours</a:t>
            </a:r>
          </a:p>
          <a:p>
            <a:pPr>
              <a:spcAft>
                <a:spcPts val="800"/>
              </a:spcAft>
              <a:defRPr sz="2000">
                <a:solidFill>
                  <a:srgbClr val="232D37"/>
                </a:solidFill>
              </a:defRPr>
            </a:pPr>
            <a:r>
              <a:rPr lang="en-GB" b="1" dirty="0"/>
              <a:t>Human capital: </a:t>
            </a:r>
            <a:r>
              <a:rPr lang="en-GB" dirty="0"/>
              <a:t>Knowledge, advanced skills, creativity and motivation</a:t>
            </a:r>
          </a:p>
          <a:p>
            <a:pPr>
              <a:spcAft>
                <a:spcPts val="800"/>
              </a:spcAft>
              <a:defRPr sz="2000">
                <a:solidFill>
                  <a:srgbClr val="232D37"/>
                </a:solidFill>
              </a:defRPr>
            </a:pPr>
            <a:endParaRPr dirty="0"/>
          </a:p>
        </p:txBody>
      </p:sp>
    </p:spTree>
    <p:extLst>
      <p:ext uri="{BB962C8B-B14F-4D97-AF65-F5344CB8AC3E}">
        <p14:creationId xmlns:p14="http://schemas.microsoft.com/office/powerpoint/2010/main" val="2171420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320040"/>
          </a:xfrm>
          <a:prstGeom prst="rect">
            <a:avLst/>
          </a:prstGeom>
          <a:solidFill>
            <a:srgbClr val="0070C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20040"/>
            <a:ext cx="9144000" cy="584775"/>
          </a:xfrm>
          <a:prstGeom prst="rect">
            <a:avLst/>
          </a:prstGeom>
          <a:noFill/>
        </p:spPr>
        <p:txBody>
          <a:bodyPr wrap="square">
            <a:spAutoFit/>
          </a:bodyPr>
          <a:lstStyle/>
          <a:p>
            <a:pPr algn="ctr">
              <a:defRPr sz="2800" b="1">
                <a:solidFill>
                  <a:srgbClr val="004B82"/>
                </a:solidFill>
              </a:defRPr>
            </a:pPr>
            <a:r>
              <a:rPr sz="3200" dirty="0"/>
              <a:t>Talent </a:t>
            </a:r>
            <a:r>
              <a:rPr lang="en-GB" sz="3200" dirty="0"/>
              <a:t>&amp;</a:t>
            </a:r>
            <a:r>
              <a:rPr sz="3200" dirty="0"/>
              <a:t> Learning Development Framework</a:t>
            </a:r>
          </a:p>
        </p:txBody>
      </p:sp>
      <p:sp>
        <p:nvSpPr>
          <p:cNvPr id="4" name="TextBox 3"/>
          <p:cNvSpPr txBox="1"/>
          <p:nvPr/>
        </p:nvSpPr>
        <p:spPr>
          <a:xfrm>
            <a:off x="-1" y="904814"/>
            <a:ext cx="5057776" cy="4893647"/>
          </a:xfrm>
          <a:prstGeom prst="rect">
            <a:avLst/>
          </a:prstGeom>
          <a:noFill/>
        </p:spPr>
        <p:txBody>
          <a:bodyPr wrap="square">
            <a:spAutoFit/>
          </a:bodyPr>
          <a:lstStyle/>
          <a:p>
            <a:r>
              <a:rPr lang="en-GB" sz="2400" dirty="0"/>
              <a:t>A </a:t>
            </a:r>
            <a:r>
              <a:rPr lang="en-GB" sz="2400" b="1" dirty="0"/>
              <a:t>talent development framework</a:t>
            </a:r>
            <a:r>
              <a:rPr lang="en-GB" sz="2400" dirty="0"/>
              <a:t> is a structured blueprint that organizations use to systematically assess, build, and retain the skills, capabilities, and leadership needed to achieve business goals. </a:t>
            </a:r>
          </a:p>
          <a:p>
            <a:endParaRPr lang="en-GB" sz="2400" dirty="0"/>
          </a:p>
          <a:p>
            <a:r>
              <a:rPr lang="en-GB" sz="2400" dirty="0"/>
              <a:t>Rather than viewing training as isolated, one-off events, a talent development framework treats continuous growth as an integrated ecosystem connected directly to organizational strategy.</a:t>
            </a:r>
          </a:p>
        </p:txBody>
      </p:sp>
      <p:sp>
        <p:nvSpPr>
          <p:cNvPr id="6" name="TextBox 5">
            <a:extLst>
              <a:ext uri="{FF2B5EF4-FFF2-40B4-BE49-F238E27FC236}">
                <a16:creationId xmlns:a16="http://schemas.microsoft.com/office/drawing/2014/main" id="{0E55358B-F0B2-EF42-177F-44A0FD684A90}"/>
              </a:ext>
            </a:extLst>
          </p:cNvPr>
          <p:cNvSpPr txBox="1"/>
          <p:nvPr/>
        </p:nvSpPr>
        <p:spPr>
          <a:xfrm>
            <a:off x="5400675" y="1009650"/>
            <a:ext cx="3743325" cy="3867725"/>
          </a:xfrm>
          <a:prstGeom prst="rect">
            <a:avLst/>
          </a:prstGeom>
          <a:noFill/>
        </p:spPr>
        <p:txBody>
          <a:bodyPr wrap="square">
            <a:spAutoFit/>
          </a:bodyPr>
          <a:lstStyle/>
          <a:p>
            <a:pPr>
              <a:spcAft>
                <a:spcPts val="800"/>
              </a:spcAft>
              <a:defRPr sz="2000">
                <a:solidFill>
                  <a:srgbClr val="232D37"/>
                </a:solidFill>
              </a:defRPr>
            </a:pPr>
            <a:r>
              <a:rPr lang="en-GB" sz="3200" b="1" dirty="0">
                <a:solidFill>
                  <a:srgbClr val="0070C0"/>
                </a:solidFill>
              </a:rPr>
              <a:t>Five Core Pillars</a:t>
            </a:r>
          </a:p>
          <a:p>
            <a:pPr>
              <a:spcAft>
                <a:spcPts val="800"/>
              </a:spcAft>
              <a:defRPr sz="2000">
                <a:solidFill>
                  <a:srgbClr val="232D37"/>
                </a:solidFill>
              </a:defRPr>
            </a:pPr>
            <a:r>
              <a:rPr dirty="0"/>
              <a:t>1. Strategic Alignment &amp; Workforce Planning</a:t>
            </a:r>
          </a:p>
          <a:p>
            <a:pPr>
              <a:spcAft>
                <a:spcPts val="800"/>
              </a:spcAft>
              <a:defRPr sz="2000">
                <a:solidFill>
                  <a:srgbClr val="232D37"/>
                </a:solidFill>
              </a:defRPr>
            </a:pPr>
            <a:r>
              <a:rPr dirty="0"/>
              <a:t>2. Learning &amp; Capability Building</a:t>
            </a:r>
          </a:p>
          <a:p>
            <a:pPr>
              <a:spcAft>
                <a:spcPts val="800"/>
              </a:spcAft>
              <a:defRPr sz="2000">
                <a:solidFill>
                  <a:srgbClr val="232D37"/>
                </a:solidFill>
              </a:defRPr>
            </a:pPr>
            <a:r>
              <a:rPr dirty="0"/>
              <a:t>3. Career Pathways &amp; Mobility</a:t>
            </a:r>
          </a:p>
          <a:p>
            <a:pPr>
              <a:spcAft>
                <a:spcPts val="800"/>
              </a:spcAft>
              <a:defRPr sz="2000">
                <a:solidFill>
                  <a:srgbClr val="232D37"/>
                </a:solidFill>
              </a:defRPr>
            </a:pPr>
            <a:r>
              <a:rPr dirty="0"/>
              <a:t>4. Leadership &amp; Succession Planning</a:t>
            </a:r>
          </a:p>
          <a:p>
            <a:pPr>
              <a:spcAft>
                <a:spcPts val="800"/>
              </a:spcAft>
              <a:defRPr sz="2000">
                <a:solidFill>
                  <a:srgbClr val="232D37"/>
                </a:solidFill>
              </a:defRPr>
            </a:pPr>
            <a:r>
              <a:rPr dirty="0"/>
              <a:t>5. Performance &amp; Feedback Systems</a:t>
            </a:r>
          </a:p>
        </p:txBody>
      </p:sp>
    </p:spTree>
    <p:extLst>
      <p:ext uri="{BB962C8B-B14F-4D97-AF65-F5344CB8AC3E}">
        <p14:creationId xmlns:p14="http://schemas.microsoft.com/office/powerpoint/2010/main" val="2293952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320040"/>
          </a:xfrm>
          <a:prstGeom prst="rect">
            <a:avLst/>
          </a:prstGeom>
          <a:solidFill>
            <a:srgbClr val="0070C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247650"/>
            <a:ext cx="9144000" cy="461665"/>
          </a:xfrm>
          <a:prstGeom prst="rect">
            <a:avLst/>
          </a:prstGeom>
          <a:noFill/>
        </p:spPr>
        <p:txBody>
          <a:bodyPr wrap="square">
            <a:spAutoFit/>
          </a:bodyPr>
          <a:lstStyle/>
          <a:p>
            <a:pPr algn="ctr">
              <a:defRPr sz="2800" b="1">
                <a:solidFill>
                  <a:srgbClr val="004B82"/>
                </a:solidFill>
              </a:defRPr>
            </a:pPr>
            <a:r>
              <a:rPr lang="en-GB" sz="2400" dirty="0"/>
              <a:t>5 Core </a:t>
            </a:r>
            <a:r>
              <a:rPr sz="2400" dirty="0"/>
              <a:t>Pillar 1: Strategic Alignment &amp; Workforce Planning</a:t>
            </a:r>
          </a:p>
        </p:txBody>
      </p:sp>
      <p:sp>
        <p:nvSpPr>
          <p:cNvPr id="4" name="TextBox 3"/>
          <p:cNvSpPr txBox="1"/>
          <p:nvPr/>
        </p:nvSpPr>
        <p:spPr>
          <a:xfrm>
            <a:off x="0" y="597455"/>
            <a:ext cx="9144000" cy="5386090"/>
          </a:xfrm>
          <a:prstGeom prst="rect">
            <a:avLst/>
          </a:prstGeom>
          <a:noFill/>
        </p:spPr>
        <p:txBody>
          <a:bodyPr wrap="square">
            <a:spAutoFit/>
          </a:bodyPr>
          <a:lstStyle/>
          <a:p>
            <a:r>
              <a:rPr lang="en-GB" b="1" dirty="0"/>
              <a:t>1. Strategic Alignment &amp; Workforce Planning: Skill Mapping:</a:t>
            </a:r>
            <a:r>
              <a:rPr lang="en-GB" dirty="0"/>
              <a:t> Identifying current competency gaps and forecasting future skill requirements driven by technology, market shifts, or growth and Pinpointing key roles that drive maximum business impact and focusing development resources where they yield the highest ROI. </a:t>
            </a:r>
          </a:p>
          <a:p>
            <a:r>
              <a:rPr lang="en-GB" b="1" dirty="0"/>
              <a:t>2. Learning &amp; Capability Building: Upskilling &amp; Reskilling:</a:t>
            </a:r>
            <a:r>
              <a:rPr lang="en-GB" dirty="0"/>
              <a:t> Equipping employees with new capabilities to adapt to changing tools (such as AI) or transition into evolving job demands. Combining on-the-job experiences/stretch projects (70%), coaching and mentorship (20%), and formal training or seminars (10%). </a:t>
            </a:r>
          </a:p>
          <a:p>
            <a:r>
              <a:rPr lang="en-GB" b="1" dirty="0"/>
              <a:t>3. Career Pathways &amp; Mobility: Career Frameworks:</a:t>
            </a:r>
            <a:r>
              <a:rPr lang="en-GB" dirty="0"/>
              <a:t> Mapping transparent vertical and lateral career paths across departments so employees understand how to advance. Enabling employees to take on short-term cross-functional roles, rotations, or job shadowing to broaden capabilities. </a:t>
            </a:r>
          </a:p>
          <a:p>
            <a:r>
              <a:rPr lang="en-GB" b="1" dirty="0"/>
              <a:t>4. Leadership &amp; Succession Planning: High-Potential (HiPo) Identification </a:t>
            </a:r>
            <a:r>
              <a:rPr lang="en-GB" dirty="0"/>
              <a:t>to identify individuals with top potential and performance. </a:t>
            </a:r>
            <a:r>
              <a:rPr lang="en-GB" b="1" dirty="0"/>
              <a:t>Succession Pipelines:</a:t>
            </a:r>
            <a:r>
              <a:rPr lang="en-GB" dirty="0"/>
              <a:t> Training mid-level and senior managers to fill future executive roles, ensuring business continuity.</a:t>
            </a:r>
          </a:p>
          <a:p>
            <a:r>
              <a:rPr lang="en-GB" b="1" dirty="0"/>
              <a:t>5. Performance &amp; Feedback Systems: Continuous Coaching:</a:t>
            </a:r>
            <a:r>
              <a:rPr lang="en-GB" dirty="0"/>
              <a:t> Replacing rigid annual reviews with regular 1-on-1 feedback, continuous goal setting, and 360-degree reviews focused on development rather than evaluation alone.</a:t>
            </a:r>
          </a:p>
          <a:p>
            <a:pPr>
              <a:spcAft>
                <a:spcPts val="800"/>
              </a:spcAft>
              <a:defRPr sz="2000">
                <a:solidFill>
                  <a:srgbClr val="232D37"/>
                </a:solidFill>
              </a:defRPr>
            </a:pPr>
            <a:endParaRPr dirty="0"/>
          </a:p>
        </p:txBody>
      </p:sp>
    </p:spTree>
    <p:extLst>
      <p:ext uri="{BB962C8B-B14F-4D97-AF65-F5344CB8AC3E}">
        <p14:creationId xmlns:p14="http://schemas.microsoft.com/office/powerpoint/2010/main" val="516060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320040"/>
          </a:xfrm>
          <a:prstGeom prst="rect">
            <a:avLst/>
          </a:prstGeom>
          <a:solidFill>
            <a:srgbClr val="0070C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20039"/>
            <a:ext cx="3895725" cy="5201424"/>
          </a:xfrm>
          <a:prstGeom prst="rect">
            <a:avLst/>
          </a:prstGeom>
          <a:noFill/>
        </p:spPr>
        <p:txBody>
          <a:bodyPr wrap="square">
            <a:spAutoFit/>
          </a:bodyPr>
          <a:lstStyle/>
          <a:p>
            <a:pPr>
              <a:defRPr sz="2800" b="1">
                <a:solidFill>
                  <a:srgbClr val="004B82"/>
                </a:solidFill>
              </a:defRPr>
            </a:pPr>
            <a:r>
              <a:rPr dirty="0"/>
              <a:t>Learning Theories that Strengthen Pillar</a:t>
            </a:r>
            <a:endParaRPr lang="en-GB" dirty="0"/>
          </a:p>
          <a:p>
            <a:pPr>
              <a:defRPr sz="2800" b="1">
                <a:solidFill>
                  <a:srgbClr val="004B82"/>
                </a:solidFill>
              </a:defRPr>
            </a:pPr>
            <a:endParaRPr lang="en-GB" dirty="0"/>
          </a:p>
          <a:p>
            <a:pPr>
              <a:spcAft>
                <a:spcPts val="800"/>
              </a:spcAft>
              <a:defRPr sz="2000">
                <a:solidFill>
                  <a:srgbClr val="232D37"/>
                </a:solidFill>
              </a:defRPr>
            </a:pPr>
            <a:r>
              <a:rPr lang="en-GB" dirty="0"/>
              <a:t>Senge – Learning Organisation: personal mastery, team learning, systems thinking</a:t>
            </a:r>
          </a:p>
          <a:p>
            <a:pPr>
              <a:spcAft>
                <a:spcPts val="800"/>
              </a:spcAft>
              <a:defRPr sz="2000">
                <a:solidFill>
                  <a:srgbClr val="232D37"/>
                </a:solidFill>
              </a:defRPr>
            </a:pPr>
            <a:r>
              <a:rPr lang="en-GB" dirty="0"/>
              <a:t>Dweck – Growth Mindset: abilities can be developed through effort and feedback</a:t>
            </a:r>
          </a:p>
          <a:p>
            <a:pPr>
              <a:spcAft>
                <a:spcPts val="800"/>
              </a:spcAft>
              <a:defRPr sz="2000">
                <a:solidFill>
                  <a:srgbClr val="232D37"/>
                </a:solidFill>
              </a:defRPr>
            </a:pPr>
            <a:r>
              <a:rPr lang="en-GB" dirty="0"/>
              <a:t>Edmondson – Psychological Safety: safe to speak up, ask questions and learn from mistakes</a:t>
            </a:r>
          </a:p>
          <a:p>
            <a:pPr>
              <a:defRPr sz="2800" b="1">
                <a:solidFill>
                  <a:srgbClr val="004B82"/>
                </a:solidFill>
              </a:defRPr>
            </a:pPr>
            <a:r>
              <a:rPr dirty="0"/>
              <a:t> </a:t>
            </a:r>
          </a:p>
        </p:txBody>
      </p:sp>
      <p:sp>
        <p:nvSpPr>
          <p:cNvPr id="6" name="TextBox 5">
            <a:extLst>
              <a:ext uri="{FF2B5EF4-FFF2-40B4-BE49-F238E27FC236}">
                <a16:creationId xmlns:a16="http://schemas.microsoft.com/office/drawing/2014/main" id="{DB4B2936-4508-964E-3F9F-8EFD8EF3AE77}"/>
              </a:ext>
            </a:extLst>
          </p:cNvPr>
          <p:cNvSpPr txBox="1"/>
          <p:nvPr/>
        </p:nvSpPr>
        <p:spPr>
          <a:xfrm>
            <a:off x="4333875" y="320039"/>
            <a:ext cx="4810125" cy="5098832"/>
          </a:xfrm>
          <a:prstGeom prst="rect">
            <a:avLst/>
          </a:prstGeom>
          <a:noFill/>
        </p:spPr>
        <p:txBody>
          <a:bodyPr wrap="square">
            <a:spAutoFit/>
          </a:bodyPr>
          <a:lstStyle/>
          <a:p>
            <a:pPr>
              <a:defRPr sz="2800" b="1">
                <a:solidFill>
                  <a:srgbClr val="004B82"/>
                </a:solidFill>
              </a:defRPr>
            </a:pPr>
            <a:r>
              <a:rPr dirty="0"/>
              <a:t>How the Pillars Work Together</a:t>
            </a:r>
            <a:endParaRPr lang="en-GB" dirty="0"/>
          </a:p>
          <a:p>
            <a:pPr>
              <a:defRPr sz="2800" b="1">
                <a:solidFill>
                  <a:srgbClr val="004B82"/>
                </a:solidFill>
              </a:defRPr>
            </a:pPr>
            <a:endParaRPr lang="en-GB" dirty="0"/>
          </a:p>
          <a:p>
            <a:pPr marL="457200" indent="-457200">
              <a:spcAft>
                <a:spcPts val="800"/>
              </a:spcAft>
              <a:buFont typeface="+mj-lt"/>
              <a:buAutoNum type="arabicPeriod"/>
              <a:defRPr sz="2000">
                <a:solidFill>
                  <a:srgbClr val="232D37"/>
                </a:solidFill>
              </a:defRPr>
            </a:pPr>
            <a:r>
              <a:rPr lang="en-GB" dirty="0"/>
              <a:t>Strategy defines which capabilities matter most</a:t>
            </a:r>
          </a:p>
          <a:p>
            <a:pPr marL="457200" indent="-457200">
              <a:spcAft>
                <a:spcPts val="800"/>
              </a:spcAft>
              <a:buFont typeface="+mj-lt"/>
              <a:buAutoNum type="arabicPeriod"/>
              <a:defRPr sz="2000">
                <a:solidFill>
                  <a:srgbClr val="232D37"/>
                </a:solidFill>
              </a:defRPr>
            </a:pPr>
            <a:r>
              <a:rPr lang="en-GB" dirty="0"/>
              <a:t>Learning builds those capabilities</a:t>
            </a:r>
          </a:p>
          <a:p>
            <a:pPr marL="457200" indent="-457200">
              <a:spcAft>
                <a:spcPts val="800"/>
              </a:spcAft>
              <a:buFont typeface="+mj-lt"/>
              <a:buAutoNum type="arabicPeriod"/>
              <a:defRPr sz="2000">
                <a:solidFill>
                  <a:srgbClr val="232D37"/>
                </a:solidFill>
              </a:defRPr>
            </a:pPr>
            <a:r>
              <a:rPr lang="en-GB" dirty="0"/>
              <a:t>Career pathways and mobility apply and stretch them</a:t>
            </a:r>
          </a:p>
          <a:p>
            <a:pPr marL="457200" indent="-457200">
              <a:spcAft>
                <a:spcPts val="800"/>
              </a:spcAft>
              <a:buFont typeface="+mj-lt"/>
              <a:buAutoNum type="arabicPeriod"/>
              <a:defRPr sz="2000">
                <a:solidFill>
                  <a:srgbClr val="232D37"/>
                </a:solidFill>
              </a:defRPr>
            </a:pPr>
            <a:r>
              <a:rPr lang="en-GB" dirty="0"/>
              <a:t>Leadership and succession secure future capacity</a:t>
            </a:r>
          </a:p>
          <a:p>
            <a:pPr marL="457200" indent="-457200">
              <a:spcAft>
                <a:spcPts val="800"/>
              </a:spcAft>
              <a:buFont typeface="+mj-lt"/>
              <a:buAutoNum type="arabicPeriod"/>
              <a:defRPr sz="2000">
                <a:solidFill>
                  <a:srgbClr val="232D37"/>
                </a:solidFill>
              </a:defRPr>
            </a:pPr>
            <a:r>
              <a:rPr lang="en-GB" dirty="0"/>
              <a:t>Performance and feedback reinforce growth behaviours</a:t>
            </a:r>
          </a:p>
          <a:p>
            <a:pPr>
              <a:defRPr sz="2800" b="1">
                <a:solidFill>
                  <a:srgbClr val="004B82"/>
                </a:solidFill>
              </a:defRPr>
            </a:pPr>
            <a:endParaRPr dirty="0"/>
          </a:p>
        </p:txBody>
      </p:sp>
    </p:spTree>
    <p:extLst>
      <p:ext uri="{BB962C8B-B14F-4D97-AF65-F5344CB8AC3E}">
        <p14:creationId xmlns:p14="http://schemas.microsoft.com/office/powerpoint/2010/main" val="4134865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551ED-B610-B462-2018-366405153F53}"/>
              </a:ext>
            </a:extLst>
          </p:cNvPr>
          <p:cNvSpPr>
            <a:spLocks noGrp="1"/>
          </p:cNvSpPr>
          <p:nvPr>
            <p:ph type="title"/>
          </p:nvPr>
        </p:nvSpPr>
        <p:spPr>
          <a:xfrm>
            <a:off x="-139959" y="0"/>
            <a:ext cx="9386595" cy="419877"/>
          </a:xfrm>
        </p:spPr>
        <p:txBody>
          <a:bodyPr>
            <a:normAutofit fontScale="90000"/>
          </a:bodyPr>
          <a:lstStyle/>
          <a:p>
            <a:br>
              <a:rPr lang="en-GB" sz="2400" b="1" dirty="0"/>
            </a:br>
            <a:r>
              <a:rPr lang="en-GB" sz="2700" b="1" dirty="0"/>
              <a:t>Theories of Talent Growth: Learning Organisation (Senge, 1990)</a:t>
            </a:r>
            <a:br>
              <a:rPr lang="en-GB" sz="2700" b="1" dirty="0"/>
            </a:br>
            <a:endParaRPr lang="en-GB" sz="2400" dirty="0"/>
          </a:p>
        </p:txBody>
      </p:sp>
      <p:sp>
        <p:nvSpPr>
          <p:cNvPr id="3" name="Content Placeholder 2">
            <a:extLst>
              <a:ext uri="{FF2B5EF4-FFF2-40B4-BE49-F238E27FC236}">
                <a16:creationId xmlns:a16="http://schemas.microsoft.com/office/drawing/2014/main" id="{2FC7A771-F92A-138B-F340-79C7F13BBEA2}"/>
              </a:ext>
            </a:extLst>
          </p:cNvPr>
          <p:cNvSpPr>
            <a:spLocks noGrp="1"/>
          </p:cNvSpPr>
          <p:nvPr>
            <p:ph idx="1"/>
          </p:nvPr>
        </p:nvSpPr>
        <p:spPr>
          <a:xfrm>
            <a:off x="0" y="354563"/>
            <a:ext cx="9144000" cy="5691673"/>
          </a:xfrm>
        </p:spPr>
        <p:txBody>
          <a:bodyPr>
            <a:normAutofit fontScale="62500" lnSpcReduction="20000"/>
          </a:bodyPr>
          <a:lstStyle/>
          <a:p>
            <a:pPr marL="0" indent="0">
              <a:buNone/>
            </a:pPr>
            <a:r>
              <a:rPr lang="en-GB" dirty="0"/>
              <a:t>Peter Senge defines a </a:t>
            </a:r>
            <a:r>
              <a:rPr lang="en-GB" b="1" dirty="0"/>
              <a:t>learning organisation</a:t>
            </a:r>
            <a:r>
              <a:rPr lang="en-GB" dirty="0"/>
              <a:t> as a place where people continually expand their capacity to create the results they truly desire, where new and expansive patterns of thinking are nurtured, and where people are continually learning how to learn together.</a:t>
            </a:r>
          </a:p>
          <a:p>
            <a:pPr marL="0" indent="0">
              <a:buNone/>
            </a:pPr>
            <a:r>
              <a:rPr lang="en-GB" dirty="0"/>
              <a:t>Senge identifies </a:t>
            </a:r>
            <a:r>
              <a:rPr lang="en-GB" b="1" dirty="0"/>
              <a:t>five learning disciplines</a:t>
            </a:r>
            <a:r>
              <a:rPr lang="en-GB" dirty="0"/>
              <a:t> that organisations must develop:</a:t>
            </a:r>
          </a:p>
          <a:p>
            <a:pPr marL="0" indent="0">
              <a:buNone/>
            </a:pPr>
            <a:r>
              <a:rPr lang="en-GB" b="1" dirty="0"/>
              <a:t>1. Personal Mastery - </a:t>
            </a:r>
            <a:r>
              <a:rPr lang="en-GB" dirty="0"/>
              <a:t>Individuals clarify their personal vision, focus their energies, develop patience, and see reality objectively. This discipline forms the foundation for organisational learning because organisations learn through individuals who learn. </a:t>
            </a:r>
          </a:p>
          <a:p>
            <a:pPr marL="0" indent="0">
              <a:buNone/>
            </a:pPr>
            <a:r>
              <a:rPr lang="en-GB" b="1" dirty="0"/>
              <a:t>2. Mental Models - </a:t>
            </a:r>
            <a:r>
              <a:rPr lang="en-GB" dirty="0"/>
              <a:t>These are deeply ingrained assumptions, generalisations, or images that influence how we understand the world and take action. </a:t>
            </a:r>
          </a:p>
          <a:p>
            <a:pPr marL="0" indent="0">
              <a:buNone/>
            </a:pPr>
            <a:r>
              <a:rPr lang="en-GB" b="1" dirty="0"/>
              <a:t>3. Shared Vision - </a:t>
            </a:r>
            <a:r>
              <a:rPr lang="en-GB" dirty="0"/>
              <a:t>A genuine shared vision emerges when people build a common picture of the future they seek to create. This fosters genuine commitment rather than compliance, and encourages long-term thinking and risk-taking.</a:t>
            </a:r>
          </a:p>
          <a:p>
            <a:pPr marL="0" indent="0">
              <a:buNone/>
            </a:pPr>
            <a:r>
              <a:rPr lang="en-GB" b="1" dirty="0"/>
              <a:t>4. Team Learning -</a:t>
            </a:r>
            <a:r>
              <a:rPr lang="en-GB" dirty="0"/>
              <a:t>Team learning transforms collective skills so that groups develop intelligence and capability greater than the sum of individual talents. It requires dialogue, discussion, and the ability to think together.</a:t>
            </a:r>
          </a:p>
          <a:p>
            <a:pPr marL="0" indent="0">
              <a:buNone/>
            </a:pPr>
            <a:r>
              <a:rPr lang="en-GB" b="1" dirty="0"/>
              <a:t>5. Systems Thinking (the Fifth Discipline) - </a:t>
            </a:r>
            <a:r>
              <a:rPr lang="en-GB" dirty="0"/>
              <a:t>Systems thinking is the cornerstone that integrates all other disciplines. It enables people to understand interrelationships rather than linear cause-effect chains, and to see patterns of change rather than static snapshots.</a:t>
            </a:r>
          </a:p>
          <a:p>
            <a:pPr marL="0" indent="0">
              <a:buNone/>
            </a:pPr>
            <a:endParaRPr lang="en-GB" b="1" dirty="0"/>
          </a:p>
          <a:p>
            <a:pPr marL="0" indent="0">
              <a:buNone/>
            </a:pPr>
            <a:r>
              <a:rPr lang="en-GB" b="1" dirty="0"/>
              <a:t>Practical Applications for Talent Strategy:</a:t>
            </a:r>
            <a:endParaRPr lang="en-GB" dirty="0"/>
          </a:p>
          <a:p>
            <a:pPr lvl="0"/>
            <a:r>
              <a:rPr lang="en-GB" dirty="0"/>
              <a:t>Provide coaching and development programmes to build personal mastery.</a:t>
            </a:r>
          </a:p>
          <a:p>
            <a:pPr lvl="0"/>
            <a:r>
              <a:rPr lang="en-GB" dirty="0"/>
              <a:t>Create spaces for dialogue and reflection to explore mental models.</a:t>
            </a:r>
          </a:p>
          <a:p>
            <a:pPr lvl="0"/>
            <a:r>
              <a:rPr lang="en-GB" dirty="0"/>
              <a:t>Facilitate participative visioning processes to build shared purpose.</a:t>
            </a:r>
          </a:p>
          <a:p>
            <a:pPr lvl="0"/>
            <a:r>
              <a:rPr lang="en-GB" dirty="0"/>
              <a:t>Use collaborative tools such as team retreats and workshops to promote team learning.</a:t>
            </a:r>
          </a:p>
          <a:p>
            <a:pPr lvl="0"/>
            <a:r>
              <a:rPr lang="en-GB" dirty="0"/>
              <a:t>Integrate systems maps and scenario planning into decision-making</a:t>
            </a:r>
          </a:p>
          <a:p>
            <a:endParaRPr lang="en-GB" dirty="0"/>
          </a:p>
        </p:txBody>
      </p:sp>
    </p:spTree>
    <p:extLst>
      <p:ext uri="{BB962C8B-B14F-4D97-AF65-F5344CB8AC3E}">
        <p14:creationId xmlns:p14="http://schemas.microsoft.com/office/powerpoint/2010/main" val="540950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DA1D7D-1D5C-4451-BF71-9AB292EC1A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4ACF09-B04A-2F4A-C6BD-2F70507583A3}"/>
              </a:ext>
            </a:extLst>
          </p:cNvPr>
          <p:cNvSpPr>
            <a:spLocks noGrp="1"/>
          </p:cNvSpPr>
          <p:nvPr>
            <p:ph type="title"/>
          </p:nvPr>
        </p:nvSpPr>
        <p:spPr>
          <a:xfrm>
            <a:off x="0" y="0"/>
            <a:ext cx="9144000" cy="310551"/>
          </a:xfrm>
        </p:spPr>
        <p:txBody>
          <a:bodyPr>
            <a:normAutofit fontScale="90000"/>
          </a:bodyPr>
          <a:lstStyle/>
          <a:p>
            <a:br>
              <a:rPr lang="en-GB" b="1" dirty="0"/>
            </a:br>
            <a:r>
              <a:rPr lang="en-GB" b="1" dirty="0"/>
              <a:t>Growth Mindset (Carol Dweck)</a:t>
            </a:r>
            <a:br>
              <a:rPr lang="en-GB" b="1" dirty="0"/>
            </a:br>
            <a:endParaRPr lang="en-GB" dirty="0"/>
          </a:p>
        </p:txBody>
      </p:sp>
      <p:sp>
        <p:nvSpPr>
          <p:cNvPr id="3" name="Content Placeholder 2">
            <a:extLst>
              <a:ext uri="{FF2B5EF4-FFF2-40B4-BE49-F238E27FC236}">
                <a16:creationId xmlns:a16="http://schemas.microsoft.com/office/drawing/2014/main" id="{BC1CBB38-D6D6-FE7C-5EEA-F5925F56A8B4}"/>
              </a:ext>
            </a:extLst>
          </p:cNvPr>
          <p:cNvSpPr>
            <a:spLocks noGrp="1"/>
          </p:cNvSpPr>
          <p:nvPr>
            <p:ph idx="1"/>
          </p:nvPr>
        </p:nvSpPr>
        <p:spPr>
          <a:xfrm>
            <a:off x="0" y="310551"/>
            <a:ext cx="9290649" cy="6382139"/>
          </a:xfrm>
        </p:spPr>
        <p:txBody>
          <a:bodyPr>
            <a:normAutofit/>
          </a:bodyPr>
          <a:lstStyle/>
          <a:p>
            <a:pPr marL="0" indent="0">
              <a:buNone/>
            </a:pPr>
            <a:r>
              <a:rPr lang="en-GB" sz="1800" dirty="0"/>
              <a:t>Carol Dweck's research distinguishes between two mindsets, </a:t>
            </a:r>
          </a:p>
          <a:p>
            <a:pPr marL="0" indent="0">
              <a:buNone/>
            </a:pPr>
            <a:r>
              <a:rPr lang="en-GB" sz="1800" b="1" dirty="0"/>
              <a:t>Fixed Mindset: </a:t>
            </a:r>
            <a:r>
              <a:rPr lang="en-GB" sz="1800" dirty="0"/>
              <a:t>The belief that intelligence, talent and abilities are static traits that cannot be significantly developed. People with a fixed mindset avoid challenges, give up easily when facing obstacles, and see effort as fruitless. </a:t>
            </a:r>
          </a:p>
          <a:p>
            <a:pPr marL="0" indent="0">
              <a:buNone/>
            </a:pPr>
            <a:r>
              <a:rPr lang="en-GB" sz="1800" b="1" dirty="0"/>
              <a:t>Growth Mindset: </a:t>
            </a:r>
            <a:r>
              <a:rPr lang="en-GB" sz="1800" dirty="0"/>
              <a:t>The belief that intelligence, talent and abilities can be developed through dedication, effort, good strategies, and quality mentoring. People with a growth mindset embrace challenges, persist through setbacks, and see effort as the path to mastery.</a:t>
            </a:r>
          </a:p>
          <a:p>
            <a:pPr marL="0" indent="0">
              <a:buNone/>
            </a:pPr>
            <a:r>
              <a:rPr lang="en-GB" sz="1800" dirty="0"/>
              <a:t>Dweck's research shows that mindsets are not only individual beliefs but can become </a:t>
            </a:r>
            <a:r>
              <a:rPr lang="en-GB" sz="1800" b="1" dirty="0"/>
              <a:t>organisational cultures</a:t>
            </a:r>
            <a:r>
              <a:rPr lang="en-GB" sz="1800" dirty="0"/>
              <a:t>. Organisations can have either a fixed or growth mindset culture based on their practices, policies &amp; leadership messages.</a:t>
            </a:r>
          </a:p>
          <a:p>
            <a:pPr marL="0" indent="0">
              <a:buNone/>
            </a:pPr>
            <a:endParaRPr lang="en-GB" sz="1050" dirty="0"/>
          </a:p>
          <a:p>
            <a:pPr marL="0" indent="0">
              <a:buNone/>
            </a:pPr>
            <a:r>
              <a:rPr lang="en-GB" sz="2000" b="1" dirty="0"/>
              <a:t>Key Characteristics of a Growth Mindset Organisation</a:t>
            </a:r>
          </a:p>
          <a:p>
            <a:r>
              <a:rPr lang="en-GB" sz="1400" dirty="0"/>
              <a:t>Research identifies several attributes of organisations with a growth mindset culture:</a:t>
            </a:r>
          </a:p>
          <a:p>
            <a:pPr lvl="0"/>
            <a:r>
              <a:rPr lang="en-GB" sz="1400" dirty="0"/>
              <a:t>A belief that capabilities and performance can always be further developed. </a:t>
            </a:r>
          </a:p>
          <a:p>
            <a:pPr lvl="0"/>
            <a:r>
              <a:rPr lang="en-GB" sz="1400" dirty="0"/>
              <a:t>Focus on process and learning from both successes and failures. </a:t>
            </a:r>
          </a:p>
          <a:p>
            <a:pPr lvl="0"/>
            <a:r>
              <a:rPr lang="en-GB" sz="1400" dirty="0"/>
              <a:t>Mistakes are seen as opportunities to gain knowledge rather than reasons for punishment. </a:t>
            </a:r>
          </a:p>
          <a:p>
            <a:pPr lvl="0"/>
            <a:r>
              <a:rPr lang="en-GB" sz="1400" dirty="0"/>
              <a:t>Feedback and ideas are valued from all voices. </a:t>
            </a:r>
          </a:p>
          <a:p>
            <a:pPr lvl="0"/>
            <a:r>
              <a:rPr lang="en-GB" sz="1400" dirty="0"/>
              <a:t>Resources are invested in cultivating long-term skills and adaptability. </a:t>
            </a:r>
          </a:p>
          <a:p>
            <a:pPr lvl="0"/>
            <a:r>
              <a:rPr lang="en-GB" sz="1400" dirty="0"/>
              <a:t>Achievement orientation with clear standards, but recognition of the development process itself. </a:t>
            </a:r>
          </a:p>
          <a:p>
            <a:pPr marL="0" indent="0">
              <a:buNone/>
            </a:pPr>
            <a:endParaRPr lang="en-GB" sz="1800" b="1" dirty="0"/>
          </a:p>
          <a:p>
            <a:endParaRPr lang="en-GB" dirty="0"/>
          </a:p>
        </p:txBody>
      </p:sp>
    </p:spTree>
    <p:extLst>
      <p:ext uri="{BB962C8B-B14F-4D97-AF65-F5344CB8AC3E}">
        <p14:creationId xmlns:p14="http://schemas.microsoft.com/office/powerpoint/2010/main" val="2700584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07F80-B11D-B235-3D06-8852056473FC}"/>
              </a:ext>
            </a:extLst>
          </p:cNvPr>
          <p:cNvSpPr>
            <a:spLocks noGrp="1"/>
          </p:cNvSpPr>
          <p:nvPr>
            <p:ph type="title"/>
          </p:nvPr>
        </p:nvSpPr>
        <p:spPr>
          <a:xfrm>
            <a:off x="0" y="0"/>
            <a:ext cx="9144000" cy="370936"/>
          </a:xfrm>
        </p:spPr>
        <p:txBody>
          <a:bodyPr>
            <a:normAutofit fontScale="90000"/>
          </a:bodyPr>
          <a:lstStyle/>
          <a:p>
            <a:br>
              <a:rPr lang="en-GB" b="1" dirty="0"/>
            </a:br>
            <a:r>
              <a:rPr lang="en-GB" b="1" dirty="0"/>
              <a:t>Growth Mindset (Carol Dweck)</a:t>
            </a:r>
            <a:br>
              <a:rPr lang="en-GB" b="1" dirty="0"/>
            </a:br>
            <a:endParaRPr lang="en-GB" dirty="0"/>
          </a:p>
        </p:txBody>
      </p:sp>
      <p:sp>
        <p:nvSpPr>
          <p:cNvPr id="3" name="Content Placeholder 2">
            <a:extLst>
              <a:ext uri="{FF2B5EF4-FFF2-40B4-BE49-F238E27FC236}">
                <a16:creationId xmlns:a16="http://schemas.microsoft.com/office/drawing/2014/main" id="{EB705A1C-64BB-BA34-8C90-1169EFAD1478}"/>
              </a:ext>
            </a:extLst>
          </p:cNvPr>
          <p:cNvSpPr>
            <a:spLocks noGrp="1"/>
          </p:cNvSpPr>
          <p:nvPr>
            <p:ph idx="1"/>
          </p:nvPr>
        </p:nvSpPr>
        <p:spPr>
          <a:xfrm>
            <a:off x="0" y="303332"/>
            <a:ext cx="9144000" cy="6382139"/>
          </a:xfrm>
        </p:spPr>
        <p:txBody>
          <a:bodyPr>
            <a:normAutofit fontScale="70000" lnSpcReduction="20000"/>
          </a:bodyPr>
          <a:lstStyle/>
          <a:p>
            <a:pPr marL="0" indent="0">
              <a:buNone/>
            </a:pPr>
            <a:r>
              <a:rPr lang="en-GB" dirty="0"/>
              <a:t>A growth mindset culture enables talent to flourish by:</a:t>
            </a:r>
          </a:p>
          <a:p>
            <a:r>
              <a:rPr lang="en-GB" b="1" dirty="0"/>
              <a:t>Encouraging Development</a:t>
            </a:r>
            <a:br>
              <a:rPr lang="en-GB" dirty="0"/>
            </a:br>
            <a:r>
              <a:rPr lang="en-GB" dirty="0"/>
              <a:t>When employees believe their abilities can grow, they are more likely to seek learning opportunities and persist through challenges. </a:t>
            </a:r>
            <a:r>
              <a:rPr lang="en-GB" b="1" dirty="0"/>
              <a:t>Normalising Learning from Failure</a:t>
            </a:r>
            <a:br>
              <a:rPr lang="en-GB" dirty="0"/>
            </a:br>
            <a:r>
              <a:rPr lang="en-GB" dirty="0"/>
              <a:t>Organisations that view mistakes as learning opportunities create psychological safety for experimentation and innovation. </a:t>
            </a:r>
          </a:p>
          <a:p>
            <a:r>
              <a:rPr lang="en-GB" b="1" dirty="0"/>
              <a:t>Rewarding Process and Effort - </a:t>
            </a:r>
            <a:r>
              <a:rPr lang="en-GB" dirty="0"/>
              <a:t>Recognising effort, strategy and persistence (not just outcomes) motivates employees to engage in continuous improvement. </a:t>
            </a:r>
          </a:p>
          <a:p>
            <a:r>
              <a:rPr lang="en-GB" b="1" dirty="0"/>
              <a:t>Supporting Risk-Taking - </a:t>
            </a:r>
            <a:r>
              <a:rPr lang="en-GB" dirty="0"/>
              <a:t>Growth mindset cultures encourage employees to stretch beyond their comfort zone and take reasonable risks. </a:t>
            </a:r>
          </a:p>
          <a:p>
            <a:r>
              <a:rPr lang="en-GB" b="1" dirty="0"/>
              <a:t>Investing in Mentoring - </a:t>
            </a:r>
            <a:r>
              <a:rPr lang="en-GB" dirty="0"/>
              <a:t>Organisations commit resources to mentoring and support, helping employees develop their potential. </a:t>
            </a:r>
          </a:p>
          <a:p>
            <a:endParaRPr lang="en-GB" b="1" dirty="0"/>
          </a:p>
          <a:p>
            <a:pPr marL="0" indent="0">
              <a:buNone/>
            </a:pPr>
            <a:r>
              <a:rPr lang="en-GB" b="1" dirty="0"/>
              <a:t>Practical Applications for Talent Strategy:</a:t>
            </a:r>
            <a:endParaRPr lang="en-GB" dirty="0"/>
          </a:p>
          <a:p>
            <a:pPr marL="457200" lvl="0" indent="-457200">
              <a:buFont typeface="+mj-lt"/>
              <a:buAutoNum type="arabicPeriod"/>
            </a:pPr>
            <a:r>
              <a:rPr lang="en-GB" dirty="0"/>
              <a:t>Leadership modelling: Leaders openly discuss challenges and seek feedback. </a:t>
            </a:r>
          </a:p>
          <a:p>
            <a:pPr marL="457200" lvl="0" indent="-457200">
              <a:buFont typeface="+mj-lt"/>
              <a:buAutoNum type="arabicPeriod"/>
            </a:pPr>
            <a:r>
              <a:rPr lang="en-GB" dirty="0"/>
              <a:t>Performance management: Shift from annual evaluations to frequent developmental feedback. </a:t>
            </a:r>
          </a:p>
          <a:p>
            <a:pPr marL="457200" lvl="0" indent="-457200">
              <a:buFont typeface="+mj-lt"/>
              <a:buAutoNum type="arabicPeriod"/>
            </a:pPr>
            <a:r>
              <a:rPr lang="en-GB" dirty="0"/>
              <a:t>Onboarding: Emphasise that all roles offer opportunities to expand skills through stretch assignments. </a:t>
            </a:r>
          </a:p>
          <a:p>
            <a:pPr marL="457200" lvl="0" indent="-457200">
              <a:buFont typeface="+mj-lt"/>
              <a:buAutoNum type="arabicPeriod"/>
            </a:pPr>
            <a:r>
              <a:rPr lang="en-GB" dirty="0"/>
              <a:t>Training: Provide funding and encouragement for learning new competencies. </a:t>
            </a:r>
          </a:p>
          <a:p>
            <a:pPr marL="457200" lvl="0" indent="-457200">
              <a:buFont typeface="+mj-lt"/>
              <a:buAutoNum type="arabicPeriod"/>
            </a:pPr>
            <a:r>
              <a:rPr lang="en-GB" dirty="0"/>
              <a:t>Communication: Highlight stories of growth through perseverance and strategy use. </a:t>
            </a:r>
          </a:p>
          <a:p>
            <a:pPr marL="457200" lvl="0" indent="-457200">
              <a:buFont typeface="+mj-lt"/>
              <a:buAutoNum type="arabicPeriod"/>
            </a:pPr>
            <a:r>
              <a:rPr lang="en-GB" dirty="0"/>
              <a:t>Recognition: Reward developmental milestones, strategy use, persistence and teamwork.</a:t>
            </a:r>
          </a:p>
          <a:p>
            <a:endParaRPr lang="en-GB" dirty="0"/>
          </a:p>
        </p:txBody>
      </p:sp>
    </p:spTree>
    <p:extLst>
      <p:ext uri="{BB962C8B-B14F-4D97-AF65-F5344CB8AC3E}">
        <p14:creationId xmlns:p14="http://schemas.microsoft.com/office/powerpoint/2010/main" val="2613160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32205-8C59-A9FA-E5F3-A2552895C3A1}"/>
              </a:ext>
            </a:extLst>
          </p:cNvPr>
          <p:cNvSpPr>
            <a:spLocks noGrp="1"/>
          </p:cNvSpPr>
          <p:nvPr>
            <p:ph type="title"/>
          </p:nvPr>
        </p:nvSpPr>
        <p:spPr>
          <a:xfrm>
            <a:off x="0" y="0"/>
            <a:ext cx="9144000" cy="370936"/>
          </a:xfrm>
        </p:spPr>
        <p:txBody>
          <a:bodyPr>
            <a:normAutofit fontScale="90000"/>
          </a:bodyPr>
          <a:lstStyle/>
          <a:p>
            <a:br>
              <a:rPr lang="en-GB" b="1" dirty="0"/>
            </a:br>
            <a:r>
              <a:rPr lang="en-GB" b="1" dirty="0"/>
              <a:t>Psychological Safety (Amy Edmondson)</a:t>
            </a:r>
            <a:br>
              <a:rPr lang="en-GB" b="1" dirty="0"/>
            </a:br>
            <a:endParaRPr lang="en-GB" dirty="0"/>
          </a:p>
        </p:txBody>
      </p:sp>
      <p:sp>
        <p:nvSpPr>
          <p:cNvPr id="3" name="Content Placeholder 2">
            <a:extLst>
              <a:ext uri="{FF2B5EF4-FFF2-40B4-BE49-F238E27FC236}">
                <a16:creationId xmlns:a16="http://schemas.microsoft.com/office/drawing/2014/main" id="{6D477101-A23E-3AAB-0EC2-63C1D11FFF39}"/>
              </a:ext>
            </a:extLst>
          </p:cNvPr>
          <p:cNvSpPr>
            <a:spLocks noGrp="1"/>
          </p:cNvSpPr>
          <p:nvPr>
            <p:ph idx="1"/>
          </p:nvPr>
        </p:nvSpPr>
        <p:spPr>
          <a:xfrm>
            <a:off x="0" y="396551"/>
            <a:ext cx="9144000" cy="6064898"/>
          </a:xfrm>
        </p:spPr>
        <p:txBody>
          <a:bodyPr>
            <a:normAutofit fontScale="55000" lnSpcReduction="20000"/>
          </a:bodyPr>
          <a:lstStyle/>
          <a:p>
            <a:pPr marL="0" indent="0">
              <a:buNone/>
            </a:pPr>
            <a:r>
              <a:rPr lang="en-GB" sz="2500" dirty="0"/>
              <a:t>Amy Edmondson defines </a:t>
            </a:r>
            <a:r>
              <a:rPr lang="en-GB" sz="2500" b="1" dirty="0"/>
              <a:t>team psychological safety</a:t>
            </a:r>
            <a:r>
              <a:rPr lang="en-GB" sz="2500" dirty="0"/>
              <a:t> as a shared belief held by team members that the team is safe for interpersonal risk-taking. In psychologically safe teams, members feel able to: Speak up with ideas, questions, concerns or mistakes. Ask for help when needed. Admit errors without fear of punishment or humiliation. Challenge the status quo. Take reasonable risks. </a:t>
            </a:r>
          </a:p>
          <a:p>
            <a:endParaRPr lang="en-GB" sz="2500" dirty="0"/>
          </a:p>
          <a:p>
            <a:pPr marL="0" indent="0">
              <a:buNone/>
            </a:pPr>
            <a:r>
              <a:rPr lang="en-GB" sz="2500" dirty="0"/>
              <a:t>Edmondson's framework shows that optimal performance occurs when </a:t>
            </a:r>
            <a:r>
              <a:rPr lang="en-GB" sz="2500" b="1" dirty="0"/>
              <a:t>high psychological safety</a:t>
            </a:r>
            <a:r>
              <a:rPr lang="en-GB" sz="2500" dirty="0"/>
              <a:t> is combined with </a:t>
            </a:r>
            <a:r>
              <a:rPr lang="en-GB" sz="2500" b="1" dirty="0"/>
              <a:t>high accountability</a:t>
            </a:r>
            <a:r>
              <a:rPr lang="en-GB" sz="2500" dirty="0"/>
              <a:t>:</a:t>
            </a:r>
          </a:p>
          <a:p>
            <a:pPr marL="457200" lvl="0" indent="-457200">
              <a:buFont typeface="+mj-lt"/>
              <a:buAutoNum type="arabicPeriod"/>
            </a:pPr>
            <a:r>
              <a:rPr lang="en-GB" sz="2500" b="1" dirty="0"/>
              <a:t>High Safety and High Accountability = Learning Zone:</a:t>
            </a:r>
            <a:r>
              <a:rPr lang="en-GB" sz="2500" dirty="0"/>
              <a:t> Intelligent risk-taking, open feedback, high performance.</a:t>
            </a:r>
          </a:p>
          <a:p>
            <a:pPr marL="457200" lvl="0" indent="-457200">
              <a:buFont typeface="+mj-lt"/>
              <a:buAutoNum type="arabicPeriod"/>
            </a:pPr>
            <a:r>
              <a:rPr lang="en-GB" sz="2500" b="1" dirty="0"/>
              <a:t>Low Safety and High Accountability = Anxiety Zone:</a:t>
            </a:r>
            <a:r>
              <a:rPr lang="en-GB" sz="2500" dirty="0"/>
              <a:t> Fear, silence, hidden errors.</a:t>
            </a:r>
          </a:p>
          <a:p>
            <a:pPr marL="457200" lvl="0" indent="-457200">
              <a:buFont typeface="+mj-lt"/>
              <a:buAutoNum type="arabicPeriod"/>
            </a:pPr>
            <a:r>
              <a:rPr lang="en-GB" sz="2500" b="1" dirty="0"/>
              <a:t>High Safety and Low Accountability = Comfort Zone:</a:t>
            </a:r>
            <a:r>
              <a:rPr lang="en-GB" sz="2500" dirty="0"/>
              <a:t> Nice but complacent.</a:t>
            </a:r>
          </a:p>
          <a:p>
            <a:pPr marL="457200" lvl="0" indent="-457200">
              <a:buFont typeface="+mj-lt"/>
              <a:buAutoNum type="arabicPeriod"/>
            </a:pPr>
            <a:r>
              <a:rPr lang="en-GB" sz="2500" b="1" dirty="0"/>
              <a:t>Low Safety and Low Accountability = Apathy Zone:</a:t>
            </a:r>
            <a:r>
              <a:rPr lang="en-GB" sz="2500" dirty="0"/>
              <a:t> Minimal effort, innovation stalls. </a:t>
            </a:r>
          </a:p>
          <a:p>
            <a:pPr marL="0" lvl="0" indent="0">
              <a:buNone/>
            </a:pPr>
            <a:endParaRPr lang="en-GB" sz="2500" b="1" dirty="0"/>
          </a:p>
          <a:p>
            <a:pPr marL="0" indent="0">
              <a:buNone/>
            </a:pPr>
            <a:r>
              <a:rPr lang="en-GB" sz="2500" dirty="0"/>
              <a:t>Research shows that psychological safety: Fosters open communication, knowledge sharing and constructive feedback. Enables learning from failure and establishes a learning culture. Leads to enhanced creativity, innovation and problem-solving capabilities. </a:t>
            </a:r>
          </a:p>
          <a:p>
            <a:pPr lvl="0"/>
            <a:endParaRPr lang="en-GB" sz="2500" dirty="0"/>
          </a:p>
          <a:p>
            <a:pPr marL="0" indent="0">
              <a:buNone/>
            </a:pPr>
            <a:r>
              <a:rPr lang="en-GB" sz="2500" dirty="0"/>
              <a:t>Psychological safety enables talent to flourish by:</a:t>
            </a:r>
          </a:p>
          <a:p>
            <a:r>
              <a:rPr lang="en-GB" sz="2500" b="1" dirty="0"/>
              <a:t>Enabling Voice - </a:t>
            </a:r>
            <a:r>
              <a:rPr lang="en-GB" sz="2500" dirty="0"/>
              <a:t>When employees feel safe to speak up, they share ideas, raise concerns &amp; contribute to innovation. </a:t>
            </a:r>
          </a:p>
          <a:p>
            <a:r>
              <a:rPr lang="en-GB" sz="2500" b="1" dirty="0"/>
              <a:t>Supporting Learning from Mistakes - </a:t>
            </a:r>
            <a:r>
              <a:rPr lang="en-GB" sz="2500" dirty="0"/>
              <a:t>Safe environments allow employees to admit errors and learn from them rather than hiding failures.</a:t>
            </a:r>
          </a:p>
          <a:p>
            <a:r>
              <a:rPr lang="en-GB" sz="2500" b="1" dirty="0"/>
              <a:t>Encouraging Experimentation - </a:t>
            </a:r>
            <a:r>
              <a:rPr lang="en-GB" sz="2500" dirty="0"/>
              <a:t>Psychological safety supports intelligent risk-taking and experimentation, which are essential for innovation. </a:t>
            </a:r>
          </a:p>
          <a:p>
            <a:r>
              <a:rPr lang="en-GB" sz="2500" b="1" dirty="0"/>
              <a:t>Building Trust - </a:t>
            </a:r>
            <a:r>
              <a:rPr lang="en-GB" sz="2500" dirty="0"/>
              <a:t>Safe teams develop stronger trust and collaboration, enabling collective problem-solving.</a:t>
            </a:r>
          </a:p>
          <a:p>
            <a:r>
              <a:rPr lang="en-GB" sz="2500" b="1" dirty="0"/>
              <a:t>Facilitating Feedback - </a:t>
            </a:r>
            <a:r>
              <a:rPr lang="en-GB" sz="2500" dirty="0"/>
              <a:t>Employees are more likely to seek and give constructive feedback in safe environments.</a:t>
            </a:r>
          </a:p>
          <a:p>
            <a:endParaRPr lang="en-GB" dirty="0"/>
          </a:p>
          <a:p>
            <a:endParaRPr lang="en-GB" dirty="0"/>
          </a:p>
        </p:txBody>
      </p:sp>
    </p:spTree>
    <p:extLst>
      <p:ext uri="{BB962C8B-B14F-4D97-AF65-F5344CB8AC3E}">
        <p14:creationId xmlns:p14="http://schemas.microsoft.com/office/powerpoint/2010/main" val="1674286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E2D30-BC3B-D25A-5B81-E3EBE1D6DE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F10491-ED6B-88B4-C41A-013B0699D220}"/>
              </a:ext>
            </a:extLst>
          </p:cNvPr>
          <p:cNvSpPr>
            <a:spLocks noGrp="1"/>
          </p:cNvSpPr>
          <p:nvPr>
            <p:ph type="title"/>
          </p:nvPr>
        </p:nvSpPr>
        <p:spPr>
          <a:xfrm>
            <a:off x="0" y="0"/>
            <a:ext cx="9144000" cy="494522"/>
          </a:xfrm>
        </p:spPr>
        <p:txBody>
          <a:bodyPr>
            <a:normAutofit fontScale="90000"/>
          </a:bodyPr>
          <a:lstStyle/>
          <a:p>
            <a:br>
              <a:rPr lang="en-GB" b="1" dirty="0"/>
            </a:br>
            <a:r>
              <a:rPr lang="en-GB" b="1" dirty="0"/>
              <a:t>Integrating the Three Theories for Talent Growth</a:t>
            </a:r>
            <a:br>
              <a:rPr lang="en-GB" b="1" dirty="0"/>
            </a:br>
            <a:endParaRPr lang="en-GB" dirty="0"/>
          </a:p>
        </p:txBody>
      </p:sp>
      <p:sp>
        <p:nvSpPr>
          <p:cNvPr id="3" name="Content Placeholder 2">
            <a:extLst>
              <a:ext uri="{FF2B5EF4-FFF2-40B4-BE49-F238E27FC236}">
                <a16:creationId xmlns:a16="http://schemas.microsoft.com/office/drawing/2014/main" id="{047ECC21-E273-68A0-A629-9D56FC7B5BE0}"/>
              </a:ext>
            </a:extLst>
          </p:cNvPr>
          <p:cNvSpPr>
            <a:spLocks noGrp="1"/>
          </p:cNvSpPr>
          <p:nvPr>
            <p:ph idx="1"/>
          </p:nvPr>
        </p:nvSpPr>
        <p:spPr>
          <a:xfrm>
            <a:off x="0" y="494522"/>
            <a:ext cx="9144000" cy="6064898"/>
          </a:xfrm>
        </p:spPr>
        <p:txBody>
          <a:bodyPr>
            <a:normAutofit/>
          </a:bodyPr>
          <a:lstStyle/>
          <a:p>
            <a:pPr marL="0" indent="0">
              <a:buNone/>
            </a:pPr>
            <a:r>
              <a:rPr lang="en-GB" dirty="0"/>
              <a:t>These three theories are mutually reinforcing and together create a powerful foundation for talent development:</a:t>
            </a:r>
          </a:p>
          <a:p>
            <a:pPr marL="0" indent="0">
              <a:buNone/>
            </a:pPr>
            <a:r>
              <a:rPr lang="en-GB" b="1" dirty="0"/>
              <a:t>How They Connect</a:t>
            </a:r>
          </a:p>
          <a:p>
            <a:r>
              <a:rPr lang="en-GB" b="1" dirty="0"/>
              <a:t>Learning Organisation provides the system: </a:t>
            </a:r>
            <a:r>
              <a:rPr lang="en-GB" dirty="0"/>
              <a:t>Senge's five disciplines create the structural and cultural foundation for continuous learning at individual, team &amp; organisational levels. </a:t>
            </a:r>
          </a:p>
          <a:p>
            <a:r>
              <a:rPr lang="en-GB" b="1" dirty="0"/>
              <a:t>Growth Mindset provides the beliefs: </a:t>
            </a:r>
            <a:r>
              <a:rPr lang="en-GB" dirty="0"/>
              <a:t>Dweck's work ensures that employees and leaders believe development is possible and worth pursuing, creating motivation for learning. </a:t>
            </a:r>
          </a:p>
          <a:p>
            <a:r>
              <a:rPr lang="en-GB" b="1" dirty="0"/>
              <a:t>Psychological Safety provides the climate: </a:t>
            </a:r>
            <a:r>
              <a:rPr lang="en-GB" dirty="0"/>
              <a:t>Edmondson's research shows that without safety, employees will not engage in the learning behaviours (speaking up, admitting mistakes, experimenting) that growth requires.</a:t>
            </a:r>
          </a:p>
          <a:p>
            <a:endParaRPr lang="en-GB" dirty="0"/>
          </a:p>
        </p:txBody>
      </p:sp>
    </p:spTree>
    <p:extLst>
      <p:ext uri="{BB962C8B-B14F-4D97-AF65-F5344CB8AC3E}">
        <p14:creationId xmlns:p14="http://schemas.microsoft.com/office/powerpoint/2010/main" val="3250603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320040"/>
          </a:xfrm>
          <a:prstGeom prst="rect">
            <a:avLst/>
          </a:prstGeom>
          <a:solidFill>
            <a:srgbClr val="0070C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20040"/>
            <a:ext cx="3990975" cy="4483279"/>
          </a:xfrm>
          <a:prstGeom prst="rect">
            <a:avLst/>
          </a:prstGeom>
          <a:noFill/>
        </p:spPr>
        <p:txBody>
          <a:bodyPr wrap="square">
            <a:spAutoFit/>
          </a:bodyPr>
          <a:lstStyle/>
          <a:p>
            <a:pPr>
              <a:defRPr sz="2800" b="1">
                <a:solidFill>
                  <a:srgbClr val="004B82"/>
                </a:solidFill>
              </a:defRPr>
            </a:pPr>
            <a:r>
              <a:rPr dirty="0"/>
              <a:t>The Manager’s Role in Talent Development</a:t>
            </a:r>
            <a:endParaRPr lang="en-GB" dirty="0"/>
          </a:p>
          <a:p>
            <a:pPr>
              <a:defRPr sz="2800" b="1">
                <a:solidFill>
                  <a:srgbClr val="004B82"/>
                </a:solidFill>
              </a:defRPr>
            </a:pPr>
            <a:endParaRPr lang="en-GB" dirty="0"/>
          </a:p>
          <a:p>
            <a:pPr marL="342900" indent="-342900">
              <a:spcAft>
                <a:spcPts val="800"/>
              </a:spcAft>
              <a:buFont typeface="Arial" panose="020B0604020202020204" pitchFamily="34" charset="0"/>
              <a:buChar char="•"/>
              <a:defRPr sz="2000">
                <a:solidFill>
                  <a:srgbClr val="232D37"/>
                </a:solidFill>
              </a:defRPr>
            </a:pPr>
            <a:r>
              <a:rPr lang="en-GB" dirty="0"/>
              <a:t>Set clear goals and expectations</a:t>
            </a:r>
          </a:p>
          <a:p>
            <a:pPr>
              <a:spcAft>
                <a:spcPts val="800"/>
              </a:spcAft>
              <a:defRPr sz="2000">
                <a:solidFill>
                  <a:srgbClr val="232D37"/>
                </a:solidFill>
              </a:defRPr>
            </a:pPr>
            <a:r>
              <a:rPr lang="en-GB" dirty="0"/>
              <a:t>• Give frequent, useful feedback</a:t>
            </a:r>
          </a:p>
          <a:p>
            <a:pPr>
              <a:spcAft>
                <a:spcPts val="800"/>
              </a:spcAft>
              <a:defRPr sz="2000">
                <a:solidFill>
                  <a:srgbClr val="232D37"/>
                </a:solidFill>
              </a:defRPr>
            </a:pPr>
            <a:r>
              <a:rPr lang="en-GB" dirty="0"/>
              <a:t>• Create stretch opportunities</a:t>
            </a:r>
          </a:p>
          <a:p>
            <a:pPr>
              <a:spcAft>
                <a:spcPts val="800"/>
              </a:spcAft>
              <a:defRPr sz="2000">
                <a:solidFill>
                  <a:srgbClr val="232D37"/>
                </a:solidFill>
              </a:defRPr>
            </a:pPr>
            <a:r>
              <a:rPr lang="en-GB" dirty="0"/>
              <a:t>• Support learning from mistakes</a:t>
            </a:r>
          </a:p>
          <a:p>
            <a:pPr>
              <a:spcAft>
                <a:spcPts val="800"/>
              </a:spcAft>
              <a:defRPr sz="2000">
                <a:solidFill>
                  <a:srgbClr val="232D37"/>
                </a:solidFill>
              </a:defRPr>
            </a:pPr>
            <a:r>
              <a:rPr lang="en-GB" dirty="0"/>
              <a:t>• Make time for development conversations</a:t>
            </a:r>
          </a:p>
          <a:p>
            <a:pPr>
              <a:defRPr sz="2800" b="1">
                <a:solidFill>
                  <a:srgbClr val="004B82"/>
                </a:solidFill>
              </a:defRPr>
            </a:pPr>
            <a:endParaRPr dirty="0"/>
          </a:p>
        </p:txBody>
      </p:sp>
      <p:sp>
        <p:nvSpPr>
          <p:cNvPr id="4" name="TextBox 3"/>
          <p:cNvSpPr txBox="1"/>
          <p:nvPr/>
        </p:nvSpPr>
        <p:spPr>
          <a:xfrm>
            <a:off x="822960" y="1554480"/>
            <a:ext cx="10515600" cy="400110"/>
          </a:xfrm>
          <a:prstGeom prst="rect">
            <a:avLst/>
          </a:prstGeom>
          <a:noFill/>
        </p:spPr>
        <p:txBody>
          <a:bodyPr wrap="square">
            <a:spAutoFit/>
          </a:bodyPr>
          <a:lstStyle/>
          <a:p>
            <a:pPr>
              <a:spcAft>
                <a:spcPts val="800"/>
              </a:spcAft>
              <a:defRPr sz="2000">
                <a:solidFill>
                  <a:srgbClr val="232D37"/>
                </a:solidFill>
              </a:defRPr>
            </a:pPr>
            <a:r>
              <a:rPr dirty="0"/>
              <a:t>•</a:t>
            </a:r>
          </a:p>
        </p:txBody>
      </p:sp>
      <p:sp>
        <p:nvSpPr>
          <p:cNvPr id="6" name="TextBox 5">
            <a:extLst>
              <a:ext uri="{FF2B5EF4-FFF2-40B4-BE49-F238E27FC236}">
                <a16:creationId xmlns:a16="http://schemas.microsoft.com/office/drawing/2014/main" id="{C1ED9847-4D96-45F6-9900-5055AD242DE2}"/>
              </a:ext>
            </a:extLst>
          </p:cNvPr>
          <p:cNvSpPr txBox="1"/>
          <p:nvPr/>
        </p:nvSpPr>
        <p:spPr>
          <a:xfrm>
            <a:off x="4314826" y="302855"/>
            <a:ext cx="4762500" cy="3642023"/>
          </a:xfrm>
          <a:prstGeom prst="rect">
            <a:avLst/>
          </a:prstGeom>
          <a:noFill/>
        </p:spPr>
        <p:txBody>
          <a:bodyPr wrap="square">
            <a:spAutoFit/>
          </a:bodyPr>
          <a:lstStyle/>
          <a:p>
            <a:pPr>
              <a:defRPr sz="2800" b="1">
                <a:solidFill>
                  <a:srgbClr val="004B82"/>
                </a:solidFill>
              </a:defRPr>
            </a:pPr>
            <a:r>
              <a:rPr dirty="0"/>
              <a:t>Measuring Impact of Talent and Learning</a:t>
            </a:r>
            <a:endParaRPr lang="en-GB" dirty="0"/>
          </a:p>
          <a:p>
            <a:pPr>
              <a:defRPr sz="2800" b="1">
                <a:solidFill>
                  <a:srgbClr val="004B82"/>
                </a:solidFill>
              </a:defRPr>
            </a:pPr>
            <a:endParaRPr lang="en-GB" dirty="0"/>
          </a:p>
          <a:p>
            <a:pPr marL="342900" indent="-342900">
              <a:spcAft>
                <a:spcPts val="800"/>
              </a:spcAft>
              <a:buFont typeface="Arial" panose="020B0604020202020204" pitchFamily="34" charset="0"/>
              <a:buChar char="•"/>
              <a:defRPr sz="2000">
                <a:solidFill>
                  <a:srgbClr val="232D37"/>
                </a:solidFill>
              </a:defRPr>
            </a:pPr>
            <a:r>
              <a:rPr lang="en-GB" dirty="0"/>
              <a:t>Skills and capability gains</a:t>
            </a:r>
          </a:p>
          <a:p>
            <a:pPr>
              <a:spcAft>
                <a:spcPts val="800"/>
              </a:spcAft>
              <a:defRPr sz="2000">
                <a:solidFill>
                  <a:srgbClr val="232D37"/>
                </a:solidFill>
              </a:defRPr>
            </a:pPr>
            <a:r>
              <a:rPr lang="en-GB" dirty="0"/>
              <a:t>• Learning participation and completion</a:t>
            </a:r>
          </a:p>
          <a:p>
            <a:pPr>
              <a:spcAft>
                <a:spcPts val="800"/>
              </a:spcAft>
              <a:defRPr sz="2000">
                <a:solidFill>
                  <a:srgbClr val="232D37"/>
                </a:solidFill>
              </a:defRPr>
            </a:pPr>
            <a:r>
              <a:rPr lang="en-GB" dirty="0"/>
              <a:t>• Internal promotion and mobility rates</a:t>
            </a:r>
          </a:p>
          <a:p>
            <a:pPr>
              <a:spcAft>
                <a:spcPts val="800"/>
              </a:spcAft>
              <a:defRPr sz="2000">
                <a:solidFill>
                  <a:srgbClr val="232D37"/>
                </a:solidFill>
              </a:defRPr>
            </a:pPr>
            <a:r>
              <a:rPr lang="en-GB" dirty="0"/>
              <a:t>• Engagement and retention</a:t>
            </a:r>
          </a:p>
          <a:p>
            <a:pPr>
              <a:spcAft>
                <a:spcPts val="800"/>
              </a:spcAft>
              <a:defRPr sz="2000">
                <a:solidFill>
                  <a:srgbClr val="232D37"/>
                </a:solidFill>
              </a:defRPr>
            </a:pPr>
            <a:r>
              <a:rPr lang="en-GB" dirty="0"/>
              <a:t>• Quality, productivity and customer outcomes</a:t>
            </a:r>
            <a:endParaRPr dirty="0"/>
          </a:p>
        </p:txBody>
      </p:sp>
    </p:spTree>
    <p:extLst>
      <p:ext uri="{BB962C8B-B14F-4D97-AF65-F5344CB8AC3E}">
        <p14:creationId xmlns:p14="http://schemas.microsoft.com/office/powerpoint/2010/main" val="32051216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a:extLst>
              <a:ext uri="{FF2B5EF4-FFF2-40B4-BE49-F238E27FC236}">
                <a16:creationId xmlns:a16="http://schemas.microsoft.com/office/drawing/2014/main" id="{8186C162-869D-EF4B-BC31-B4C8DE5D4402}"/>
              </a:ext>
            </a:extLst>
          </p:cNvPr>
          <p:cNvSpPr>
            <a:spLocks noGrp="1" noChangeArrowheads="1"/>
          </p:cNvSpPr>
          <p:nvPr>
            <p:ph idx="1"/>
          </p:nvPr>
        </p:nvSpPr>
        <p:spPr>
          <a:xfrm>
            <a:off x="323528" y="260648"/>
            <a:ext cx="8229600" cy="5861050"/>
          </a:xfrm>
        </p:spPr>
        <p:txBody>
          <a:bodyPr>
            <a:normAutofit/>
          </a:bodyPr>
          <a:lstStyle/>
          <a:p>
            <a:pPr marL="411480" indent="-256032" algn="ctr">
              <a:lnSpc>
                <a:spcPct val="150000"/>
              </a:lnSpc>
              <a:buClr>
                <a:schemeClr val="accent3"/>
              </a:buClr>
              <a:buNone/>
              <a:defRPr/>
            </a:pPr>
            <a:r>
              <a:rPr lang="en-GB" altLang="en-US" sz="3600" b="1" dirty="0">
                <a:solidFill>
                  <a:srgbClr val="0070C0"/>
                </a:solidFill>
                <a:latin typeface="+mj-lt"/>
              </a:rPr>
              <a:t>Training</a:t>
            </a:r>
          </a:p>
          <a:p>
            <a:pPr marL="498348" algn="just">
              <a:buClr>
                <a:schemeClr val="accent3"/>
              </a:buClr>
              <a:defRPr/>
            </a:pPr>
            <a:r>
              <a:rPr lang="en-US" sz="2600" dirty="0"/>
              <a:t>In future, the success of enterprises will depend upon the revolutionary training and development system in human resource management.  </a:t>
            </a:r>
          </a:p>
          <a:p>
            <a:pPr marL="498348" algn="just">
              <a:buClr>
                <a:schemeClr val="accent3"/>
              </a:buClr>
              <a:defRPr/>
            </a:pPr>
            <a:r>
              <a:rPr lang="en-US" sz="2600" dirty="0"/>
              <a:t> As we live and work in the world of knowledge and skill, every human activity need up-to-date knowledge and required skills to perform it.</a:t>
            </a:r>
          </a:p>
        </p:txBody>
      </p:sp>
    </p:spTree>
    <p:extLst>
      <p:ext uri="{BB962C8B-B14F-4D97-AF65-F5344CB8AC3E}">
        <p14:creationId xmlns:p14="http://schemas.microsoft.com/office/powerpoint/2010/main" val="3032519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DCF6F4-5483-4D4C-8CF7-D5CBEE6F2153}"/>
              </a:ext>
            </a:extLst>
          </p:cNvPr>
          <p:cNvSpPr>
            <a:spLocks noGrp="1"/>
          </p:cNvSpPr>
          <p:nvPr>
            <p:ph idx="1"/>
          </p:nvPr>
        </p:nvSpPr>
        <p:spPr>
          <a:xfrm>
            <a:off x="0" y="955965"/>
            <a:ext cx="9144000" cy="3917032"/>
          </a:xfrm>
        </p:spPr>
        <p:txBody>
          <a:bodyPr>
            <a:normAutofit fontScale="92500" lnSpcReduction="10000"/>
          </a:bodyPr>
          <a:lstStyle/>
          <a:p>
            <a:r>
              <a:rPr lang="en-GB" dirty="0"/>
              <a:t>Training is the development and delivery of information that people will use after attending the training. </a:t>
            </a:r>
          </a:p>
          <a:p>
            <a:endParaRPr lang="en-GB" dirty="0"/>
          </a:p>
          <a:p>
            <a:r>
              <a:rPr lang="en-GB" dirty="0"/>
              <a:t>This definition distinguishes </a:t>
            </a:r>
            <a:r>
              <a:rPr lang="en-GB" b="1" dirty="0"/>
              <a:t>“training” </a:t>
            </a:r>
            <a:r>
              <a:rPr lang="en-GB" dirty="0"/>
              <a:t>from other situations where people are provided with information, but are not necessarily expected to use the information they are given. (</a:t>
            </a:r>
            <a:r>
              <a:rPr lang="en-GB" dirty="0" err="1"/>
              <a:t>Ittner</a:t>
            </a:r>
            <a:r>
              <a:rPr lang="en-GB" dirty="0"/>
              <a:t> &amp; </a:t>
            </a:r>
            <a:r>
              <a:rPr lang="en-GB" dirty="0" err="1"/>
              <a:t>Douds</a:t>
            </a:r>
            <a:r>
              <a:rPr lang="en-GB" dirty="0"/>
              <a:t>, 1997. pp. 1-4).</a:t>
            </a:r>
          </a:p>
          <a:p>
            <a:endParaRPr lang="en-GB" dirty="0"/>
          </a:p>
          <a:p>
            <a:r>
              <a:rPr lang="en-GB" b="1" dirty="0"/>
              <a:t>Development </a:t>
            </a:r>
            <a:r>
              <a:rPr lang="en-GB" dirty="0"/>
              <a:t>differs from training because of its objective. Focusses on acquiring competencies for higher level positions and future expansions. It is more personalised (Salas et al., 2012)</a:t>
            </a:r>
          </a:p>
          <a:p>
            <a:endParaRPr lang="en-GB" dirty="0"/>
          </a:p>
        </p:txBody>
      </p:sp>
      <p:sp>
        <p:nvSpPr>
          <p:cNvPr id="3" name="Title 2">
            <a:extLst>
              <a:ext uri="{FF2B5EF4-FFF2-40B4-BE49-F238E27FC236}">
                <a16:creationId xmlns:a16="http://schemas.microsoft.com/office/drawing/2014/main" id="{9B9F4FC1-B970-4AB2-9670-930B28C1D1B9}"/>
              </a:ext>
            </a:extLst>
          </p:cNvPr>
          <p:cNvSpPr>
            <a:spLocks noGrp="1"/>
          </p:cNvSpPr>
          <p:nvPr>
            <p:ph type="title"/>
          </p:nvPr>
        </p:nvSpPr>
        <p:spPr>
          <a:xfrm>
            <a:off x="457200" y="0"/>
            <a:ext cx="8229600" cy="644236"/>
          </a:xfrm>
        </p:spPr>
        <p:txBody>
          <a:bodyPr/>
          <a:lstStyle/>
          <a:p>
            <a:r>
              <a:rPr lang="en-GB" b="1" u="none" dirty="0">
                <a:solidFill>
                  <a:srgbClr val="2A21D9"/>
                </a:solidFill>
              </a:rPr>
              <a:t>Training and Development</a:t>
            </a:r>
          </a:p>
        </p:txBody>
      </p:sp>
      <p:sp>
        <p:nvSpPr>
          <p:cNvPr id="4" name="Content Placeholder 1">
            <a:extLst>
              <a:ext uri="{FF2B5EF4-FFF2-40B4-BE49-F238E27FC236}">
                <a16:creationId xmlns:a16="http://schemas.microsoft.com/office/drawing/2014/main" id="{D340CBAC-A27B-9EC5-1BDB-91637A3BE69F}"/>
              </a:ext>
            </a:extLst>
          </p:cNvPr>
          <p:cNvSpPr txBox="1">
            <a:spLocks/>
          </p:cNvSpPr>
          <p:nvPr/>
        </p:nvSpPr>
        <p:spPr>
          <a:xfrm>
            <a:off x="4883726" y="1600201"/>
            <a:ext cx="4177147" cy="3917032"/>
          </a:xfrm>
          <a:prstGeom prst="rect">
            <a:avLst/>
          </a:prstGeom>
        </p:spPr>
        <p:txBody>
          <a:bodyPr vert="horz" lIns="91440" tIns="45720" rIns="91440" bIns="45720" rtlCol="0">
            <a:normAutofit/>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143308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8A0F3CB3-1BBE-934C-9FF7-8D2D11E59FF6}"/>
              </a:ext>
            </a:extLst>
          </p:cNvPr>
          <p:cNvSpPr>
            <a:spLocks noGrp="1"/>
          </p:cNvSpPr>
          <p:nvPr>
            <p:ph idx="1"/>
          </p:nvPr>
        </p:nvSpPr>
        <p:spPr>
          <a:xfrm>
            <a:off x="0" y="0"/>
            <a:ext cx="9143999" cy="5777345"/>
          </a:xfrm>
        </p:spPr>
        <p:txBody>
          <a:bodyPr>
            <a:normAutofit/>
          </a:bodyPr>
          <a:lstStyle/>
          <a:p>
            <a:pPr algn="ctr">
              <a:spcBef>
                <a:spcPct val="50000"/>
              </a:spcBef>
              <a:buFontTx/>
              <a:buNone/>
              <a:defRPr/>
            </a:pPr>
            <a:r>
              <a:rPr lang="en-GB" altLang="en-US" sz="3600" b="1" dirty="0">
                <a:solidFill>
                  <a:srgbClr val="0070C0"/>
                </a:solidFill>
                <a:ea typeface="ＭＳ Ｐゴシック" pitchFamily="1" charset="-128"/>
              </a:rPr>
              <a:t>Role of Training and Development</a:t>
            </a:r>
          </a:p>
          <a:p>
            <a:pPr marL="200025" indent="-457200">
              <a:spcBef>
                <a:spcPts val="0"/>
              </a:spcBef>
              <a:buFont typeface="+mj-lt"/>
              <a:buAutoNum type="arabicPeriod"/>
              <a:defRPr/>
            </a:pPr>
            <a:endParaRPr lang="en-GB" altLang="en-US" sz="2000" dirty="0">
              <a:latin typeface="Calibri" pitchFamily="34" charset="0"/>
              <a:ea typeface="ＭＳ Ｐゴシック" pitchFamily="1" charset="-128"/>
            </a:endParaRPr>
          </a:p>
          <a:p>
            <a:pPr indent="-514350" algn="just">
              <a:spcBef>
                <a:spcPts val="0"/>
              </a:spcBef>
              <a:buFont typeface="+mj-lt"/>
              <a:buAutoNum type="arabicPeriod"/>
              <a:defRPr/>
            </a:pPr>
            <a:r>
              <a:rPr lang="en-GB" altLang="en-US" sz="2600" dirty="0">
                <a:ea typeface="ＭＳ Ｐゴシック" pitchFamily="1" charset="-128"/>
              </a:rPr>
              <a:t>Increase in efficiency</a:t>
            </a:r>
          </a:p>
          <a:p>
            <a:pPr indent="-514350" algn="just">
              <a:spcBef>
                <a:spcPts val="0"/>
              </a:spcBef>
              <a:buFont typeface="+mj-lt"/>
              <a:buAutoNum type="arabicPeriod"/>
              <a:defRPr/>
            </a:pPr>
            <a:r>
              <a:rPr lang="en-GB" altLang="en-US" sz="2600" dirty="0">
                <a:ea typeface="ＭＳ Ｐゴシック" pitchFamily="1" charset="-128"/>
              </a:rPr>
              <a:t>Increase in employee morale</a:t>
            </a:r>
          </a:p>
          <a:p>
            <a:pPr indent="-514350" algn="just">
              <a:spcBef>
                <a:spcPts val="0"/>
              </a:spcBef>
              <a:buFont typeface="+mj-lt"/>
              <a:buAutoNum type="arabicPeriod"/>
              <a:defRPr/>
            </a:pPr>
            <a:r>
              <a:rPr lang="en-GB" altLang="en-US" sz="2600" dirty="0">
                <a:ea typeface="ＭＳ Ｐゴシック" pitchFamily="1" charset="-128"/>
              </a:rPr>
              <a:t>Reduced supervision</a:t>
            </a:r>
          </a:p>
          <a:p>
            <a:pPr marL="514350" indent="-514350" algn="just">
              <a:lnSpc>
                <a:spcPct val="90000"/>
              </a:lnSpc>
              <a:buFont typeface="+mj-lt"/>
              <a:buAutoNum type="arabicPeriod"/>
              <a:defRPr/>
            </a:pPr>
            <a:r>
              <a:rPr lang="en-US" sz="2600" dirty="0"/>
              <a:t>Reduces mistakes - minimizing costs</a:t>
            </a:r>
          </a:p>
          <a:p>
            <a:pPr marL="514350" indent="-514350" algn="just">
              <a:lnSpc>
                <a:spcPct val="90000"/>
              </a:lnSpc>
              <a:buFont typeface="+mj-lt"/>
              <a:buAutoNum type="arabicPeriod"/>
              <a:defRPr/>
            </a:pPr>
            <a:r>
              <a:rPr lang="en-US" sz="2600" dirty="0"/>
              <a:t>Improves communication and relationships (better teamwork)</a:t>
            </a:r>
          </a:p>
          <a:p>
            <a:pPr marL="514350" indent="-514350">
              <a:buFont typeface="+mj-lt"/>
              <a:buAutoNum type="arabicPeriod"/>
            </a:pPr>
            <a:r>
              <a:rPr lang="en-US" altLang="en-US" sz="2600" dirty="0"/>
              <a:t>Training equips individuals with necessary knowledge, skills, and abilities</a:t>
            </a:r>
          </a:p>
          <a:p>
            <a:pPr marL="514350" indent="-514350">
              <a:buFont typeface="+mj-lt"/>
              <a:buAutoNum type="arabicPeriod"/>
            </a:pPr>
            <a:r>
              <a:rPr lang="en-US" altLang="en-US" sz="2600" dirty="0"/>
              <a:t>Training serves to attract employees to companies, engages, them, and promotes retention</a:t>
            </a:r>
          </a:p>
          <a:p>
            <a:pPr marL="514350" indent="-514350">
              <a:buFont typeface="+mj-lt"/>
              <a:buAutoNum type="arabicPeriod"/>
            </a:pPr>
            <a:r>
              <a:rPr lang="en-US" altLang="en-US" sz="2600" dirty="0"/>
              <a:t>Training helps to create a competitive advantage</a:t>
            </a:r>
          </a:p>
          <a:p>
            <a:pPr marL="0">
              <a:spcBef>
                <a:spcPts val="0"/>
              </a:spcBef>
              <a:defRPr/>
            </a:pPr>
            <a:endParaRPr lang="en-GB" altLang="en-US" sz="2600" dirty="0">
              <a:ea typeface="ＭＳ Ｐゴシック" pitchFamily="1" charset="-128"/>
            </a:endParaRPr>
          </a:p>
          <a:p>
            <a:pPr marL="0">
              <a:spcBef>
                <a:spcPts val="0"/>
              </a:spcBef>
              <a:buFontTx/>
              <a:buNone/>
              <a:defRPr/>
            </a:pPr>
            <a:endParaRPr lang="en-GB" altLang="en-US" sz="2000" dirty="0">
              <a:latin typeface="Calibri" pitchFamily="34" charset="0"/>
              <a:ea typeface="ＭＳ Ｐゴシック" pitchFamily="1" charset="-128"/>
            </a:endParaRPr>
          </a:p>
        </p:txBody>
      </p:sp>
    </p:spTree>
    <p:extLst>
      <p:ext uri="{BB962C8B-B14F-4D97-AF65-F5344CB8AC3E}">
        <p14:creationId xmlns:p14="http://schemas.microsoft.com/office/powerpoint/2010/main" val="149126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extBox 3">
            <a:extLst>
              <a:ext uri="{FF2B5EF4-FFF2-40B4-BE49-F238E27FC236}">
                <a16:creationId xmlns:a16="http://schemas.microsoft.com/office/drawing/2014/main" id="{6016ED31-CE4D-5B45-B6A5-97257735BCB0}"/>
              </a:ext>
            </a:extLst>
          </p:cNvPr>
          <p:cNvSpPr txBox="1">
            <a:spLocks noChangeArrowheads="1"/>
          </p:cNvSpPr>
          <p:nvPr/>
        </p:nvSpPr>
        <p:spPr bwMode="auto">
          <a:xfrm>
            <a:off x="1184564" y="121924"/>
            <a:ext cx="6806045"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gn="ctr">
              <a:spcBef>
                <a:spcPct val="0"/>
              </a:spcBef>
              <a:buFontTx/>
              <a:buNone/>
            </a:pPr>
            <a:r>
              <a:rPr lang="en-GB" altLang="en-US" sz="4000" b="1" dirty="0">
                <a:solidFill>
                  <a:srgbClr val="0070C0"/>
                </a:solidFill>
              </a:rPr>
              <a:t>Training and Development</a:t>
            </a:r>
          </a:p>
          <a:p>
            <a:pPr>
              <a:spcBef>
                <a:spcPct val="0"/>
              </a:spcBef>
              <a:buFontTx/>
              <a:buNone/>
            </a:pPr>
            <a:endParaRPr lang="en-GB" altLang="en-US" sz="2400" dirty="0"/>
          </a:p>
        </p:txBody>
      </p:sp>
      <p:pic>
        <p:nvPicPr>
          <p:cNvPr id="29698" name="Picture 4">
            <a:extLst>
              <a:ext uri="{FF2B5EF4-FFF2-40B4-BE49-F238E27FC236}">
                <a16:creationId xmlns:a16="http://schemas.microsoft.com/office/drawing/2014/main" id="{5FB204BD-8B1F-7746-A211-1382487DF335}"/>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342900" y="1199142"/>
            <a:ext cx="8489373" cy="4317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5457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5FBA4037-B26B-3E4A-95F2-FA8C4392380A}"/>
              </a:ext>
            </a:extLst>
          </p:cNvPr>
          <p:cNvSpPr>
            <a:spLocks noGrp="1"/>
          </p:cNvSpPr>
          <p:nvPr>
            <p:ph idx="1"/>
          </p:nvPr>
        </p:nvSpPr>
        <p:spPr>
          <a:xfrm>
            <a:off x="323528" y="0"/>
            <a:ext cx="8612654" cy="768927"/>
          </a:xfrm>
        </p:spPr>
        <p:txBody>
          <a:bodyPr>
            <a:normAutofit/>
          </a:bodyPr>
          <a:lstStyle/>
          <a:p>
            <a:pPr algn="ctr">
              <a:spcBef>
                <a:spcPct val="50000"/>
              </a:spcBef>
              <a:buFontTx/>
              <a:buNone/>
              <a:defRPr/>
            </a:pPr>
            <a:r>
              <a:rPr lang="en-GB" altLang="en-US" sz="4000" b="1" dirty="0">
                <a:solidFill>
                  <a:srgbClr val="0070C0"/>
                </a:solidFill>
                <a:ea typeface="ＭＳ Ｐゴシック" pitchFamily="1" charset="-128"/>
              </a:rPr>
              <a:t>Training and Development cycle</a:t>
            </a:r>
          </a:p>
          <a:p>
            <a:pPr marL="0">
              <a:spcBef>
                <a:spcPts val="0"/>
              </a:spcBef>
              <a:buFontTx/>
              <a:buNone/>
              <a:defRPr/>
            </a:pPr>
            <a:endParaRPr lang="en-GB" altLang="en-US" sz="2000" dirty="0">
              <a:latin typeface="Calibri" pitchFamily="34" charset="0"/>
              <a:ea typeface="ＭＳ Ｐゴシック" pitchFamily="1" charset="-128"/>
            </a:endParaRPr>
          </a:p>
        </p:txBody>
      </p:sp>
      <p:pic>
        <p:nvPicPr>
          <p:cNvPr id="37890" name="Picture 2" descr="Image result for training cycle">
            <a:extLst>
              <a:ext uri="{FF2B5EF4-FFF2-40B4-BE49-F238E27FC236}">
                <a16:creationId xmlns:a16="http://schemas.microsoft.com/office/drawing/2014/main" id="{986488C8-9A43-5D40-BECC-AE6238A9B7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18310"/>
            <a:ext cx="9144000" cy="4724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40917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40327"/>
          </a:xfrm>
        </p:spPr>
        <p:txBody>
          <a:bodyPr>
            <a:normAutofit fontScale="90000"/>
          </a:bodyPr>
          <a:lstStyle/>
          <a:p>
            <a:r>
              <a:rPr lang="en-US" sz="4000" b="1" dirty="0"/>
              <a:t>Key Components of Learning</a:t>
            </a:r>
          </a:p>
        </p:txBody>
      </p:sp>
      <p:pic>
        <p:nvPicPr>
          <p:cNvPr id="6" name="Picture 2" descr="C:\Users\Vasundhara\Desktop\1.1.png"/>
          <p:cNvPicPr>
            <a:picLocks noChangeAspect="1" noChangeArrowheads="1"/>
          </p:cNvPicPr>
          <p:nvPr/>
        </p:nvPicPr>
        <p:blipFill>
          <a:blip r:embed="rId2"/>
          <a:srcRect/>
          <a:stretch>
            <a:fillRect/>
          </a:stretch>
        </p:blipFill>
        <p:spPr bwMode="auto">
          <a:xfrm>
            <a:off x="285750" y="820883"/>
            <a:ext cx="8572499" cy="4731880"/>
          </a:xfrm>
          <a:prstGeom prst="rect">
            <a:avLst/>
          </a:prstGeom>
          <a:noFill/>
          <a:ln w="9525">
            <a:noFill/>
            <a:miter lim="800000"/>
            <a:headEnd/>
            <a:tailEnd/>
          </a:ln>
        </p:spPr>
      </p:pic>
    </p:spTree>
    <p:extLst>
      <p:ext uri="{BB962C8B-B14F-4D97-AF65-F5344CB8AC3E}">
        <p14:creationId xmlns:p14="http://schemas.microsoft.com/office/powerpoint/2010/main" val="17621374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 y="0"/>
            <a:ext cx="8229600" cy="592282"/>
          </a:xfrm>
        </p:spPr>
        <p:txBody>
          <a:bodyPr>
            <a:noAutofit/>
          </a:bodyPr>
          <a:lstStyle/>
          <a:p>
            <a:r>
              <a:rPr lang="en-US" sz="4000" b="1" dirty="0"/>
              <a:t>Key Components of Learning </a:t>
            </a:r>
          </a:p>
        </p:txBody>
      </p:sp>
      <p:sp>
        <p:nvSpPr>
          <p:cNvPr id="3" name="Content Placeholder 2"/>
          <p:cNvSpPr>
            <a:spLocks noGrp="1"/>
          </p:cNvSpPr>
          <p:nvPr>
            <p:ph idx="1"/>
          </p:nvPr>
        </p:nvSpPr>
        <p:spPr>
          <a:xfrm>
            <a:off x="0" y="777875"/>
            <a:ext cx="4468091" cy="4800600"/>
          </a:xfrm>
        </p:spPr>
        <p:txBody>
          <a:bodyPr/>
          <a:lstStyle/>
          <a:p>
            <a:pPr>
              <a:spcBef>
                <a:spcPts val="400"/>
              </a:spcBef>
            </a:pPr>
            <a:r>
              <a:rPr lang="en-IN" sz="2400" b="1" dirty="0"/>
              <a:t>Learning</a:t>
            </a:r>
          </a:p>
          <a:p>
            <a:pPr lvl="1">
              <a:spcBef>
                <a:spcPts val="400"/>
              </a:spcBef>
            </a:pPr>
            <a:r>
              <a:rPr lang="en-IN" sz="2400" dirty="0"/>
              <a:t>Acquiring knowledge, skills, competencies, attitudes, or </a:t>
            </a:r>
            <a:r>
              <a:rPr lang="en-US" sz="2400" dirty="0"/>
              <a:t>behaviors</a:t>
            </a:r>
          </a:p>
          <a:p>
            <a:pPr>
              <a:spcBef>
                <a:spcPts val="400"/>
              </a:spcBef>
            </a:pPr>
            <a:r>
              <a:rPr lang="en-IN" sz="2400" b="1" dirty="0"/>
              <a:t>Human Capital</a:t>
            </a:r>
          </a:p>
          <a:p>
            <a:pPr lvl="1">
              <a:spcBef>
                <a:spcPts val="400"/>
              </a:spcBef>
            </a:pPr>
            <a:r>
              <a:rPr lang="en-IN" sz="2400" dirty="0"/>
              <a:t>Knowledge</a:t>
            </a:r>
          </a:p>
          <a:p>
            <a:pPr lvl="1">
              <a:spcBef>
                <a:spcPts val="400"/>
              </a:spcBef>
            </a:pPr>
            <a:r>
              <a:rPr lang="en-IN" sz="2400" dirty="0"/>
              <a:t>Advanced skills</a:t>
            </a:r>
          </a:p>
          <a:p>
            <a:pPr lvl="1">
              <a:spcBef>
                <a:spcPts val="400"/>
              </a:spcBef>
            </a:pPr>
            <a:r>
              <a:rPr lang="en-IN" sz="2400" dirty="0"/>
              <a:t>System understanding and creativity</a:t>
            </a:r>
          </a:p>
          <a:p>
            <a:pPr lvl="1">
              <a:spcBef>
                <a:spcPts val="400"/>
              </a:spcBef>
            </a:pPr>
            <a:r>
              <a:rPr lang="en-IN" sz="2400" dirty="0"/>
              <a:t>Motivation to deliver high-quality products and services </a:t>
            </a:r>
          </a:p>
          <a:p>
            <a:endParaRPr lang="en-US" dirty="0"/>
          </a:p>
        </p:txBody>
      </p:sp>
      <p:sp>
        <p:nvSpPr>
          <p:cNvPr id="4" name="Content Placeholder 2"/>
          <p:cNvSpPr txBox="1">
            <a:spLocks/>
          </p:cNvSpPr>
          <p:nvPr/>
        </p:nvSpPr>
        <p:spPr>
          <a:xfrm>
            <a:off x="4800601" y="728807"/>
            <a:ext cx="4468090" cy="5105400"/>
          </a:xfrm>
          <a:prstGeom prst="rect">
            <a:avLst/>
          </a:prstGeom>
        </p:spPr>
        <p:txBody>
          <a:bodyPr vert="horz" lIns="91440" tIns="45720" rIns="91440" bIns="45720" rtlCol="0">
            <a:normAutofit lnSpcReduction="10000"/>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spcBef>
                <a:spcPts val="400"/>
              </a:spcBef>
            </a:pPr>
            <a:r>
              <a:rPr lang="en-IN" b="1" dirty="0"/>
              <a:t>Training</a:t>
            </a:r>
          </a:p>
          <a:p>
            <a:pPr lvl="1">
              <a:spcBef>
                <a:spcPts val="400"/>
              </a:spcBef>
            </a:pPr>
            <a:r>
              <a:rPr lang="en-IN" sz="2400" dirty="0"/>
              <a:t>Facilitates learning job-related competencies, knowledge, skills or </a:t>
            </a:r>
            <a:r>
              <a:rPr lang="en-IN" sz="2400" dirty="0" err="1"/>
              <a:t>behavior</a:t>
            </a:r>
            <a:endParaRPr lang="en-IN" sz="2400" dirty="0"/>
          </a:p>
          <a:p>
            <a:pPr>
              <a:spcBef>
                <a:spcPts val="400"/>
              </a:spcBef>
            </a:pPr>
            <a:r>
              <a:rPr lang="en-IN" b="1" dirty="0"/>
              <a:t>Development</a:t>
            </a:r>
          </a:p>
          <a:p>
            <a:pPr lvl="1">
              <a:spcBef>
                <a:spcPts val="400"/>
              </a:spcBef>
            </a:pPr>
            <a:r>
              <a:rPr lang="en-IN" sz="2400" dirty="0"/>
              <a:t>Future focused—includes formal education, job experiences, relationships, and assessments </a:t>
            </a:r>
          </a:p>
          <a:p>
            <a:pPr>
              <a:spcBef>
                <a:spcPts val="400"/>
              </a:spcBef>
            </a:pPr>
            <a:r>
              <a:rPr lang="en-IN" b="1" dirty="0"/>
              <a:t>Formal Training and Development</a:t>
            </a:r>
          </a:p>
          <a:p>
            <a:pPr lvl="1">
              <a:spcBef>
                <a:spcPts val="400"/>
              </a:spcBef>
            </a:pPr>
            <a:r>
              <a:rPr lang="en-IN" sz="2400" dirty="0"/>
              <a:t>Developed and organized by the company</a:t>
            </a:r>
          </a:p>
          <a:p>
            <a:endParaRPr lang="en-US" dirty="0"/>
          </a:p>
        </p:txBody>
      </p:sp>
    </p:spTree>
    <p:extLst>
      <p:ext uri="{BB962C8B-B14F-4D97-AF65-F5344CB8AC3E}">
        <p14:creationId xmlns:p14="http://schemas.microsoft.com/office/powerpoint/2010/main" val="11811332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477982"/>
          </a:xfrm>
        </p:spPr>
        <p:txBody>
          <a:bodyPr>
            <a:noAutofit/>
          </a:bodyPr>
          <a:lstStyle/>
          <a:p>
            <a:r>
              <a:rPr lang="en-US" sz="4400" b="1" dirty="0"/>
              <a:t>Key Components of Learning </a:t>
            </a:r>
          </a:p>
        </p:txBody>
      </p:sp>
      <p:sp>
        <p:nvSpPr>
          <p:cNvPr id="3" name="Content Placeholder 2"/>
          <p:cNvSpPr>
            <a:spLocks noGrp="1"/>
          </p:cNvSpPr>
          <p:nvPr>
            <p:ph idx="1"/>
          </p:nvPr>
        </p:nvSpPr>
        <p:spPr>
          <a:xfrm>
            <a:off x="0" y="609600"/>
            <a:ext cx="3709555" cy="3619500"/>
          </a:xfrm>
        </p:spPr>
        <p:txBody>
          <a:bodyPr>
            <a:normAutofit fontScale="92500"/>
          </a:bodyPr>
          <a:lstStyle/>
          <a:p>
            <a:r>
              <a:rPr lang="en-IN" b="1" dirty="0"/>
              <a:t>Informal learning</a:t>
            </a:r>
          </a:p>
          <a:p>
            <a:pPr lvl="1"/>
            <a:r>
              <a:rPr lang="en-IN" dirty="0"/>
              <a:t>Learner initiated</a:t>
            </a:r>
          </a:p>
          <a:p>
            <a:pPr lvl="1"/>
            <a:r>
              <a:rPr lang="en-IN" dirty="0"/>
              <a:t>Occurs without a trainer or instructor </a:t>
            </a:r>
          </a:p>
          <a:p>
            <a:pPr lvl="1"/>
            <a:r>
              <a:rPr lang="en-IN" dirty="0"/>
              <a:t>Motivated by an intent to develop</a:t>
            </a:r>
          </a:p>
          <a:p>
            <a:pPr lvl="1"/>
            <a:r>
              <a:rPr lang="en-IN" dirty="0"/>
              <a:t>Does not occur in a formal learning setting</a:t>
            </a:r>
          </a:p>
          <a:p>
            <a:pPr lvl="1"/>
            <a:r>
              <a:rPr lang="en-IN" dirty="0"/>
              <a:t>Breadth, depth, and timing is controlled by the employee</a:t>
            </a:r>
          </a:p>
          <a:p>
            <a:endParaRPr lang="en-US" dirty="0"/>
          </a:p>
        </p:txBody>
      </p:sp>
      <p:sp>
        <p:nvSpPr>
          <p:cNvPr id="4" name="Content Placeholder 2"/>
          <p:cNvSpPr txBox="1">
            <a:spLocks/>
          </p:cNvSpPr>
          <p:nvPr/>
        </p:nvSpPr>
        <p:spPr>
          <a:xfrm>
            <a:off x="4173682" y="609600"/>
            <a:ext cx="4970318" cy="3619500"/>
          </a:xfrm>
          <a:prstGeom prst="rect">
            <a:avLst/>
          </a:prstGeom>
        </p:spPr>
        <p:txBody>
          <a:bodyPr vert="horz" lIns="91440" tIns="45720" rIns="91440" bIns="45720" rtlCol="0">
            <a:normAutofit fontScale="92500" lnSpcReduction="10000"/>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spcBef>
                <a:spcPts val="300"/>
              </a:spcBef>
            </a:pPr>
            <a:r>
              <a:rPr lang="en-IN" b="1" dirty="0"/>
              <a:t>Explicit Knowledge</a:t>
            </a:r>
          </a:p>
          <a:p>
            <a:pPr lvl="1">
              <a:spcBef>
                <a:spcPts val="300"/>
              </a:spcBef>
            </a:pPr>
            <a:r>
              <a:rPr lang="en-IN" sz="2400" dirty="0"/>
              <a:t>Well documented, easily articulated, and easily transferred from person-to-person</a:t>
            </a:r>
          </a:p>
          <a:p>
            <a:pPr lvl="1">
              <a:spcBef>
                <a:spcPts val="300"/>
              </a:spcBef>
            </a:pPr>
            <a:r>
              <a:rPr lang="en-IN" sz="2400" dirty="0"/>
              <a:t>Primary focus of formal training </a:t>
            </a:r>
          </a:p>
          <a:p>
            <a:pPr>
              <a:spcBef>
                <a:spcPts val="300"/>
              </a:spcBef>
            </a:pPr>
            <a:r>
              <a:rPr lang="en-IN" b="1" dirty="0"/>
              <a:t>Tacit Knowledge</a:t>
            </a:r>
          </a:p>
          <a:p>
            <a:pPr lvl="1">
              <a:spcBef>
                <a:spcPts val="300"/>
              </a:spcBef>
            </a:pPr>
            <a:r>
              <a:rPr lang="en-IN" sz="2400" dirty="0"/>
              <a:t>Personal knowledge based on individual experiences that is difficult to codify</a:t>
            </a:r>
          </a:p>
          <a:p>
            <a:pPr lvl="1">
              <a:spcBef>
                <a:spcPts val="300"/>
              </a:spcBef>
            </a:pPr>
            <a:r>
              <a:rPr lang="en-IN" sz="2400" dirty="0"/>
              <a:t>Facilitated by informal learning</a:t>
            </a:r>
          </a:p>
          <a:p>
            <a:endParaRPr lang="en-US" dirty="0"/>
          </a:p>
        </p:txBody>
      </p:sp>
      <p:sp>
        <p:nvSpPr>
          <p:cNvPr id="6" name="Content Placeholder 2"/>
          <p:cNvSpPr txBox="1">
            <a:spLocks/>
          </p:cNvSpPr>
          <p:nvPr/>
        </p:nvSpPr>
        <p:spPr>
          <a:xfrm>
            <a:off x="0" y="4613564"/>
            <a:ext cx="9144000" cy="1101436"/>
          </a:xfrm>
          <a:prstGeom prst="rect">
            <a:avLst/>
          </a:prstGeom>
        </p:spPr>
        <p:txBody>
          <a:bodyPr vert="horz" lIns="91440" tIns="45720" rIns="91440" bIns="45720" rtlCol="0">
            <a:normAutofit fontScale="92500" lnSpcReduction="10000"/>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spcBef>
                <a:spcPts val="300"/>
              </a:spcBef>
            </a:pPr>
            <a:r>
              <a:rPr lang="en-IN" b="1" dirty="0"/>
              <a:t>Knowledge Management</a:t>
            </a:r>
          </a:p>
          <a:p>
            <a:pPr lvl="1">
              <a:spcBef>
                <a:spcPts val="300"/>
              </a:spcBef>
            </a:pPr>
            <a:r>
              <a:rPr lang="en-IN" sz="2400" dirty="0"/>
              <a:t>Tools, processes, systems, structures, and cultures to improve the creation, sharing, and use of knowledge</a:t>
            </a:r>
          </a:p>
          <a:p>
            <a:endParaRPr lang="en-US" dirty="0"/>
          </a:p>
        </p:txBody>
      </p:sp>
    </p:spTree>
    <p:extLst>
      <p:ext uri="{BB962C8B-B14F-4D97-AF65-F5344CB8AC3E}">
        <p14:creationId xmlns:p14="http://schemas.microsoft.com/office/powerpoint/2010/main" val="3137761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Content Placeholder 2">
            <a:extLst>
              <a:ext uri="{FF2B5EF4-FFF2-40B4-BE49-F238E27FC236}">
                <a16:creationId xmlns:a16="http://schemas.microsoft.com/office/drawing/2014/main" id="{546D160A-E56F-0F4C-B829-250DE6A49C9E}"/>
              </a:ext>
            </a:extLst>
          </p:cNvPr>
          <p:cNvSpPr>
            <a:spLocks noGrp="1" noChangeArrowheads="1"/>
          </p:cNvSpPr>
          <p:nvPr>
            <p:ph idx="1"/>
          </p:nvPr>
        </p:nvSpPr>
        <p:spPr>
          <a:xfrm>
            <a:off x="1" y="0"/>
            <a:ext cx="3669174" cy="5160963"/>
          </a:xfrm>
        </p:spPr>
        <p:txBody>
          <a:bodyPr>
            <a:normAutofit fontScale="85000" lnSpcReduction="20000"/>
          </a:bodyPr>
          <a:lstStyle/>
          <a:p>
            <a:pPr marL="0" algn="ctr">
              <a:spcBef>
                <a:spcPct val="0"/>
              </a:spcBef>
              <a:buFontTx/>
              <a:buNone/>
            </a:pPr>
            <a:r>
              <a:rPr lang="en-GB" altLang="en-US" sz="4300" b="1" dirty="0">
                <a:solidFill>
                  <a:srgbClr val="0070C0"/>
                </a:solidFill>
                <a:cs typeface="Arial" panose="020B0604020202020204" pitchFamily="34" charset="0"/>
              </a:rPr>
              <a:t>On the job training</a:t>
            </a:r>
          </a:p>
          <a:p>
            <a:pPr marL="0" algn="just">
              <a:spcBef>
                <a:spcPct val="0"/>
              </a:spcBef>
              <a:buFontTx/>
              <a:buNone/>
            </a:pPr>
            <a:endParaRPr lang="en-GB" altLang="en-US" sz="2000" dirty="0"/>
          </a:p>
          <a:p>
            <a:pPr marL="0" algn="just">
              <a:spcBef>
                <a:spcPct val="0"/>
              </a:spcBef>
              <a:buFontTx/>
              <a:buNone/>
            </a:pPr>
            <a:r>
              <a:rPr lang="en-GB" altLang="en-US" sz="2700" dirty="0"/>
              <a:t>Providing hands-on experience with instructions from a supervisor or trainer.</a:t>
            </a:r>
          </a:p>
          <a:p>
            <a:pPr marL="400050" lvl="1" algn="just">
              <a:spcBef>
                <a:spcPct val="0"/>
              </a:spcBef>
            </a:pPr>
            <a:r>
              <a:rPr lang="en-GB" altLang="en-US" sz="2700" dirty="0"/>
              <a:t>Occurs at the actual job location</a:t>
            </a:r>
          </a:p>
          <a:p>
            <a:pPr marL="400050" lvl="1" algn="just">
              <a:spcBef>
                <a:spcPct val="0"/>
              </a:spcBef>
            </a:pPr>
            <a:r>
              <a:rPr lang="en-GB" altLang="en-US" sz="2700" dirty="0"/>
              <a:t>Could involve observation and imitation</a:t>
            </a:r>
          </a:p>
          <a:p>
            <a:pPr marL="0" algn="just">
              <a:spcBef>
                <a:spcPct val="0"/>
              </a:spcBef>
              <a:buFontTx/>
              <a:buNone/>
            </a:pPr>
            <a:endParaRPr lang="en-GB" altLang="en-US" sz="2700" dirty="0"/>
          </a:p>
          <a:p>
            <a:pPr marL="0" algn="just">
              <a:spcBef>
                <a:spcPct val="0"/>
              </a:spcBef>
              <a:buFontTx/>
              <a:buNone/>
            </a:pPr>
            <a:r>
              <a:rPr lang="en-GB" altLang="en-US" sz="2700" dirty="0"/>
              <a:t>Methods</a:t>
            </a:r>
          </a:p>
          <a:p>
            <a:pPr marL="400050" lvl="1" algn="just">
              <a:spcBef>
                <a:spcPct val="0"/>
              </a:spcBef>
            </a:pPr>
            <a:r>
              <a:rPr lang="en-GB" altLang="en-US" sz="2700" dirty="0"/>
              <a:t>Job rotation</a:t>
            </a:r>
          </a:p>
          <a:p>
            <a:pPr marL="400050" lvl="1" algn="just">
              <a:spcBef>
                <a:spcPct val="0"/>
              </a:spcBef>
            </a:pPr>
            <a:r>
              <a:rPr lang="en-GB" altLang="en-US" sz="2700" dirty="0"/>
              <a:t>Apprenticeship</a:t>
            </a:r>
          </a:p>
          <a:p>
            <a:pPr marL="400050" lvl="1" algn="just">
              <a:spcBef>
                <a:spcPct val="0"/>
              </a:spcBef>
            </a:pPr>
            <a:r>
              <a:rPr lang="en-GB" altLang="en-US" sz="2700" dirty="0"/>
              <a:t>Coaching </a:t>
            </a:r>
          </a:p>
          <a:p>
            <a:pPr marL="0" algn="just">
              <a:spcBef>
                <a:spcPct val="0"/>
              </a:spcBef>
              <a:buFontTx/>
              <a:buNone/>
            </a:pPr>
            <a:endParaRPr lang="en-GB" altLang="en-US" sz="2700" dirty="0"/>
          </a:p>
        </p:txBody>
      </p:sp>
      <p:sp>
        <p:nvSpPr>
          <p:cNvPr id="2" name="Content Placeholder 2">
            <a:extLst>
              <a:ext uri="{FF2B5EF4-FFF2-40B4-BE49-F238E27FC236}">
                <a16:creationId xmlns:a16="http://schemas.microsoft.com/office/drawing/2014/main" id="{17D8C12E-4CE9-635D-BBC3-0A209A8E53C9}"/>
              </a:ext>
            </a:extLst>
          </p:cNvPr>
          <p:cNvSpPr txBox="1">
            <a:spLocks/>
          </p:cNvSpPr>
          <p:nvPr/>
        </p:nvSpPr>
        <p:spPr>
          <a:xfrm>
            <a:off x="4328932" y="0"/>
            <a:ext cx="4815067" cy="5694744"/>
          </a:xfrm>
          <a:prstGeom prst="rect">
            <a:avLst/>
          </a:prstGeom>
        </p:spPr>
        <p:txBody>
          <a:bodyPr vert="horz" lIns="91440" tIns="45720" rIns="91440" bIns="45720" rtlCol="0">
            <a:normAutofit fontScale="85000" lnSpcReduction="10000"/>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None/>
            </a:pPr>
            <a:r>
              <a:rPr lang="en-GB" altLang="en-US" sz="4200" b="1" dirty="0">
                <a:solidFill>
                  <a:srgbClr val="0070C0"/>
                </a:solidFill>
                <a:cs typeface="Arial" panose="020B0604020202020204" pitchFamily="34" charset="0"/>
              </a:rPr>
              <a:t>Snapshot of Training Practices</a:t>
            </a:r>
          </a:p>
          <a:p>
            <a:endParaRPr lang="en-US" dirty="0"/>
          </a:p>
          <a:p>
            <a:r>
              <a:rPr lang="en-US" dirty="0"/>
              <a:t>Direct expenditures have remained stable </a:t>
            </a:r>
          </a:p>
          <a:p>
            <a:r>
              <a:rPr lang="en-US" dirty="0"/>
              <a:t>Increased demand for specialized learning that includes professional or industry-specific content</a:t>
            </a:r>
          </a:p>
          <a:p>
            <a:r>
              <a:rPr lang="en-US" dirty="0"/>
              <a:t>Use of technology-based learning has increased </a:t>
            </a:r>
          </a:p>
          <a:p>
            <a:r>
              <a:rPr lang="en-US" dirty="0"/>
              <a:t>Self-paced online learning is the most common technology-based learning</a:t>
            </a:r>
          </a:p>
          <a:p>
            <a:r>
              <a:rPr lang="en-US" dirty="0"/>
              <a:t>Technology-based learning has helped improve learning efficiency</a:t>
            </a:r>
          </a:p>
          <a:p>
            <a:r>
              <a:rPr lang="en-US" dirty="0"/>
              <a:t>Technology-based learning has resulted in a larger employee–learning staff member ratio</a:t>
            </a:r>
          </a:p>
          <a:p>
            <a:endParaRPr lang="en-US" dirty="0"/>
          </a:p>
          <a:p>
            <a:endParaRPr lang="en-US" dirty="0"/>
          </a:p>
        </p:txBody>
      </p:sp>
    </p:spTree>
    <p:extLst>
      <p:ext uri="{BB962C8B-B14F-4D97-AF65-F5344CB8AC3E}">
        <p14:creationId xmlns:p14="http://schemas.microsoft.com/office/powerpoint/2010/main" val="1496749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0"/>
            <a:ext cx="8229600" cy="520861"/>
          </a:xfrm>
        </p:spPr>
        <p:txBody>
          <a:bodyPr>
            <a:normAutofit fontScale="90000"/>
          </a:bodyPr>
          <a:lstStyle/>
          <a:p>
            <a:r>
              <a:rPr lang="en-US" sz="4000" b="1" dirty="0"/>
              <a:t>Systematic Training Design</a:t>
            </a:r>
          </a:p>
        </p:txBody>
      </p:sp>
      <p:pic>
        <p:nvPicPr>
          <p:cNvPr id="6" name="Content Placeholder 5" descr="w"/>
          <p:cNvPicPr preferRelativeResize="0">
            <a:picLocks noGrp="1" noChangeArrowheads="1"/>
          </p:cNvPicPr>
          <p:nvPr>
            <p:ph idx="1"/>
          </p:nvPr>
        </p:nvPicPr>
        <p:blipFill>
          <a:blip r:embed="rId2"/>
          <a:srcRect/>
          <a:stretch>
            <a:fillRect/>
          </a:stretch>
        </p:blipFill>
        <p:spPr bwMode="auto">
          <a:xfrm>
            <a:off x="0" y="613459"/>
            <a:ext cx="9144000" cy="5127584"/>
          </a:xfrm>
          <a:prstGeom prst="rect">
            <a:avLst/>
          </a:prstGeom>
          <a:noFill/>
          <a:ln w="9525">
            <a:noFill/>
            <a:miter lim="800000"/>
            <a:headEnd/>
            <a:tailEnd/>
          </a:ln>
        </p:spPr>
      </p:pic>
    </p:spTree>
    <p:extLst>
      <p:ext uri="{BB962C8B-B14F-4D97-AF65-F5344CB8AC3E}">
        <p14:creationId xmlns:p14="http://schemas.microsoft.com/office/powerpoint/2010/main" val="3412645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0A8C2C00-ECF3-284A-A1AB-C06734AC7C0E}"/>
              </a:ext>
            </a:extLst>
          </p:cNvPr>
          <p:cNvSpPr>
            <a:spLocks noGrp="1"/>
          </p:cNvSpPr>
          <p:nvPr>
            <p:ph idx="1"/>
          </p:nvPr>
        </p:nvSpPr>
        <p:spPr>
          <a:xfrm>
            <a:off x="468313" y="14287"/>
            <a:ext cx="8189550" cy="566738"/>
          </a:xfrm>
        </p:spPr>
        <p:txBody>
          <a:bodyPr>
            <a:normAutofit fontScale="92500" lnSpcReduction="20000"/>
          </a:bodyPr>
          <a:lstStyle/>
          <a:p>
            <a:pPr marL="0" algn="ctr">
              <a:spcBef>
                <a:spcPts val="0"/>
              </a:spcBef>
              <a:buFontTx/>
              <a:buNone/>
              <a:defRPr/>
            </a:pPr>
            <a:r>
              <a:rPr lang="en-GB" altLang="en-US" sz="3900" b="1" dirty="0">
                <a:solidFill>
                  <a:srgbClr val="0070C0"/>
                </a:solidFill>
                <a:latin typeface="+mj-lt"/>
                <a:ea typeface="ＭＳ Ｐゴシック" pitchFamily="1" charset="-128"/>
              </a:rPr>
              <a:t>Training and Development Process</a:t>
            </a:r>
          </a:p>
          <a:p>
            <a:pPr marL="0">
              <a:spcBef>
                <a:spcPts val="0"/>
              </a:spcBef>
              <a:buFontTx/>
              <a:buNone/>
              <a:defRPr/>
            </a:pPr>
            <a:endParaRPr lang="en-GB" altLang="en-US" sz="2800" dirty="0">
              <a:latin typeface="Calibri" pitchFamily="34" charset="0"/>
              <a:ea typeface="ＭＳ Ｐゴシック" pitchFamily="1" charset="-128"/>
            </a:endParaRPr>
          </a:p>
          <a:p>
            <a:pPr marL="0" algn="just">
              <a:spcBef>
                <a:spcPts val="0"/>
              </a:spcBef>
              <a:buFontTx/>
              <a:buNone/>
              <a:defRPr/>
            </a:pPr>
            <a:endParaRPr lang="en-GB" altLang="en-US" sz="2700" dirty="0">
              <a:latin typeface="+mj-lt"/>
              <a:ea typeface="ＭＳ Ｐゴシック" pitchFamily="1" charset="-128"/>
            </a:endParaRPr>
          </a:p>
        </p:txBody>
      </p:sp>
      <p:graphicFrame>
        <p:nvGraphicFramePr>
          <p:cNvPr id="4" name="Group 265">
            <a:extLst>
              <a:ext uri="{FF2B5EF4-FFF2-40B4-BE49-F238E27FC236}">
                <a16:creationId xmlns:a16="http://schemas.microsoft.com/office/drawing/2014/main" id="{9315CDDD-B3BE-8F45-9160-2DF99B8FE03B}"/>
              </a:ext>
            </a:extLst>
          </p:cNvPr>
          <p:cNvGraphicFramePr>
            <a:graphicFrameLocks/>
          </p:cNvGraphicFramePr>
          <p:nvPr>
            <p:extLst>
              <p:ext uri="{D42A27DB-BD31-4B8C-83A1-F6EECF244321}">
                <p14:modId xmlns:p14="http://schemas.microsoft.com/office/powerpoint/2010/main" val="857353487"/>
              </p:ext>
            </p:extLst>
          </p:nvPr>
        </p:nvGraphicFramePr>
        <p:xfrm>
          <a:off x="539750" y="1268414"/>
          <a:ext cx="8034338" cy="4818863"/>
        </p:xfrm>
        <a:graphic>
          <a:graphicData uri="http://schemas.openxmlformats.org/drawingml/2006/table">
            <a:tbl>
              <a:tblPr/>
              <a:tblGrid>
                <a:gridCol w="2728913">
                  <a:extLst>
                    <a:ext uri="{9D8B030D-6E8A-4147-A177-3AD203B41FA5}">
                      <a16:colId xmlns:a16="http://schemas.microsoft.com/office/drawing/2014/main" val="20000"/>
                    </a:ext>
                  </a:extLst>
                </a:gridCol>
                <a:gridCol w="2652712">
                  <a:extLst>
                    <a:ext uri="{9D8B030D-6E8A-4147-A177-3AD203B41FA5}">
                      <a16:colId xmlns:a16="http://schemas.microsoft.com/office/drawing/2014/main" val="20001"/>
                    </a:ext>
                  </a:extLst>
                </a:gridCol>
                <a:gridCol w="2652713">
                  <a:extLst>
                    <a:ext uri="{9D8B030D-6E8A-4147-A177-3AD203B41FA5}">
                      <a16:colId xmlns:a16="http://schemas.microsoft.com/office/drawing/2014/main" val="20002"/>
                    </a:ext>
                  </a:extLst>
                </a:gridCol>
              </a:tblGrid>
              <a:tr h="416865">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400" b="1" i="0" u="none" strike="noStrike" cap="none" normalizeH="0" baseline="0" dirty="0">
                          <a:ln>
                            <a:noFill/>
                          </a:ln>
                          <a:solidFill>
                            <a:schemeClr val="tx1"/>
                          </a:solidFill>
                          <a:effectLst/>
                          <a:latin typeface="Times New Roman" pitchFamily="18" charset="0"/>
                        </a:rPr>
                        <a:t>Assessment Stage</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400" b="1" i="0" u="none" strike="noStrike" cap="none" normalizeH="0" baseline="0" dirty="0">
                          <a:ln>
                            <a:noFill/>
                          </a:ln>
                          <a:solidFill>
                            <a:schemeClr val="tx1"/>
                          </a:solidFill>
                          <a:effectLst/>
                          <a:latin typeface="Times New Roman" pitchFamily="18" charset="0"/>
                        </a:rPr>
                        <a:t>Training Stage</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400" b="1" i="0" u="none" strike="noStrike" cap="none" normalizeH="0" baseline="0" dirty="0">
                          <a:ln>
                            <a:noFill/>
                          </a:ln>
                          <a:solidFill>
                            <a:schemeClr val="tx1"/>
                          </a:solidFill>
                          <a:effectLst/>
                          <a:latin typeface="Times New Roman" pitchFamily="18" charset="0"/>
                        </a:rPr>
                        <a:t>Evaluation Stage</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63626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Organizational       Assessment</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846072">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Job Assessment</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2"/>
                  </a:ext>
                </a:extLst>
              </a:tr>
              <a:tr h="605551">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Personal Assessment</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Design &amp; Select Procedures</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Measure Training Results</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3"/>
                  </a:ext>
                </a:extLst>
              </a:tr>
              <a:tr h="1138151">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Development of Training Objectives</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Train</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Compare Results to Criteria</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16865">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400" b="0" i="0" u="none" strike="noStrike" cap="none" normalizeH="0" baseline="0" dirty="0">
                        <a:ln>
                          <a:noFill/>
                        </a:ln>
                        <a:solidFill>
                          <a:schemeClr val="tx1"/>
                        </a:solidFill>
                        <a:effectLst/>
                        <a:latin typeface="Times New Roman" pitchFamily="18" charset="0"/>
                      </a:endParaRPr>
                    </a:p>
                  </a:txBody>
                  <a:tcPr horzOverflow="overflow">
                    <a:lnL cap="flat">
                      <a:noFill/>
                    </a:lnL>
                    <a:lnR>
                      <a:noFill/>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Feedback</a:t>
                      </a:r>
                    </a:p>
                  </a:txBody>
                  <a:tcPr horzOverflow="overflow">
                    <a:lnL>
                      <a:noFill/>
                    </a:lnL>
                    <a:lnR>
                      <a:noFill/>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400" b="0" i="0" u="none" strike="noStrike" cap="none" normalizeH="0" baseline="0" dirty="0">
                        <a:ln>
                          <a:noFill/>
                        </a:ln>
                        <a:solidFill>
                          <a:schemeClr val="tx1"/>
                        </a:solidFill>
                        <a:effectLst/>
                        <a:latin typeface="Times New Roman" pitchFamily="18" charset="0"/>
                      </a:endParaRPr>
                    </a:p>
                  </a:txBody>
                  <a:tcPr horzOverflow="overflow">
                    <a:lnL>
                      <a:noFill/>
                    </a:lnL>
                    <a:lnR cap="flat">
                      <a:noFill/>
                    </a:lnR>
                    <a:lnT w="12700" cap="flat" cmpd="sng" algn="ctr">
                      <a:solidFill>
                        <a:schemeClr val="folHlink"/>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5"/>
                  </a:ext>
                </a:extLst>
              </a:tr>
              <a:tr h="447581">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800" b="0" i="0" u="none" strike="noStrike" cap="none" normalizeH="0" baseline="0" dirty="0">
                        <a:ln>
                          <a:noFill/>
                        </a:ln>
                        <a:solidFill>
                          <a:schemeClr val="tx1"/>
                        </a:solidFill>
                        <a:effectLst/>
                        <a:latin typeface="Times New Roman" pitchFamily="18"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800" b="0" i="0" u="none" strike="noStrike" cap="none" normalizeH="0" baseline="0" dirty="0">
                        <a:ln>
                          <a:noFill/>
                        </a:ln>
                        <a:solidFill>
                          <a:schemeClr val="tx1"/>
                        </a:solidFill>
                        <a:effectLst/>
                        <a:latin typeface="Times New Roman" pitchFamily="18" charset="0"/>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800" b="0" i="0" u="none" strike="noStrike" cap="none" normalizeH="0" baseline="0" dirty="0">
                        <a:ln>
                          <a:noFill/>
                        </a:ln>
                        <a:solidFill>
                          <a:schemeClr val="tx1"/>
                        </a:solidFill>
                        <a:effectLst/>
                        <a:latin typeface="Times New Roman" pitchFamily="18"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6"/>
                  </a:ext>
                </a:extLst>
              </a:tr>
            </a:tbl>
          </a:graphicData>
        </a:graphic>
      </p:graphicFrame>
      <p:grpSp>
        <p:nvGrpSpPr>
          <p:cNvPr id="74782" name="Group 4">
            <a:extLst>
              <a:ext uri="{FF2B5EF4-FFF2-40B4-BE49-F238E27FC236}">
                <a16:creationId xmlns:a16="http://schemas.microsoft.com/office/drawing/2014/main" id="{3616B2A5-651E-7A48-9973-33598037E48C}"/>
              </a:ext>
            </a:extLst>
          </p:cNvPr>
          <p:cNvGrpSpPr>
            <a:grpSpLocks/>
          </p:cNvGrpSpPr>
          <p:nvPr/>
        </p:nvGrpSpPr>
        <p:grpSpPr bwMode="auto">
          <a:xfrm>
            <a:off x="468313" y="2084386"/>
            <a:ext cx="6858000" cy="3505200"/>
            <a:chOff x="685800" y="2819400"/>
            <a:chExt cx="6858000" cy="3505200"/>
          </a:xfrm>
        </p:grpSpPr>
        <p:grpSp>
          <p:nvGrpSpPr>
            <p:cNvPr id="74783" name="Group 59">
              <a:extLst>
                <a:ext uri="{FF2B5EF4-FFF2-40B4-BE49-F238E27FC236}">
                  <a16:creationId xmlns:a16="http://schemas.microsoft.com/office/drawing/2014/main" id="{07FAEA8A-0ECF-E440-BAD8-D7A0954BDDCA}"/>
                </a:ext>
              </a:extLst>
            </p:cNvPr>
            <p:cNvGrpSpPr>
              <a:grpSpLocks/>
            </p:cNvGrpSpPr>
            <p:nvPr/>
          </p:nvGrpSpPr>
          <p:grpSpPr bwMode="auto">
            <a:xfrm>
              <a:off x="685800" y="2819400"/>
              <a:ext cx="6858000" cy="3505200"/>
              <a:chOff x="685800" y="2819400"/>
              <a:chExt cx="6858000" cy="3505200"/>
            </a:xfrm>
          </p:grpSpPr>
          <p:sp>
            <p:nvSpPr>
              <p:cNvPr id="74785" name="Line 170">
                <a:extLst>
                  <a:ext uri="{FF2B5EF4-FFF2-40B4-BE49-F238E27FC236}">
                    <a16:creationId xmlns:a16="http://schemas.microsoft.com/office/drawing/2014/main" id="{17C8E994-76B5-7F42-8687-C0332F377917}"/>
                  </a:ext>
                </a:extLst>
              </p:cNvPr>
              <p:cNvSpPr>
                <a:spLocks noChangeShapeType="1"/>
              </p:cNvSpPr>
              <p:nvPr/>
            </p:nvSpPr>
            <p:spPr bwMode="auto">
              <a:xfrm>
                <a:off x="685800" y="2819400"/>
                <a:ext cx="0" cy="350520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dirty="0"/>
              </a:p>
            </p:txBody>
          </p:sp>
          <p:grpSp>
            <p:nvGrpSpPr>
              <p:cNvPr id="74786" name="Group 58">
                <a:extLst>
                  <a:ext uri="{FF2B5EF4-FFF2-40B4-BE49-F238E27FC236}">
                    <a16:creationId xmlns:a16="http://schemas.microsoft.com/office/drawing/2014/main" id="{31708C5E-65BB-9741-AFF6-C491A51B14FB}"/>
                  </a:ext>
                </a:extLst>
              </p:cNvPr>
              <p:cNvGrpSpPr>
                <a:grpSpLocks/>
              </p:cNvGrpSpPr>
              <p:nvPr/>
            </p:nvGrpSpPr>
            <p:grpSpPr bwMode="auto">
              <a:xfrm>
                <a:off x="685800" y="2819400"/>
                <a:ext cx="6858000" cy="3505200"/>
                <a:chOff x="685800" y="2819400"/>
                <a:chExt cx="6858000" cy="3505200"/>
              </a:xfrm>
            </p:grpSpPr>
            <p:grpSp>
              <p:nvGrpSpPr>
                <p:cNvPr id="74787" name="Group 56">
                  <a:extLst>
                    <a:ext uri="{FF2B5EF4-FFF2-40B4-BE49-F238E27FC236}">
                      <a16:creationId xmlns:a16="http://schemas.microsoft.com/office/drawing/2014/main" id="{80A441F8-5F30-E145-906C-16C1CA2BF9DF}"/>
                    </a:ext>
                  </a:extLst>
                </p:cNvPr>
                <p:cNvGrpSpPr>
                  <a:grpSpLocks/>
                </p:cNvGrpSpPr>
                <p:nvPr/>
              </p:nvGrpSpPr>
              <p:grpSpPr bwMode="auto">
                <a:xfrm>
                  <a:off x="685800" y="3200400"/>
                  <a:ext cx="6858000" cy="3124200"/>
                  <a:chOff x="685800" y="3200400"/>
                  <a:chExt cx="6858000" cy="3124200"/>
                </a:xfrm>
              </p:grpSpPr>
              <p:grpSp>
                <p:nvGrpSpPr>
                  <p:cNvPr id="74789" name="Group 55">
                    <a:extLst>
                      <a:ext uri="{FF2B5EF4-FFF2-40B4-BE49-F238E27FC236}">
                        <a16:creationId xmlns:a16="http://schemas.microsoft.com/office/drawing/2014/main" id="{4B41D705-8E05-5A4A-9A85-D704D18AA16E}"/>
                      </a:ext>
                    </a:extLst>
                  </p:cNvPr>
                  <p:cNvGrpSpPr>
                    <a:grpSpLocks/>
                  </p:cNvGrpSpPr>
                  <p:nvPr/>
                </p:nvGrpSpPr>
                <p:grpSpPr bwMode="auto">
                  <a:xfrm>
                    <a:off x="2133600" y="3200400"/>
                    <a:ext cx="5334000" cy="2209800"/>
                    <a:chOff x="2133600" y="3200400"/>
                    <a:chExt cx="5334000" cy="2209800"/>
                  </a:xfrm>
                </p:grpSpPr>
                <p:sp>
                  <p:nvSpPr>
                    <p:cNvPr id="74791" name="Line 159">
                      <a:extLst>
                        <a:ext uri="{FF2B5EF4-FFF2-40B4-BE49-F238E27FC236}">
                          <a16:creationId xmlns:a16="http://schemas.microsoft.com/office/drawing/2014/main" id="{E0A1704D-7122-5E40-9B60-0FA8E53CCF44}"/>
                        </a:ext>
                      </a:extLst>
                    </p:cNvPr>
                    <p:cNvSpPr>
                      <a:spLocks noChangeShapeType="1"/>
                    </p:cNvSpPr>
                    <p:nvPr/>
                  </p:nvSpPr>
                  <p:spPr bwMode="auto">
                    <a:xfrm>
                      <a:off x="2133600" y="32004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2" name="Line 160">
                      <a:extLst>
                        <a:ext uri="{FF2B5EF4-FFF2-40B4-BE49-F238E27FC236}">
                          <a16:creationId xmlns:a16="http://schemas.microsoft.com/office/drawing/2014/main" id="{7F11E3C8-9DD1-104A-A57C-E2E7184FAAB6}"/>
                        </a:ext>
                      </a:extLst>
                    </p:cNvPr>
                    <p:cNvSpPr>
                      <a:spLocks noChangeShapeType="1"/>
                    </p:cNvSpPr>
                    <p:nvPr/>
                  </p:nvSpPr>
                  <p:spPr bwMode="auto">
                    <a:xfrm>
                      <a:off x="2133600" y="38862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3" name="Line 161">
                      <a:extLst>
                        <a:ext uri="{FF2B5EF4-FFF2-40B4-BE49-F238E27FC236}">
                          <a16:creationId xmlns:a16="http://schemas.microsoft.com/office/drawing/2014/main" id="{08241257-21C3-6548-B2D5-8AD11A743633}"/>
                        </a:ext>
                      </a:extLst>
                    </p:cNvPr>
                    <p:cNvSpPr>
                      <a:spLocks noChangeShapeType="1"/>
                    </p:cNvSpPr>
                    <p:nvPr/>
                  </p:nvSpPr>
                  <p:spPr bwMode="auto">
                    <a:xfrm>
                      <a:off x="21336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4" name="Line 162">
                      <a:extLst>
                        <a:ext uri="{FF2B5EF4-FFF2-40B4-BE49-F238E27FC236}">
                          <a16:creationId xmlns:a16="http://schemas.microsoft.com/office/drawing/2014/main" id="{4695E560-F2D2-0941-A269-53B9754B8EE2}"/>
                        </a:ext>
                      </a:extLst>
                    </p:cNvPr>
                    <p:cNvSpPr>
                      <a:spLocks noChangeShapeType="1"/>
                    </p:cNvSpPr>
                    <p:nvPr/>
                  </p:nvSpPr>
                  <p:spPr bwMode="auto">
                    <a:xfrm>
                      <a:off x="74676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5" name="Line 163">
                      <a:extLst>
                        <a:ext uri="{FF2B5EF4-FFF2-40B4-BE49-F238E27FC236}">
                          <a16:creationId xmlns:a16="http://schemas.microsoft.com/office/drawing/2014/main" id="{F4A5C74F-5094-0F47-83D9-E0661A70BB02}"/>
                        </a:ext>
                      </a:extLst>
                    </p:cNvPr>
                    <p:cNvSpPr>
                      <a:spLocks noChangeShapeType="1"/>
                    </p:cNvSpPr>
                    <p:nvPr/>
                  </p:nvSpPr>
                  <p:spPr bwMode="auto">
                    <a:xfrm>
                      <a:off x="3352800" y="4419600"/>
                      <a:ext cx="5334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6" name="Line 164">
                      <a:extLst>
                        <a:ext uri="{FF2B5EF4-FFF2-40B4-BE49-F238E27FC236}">
                          <a16:creationId xmlns:a16="http://schemas.microsoft.com/office/drawing/2014/main" id="{DCB7ECFE-DC18-AE4B-9A82-3DC2E2E1ECDE}"/>
                        </a:ext>
                      </a:extLst>
                    </p:cNvPr>
                    <p:cNvSpPr>
                      <a:spLocks noChangeShapeType="1"/>
                    </p:cNvSpPr>
                    <p:nvPr/>
                  </p:nvSpPr>
                  <p:spPr bwMode="auto">
                    <a:xfrm>
                      <a:off x="5486400" y="5410200"/>
                      <a:ext cx="8382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7" name="Line 165">
                      <a:extLst>
                        <a:ext uri="{FF2B5EF4-FFF2-40B4-BE49-F238E27FC236}">
                          <a16:creationId xmlns:a16="http://schemas.microsoft.com/office/drawing/2014/main" id="{B6FBA5F8-B6FD-BB42-A41C-62C58D89DFB8}"/>
                        </a:ext>
                      </a:extLst>
                    </p:cNvPr>
                    <p:cNvSpPr>
                      <a:spLocks noChangeShapeType="1"/>
                    </p:cNvSpPr>
                    <p:nvPr/>
                  </p:nvSpPr>
                  <p:spPr bwMode="auto">
                    <a:xfrm>
                      <a:off x="3352800" y="5410200"/>
                      <a:ext cx="914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dirty="0"/>
                    </a:p>
                  </p:txBody>
                </p:sp>
                <p:sp>
                  <p:nvSpPr>
                    <p:cNvPr id="74798" name="Line 166">
                      <a:extLst>
                        <a:ext uri="{FF2B5EF4-FFF2-40B4-BE49-F238E27FC236}">
                          <a16:creationId xmlns:a16="http://schemas.microsoft.com/office/drawing/2014/main" id="{6B81A1B1-899F-2640-9CAD-40BE54D87B17}"/>
                        </a:ext>
                      </a:extLst>
                    </p:cNvPr>
                    <p:cNvSpPr>
                      <a:spLocks noChangeShapeType="1"/>
                    </p:cNvSpPr>
                    <p:nvPr/>
                  </p:nvSpPr>
                  <p:spPr bwMode="auto">
                    <a:xfrm>
                      <a:off x="48768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9" name="Line 169">
                      <a:extLst>
                        <a:ext uri="{FF2B5EF4-FFF2-40B4-BE49-F238E27FC236}">
                          <a16:creationId xmlns:a16="http://schemas.microsoft.com/office/drawing/2014/main" id="{562D25B1-0C06-E64F-ACA4-0A2C89C8F595}"/>
                        </a:ext>
                      </a:extLst>
                    </p:cNvPr>
                    <p:cNvSpPr>
                      <a:spLocks noChangeShapeType="1"/>
                    </p:cNvSpPr>
                    <p:nvPr/>
                  </p:nvSpPr>
                  <p:spPr bwMode="auto">
                    <a:xfrm flipV="1">
                      <a:off x="5334000" y="4495800"/>
                      <a:ext cx="1143000" cy="7620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grpSp>
              <p:sp>
                <p:nvSpPr>
                  <p:cNvPr id="74790" name="Line 171">
                    <a:extLst>
                      <a:ext uri="{FF2B5EF4-FFF2-40B4-BE49-F238E27FC236}">
                        <a16:creationId xmlns:a16="http://schemas.microsoft.com/office/drawing/2014/main" id="{A6BE7B33-32D9-A44E-9DD5-A464579AD887}"/>
                      </a:ext>
                    </a:extLst>
                  </p:cNvPr>
                  <p:cNvSpPr>
                    <a:spLocks noChangeShapeType="1"/>
                  </p:cNvSpPr>
                  <p:nvPr/>
                </p:nvSpPr>
                <p:spPr bwMode="auto">
                  <a:xfrm>
                    <a:off x="685800" y="6324600"/>
                    <a:ext cx="68580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dirty="0"/>
                  </a:p>
                </p:txBody>
              </p:sp>
            </p:grpSp>
            <p:sp>
              <p:nvSpPr>
                <p:cNvPr id="74788" name="Line 172">
                  <a:extLst>
                    <a:ext uri="{FF2B5EF4-FFF2-40B4-BE49-F238E27FC236}">
                      <a16:creationId xmlns:a16="http://schemas.microsoft.com/office/drawing/2014/main" id="{70C69E5D-2C80-1F4B-97BB-587C9F7BFC55}"/>
                    </a:ext>
                  </a:extLst>
                </p:cNvPr>
                <p:cNvSpPr>
                  <a:spLocks noChangeShapeType="1"/>
                </p:cNvSpPr>
                <p:nvPr/>
              </p:nvSpPr>
              <p:spPr bwMode="auto">
                <a:xfrm>
                  <a:off x="685800" y="2819400"/>
                  <a:ext cx="4572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grpSp>
        </p:grpSp>
        <p:sp>
          <p:nvSpPr>
            <p:cNvPr id="74784" name="Line 175">
              <a:extLst>
                <a:ext uri="{FF2B5EF4-FFF2-40B4-BE49-F238E27FC236}">
                  <a16:creationId xmlns:a16="http://schemas.microsoft.com/office/drawing/2014/main" id="{92F905CE-D8CB-7F4B-8B57-2F6FDECA1C8B}"/>
                </a:ext>
              </a:extLst>
            </p:cNvPr>
            <p:cNvSpPr>
              <a:spLocks noChangeShapeType="1"/>
            </p:cNvSpPr>
            <p:nvPr/>
          </p:nvSpPr>
          <p:spPr bwMode="auto">
            <a:xfrm flipV="1">
              <a:off x="7543800" y="5943600"/>
              <a:ext cx="0" cy="3810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grpSp>
    </p:spTree>
    <p:extLst>
      <p:ext uri="{BB962C8B-B14F-4D97-AF65-F5344CB8AC3E}">
        <p14:creationId xmlns:p14="http://schemas.microsoft.com/office/powerpoint/2010/main" val="3141282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07F16463-03A4-0340-BD3E-9845B6E41944}"/>
              </a:ext>
            </a:extLst>
          </p:cNvPr>
          <p:cNvSpPr>
            <a:spLocks noGrp="1"/>
          </p:cNvSpPr>
          <p:nvPr>
            <p:ph idx="1"/>
          </p:nvPr>
        </p:nvSpPr>
        <p:spPr>
          <a:xfrm>
            <a:off x="0" y="0"/>
            <a:ext cx="9144000" cy="5808518"/>
          </a:xfrm>
        </p:spPr>
        <p:txBody>
          <a:bodyPr>
            <a:normAutofit fontScale="92500" lnSpcReduction="20000"/>
          </a:bodyPr>
          <a:lstStyle/>
          <a:p>
            <a:pPr marL="0" algn="ctr">
              <a:spcBef>
                <a:spcPts val="0"/>
              </a:spcBef>
              <a:buFontTx/>
              <a:buNone/>
              <a:defRPr/>
            </a:pPr>
            <a:r>
              <a:rPr lang="en-GB" altLang="en-US" sz="3600" b="1" dirty="0">
                <a:solidFill>
                  <a:srgbClr val="0070C0"/>
                </a:solidFill>
                <a:latin typeface="+mj-lt"/>
                <a:ea typeface="ＭＳ Ｐゴシック" pitchFamily="1" charset="-128"/>
              </a:rPr>
              <a:t>Evaluating Training Outcomes</a:t>
            </a:r>
          </a:p>
          <a:p>
            <a:pPr marL="185737" lvl="1" indent="0" algn="just">
              <a:spcBef>
                <a:spcPts val="0"/>
              </a:spcBef>
              <a:buNone/>
              <a:defRPr/>
            </a:pPr>
            <a:r>
              <a:rPr lang="en-GB" altLang="en-US" sz="2700" dirty="0">
                <a:latin typeface="+mj-lt"/>
                <a:ea typeface="ＭＳ Ｐゴシック" pitchFamily="1" charset="-128"/>
              </a:rPr>
              <a:t>Vital for establishing strategic alignment and value for the organisation</a:t>
            </a:r>
          </a:p>
          <a:p>
            <a:pPr marL="0" algn="just">
              <a:spcBef>
                <a:spcPts val="0"/>
              </a:spcBef>
              <a:defRPr/>
            </a:pPr>
            <a:endParaRPr lang="en-GB" altLang="en-US" sz="2700" dirty="0">
              <a:latin typeface="+mj-lt"/>
              <a:ea typeface="ＭＳ Ｐゴシック" pitchFamily="1" charset="-128"/>
            </a:endParaRPr>
          </a:p>
          <a:p>
            <a:pPr marL="0" indent="0" algn="just">
              <a:spcBef>
                <a:spcPts val="0"/>
              </a:spcBef>
              <a:buNone/>
              <a:defRPr/>
            </a:pPr>
            <a:r>
              <a:rPr lang="en-GB" altLang="en-US" sz="2700" dirty="0">
                <a:latin typeface="+mj-lt"/>
                <a:ea typeface="ＭＳ Ｐゴシック" pitchFamily="1" charset="-128"/>
              </a:rPr>
              <a:t>Four levels of evaluation (Kirkpatrick, 1967)</a:t>
            </a:r>
          </a:p>
          <a:p>
            <a:pPr marL="514350" indent="-514350">
              <a:buFont typeface="+mj-lt"/>
              <a:buAutoNum type="arabicPeriod"/>
            </a:pPr>
            <a:r>
              <a:rPr lang="en-GB" altLang="en-US" sz="2700" dirty="0">
                <a:latin typeface="+mj-lt"/>
                <a:ea typeface="ＭＳ Ｐゴシック" pitchFamily="1" charset="-128"/>
              </a:rPr>
              <a:t>Reaction – </a:t>
            </a:r>
            <a:r>
              <a:rPr lang="en-GB" sz="2000" dirty="0"/>
              <a:t>It measures (using feedback forms, satisfaction surveys) how participants feel about the training (relevant or engaging. This level tells you about </a:t>
            </a:r>
            <a:r>
              <a:rPr lang="en-GB" sz="2000" i="1" dirty="0"/>
              <a:t>participant perception</a:t>
            </a:r>
            <a:r>
              <a:rPr lang="en-GB" sz="2000" dirty="0"/>
              <a:t>, not learning impact</a:t>
            </a:r>
            <a:r>
              <a:rPr lang="en-GB" dirty="0"/>
              <a:t>.</a:t>
            </a:r>
          </a:p>
          <a:p>
            <a:pPr marL="514350" indent="-514350">
              <a:buFont typeface="+mj-lt"/>
              <a:buAutoNum type="arabicPeriod"/>
            </a:pPr>
            <a:r>
              <a:rPr lang="en-GB" altLang="en-US" sz="2700" dirty="0">
                <a:latin typeface="+mj-lt"/>
                <a:ea typeface="ＭＳ Ｐゴシック" pitchFamily="1" charset="-128"/>
              </a:rPr>
              <a:t>Immediate - </a:t>
            </a:r>
            <a:r>
              <a:rPr lang="en-GB" sz="2000" dirty="0"/>
              <a:t>it measures what knowledge, skills, or attitudes participants actually gained, using Pre- and post-tests, Knowledge checks, Skills demonstrations. This level checks if they learnt anything.</a:t>
            </a:r>
          </a:p>
          <a:p>
            <a:pPr marL="514350" indent="-514350">
              <a:buFont typeface="+mj-lt"/>
              <a:buAutoNum type="arabicPeriod"/>
            </a:pPr>
            <a:r>
              <a:rPr lang="en-GB" altLang="en-US" sz="2700" dirty="0">
                <a:latin typeface="+mj-lt"/>
                <a:ea typeface="ＭＳ Ｐゴシック" pitchFamily="1" charset="-128"/>
              </a:rPr>
              <a:t>Intermediate - </a:t>
            </a:r>
            <a:r>
              <a:rPr lang="en-GB" altLang="en-US" sz="2600" dirty="0">
                <a:latin typeface="+mj-lt"/>
                <a:ea typeface="ＭＳ Ｐゴシック" pitchFamily="1" charset="-128"/>
              </a:rPr>
              <a:t>I</a:t>
            </a:r>
            <a:r>
              <a:rPr lang="en-GB" sz="2200" dirty="0"/>
              <a:t>t measures Whether participants apply what they learned in the workplace using Manager observations, 360-degree feedback, Behavioural performance indicators. This level tells you if b</a:t>
            </a:r>
            <a:r>
              <a:rPr lang="en-GB" sz="2200" i="1" dirty="0"/>
              <a:t>ehaviours changing in practice</a:t>
            </a:r>
            <a:endParaRPr lang="en-GB" sz="2200" dirty="0"/>
          </a:p>
          <a:p>
            <a:pPr marL="514350" indent="-514350">
              <a:buFont typeface="+mj-lt"/>
              <a:buAutoNum type="arabicPeriod"/>
            </a:pPr>
            <a:r>
              <a:rPr lang="en-GB" altLang="en-US" sz="2700" dirty="0">
                <a:latin typeface="+mj-lt"/>
                <a:ea typeface="ＭＳ Ｐゴシック" pitchFamily="1" charset="-128"/>
              </a:rPr>
              <a:t>Ultimate – </a:t>
            </a:r>
            <a:r>
              <a:rPr lang="en-GB" altLang="en-US" sz="2200" dirty="0">
                <a:latin typeface="+mj-lt"/>
                <a:ea typeface="ＭＳ Ｐゴシック" pitchFamily="1" charset="-128"/>
              </a:rPr>
              <a:t>It measures the</a:t>
            </a:r>
            <a:r>
              <a:rPr lang="en-GB" sz="2200" dirty="0"/>
              <a:t> </a:t>
            </a:r>
            <a:r>
              <a:rPr lang="en-GB" sz="2100" dirty="0"/>
              <a:t>broader organisational impact e., g. Improved performance metrics, Increased retention, Reduced complaints, Higher productivity, Cultural change indicators. This level checks if the training made a measurable difference to the organisation</a:t>
            </a:r>
            <a:r>
              <a:rPr lang="en-GB" i="1" dirty="0"/>
              <a:t>.</a:t>
            </a:r>
            <a:endParaRPr lang="en-GB" dirty="0"/>
          </a:p>
          <a:p>
            <a:pPr marL="400050" lvl="1" algn="just">
              <a:spcBef>
                <a:spcPts val="0"/>
              </a:spcBef>
              <a:defRPr/>
            </a:pPr>
            <a:endParaRPr lang="en-GB" altLang="en-US" sz="2700" dirty="0">
              <a:latin typeface="+mj-lt"/>
              <a:ea typeface="ＭＳ Ｐゴシック" pitchFamily="1" charset="-128"/>
            </a:endParaRPr>
          </a:p>
        </p:txBody>
      </p:sp>
    </p:spTree>
    <p:extLst>
      <p:ext uri="{BB962C8B-B14F-4D97-AF65-F5344CB8AC3E}">
        <p14:creationId xmlns:p14="http://schemas.microsoft.com/office/powerpoint/2010/main" val="38268692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6">
            <a:extLst>
              <a:ext uri="{FF2B5EF4-FFF2-40B4-BE49-F238E27FC236}">
                <a16:creationId xmlns:a16="http://schemas.microsoft.com/office/drawing/2014/main" id="{AE59565F-3DE9-BE45-9EF5-6154D2A240A8}"/>
              </a:ext>
            </a:extLst>
          </p:cNvPr>
          <p:cNvSpPr>
            <a:spLocks noGrp="1"/>
          </p:cNvSpPr>
          <p:nvPr>
            <p:ph type="title" idx="4294967295"/>
          </p:nvPr>
        </p:nvSpPr>
        <p:spPr>
          <a:xfrm>
            <a:off x="179512" y="0"/>
            <a:ext cx="8802442" cy="682906"/>
          </a:xfrm>
        </p:spPr>
        <p:txBody>
          <a:bodyPr>
            <a:normAutofit/>
          </a:bodyPr>
          <a:lstStyle/>
          <a:p>
            <a:r>
              <a:rPr lang="en-US" altLang="en-US" sz="3600" b="1" dirty="0">
                <a:solidFill>
                  <a:srgbClr val="0070C0"/>
                </a:solidFill>
              </a:rPr>
              <a:t>Training Budget</a:t>
            </a:r>
          </a:p>
        </p:txBody>
      </p:sp>
      <p:sp>
        <p:nvSpPr>
          <p:cNvPr id="32771" name="Content Placeholder 7">
            <a:extLst>
              <a:ext uri="{FF2B5EF4-FFF2-40B4-BE49-F238E27FC236}">
                <a16:creationId xmlns:a16="http://schemas.microsoft.com/office/drawing/2014/main" id="{2D8D2F8A-4836-4844-9296-B23A54D95087}"/>
              </a:ext>
            </a:extLst>
          </p:cNvPr>
          <p:cNvSpPr>
            <a:spLocks noGrp="1"/>
          </p:cNvSpPr>
          <p:nvPr>
            <p:ph idx="4294967295"/>
          </p:nvPr>
        </p:nvSpPr>
        <p:spPr>
          <a:xfrm>
            <a:off x="0" y="682906"/>
            <a:ext cx="9144000" cy="4895793"/>
          </a:xfrm>
        </p:spPr>
        <p:txBody>
          <a:bodyPr>
            <a:normAutofit fontScale="92500"/>
          </a:bodyPr>
          <a:lstStyle/>
          <a:p>
            <a:pPr algn="just"/>
            <a:r>
              <a:rPr lang="en-US" altLang="en-US" sz="2600" b="1" dirty="0"/>
              <a:t>Fixed costs:</a:t>
            </a:r>
          </a:p>
          <a:p>
            <a:pPr lvl="1" algn="just"/>
            <a:r>
              <a:rPr lang="en-US" altLang="en-US" sz="2600" dirty="0"/>
              <a:t>Those costs that remain the same no matter how many individuals participate in the training.</a:t>
            </a:r>
          </a:p>
          <a:p>
            <a:pPr algn="just"/>
            <a:r>
              <a:rPr lang="en-US" altLang="en-US" sz="2600" b="1" dirty="0"/>
              <a:t>Variable costs:</a:t>
            </a:r>
          </a:p>
          <a:p>
            <a:pPr lvl="1" algn="just"/>
            <a:r>
              <a:rPr lang="en-US" altLang="en-US" sz="2600" dirty="0"/>
              <a:t>Expenses that will vary depending on the number of participants in the training program.</a:t>
            </a:r>
          </a:p>
          <a:p>
            <a:r>
              <a:rPr lang="en-US" altLang="en-US" sz="2600" b="1" dirty="0"/>
              <a:t>Direct costs:</a:t>
            </a:r>
          </a:p>
          <a:p>
            <a:pPr lvl="1"/>
            <a:r>
              <a:rPr lang="en-US" altLang="en-US" sz="2600" dirty="0"/>
              <a:t>All of the expenses involved in putting together the training program.</a:t>
            </a:r>
          </a:p>
          <a:p>
            <a:r>
              <a:rPr lang="en-US" altLang="en-US" sz="2600" b="1" dirty="0"/>
              <a:t>Indirect costs:</a:t>
            </a:r>
          </a:p>
          <a:p>
            <a:pPr lvl="1"/>
            <a:r>
              <a:rPr lang="en-US" altLang="en-US" sz="2600" dirty="0"/>
              <a:t>Less obvious expenses, not directly related to the training.</a:t>
            </a:r>
          </a:p>
          <a:p>
            <a:pPr lvl="2"/>
            <a:endParaRPr lang="en-US" altLang="en-US" dirty="0"/>
          </a:p>
        </p:txBody>
      </p:sp>
    </p:spTree>
    <p:extLst>
      <p:ext uri="{BB962C8B-B14F-4D97-AF65-F5344CB8AC3E}">
        <p14:creationId xmlns:p14="http://schemas.microsoft.com/office/powerpoint/2010/main" val="24796217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93737"/>
          </a:xfrm>
        </p:spPr>
        <p:txBody>
          <a:bodyPr>
            <a:noAutofit/>
          </a:bodyPr>
          <a:lstStyle/>
          <a:p>
            <a:r>
              <a:rPr lang="en-US" sz="4000" b="1" dirty="0"/>
              <a:t>Forces Impacting Learning</a:t>
            </a:r>
          </a:p>
        </p:txBody>
      </p:sp>
      <p:sp>
        <p:nvSpPr>
          <p:cNvPr id="3" name="Content Placeholder 2"/>
          <p:cNvSpPr>
            <a:spLocks noGrp="1"/>
          </p:cNvSpPr>
          <p:nvPr>
            <p:ph sz="half" idx="4294967295"/>
          </p:nvPr>
        </p:nvSpPr>
        <p:spPr>
          <a:xfrm>
            <a:off x="-1" y="810490"/>
            <a:ext cx="3823855" cy="4525963"/>
          </a:xfrm>
          <a:prstGeom prst="rect">
            <a:avLst/>
          </a:prstGeom>
        </p:spPr>
        <p:txBody>
          <a:bodyPr>
            <a:normAutofit/>
          </a:bodyPr>
          <a:lstStyle/>
          <a:p>
            <a:r>
              <a:rPr lang="en-US" dirty="0"/>
              <a:t>Economic cycles</a:t>
            </a:r>
          </a:p>
          <a:p>
            <a:r>
              <a:rPr lang="en-US" dirty="0"/>
              <a:t>Globalization</a:t>
            </a:r>
          </a:p>
          <a:p>
            <a:r>
              <a:rPr lang="en-US" dirty="0"/>
              <a:t>Value of intangible assets and human capital</a:t>
            </a:r>
          </a:p>
          <a:p>
            <a:r>
              <a:rPr lang="en-US" dirty="0"/>
              <a:t>Focus on links to business strategy</a:t>
            </a:r>
          </a:p>
          <a:p>
            <a:r>
              <a:rPr lang="en-US" dirty="0"/>
              <a:t>Changing demographics and diversity</a:t>
            </a:r>
          </a:p>
          <a:p>
            <a:pPr marL="0" indent="0">
              <a:buNone/>
            </a:pPr>
            <a:endParaRPr lang="en-US" dirty="0"/>
          </a:p>
          <a:p>
            <a:endParaRPr lang="en-US" dirty="0"/>
          </a:p>
        </p:txBody>
      </p:sp>
      <p:sp>
        <p:nvSpPr>
          <p:cNvPr id="6" name="Content Placeholder 5"/>
          <p:cNvSpPr>
            <a:spLocks noGrp="1"/>
          </p:cNvSpPr>
          <p:nvPr>
            <p:ph sz="half" idx="4294967295"/>
          </p:nvPr>
        </p:nvSpPr>
        <p:spPr>
          <a:xfrm>
            <a:off x="5320145" y="1064127"/>
            <a:ext cx="3823855" cy="4525963"/>
          </a:xfrm>
          <a:prstGeom prst="rect">
            <a:avLst/>
          </a:prstGeom>
        </p:spPr>
        <p:txBody>
          <a:bodyPr>
            <a:normAutofit/>
          </a:bodyPr>
          <a:lstStyle/>
          <a:p>
            <a:r>
              <a:rPr lang="en-US" dirty="0"/>
              <a:t>Generational differences</a:t>
            </a:r>
          </a:p>
          <a:p>
            <a:r>
              <a:rPr lang="en-US" dirty="0"/>
              <a:t>Talent management</a:t>
            </a:r>
          </a:p>
          <a:p>
            <a:r>
              <a:rPr lang="en-US" dirty="0"/>
              <a:t>Customer service and quality emphasis</a:t>
            </a:r>
          </a:p>
          <a:p>
            <a:r>
              <a:rPr lang="en-US" dirty="0"/>
              <a:t>New technology</a:t>
            </a:r>
          </a:p>
          <a:p>
            <a:r>
              <a:rPr lang="en-US" dirty="0"/>
              <a:t>High-performance models of work systems</a:t>
            </a:r>
          </a:p>
          <a:p>
            <a:endParaRPr lang="en-US" dirty="0"/>
          </a:p>
        </p:txBody>
      </p:sp>
    </p:spTree>
    <p:extLst>
      <p:ext uri="{BB962C8B-B14F-4D97-AF65-F5344CB8AC3E}">
        <p14:creationId xmlns:p14="http://schemas.microsoft.com/office/powerpoint/2010/main" val="18047524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852055"/>
          </a:xfrm>
        </p:spPr>
        <p:txBody>
          <a:bodyPr>
            <a:noAutofit/>
          </a:bodyPr>
          <a:lstStyle/>
          <a:p>
            <a:r>
              <a:rPr lang="en-GB" sz="4800" b="1" dirty="0">
                <a:solidFill>
                  <a:srgbClr val="0070C0"/>
                </a:solidFill>
              </a:rPr>
              <a:t>A modern myth?</a:t>
            </a:r>
            <a:br>
              <a:rPr lang="en-GB" sz="4400" dirty="0"/>
            </a:br>
            <a:r>
              <a:rPr lang="en-GB" sz="2400" dirty="0">
                <a:solidFill>
                  <a:srgbClr val="0070C0"/>
                </a:solidFill>
              </a:rPr>
              <a:t>(Noon and Blyton, 1997)</a:t>
            </a:r>
          </a:p>
        </p:txBody>
      </p:sp>
      <p:sp>
        <p:nvSpPr>
          <p:cNvPr id="3" name="Content Placeholder 2"/>
          <p:cNvSpPr>
            <a:spLocks noGrp="1"/>
          </p:cNvSpPr>
          <p:nvPr>
            <p:ph idx="1"/>
          </p:nvPr>
        </p:nvSpPr>
        <p:spPr>
          <a:xfrm>
            <a:off x="0" y="1080655"/>
            <a:ext cx="9144000" cy="4719252"/>
          </a:xfrm>
        </p:spPr>
        <p:txBody>
          <a:bodyPr>
            <a:noAutofit/>
          </a:bodyPr>
          <a:lstStyle/>
          <a:p>
            <a:pPr algn="just"/>
            <a:r>
              <a:rPr lang="en-GB" sz="2800" dirty="0"/>
              <a:t>The generation, sharing and exploitation of new knowledge is at the heart of attempts to build a modern, globalised </a:t>
            </a:r>
            <a:r>
              <a:rPr lang="en-GB" sz="2800" b="1" dirty="0"/>
              <a:t>‘knowledge economy’ </a:t>
            </a:r>
            <a:r>
              <a:rPr lang="en-GB" sz="2800" dirty="0"/>
              <a:t>or </a:t>
            </a:r>
            <a:r>
              <a:rPr lang="en-GB" sz="2800" b="1" dirty="0"/>
              <a:t>‘skills economy’ </a:t>
            </a:r>
            <a:r>
              <a:rPr lang="en-GB" sz="2800" dirty="0"/>
              <a:t>(UK term). </a:t>
            </a:r>
            <a:endParaRPr lang="en-GB" sz="2800" b="1" dirty="0"/>
          </a:p>
          <a:p>
            <a:pPr algn="just"/>
            <a:r>
              <a:rPr lang="en-GB" sz="2800" dirty="0"/>
              <a:t>Workplaces are populated with highly-skilled and highly-motivated people, the nature of jobs is becoming more skilled, more skilled people are needed, we are becoming a more advanced, skills (or knowledge) based society…</a:t>
            </a:r>
          </a:p>
          <a:p>
            <a:pPr algn="just"/>
            <a:r>
              <a:rPr lang="en-GB" sz="2800" dirty="0"/>
              <a:t>This is a very positive discourse. But is it actually so..?</a:t>
            </a:r>
          </a:p>
        </p:txBody>
      </p:sp>
    </p:spTree>
    <p:extLst>
      <p:ext uri="{BB962C8B-B14F-4D97-AF65-F5344CB8AC3E}">
        <p14:creationId xmlns:p14="http://schemas.microsoft.com/office/powerpoint/2010/main" val="15303893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62445"/>
          </a:xfrm>
        </p:spPr>
        <p:txBody>
          <a:bodyPr>
            <a:normAutofit fontScale="90000"/>
          </a:bodyPr>
          <a:lstStyle/>
          <a:p>
            <a:r>
              <a:rPr lang="en-GB" sz="3600" b="1" dirty="0">
                <a:solidFill>
                  <a:srgbClr val="0070C0"/>
                </a:solidFill>
              </a:rPr>
              <a:t>Approaches to learning at the workplace </a:t>
            </a:r>
            <a:br>
              <a:rPr lang="en-GB" dirty="0"/>
            </a:br>
            <a:r>
              <a:rPr lang="en-GB" sz="2000" dirty="0">
                <a:solidFill>
                  <a:srgbClr val="0070C0"/>
                </a:solidFill>
              </a:rPr>
              <a:t>(Fuller and Unwin, 2004)</a:t>
            </a:r>
          </a:p>
        </p:txBody>
      </p:sp>
      <p:sp>
        <p:nvSpPr>
          <p:cNvPr id="3" name="Content Placeholder 2"/>
          <p:cNvSpPr>
            <a:spLocks noGrp="1"/>
          </p:cNvSpPr>
          <p:nvPr>
            <p:ph idx="1"/>
          </p:nvPr>
        </p:nvSpPr>
        <p:spPr>
          <a:xfrm>
            <a:off x="0" y="1124744"/>
            <a:ext cx="9144000" cy="4525963"/>
          </a:xfrm>
        </p:spPr>
        <p:txBody>
          <a:bodyPr>
            <a:noAutofit/>
          </a:bodyPr>
          <a:lstStyle/>
          <a:p>
            <a:pPr algn="just"/>
            <a:r>
              <a:rPr lang="en-GB" sz="2300" b="1" i="1" dirty="0">
                <a:solidFill>
                  <a:srgbClr val="0070C0"/>
                </a:solidFill>
              </a:rPr>
              <a:t>Expansive</a:t>
            </a:r>
            <a:r>
              <a:rPr lang="en-GB" sz="2300" b="1" i="1" dirty="0"/>
              <a:t> </a:t>
            </a:r>
            <a:r>
              <a:rPr lang="en-GB" sz="2300" dirty="0"/>
              <a:t>workplaces stimulate and encourage learning. Workers’ responsibilities are defined in broader terms. People are allowed and encouraged to develop extensive knowledge by accessing communities, groups and departments within the organisation and outside it. Work-related qualifications. Employees are recognised and supported as learners. </a:t>
            </a:r>
          </a:p>
          <a:p>
            <a:pPr algn="just"/>
            <a:endParaRPr lang="en-GB" sz="2300" b="1" i="1" dirty="0"/>
          </a:p>
          <a:p>
            <a:pPr algn="just"/>
            <a:r>
              <a:rPr lang="en-GB" sz="2300" b="1" i="1" dirty="0">
                <a:solidFill>
                  <a:srgbClr val="0070C0"/>
                </a:solidFill>
              </a:rPr>
              <a:t>Restrictive</a:t>
            </a:r>
            <a:r>
              <a:rPr lang="en-GB" sz="2300" b="1" i="1" dirty="0"/>
              <a:t> </a:t>
            </a:r>
            <a:r>
              <a:rPr lang="en-GB" sz="2300" dirty="0"/>
              <a:t>workplaces design jobs in a very narrow way. Workers should focus on their immediate tasks. Training is limited and restricted to immediate responsibilities. There is no boundary-crossing between communities, departments and functions. Innovation is not important (or even undesirable). </a:t>
            </a:r>
            <a:endParaRPr lang="en-GB" sz="2300" b="1" i="1" dirty="0"/>
          </a:p>
        </p:txBody>
      </p:sp>
    </p:spTree>
    <p:extLst>
      <p:ext uri="{BB962C8B-B14F-4D97-AF65-F5344CB8AC3E}">
        <p14:creationId xmlns:p14="http://schemas.microsoft.com/office/powerpoint/2010/main" val="40536455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601"/>
            <a:ext cx="8229600" cy="745935"/>
          </a:xfrm>
        </p:spPr>
        <p:txBody>
          <a:bodyPr>
            <a:normAutofit fontScale="90000"/>
          </a:bodyPr>
          <a:lstStyle/>
          <a:p>
            <a:r>
              <a:rPr lang="en-GB" sz="3300" b="1" dirty="0">
                <a:solidFill>
                  <a:srgbClr val="0070C0"/>
                </a:solidFill>
              </a:rPr>
              <a:t>Distribution of training is unequal</a:t>
            </a:r>
            <a:br>
              <a:rPr lang="en-GB" sz="3300" b="1" dirty="0">
                <a:solidFill>
                  <a:srgbClr val="0070C0"/>
                </a:solidFill>
              </a:rPr>
            </a:br>
            <a:r>
              <a:rPr lang="en-GB" sz="1650" dirty="0">
                <a:solidFill>
                  <a:srgbClr val="0070C0"/>
                </a:solidFill>
              </a:rPr>
              <a:t>(</a:t>
            </a:r>
            <a:r>
              <a:rPr lang="en-GB" sz="1650" dirty="0" err="1">
                <a:solidFill>
                  <a:srgbClr val="0070C0"/>
                </a:solidFill>
              </a:rPr>
              <a:t>Grugulis</a:t>
            </a:r>
            <a:r>
              <a:rPr lang="en-GB" sz="1650" dirty="0">
                <a:solidFill>
                  <a:srgbClr val="0070C0"/>
                </a:solidFill>
              </a:rPr>
              <a:t>, 2007)</a:t>
            </a:r>
          </a:p>
        </p:txBody>
      </p:sp>
      <p:sp>
        <p:nvSpPr>
          <p:cNvPr id="3" name="Content Placeholder 2"/>
          <p:cNvSpPr>
            <a:spLocks noGrp="1"/>
          </p:cNvSpPr>
          <p:nvPr>
            <p:ph idx="1"/>
          </p:nvPr>
        </p:nvSpPr>
        <p:spPr>
          <a:xfrm>
            <a:off x="0" y="904010"/>
            <a:ext cx="9144000" cy="4665517"/>
          </a:xfrm>
        </p:spPr>
        <p:txBody>
          <a:bodyPr>
            <a:noAutofit/>
          </a:bodyPr>
          <a:lstStyle/>
          <a:p>
            <a:pPr algn="just"/>
            <a:r>
              <a:rPr lang="en-GB" sz="2500" dirty="0"/>
              <a:t>Some sectors (e.g. IT and Professional Services) invest much more into training than others (e.g. Textiles and Clothing).</a:t>
            </a:r>
          </a:p>
          <a:p>
            <a:pPr algn="just"/>
            <a:r>
              <a:rPr lang="en-GB" sz="2500" dirty="0"/>
              <a:t>Access to training is often restricted to managers and ‘professional’ workers, whereas plant and machine operatives receive significantly less training.</a:t>
            </a:r>
          </a:p>
          <a:p>
            <a:pPr algn="just"/>
            <a:r>
              <a:rPr lang="en-GB" sz="2500" dirty="0"/>
              <a:t>Companies are more likely to invest into permanent than temporary workers. </a:t>
            </a:r>
          </a:p>
          <a:p>
            <a:pPr algn="just"/>
            <a:r>
              <a:rPr lang="en-GB" sz="2500" dirty="0"/>
              <a:t>In simple terms, people who are already highly qualified receive much more training and support than less qualified workers (Green et al., 2013). </a:t>
            </a:r>
          </a:p>
        </p:txBody>
      </p:sp>
    </p:spTree>
    <p:extLst>
      <p:ext uri="{BB962C8B-B14F-4D97-AF65-F5344CB8AC3E}">
        <p14:creationId xmlns:p14="http://schemas.microsoft.com/office/powerpoint/2010/main" val="8975132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23" y="-72736"/>
            <a:ext cx="9225023" cy="685800"/>
          </a:xfrm>
        </p:spPr>
        <p:txBody>
          <a:bodyPr/>
          <a:lstStyle/>
          <a:p>
            <a:r>
              <a:rPr lang="en-US" b="1" dirty="0"/>
              <a:t>Links to Business Strategy and implications</a:t>
            </a:r>
          </a:p>
        </p:txBody>
      </p:sp>
      <p:sp>
        <p:nvSpPr>
          <p:cNvPr id="3" name="Content Placeholder 2"/>
          <p:cNvSpPr>
            <a:spLocks noGrp="1"/>
          </p:cNvSpPr>
          <p:nvPr>
            <p:ph idx="1"/>
          </p:nvPr>
        </p:nvSpPr>
        <p:spPr>
          <a:xfrm>
            <a:off x="0" y="777875"/>
            <a:ext cx="9071264" cy="4708526"/>
          </a:xfrm>
        </p:spPr>
        <p:txBody>
          <a:bodyPr>
            <a:normAutofit/>
          </a:bodyPr>
          <a:lstStyle/>
          <a:p>
            <a:pPr marL="457200" indent="-457200">
              <a:buFont typeface="+mj-lt"/>
              <a:buAutoNum type="arabicPeriod"/>
            </a:pPr>
            <a:r>
              <a:rPr lang="en-US" dirty="0"/>
              <a:t>Given the importance of intangible assets and human capital, training has greater strategic importance</a:t>
            </a:r>
          </a:p>
          <a:p>
            <a:pPr marL="457200" indent="-457200">
              <a:buFont typeface="+mj-lt"/>
              <a:buAutoNum type="arabicPeriod"/>
            </a:pPr>
            <a:r>
              <a:rPr lang="en-US" dirty="0"/>
              <a:t>Training is no longer an isolated function, but rather an integral part of business success</a:t>
            </a:r>
          </a:p>
          <a:p>
            <a:pPr marL="457200" indent="-457200">
              <a:buFont typeface="+mj-lt"/>
              <a:buAutoNum type="arabicPeriod"/>
            </a:pPr>
            <a:r>
              <a:rPr lang="en-US" dirty="0"/>
              <a:t>Different companies have different strategic training needs—one size does not fit all.</a:t>
            </a:r>
          </a:p>
          <a:p>
            <a:pPr marL="457200" indent="-457200">
              <a:buFont typeface="+mj-lt"/>
              <a:buAutoNum type="arabicPeriod"/>
            </a:pPr>
            <a:r>
              <a:rPr lang="en-US" dirty="0"/>
              <a:t>Knowledge workers are becoming more important</a:t>
            </a:r>
          </a:p>
          <a:p>
            <a:pPr marL="457200" indent="-457200">
              <a:buFont typeface="+mj-lt"/>
              <a:buAutoNum type="arabicPeriod"/>
            </a:pPr>
            <a:r>
              <a:rPr lang="en-US" dirty="0"/>
              <a:t>A greater focus on employee engagement is needed</a:t>
            </a:r>
          </a:p>
          <a:p>
            <a:pPr marL="457200" indent="-457200">
              <a:buFont typeface="+mj-lt"/>
              <a:buAutoNum type="arabicPeriod"/>
            </a:pPr>
            <a:r>
              <a:rPr lang="en-US" dirty="0"/>
              <a:t>There is an increasing need for companies to become “learning organizations”</a:t>
            </a:r>
          </a:p>
          <a:p>
            <a:endParaRPr lang="en-US" dirty="0"/>
          </a:p>
        </p:txBody>
      </p:sp>
    </p:spTree>
    <p:extLst>
      <p:ext uri="{BB962C8B-B14F-4D97-AF65-F5344CB8AC3E}">
        <p14:creationId xmlns:p14="http://schemas.microsoft.com/office/powerpoint/2010/main" val="37154239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D5B4298-5443-3559-C61C-E65B5B83D253}"/>
              </a:ext>
            </a:extLst>
          </p:cNvPr>
          <p:cNvSpPr>
            <a:spLocks noGrp="1"/>
          </p:cNvSpPr>
          <p:nvPr>
            <p:ph type="title"/>
          </p:nvPr>
        </p:nvSpPr>
        <p:spPr>
          <a:xfrm>
            <a:off x="-1" y="0"/>
            <a:ext cx="9144000" cy="403123"/>
          </a:xfrm>
        </p:spPr>
        <p:txBody>
          <a:bodyPr>
            <a:noAutofit/>
          </a:bodyPr>
          <a:lstStyle/>
          <a:p>
            <a:r>
              <a:rPr lang="en-GB" sz="2800" b="1" dirty="0"/>
              <a:t>NexSpace Health Systems 30-Mins Scenario Activity</a:t>
            </a:r>
            <a:endParaRPr lang="en-GB" sz="2800" dirty="0"/>
          </a:p>
        </p:txBody>
      </p:sp>
      <p:sp>
        <p:nvSpPr>
          <p:cNvPr id="8" name="Content Placeholder 7">
            <a:extLst>
              <a:ext uri="{FF2B5EF4-FFF2-40B4-BE49-F238E27FC236}">
                <a16:creationId xmlns:a16="http://schemas.microsoft.com/office/drawing/2014/main" id="{6C37ABE9-3D1B-C653-992E-324D90C6B77D}"/>
              </a:ext>
            </a:extLst>
          </p:cNvPr>
          <p:cNvSpPr>
            <a:spLocks noGrp="1"/>
          </p:cNvSpPr>
          <p:nvPr>
            <p:ph idx="1"/>
          </p:nvPr>
        </p:nvSpPr>
        <p:spPr>
          <a:xfrm>
            <a:off x="-1" y="403123"/>
            <a:ext cx="9252155" cy="5486399"/>
          </a:xfrm>
        </p:spPr>
        <p:txBody>
          <a:bodyPr>
            <a:normAutofit fontScale="47500" lnSpcReduction="20000"/>
          </a:bodyPr>
          <a:lstStyle/>
          <a:p>
            <a:pPr marL="0" indent="0">
              <a:buNone/>
            </a:pPr>
            <a:r>
              <a:rPr lang="en-GB" sz="4500" b="1" dirty="0"/>
              <a:t>Duration:</a:t>
            </a:r>
            <a:r>
              <a:rPr lang="en-GB" sz="4500" dirty="0"/>
              <a:t> 30 minutes; </a:t>
            </a:r>
            <a:r>
              <a:rPr lang="en-GB" sz="4500" b="1" dirty="0"/>
              <a:t>Groups:</a:t>
            </a:r>
            <a:r>
              <a:rPr lang="en-GB" sz="4500" dirty="0"/>
              <a:t> 3 (maximum of 8 participants); </a:t>
            </a:r>
            <a:r>
              <a:rPr lang="en-GB" sz="4500" b="1" dirty="0"/>
              <a:t>Output:</a:t>
            </a:r>
            <a:r>
              <a:rPr lang="en-GB" sz="4500" dirty="0"/>
              <a:t> One-page template per group; 2–3 minutes pitch</a:t>
            </a:r>
          </a:p>
          <a:p>
            <a:pPr marL="0" indent="0">
              <a:buNone/>
            </a:pPr>
            <a:endParaRPr lang="en-GB" sz="4500" dirty="0"/>
          </a:p>
          <a:p>
            <a:pPr marL="0" indent="0">
              <a:buNone/>
            </a:pPr>
            <a:r>
              <a:rPr lang="en-GB" sz="4500" b="1" dirty="0"/>
              <a:t>Scenario: </a:t>
            </a:r>
            <a:r>
              <a:rPr lang="en-GB" sz="4800" dirty="0"/>
              <a:t>NexSpace Health Systems is a fast-growing health-technology organisation with 600 employees in the UK, India and the UAE. It develops AI tools for hospitals and healthcare providers. The organisation has several challenges: Employees have limited opportunities to learn and grow. High-performing employees are leaving because they cannot see clear career paths. Managers focus mainly on short-term performance targets. Employees are afraid to speak up about mistakes or new ideas. Training is not clearly connected to future business needs. There is no clear succession plan for important leadership roles.</a:t>
            </a:r>
          </a:p>
          <a:p>
            <a:pPr marL="0" indent="0">
              <a:buNone/>
            </a:pPr>
            <a:r>
              <a:rPr lang="en-GB" sz="4800" dirty="0"/>
              <a:t>The Board wants to create an environment where employees continuously learn, develop and perform at their highest potential.</a:t>
            </a:r>
          </a:p>
          <a:p>
            <a:pPr marL="0" indent="0">
              <a:buNone/>
            </a:pPr>
            <a:endParaRPr lang="en-GB" sz="4800" dirty="0"/>
          </a:p>
          <a:p>
            <a:r>
              <a:rPr lang="en-GB" sz="4800" dirty="0"/>
              <a:t>You are an external HR consultancy team advising the Board.</a:t>
            </a:r>
          </a:p>
          <a:p>
            <a:pPr marL="0" indent="0">
              <a:buNone/>
            </a:pPr>
            <a:endParaRPr lang="en-GB" sz="4500" dirty="0"/>
          </a:p>
          <a:p>
            <a:pPr marL="0" indent="0" algn="ctr">
              <a:buNone/>
            </a:pPr>
            <a:endParaRPr lang="en-GB" sz="4500" b="1" dirty="0">
              <a:solidFill>
                <a:srgbClr val="00B050"/>
              </a:solidFill>
            </a:endParaRPr>
          </a:p>
          <a:p>
            <a:endParaRPr lang="en-GB" dirty="0"/>
          </a:p>
          <a:p>
            <a:endParaRPr lang="en-GB" dirty="0"/>
          </a:p>
        </p:txBody>
      </p:sp>
    </p:spTree>
    <p:extLst>
      <p:ext uri="{BB962C8B-B14F-4D97-AF65-F5344CB8AC3E}">
        <p14:creationId xmlns:p14="http://schemas.microsoft.com/office/powerpoint/2010/main" val="3603402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F1C56-2CBB-7999-2A5F-496374C3FCC3}"/>
              </a:ext>
            </a:extLst>
          </p:cNvPr>
          <p:cNvSpPr>
            <a:spLocks noGrp="1"/>
          </p:cNvSpPr>
          <p:nvPr>
            <p:ph type="title"/>
          </p:nvPr>
        </p:nvSpPr>
        <p:spPr>
          <a:xfrm>
            <a:off x="0" y="0"/>
            <a:ext cx="9144000" cy="447869"/>
          </a:xfrm>
        </p:spPr>
        <p:txBody>
          <a:bodyPr>
            <a:normAutofit fontScale="90000"/>
          </a:bodyPr>
          <a:lstStyle/>
          <a:p>
            <a:r>
              <a:rPr lang="en-GB" b="1" dirty="0"/>
              <a:t>Group 1 – Building a Learning Culture</a:t>
            </a:r>
          </a:p>
        </p:txBody>
      </p:sp>
      <p:sp>
        <p:nvSpPr>
          <p:cNvPr id="3" name="Content Placeholder 2">
            <a:extLst>
              <a:ext uri="{FF2B5EF4-FFF2-40B4-BE49-F238E27FC236}">
                <a16:creationId xmlns:a16="http://schemas.microsoft.com/office/drawing/2014/main" id="{81F0C793-F55B-9909-0566-9AB7F65CF0F8}"/>
              </a:ext>
            </a:extLst>
          </p:cNvPr>
          <p:cNvSpPr>
            <a:spLocks noGrp="1"/>
          </p:cNvSpPr>
          <p:nvPr>
            <p:ph idx="1"/>
          </p:nvPr>
        </p:nvSpPr>
        <p:spPr>
          <a:xfrm>
            <a:off x="-1" y="559837"/>
            <a:ext cx="9143999" cy="5159828"/>
          </a:xfrm>
        </p:spPr>
        <p:txBody>
          <a:bodyPr>
            <a:normAutofit fontScale="92500" lnSpcReduction="20000"/>
          </a:bodyPr>
          <a:lstStyle/>
          <a:p>
            <a:pPr marL="0" indent="0">
              <a:buNone/>
            </a:pPr>
            <a:r>
              <a:rPr lang="en-GB" dirty="0"/>
              <a:t>Use </a:t>
            </a:r>
            <a:r>
              <a:rPr lang="en-GB" b="1" dirty="0"/>
              <a:t>Senge’s Learning Organisation</a:t>
            </a:r>
            <a:r>
              <a:rPr lang="en-GB" dirty="0"/>
              <a:t> and </a:t>
            </a:r>
            <a:r>
              <a:rPr lang="en-GB" b="1" dirty="0"/>
              <a:t>Dweck’s Growth Mindset</a:t>
            </a:r>
            <a:r>
              <a:rPr lang="en-GB" dirty="0"/>
              <a:t> to design a workplace where employees continuously learn.</a:t>
            </a:r>
          </a:p>
          <a:p>
            <a:pPr marL="0" indent="0">
              <a:buNone/>
            </a:pPr>
            <a:r>
              <a:rPr lang="en-GB" b="1" dirty="0"/>
              <a:t>Task: </a:t>
            </a:r>
            <a:r>
              <a:rPr lang="en-GB" dirty="0"/>
              <a:t>Develop a learning and capability-building strategy for NexSpace.</a:t>
            </a:r>
          </a:p>
          <a:p>
            <a:pPr marL="0" indent="0">
              <a:buNone/>
            </a:pPr>
            <a:r>
              <a:rPr lang="en-GB" b="1" dirty="0"/>
              <a:t>Consider</a:t>
            </a:r>
          </a:p>
          <a:p>
            <a:pPr lvl="0"/>
            <a:r>
              <a:rPr lang="en-GB" dirty="0"/>
              <a:t>What skills will employees need in the future?</a:t>
            </a:r>
          </a:p>
          <a:p>
            <a:pPr lvl="0"/>
            <a:r>
              <a:rPr lang="en-GB" dirty="0"/>
              <a:t>How can NexSpace use upskilling and reskilling?</a:t>
            </a:r>
          </a:p>
          <a:p>
            <a:pPr lvl="0"/>
            <a:r>
              <a:rPr lang="en-GB" dirty="0"/>
              <a:t>How can the organisation encourage personal mastery and team learning?</a:t>
            </a:r>
          </a:p>
          <a:p>
            <a:pPr lvl="0"/>
            <a:r>
              <a:rPr lang="en-GB" dirty="0"/>
              <a:t>How can managers promote a growth mindset?</a:t>
            </a:r>
          </a:p>
          <a:p>
            <a:pPr marL="0" indent="0">
              <a:buNone/>
            </a:pPr>
            <a:endParaRPr lang="en-GB" b="1" dirty="0"/>
          </a:p>
          <a:p>
            <a:pPr marL="0" indent="0">
              <a:buNone/>
            </a:pPr>
            <a:r>
              <a:rPr lang="en-GB" b="1" dirty="0"/>
              <a:t>Your plan must include</a:t>
            </a:r>
          </a:p>
          <a:p>
            <a:pPr lvl="0"/>
            <a:r>
              <a:rPr lang="en-GB" dirty="0"/>
              <a:t>Two learning activities, such as mentoring, coaching, job rotation or stretch projects.</a:t>
            </a:r>
          </a:p>
          <a:p>
            <a:pPr lvl="0"/>
            <a:r>
              <a:rPr lang="en-GB" dirty="0"/>
              <a:t>One method for sharing knowledge across teams.</a:t>
            </a:r>
          </a:p>
          <a:p>
            <a:pPr lvl="0"/>
            <a:r>
              <a:rPr lang="en-GB" dirty="0"/>
              <a:t>One management behaviour that encourages a growth mindset.</a:t>
            </a:r>
          </a:p>
          <a:p>
            <a:endParaRPr lang="en-GB" dirty="0"/>
          </a:p>
        </p:txBody>
      </p:sp>
    </p:spTree>
    <p:extLst>
      <p:ext uri="{BB962C8B-B14F-4D97-AF65-F5344CB8AC3E}">
        <p14:creationId xmlns:p14="http://schemas.microsoft.com/office/powerpoint/2010/main" val="30553770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C1FBC-C53F-0048-A800-B701D8B80811}"/>
              </a:ext>
            </a:extLst>
          </p:cNvPr>
          <p:cNvSpPr>
            <a:spLocks noGrp="1"/>
          </p:cNvSpPr>
          <p:nvPr>
            <p:ph type="title"/>
          </p:nvPr>
        </p:nvSpPr>
        <p:spPr>
          <a:xfrm>
            <a:off x="0" y="0"/>
            <a:ext cx="9144000" cy="466725"/>
          </a:xfrm>
        </p:spPr>
        <p:txBody>
          <a:bodyPr>
            <a:noAutofit/>
          </a:bodyPr>
          <a:lstStyle/>
          <a:p>
            <a:r>
              <a:rPr lang="en-GB" sz="3200" b="1" dirty="0"/>
              <a:t>Talent Development Framework</a:t>
            </a:r>
          </a:p>
        </p:txBody>
      </p:sp>
      <p:sp>
        <p:nvSpPr>
          <p:cNvPr id="3" name="Content Placeholder 2">
            <a:extLst>
              <a:ext uri="{FF2B5EF4-FFF2-40B4-BE49-F238E27FC236}">
                <a16:creationId xmlns:a16="http://schemas.microsoft.com/office/drawing/2014/main" id="{84F9CAFC-4F62-145E-7C21-0C8B3E8B1923}"/>
              </a:ext>
            </a:extLst>
          </p:cNvPr>
          <p:cNvSpPr>
            <a:spLocks noGrp="1"/>
          </p:cNvSpPr>
          <p:nvPr>
            <p:ph idx="1"/>
          </p:nvPr>
        </p:nvSpPr>
        <p:spPr>
          <a:xfrm>
            <a:off x="-1" y="466724"/>
            <a:ext cx="9143999" cy="5324475"/>
          </a:xfrm>
        </p:spPr>
        <p:txBody>
          <a:bodyPr>
            <a:normAutofit fontScale="55000" lnSpcReduction="20000"/>
          </a:bodyPr>
          <a:lstStyle/>
          <a:p>
            <a:pPr marL="0" indent="0">
              <a:buNone/>
            </a:pPr>
            <a:r>
              <a:rPr lang="en-GB" sz="2500" dirty="0"/>
              <a:t>A </a:t>
            </a:r>
            <a:r>
              <a:rPr lang="en-GB" sz="2500" b="1" dirty="0"/>
              <a:t>talent development framework</a:t>
            </a:r>
            <a:r>
              <a:rPr lang="en-GB" sz="2500" dirty="0"/>
              <a:t> is a structured blueprint that organizations use to systematically assess, build, and retain the skills, capabilities, and leadership needed to achieve business goals. </a:t>
            </a:r>
          </a:p>
          <a:p>
            <a:pPr marL="0" indent="0" algn="ctr">
              <a:buNone/>
            </a:pPr>
            <a:r>
              <a:rPr lang="en-GB" sz="2500" b="1" dirty="0"/>
              <a:t>Core Pillars of a Talent Development Framework</a:t>
            </a:r>
          </a:p>
          <a:p>
            <a:pPr marL="0" indent="0">
              <a:buNone/>
            </a:pPr>
            <a:r>
              <a:rPr lang="en-GB" sz="2500" b="1" dirty="0"/>
              <a:t>1. Strategic Alignment &amp; Workforce Planning</a:t>
            </a:r>
            <a:endParaRPr lang="en-GB" sz="2500" dirty="0"/>
          </a:p>
          <a:p>
            <a:pPr lvl="0"/>
            <a:r>
              <a:rPr lang="en-GB" sz="2500" b="1" dirty="0"/>
              <a:t>Skill Mapping:</a:t>
            </a:r>
            <a:r>
              <a:rPr lang="en-GB" sz="2500" dirty="0"/>
              <a:t> Identifying current competency gaps and forecasting future skill requirements driven by technology, market shifts, or growth. </a:t>
            </a:r>
          </a:p>
          <a:p>
            <a:pPr lvl="0"/>
            <a:r>
              <a:rPr lang="en-GB" sz="2500" b="1" dirty="0"/>
              <a:t>Critical Role Indexing:</a:t>
            </a:r>
            <a:r>
              <a:rPr lang="en-GB" sz="2500" dirty="0"/>
              <a:t> Pinpointing key roles that drive maximum business impact and focusing development resources where they yield the highest ROI. </a:t>
            </a:r>
          </a:p>
          <a:p>
            <a:pPr marL="0" indent="0">
              <a:buNone/>
            </a:pPr>
            <a:r>
              <a:rPr lang="en-GB" sz="2500" b="1" dirty="0"/>
              <a:t>2. Learning &amp; Capability Building</a:t>
            </a:r>
            <a:endParaRPr lang="en-GB" sz="2500" dirty="0"/>
          </a:p>
          <a:p>
            <a:pPr lvl="0"/>
            <a:r>
              <a:rPr lang="en-GB" sz="2500" b="1" dirty="0"/>
              <a:t>Upskilling &amp; Reskilling:</a:t>
            </a:r>
            <a:r>
              <a:rPr lang="en-GB" sz="2500" dirty="0"/>
              <a:t> Equipping employees with new capabilities to adapt to changing tools (such as AI) or transition into evolving job demands. </a:t>
            </a:r>
          </a:p>
          <a:p>
            <a:pPr lvl="0"/>
            <a:r>
              <a:rPr lang="en-GB" sz="2500" b="1" dirty="0"/>
              <a:t>Experiential Learning (70/20/10 Rule):</a:t>
            </a:r>
            <a:r>
              <a:rPr lang="en-GB" sz="2500" dirty="0"/>
              <a:t> Combining on-the-job experiences/stretch projects (70%), coaching and mentorship (20%), and formal training or seminars (10%). </a:t>
            </a:r>
          </a:p>
          <a:p>
            <a:pPr marL="0" indent="0">
              <a:buNone/>
            </a:pPr>
            <a:r>
              <a:rPr lang="en-GB" sz="2500" b="1" dirty="0"/>
              <a:t>3. Career Pathways &amp; Mobility</a:t>
            </a:r>
            <a:endParaRPr lang="en-GB" sz="2500" dirty="0"/>
          </a:p>
          <a:p>
            <a:pPr lvl="0"/>
            <a:r>
              <a:rPr lang="en-GB" sz="2500" b="1" dirty="0"/>
              <a:t>Career Frameworks:</a:t>
            </a:r>
            <a:r>
              <a:rPr lang="en-GB" sz="2500" dirty="0"/>
              <a:t> Mapping transparent vertical and lateral career paths across departments so employees understand how to advance.</a:t>
            </a:r>
          </a:p>
          <a:p>
            <a:pPr lvl="0"/>
            <a:r>
              <a:rPr lang="en-GB" sz="2500" b="1" dirty="0"/>
              <a:t>Internal Talent Marketplace:</a:t>
            </a:r>
            <a:r>
              <a:rPr lang="en-GB" sz="2500" dirty="0"/>
              <a:t> Enabling employees to take on short-term cross-functional gigs, rotations, or job shadowing to broaden capabilities. </a:t>
            </a:r>
          </a:p>
          <a:p>
            <a:pPr marL="0" indent="0">
              <a:buNone/>
            </a:pPr>
            <a:r>
              <a:rPr lang="en-GB" sz="2500" b="1" dirty="0"/>
              <a:t>4. Leadership &amp; Succession Planning</a:t>
            </a:r>
            <a:endParaRPr lang="en-GB" sz="2500" dirty="0"/>
          </a:p>
          <a:p>
            <a:pPr lvl="0"/>
            <a:r>
              <a:rPr lang="en-GB" sz="2500" b="1" dirty="0"/>
              <a:t>High-Potential (HiPo) Identification:</a:t>
            </a:r>
            <a:r>
              <a:rPr lang="en-GB" sz="2500" dirty="0"/>
              <a:t> Assessing employees using tools like the 9-Box Matrix to identify individuals with top potential and performance. </a:t>
            </a:r>
          </a:p>
          <a:p>
            <a:pPr lvl="0"/>
            <a:r>
              <a:rPr lang="en-GB" sz="2500" b="1" dirty="0"/>
              <a:t>Succession Pipelines:</a:t>
            </a:r>
            <a:r>
              <a:rPr lang="en-GB" sz="2500" dirty="0"/>
              <a:t> Training mid-level and senior managers to fill future executive roles, ensuring business continuity.</a:t>
            </a:r>
          </a:p>
          <a:p>
            <a:pPr marL="0" indent="0">
              <a:buNone/>
            </a:pPr>
            <a:r>
              <a:rPr lang="en-GB" sz="2500" b="1" dirty="0"/>
              <a:t>5. Performance &amp; Feedback Systems</a:t>
            </a:r>
            <a:endParaRPr lang="en-GB" sz="2500" dirty="0"/>
          </a:p>
          <a:p>
            <a:pPr lvl="0"/>
            <a:r>
              <a:rPr lang="en-GB" sz="2500" b="1" dirty="0"/>
              <a:t>Continuous Coaching:</a:t>
            </a:r>
            <a:r>
              <a:rPr lang="en-GB" sz="2500" dirty="0"/>
              <a:t> Replacing rigid annual reviews with regular 1-on-1 feedback, continuous goal setting, and 360-degree reviews focused on development rather than evaluation alone.</a:t>
            </a:r>
          </a:p>
          <a:p>
            <a:endParaRPr lang="en-GB" dirty="0"/>
          </a:p>
        </p:txBody>
      </p:sp>
    </p:spTree>
    <p:extLst>
      <p:ext uri="{BB962C8B-B14F-4D97-AF65-F5344CB8AC3E}">
        <p14:creationId xmlns:p14="http://schemas.microsoft.com/office/powerpoint/2010/main" val="36495137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D4910-8818-B465-063A-EEA849FF92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7C386B-B0C9-23E8-1172-258AF668F25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635985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42BD0-DC09-34CB-02EE-461DF8C0BB3C}"/>
              </a:ext>
            </a:extLst>
          </p:cNvPr>
          <p:cNvSpPr>
            <a:spLocks noGrp="1"/>
          </p:cNvSpPr>
          <p:nvPr>
            <p:ph type="title"/>
          </p:nvPr>
        </p:nvSpPr>
        <p:spPr>
          <a:xfrm>
            <a:off x="0" y="0"/>
            <a:ext cx="9144000" cy="467591"/>
          </a:xfrm>
        </p:spPr>
        <p:txBody>
          <a:bodyPr>
            <a:normAutofit fontScale="90000"/>
          </a:bodyPr>
          <a:lstStyle/>
          <a:p>
            <a:br>
              <a:rPr lang="en-GB" dirty="0"/>
            </a:br>
            <a:r>
              <a:rPr lang="en-GB" sz="3600" b="1" dirty="0"/>
              <a:t>Class Activity - The "Future Hospital" Project</a:t>
            </a:r>
            <a:br>
              <a:rPr lang="en-GB" sz="3600" b="1" dirty="0"/>
            </a:br>
            <a:endParaRPr lang="en-GB" b="1" dirty="0"/>
          </a:p>
        </p:txBody>
      </p:sp>
      <p:sp>
        <p:nvSpPr>
          <p:cNvPr id="3" name="Content Placeholder 2">
            <a:extLst>
              <a:ext uri="{FF2B5EF4-FFF2-40B4-BE49-F238E27FC236}">
                <a16:creationId xmlns:a16="http://schemas.microsoft.com/office/drawing/2014/main" id="{67F94094-44CD-99F4-F972-AF003977DB05}"/>
              </a:ext>
            </a:extLst>
          </p:cNvPr>
          <p:cNvSpPr>
            <a:spLocks noGrp="1"/>
          </p:cNvSpPr>
          <p:nvPr>
            <p:ph idx="1"/>
          </p:nvPr>
        </p:nvSpPr>
        <p:spPr>
          <a:xfrm>
            <a:off x="-1" y="550718"/>
            <a:ext cx="9143999" cy="5403273"/>
          </a:xfrm>
        </p:spPr>
        <p:txBody>
          <a:bodyPr>
            <a:normAutofit fontScale="85000" lnSpcReduction="20000"/>
          </a:bodyPr>
          <a:lstStyle/>
          <a:p>
            <a:r>
              <a:rPr lang="en-GB" b="1" dirty="0"/>
              <a:t>Your Goal:</a:t>
            </a:r>
            <a:r>
              <a:rPr lang="en-GB" dirty="0"/>
              <a:t> Your group is now the "HR Leadership Team" for an NHS Hospital. There is a staffing crisis. Nurses are quitting because they are tired and there are not enough midwives are applying for jobs. The older staff left. don't know how to use new computer systems.</a:t>
            </a:r>
          </a:p>
          <a:p>
            <a:endParaRPr lang="en-GB" dirty="0"/>
          </a:p>
          <a:p>
            <a:pPr marL="0" indent="0">
              <a:buNone/>
            </a:pPr>
            <a:r>
              <a:rPr lang="en-GB" b="1" dirty="0"/>
              <a:t>Training and Development: The Challenge:</a:t>
            </a:r>
            <a:r>
              <a:rPr lang="en-GB" dirty="0"/>
              <a:t> </a:t>
            </a:r>
            <a:r>
              <a:rPr lang="en-GB" b="1" dirty="0"/>
              <a:t>Recruitment &amp; Training (How to find and teach them)</a:t>
            </a:r>
            <a:endParaRPr lang="en-GB" dirty="0"/>
          </a:p>
          <a:p>
            <a:r>
              <a:rPr lang="en-GB" i="1" dirty="0"/>
              <a:t>Question:</a:t>
            </a:r>
            <a:r>
              <a:rPr lang="en-GB" dirty="0"/>
              <a:t> How will you find new staff? How will you train them quickly?</a:t>
            </a:r>
          </a:p>
          <a:p>
            <a:r>
              <a:rPr lang="en-GB" b="1" dirty="0"/>
              <a:t>Learning Style:</a:t>
            </a:r>
            <a:r>
              <a:rPr lang="en-GB" dirty="0"/>
              <a:t> Use </a:t>
            </a:r>
            <a:r>
              <a:rPr lang="en-GB" b="1" dirty="0"/>
              <a:t>Kolb’s Learning Cycle</a:t>
            </a:r>
            <a:r>
              <a:rPr lang="en-GB" dirty="0"/>
              <a:t> to ensure training includes "Doing" (practice) and "Thinking" (theory).</a:t>
            </a:r>
          </a:p>
          <a:p>
            <a:r>
              <a:rPr lang="en-GB" dirty="0"/>
              <a:t>Draw a simple </a:t>
            </a:r>
            <a:r>
              <a:rPr lang="en-GB" b="1" dirty="0"/>
              <a:t>Conceptual Framework</a:t>
            </a:r>
            <a:r>
              <a:rPr lang="en-GB" dirty="0"/>
              <a:t> on a piece of paper. Show how your ideas (like Training and Flexibility) lead to the goal (Happy Staff and Safe Patients).</a:t>
            </a:r>
          </a:p>
          <a:p>
            <a:pPr marL="0" indent="0">
              <a:buNone/>
            </a:pPr>
            <a:r>
              <a:rPr lang="en-GB" b="1" dirty="0"/>
              <a:t>The 5-Minute Pitch (5 Minutes)</a:t>
            </a:r>
          </a:p>
          <a:p>
            <a:pPr marL="0" indent="0">
              <a:buNone/>
            </a:pPr>
            <a:r>
              <a:rPr lang="en-GB" dirty="0"/>
              <a:t>One person from your group stands up and tells the class:</a:t>
            </a:r>
          </a:p>
          <a:p>
            <a:pPr marL="457200" indent="-457200">
              <a:buFont typeface="+mj-lt"/>
              <a:buAutoNum type="arabicPeriod"/>
            </a:pPr>
            <a:r>
              <a:rPr lang="en-GB" b="1" dirty="0"/>
              <a:t>The Problem:</a:t>
            </a:r>
            <a:r>
              <a:rPr lang="en-GB" dirty="0"/>
              <a:t> </a:t>
            </a:r>
          </a:p>
          <a:p>
            <a:pPr marL="457200" indent="-457200">
              <a:buFont typeface="+mj-lt"/>
              <a:buAutoNum type="arabicPeriod"/>
            </a:pPr>
            <a:r>
              <a:rPr lang="en-GB" b="1" dirty="0"/>
              <a:t>The Fix:</a:t>
            </a:r>
            <a:r>
              <a:rPr lang="en-GB" dirty="0"/>
              <a:t> </a:t>
            </a:r>
          </a:p>
          <a:p>
            <a:pPr marL="457200" indent="-457200">
              <a:buFont typeface="+mj-lt"/>
              <a:buAutoNum type="arabicPeriod"/>
            </a:pPr>
            <a:r>
              <a:rPr lang="en-GB" b="1" dirty="0"/>
              <a:t>The Result:</a:t>
            </a:r>
            <a:r>
              <a:rPr lang="en-GB" dirty="0"/>
              <a:t> </a:t>
            </a:r>
          </a:p>
          <a:p>
            <a:endParaRPr lang="en-GB" dirty="0"/>
          </a:p>
        </p:txBody>
      </p:sp>
    </p:spTree>
    <p:extLst>
      <p:ext uri="{BB962C8B-B14F-4D97-AF65-F5344CB8AC3E}">
        <p14:creationId xmlns:p14="http://schemas.microsoft.com/office/powerpoint/2010/main" val="24626807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86522-E9AE-9929-06E4-D72B6A9D8318}"/>
              </a:ext>
            </a:extLst>
          </p:cNvPr>
          <p:cNvSpPr>
            <a:spLocks noGrp="1"/>
          </p:cNvSpPr>
          <p:nvPr>
            <p:ph type="title"/>
          </p:nvPr>
        </p:nvSpPr>
        <p:spPr>
          <a:xfrm>
            <a:off x="0" y="311727"/>
            <a:ext cx="9144000" cy="1132609"/>
          </a:xfrm>
        </p:spPr>
        <p:txBody>
          <a:bodyPr>
            <a:noAutofit/>
          </a:bodyPr>
          <a:lstStyle/>
          <a:p>
            <a:pPr algn="l"/>
            <a:r>
              <a:rPr lang="en-GB" sz="2400" b="1" dirty="0"/>
              <a:t>Your Goal:</a:t>
            </a:r>
            <a:r>
              <a:rPr lang="en-GB" sz="2400" dirty="0"/>
              <a:t> Your group is now the "HR Leadership Team" for an NHS Hospital. There is a staffing crisis. Nurses are quitting because they are tired and there are not enough midwives are applying for jobs. The older staff left. don't know how to use new computer systems</a:t>
            </a:r>
            <a:r>
              <a:rPr lang="en-GB" sz="2800" dirty="0"/>
              <a:t>.</a:t>
            </a:r>
          </a:p>
        </p:txBody>
      </p:sp>
      <p:sp>
        <p:nvSpPr>
          <p:cNvPr id="3" name="Content Placeholder 2">
            <a:extLst>
              <a:ext uri="{FF2B5EF4-FFF2-40B4-BE49-F238E27FC236}">
                <a16:creationId xmlns:a16="http://schemas.microsoft.com/office/drawing/2014/main" id="{F7CF2956-BE03-52C8-DBBB-9E2054D93636}"/>
              </a:ext>
            </a:extLst>
          </p:cNvPr>
          <p:cNvSpPr>
            <a:spLocks noGrp="1"/>
          </p:cNvSpPr>
          <p:nvPr>
            <p:ph idx="1"/>
          </p:nvPr>
        </p:nvSpPr>
        <p:spPr>
          <a:xfrm>
            <a:off x="0" y="1995055"/>
            <a:ext cx="9144000" cy="3823854"/>
          </a:xfrm>
        </p:spPr>
        <p:txBody>
          <a:bodyPr>
            <a:normAutofit fontScale="92500" lnSpcReduction="20000"/>
          </a:bodyPr>
          <a:lstStyle/>
          <a:p>
            <a:pPr marL="0" indent="0">
              <a:buNone/>
            </a:pPr>
            <a:r>
              <a:rPr lang="en-GB" b="1" dirty="0"/>
              <a:t>1. Satisfaction &amp; Rewards (How to make them happy)</a:t>
            </a:r>
            <a:endParaRPr lang="en-GB" dirty="0"/>
          </a:p>
          <a:p>
            <a:r>
              <a:rPr lang="en-GB" i="1" dirty="0"/>
              <a:t>Question:</a:t>
            </a:r>
            <a:r>
              <a:rPr lang="en-GB" dirty="0"/>
              <a:t> If you can’t give them a huge pay rise, what else can you offer?</a:t>
            </a:r>
          </a:p>
          <a:p>
            <a:pPr marL="0" indent="0">
              <a:buNone/>
            </a:pPr>
            <a:r>
              <a:rPr lang="en-GB" b="1" dirty="0"/>
              <a:t>2. Retention &amp; Succession (How to keep them and find new leaders)</a:t>
            </a:r>
            <a:endParaRPr lang="en-GB" dirty="0"/>
          </a:p>
          <a:p>
            <a:r>
              <a:rPr lang="en-GB" i="1" dirty="0"/>
              <a:t>Question:</a:t>
            </a:r>
            <a:r>
              <a:rPr lang="en-GB" dirty="0"/>
              <a:t> How do you stop your best people from leaving for private hospitals?</a:t>
            </a:r>
          </a:p>
          <a:p>
            <a:pPr marL="0" indent="0">
              <a:buNone/>
            </a:pPr>
            <a:r>
              <a:rPr lang="en-GB" b="1" dirty="0"/>
              <a:t>The 5-Minute Pitch (5 Minutes)</a:t>
            </a:r>
          </a:p>
          <a:p>
            <a:pPr marL="0" indent="0">
              <a:buNone/>
            </a:pPr>
            <a:r>
              <a:rPr lang="en-GB" dirty="0"/>
              <a:t>One person from your group stands up and tells the class:</a:t>
            </a:r>
          </a:p>
          <a:p>
            <a:pPr marL="457200" indent="-457200">
              <a:buFont typeface="+mj-lt"/>
              <a:buAutoNum type="arabicPeriod"/>
            </a:pPr>
            <a:r>
              <a:rPr lang="en-GB" b="1" dirty="0"/>
              <a:t>The Problem:</a:t>
            </a:r>
            <a:r>
              <a:rPr lang="en-GB" dirty="0"/>
              <a:t> </a:t>
            </a:r>
          </a:p>
          <a:p>
            <a:pPr marL="457200" indent="-457200">
              <a:buFont typeface="+mj-lt"/>
              <a:buAutoNum type="arabicPeriod"/>
            </a:pPr>
            <a:r>
              <a:rPr lang="en-GB" b="1" dirty="0"/>
              <a:t>The Fix:</a:t>
            </a:r>
            <a:r>
              <a:rPr lang="en-GB" dirty="0"/>
              <a:t> </a:t>
            </a:r>
          </a:p>
          <a:p>
            <a:pPr marL="457200" indent="-457200">
              <a:buFont typeface="+mj-lt"/>
              <a:buAutoNum type="arabicPeriod"/>
            </a:pPr>
            <a:r>
              <a:rPr lang="en-GB" b="1" dirty="0"/>
              <a:t>The Result:</a:t>
            </a:r>
            <a:r>
              <a:rPr lang="en-GB" dirty="0"/>
              <a:t>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7856342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155A5-CAFA-8D67-0989-34508B99E863}"/>
              </a:ext>
            </a:extLst>
          </p:cNvPr>
          <p:cNvSpPr>
            <a:spLocks noGrp="1"/>
          </p:cNvSpPr>
          <p:nvPr>
            <p:ph type="title"/>
          </p:nvPr>
        </p:nvSpPr>
        <p:spPr>
          <a:xfrm>
            <a:off x="0" y="0"/>
            <a:ext cx="9144000" cy="559837"/>
          </a:xfrm>
        </p:spPr>
        <p:txBody>
          <a:bodyPr>
            <a:normAutofit fontScale="90000"/>
          </a:bodyPr>
          <a:lstStyle/>
          <a:p>
            <a:r>
              <a:rPr lang="en-GB" sz="3200" b="1" dirty="0"/>
              <a:t>Reference List</a:t>
            </a:r>
          </a:p>
        </p:txBody>
      </p:sp>
      <p:sp>
        <p:nvSpPr>
          <p:cNvPr id="3" name="Content Placeholder 2">
            <a:extLst>
              <a:ext uri="{FF2B5EF4-FFF2-40B4-BE49-F238E27FC236}">
                <a16:creationId xmlns:a16="http://schemas.microsoft.com/office/drawing/2014/main" id="{99B68F4C-D83C-97F2-9503-C426216F1A52}"/>
              </a:ext>
            </a:extLst>
          </p:cNvPr>
          <p:cNvSpPr>
            <a:spLocks noGrp="1"/>
          </p:cNvSpPr>
          <p:nvPr>
            <p:ph idx="1"/>
          </p:nvPr>
        </p:nvSpPr>
        <p:spPr>
          <a:xfrm>
            <a:off x="0" y="662472"/>
            <a:ext cx="9144000" cy="5038531"/>
          </a:xfrm>
        </p:spPr>
        <p:txBody>
          <a:bodyPr/>
          <a:lstStyle/>
          <a:p>
            <a:pPr marL="457200" lvl="0" indent="-457200">
              <a:buFont typeface="+mj-lt"/>
              <a:buAutoNum type="arabicPeriod"/>
            </a:pPr>
            <a:r>
              <a:rPr lang="en-GB" dirty="0"/>
              <a:t>Senge, P. M. (1990). </a:t>
            </a:r>
            <a:r>
              <a:rPr lang="en-GB" i="1" dirty="0"/>
              <a:t>The Fifth Discipline: The Art and Practice of the Learning Organization</a:t>
            </a:r>
            <a:r>
              <a:rPr lang="en-GB" dirty="0"/>
              <a:t>.opm+4</a:t>
            </a:r>
          </a:p>
          <a:p>
            <a:pPr marL="457200" lvl="0" indent="-457200">
              <a:buFont typeface="+mj-lt"/>
              <a:buAutoNum type="arabicPeriod"/>
            </a:pPr>
            <a:r>
              <a:rPr lang="en-GB" dirty="0"/>
              <a:t>Dweck, C. S. (2006). </a:t>
            </a:r>
            <a:r>
              <a:rPr lang="en-GB" i="1" dirty="0"/>
              <a:t>Mindset: The New Psychology of Success</a:t>
            </a:r>
            <a:r>
              <a:rPr lang="en-GB" dirty="0"/>
              <a:t>.faculty.haas.berkeley+5</a:t>
            </a:r>
          </a:p>
          <a:p>
            <a:pPr marL="457200" lvl="0" indent="-457200">
              <a:buFont typeface="+mj-lt"/>
              <a:buAutoNum type="arabicPeriod"/>
            </a:pPr>
            <a:r>
              <a:rPr lang="en-GB" dirty="0"/>
              <a:t>Edmondson, A. (1999). Psychological Safety and Learning </a:t>
            </a:r>
            <a:r>
              <a:rPr lang="en-GB" dirty="0" err="1"/>
              <a:t>Behavior</a:t>
            </a:r>
            <a:r>
              <a:rPr lang="en-GB" dirty="0"/>
              <a:t> in Work Teams. </a:t>
            </a:r>
            <a:r>
              <a:rPr lang="en-GB" i="1" dirty="0"/>
              <a:t>Administrative Science Quarterly</a:t>
            </a:r>
            <a:r>
              <a:rPr lang="en-GB" dirty="0"/>
              <a:t>, 44(4), 350–383.journals.sagepub+2</a:t>
            </a:r>
          </a:p>
          <a:p>
            <a:pPr marL="457200" lvl="0" indent="-457200">
              <a:buFont typeface="+mj-lt"/>
              <a:buAutoNum type="arabicPeriod"/>
            </a:pPr>
            <a:r>
              <a:rPr lang="en-GB" dirty="0"/>
              <a:t>Edmondson, A. (2018). </a:t>
            </a:r>
            <a:r>
              <a:rPr lang="en-GB" i="1" dirty="0"/>
              <a:t>The Fearless Organization: Mastering the Three Traits of a Fearless Culture</a:t>
            </a:r>
            <a:r>
              <a:rPr lang="en-GB" dirty="0"/>
              <a:t>.</a:t>
            </a:r>
          </a:p>
          <a:p>
            <a:endParaRPr lang="en-GB" dirty="0"/>
          </a:p>
        </p:txBody>
      </p:sp>
    </p:spTree>
    <p:extLst>
      <p:ext uri="{BB962C8B-B14F-4D97-AF65-F5344CB8AC3E}">
        <p14:creationId xmlns:p14="http://schemas.microsoft.com/office/powerpoint/2010/main" val="3808406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3445</TotalTime>
  <Words>4014</Words>
  <Application>Microsoft Office PowerPoint</Application>
  <PresentationFormat>On-screen Show (4:3)</PresentationFormat>
  <Paragraphs>345</Paragraphs>
  <Slides>37</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ＭＳ Ｐゴシック</vt:lpstr>
      <vt:lpstr>Myriad Pro</vt:lpstr>
      <vt:lpstr>Arial</vt:lpstr>
      <vt:lpstr>Brush Script MT</vt:lpstr>
      <vt:lpstr>Calibri</vt:lpstr>
      <vt:lpstr>Courier New</vt:lpstr>
      <vt:lpstr>Gisha</vt:lpstr>
      <vt:lpstr>Times New Roman</vt:lpstr>
      <vt:lpstr>Wingdings</vt:lpstr>
      <vt:lpstr>20140311PresentationUWTSDTemplate</vt:lpstr>
      <vt:lpstr>Master of Business Administration   Human Capital Management   Training and Talent Development</vt:lpstr>
      <vt:lpstr>Learning Objectives</vt:lpstr>
      <vt:lpstr>PowerPoint Presentation</vt:lpstr>
      <vt:lpstr>PowerPoint Presentation</vt:lpstr>
      <vt:lpstr>PowerPoint Presentation</vt:lpstr>
      <vt:lpstr>PowerPoint Presentation</vt:lpstr>
      <vt:lpstr> Theories of Talent Growth: Learning Organisation (Senge, 1990) </vt:lpstr>
      <vt:lpstr> Growth Mindset (Carol Dweck) </vt:lpstr>
      <vt:lpstr> Growth Mindset (Carol Dweck) </vt:lpstr>
      <vt:lpstr> Psychological Safety (Amy Edmondson) </vt:lpstr>
      <vt:lpstr> Integrating the Three Theories for Talent Growth </vt:lpstr>
      <vt:lpstr>PowerPoint Presentation</vt:lpstr>
      <vt:lpstr>PowerPoint Presentation</vt:lpstr>
      <vt:lpstr>Training and Development</vt:lpstr>
      <vt:lpstr>PowerPoint Presentation</vt:lpstr>
      <vt:lpstr>PowerPoint Presentation</vt:lpstr>
      <vt:lpstr>PowerPoint Presentation</vt:lpstr>
      <vt:lpstr>Key Components of Learning</vt:lpstr>
      <vt:lpstr>Key Components of Learning </vt:lpstr>
      <vt:lpstr>Key Components of Learning </vt:lpstr>
      <vt:lpstr>PowerPoint Presentation</vt:lpstr>
      <vt:lpstr>Systematic Training Design</vt:lpstr>
      <vt:lpstr>PowerPoint Presentation</vt:lpstr>
      <vt:lpstr>PowerPoint Presentation</vt:lpstr>
      <vt:lpstr>Training Budget</vt:lpstr>
      <vt:lpstr>Forces Impacting Learning</vt:lpstr>
      <vt:lpstr>A modern myth? (Noon and Blyton, 1997)</vt:lpstr>
      <vt:lpstr>Approaches to learning at the workplace  (Fuller and Unwin, 2004)</vt:lpstr>
      <vt:lpstr>Distribution of training is unequal (Grugulis, 2007)</vt:lpstr>
      <vt:lpstr>Links to Business Strategy and implications</vt:lpstr>
      <vt:lpstr>NexSpace Health Systems 30-Mins Scenario Activity</vt:lpstr>
      <vt:lpstr>Group 1 – Building a Learning Culture</vt:lpstr>
      <vt:lpstr>Talent Development Framework</vt:lpstr>
      <vt:lpstr>PowerPoint Presentation</vt:lpstr>
      <vt:lpstr> Class Activity - The "Future Hospital" Project </vt:lpstr>
      <vt:lpstr>Your Goal: Your group is now the "HR Leadership Team" for an NHS Hospital. There is a staffing crisis. Nurses are quitting because they are tired and there are not enough midwives are applying for jobs. The older staff left. don't know how to use new computer systems.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Eno Maycock</cp:lastModifiedBy>
  <cp:revision>49</cp:revision>
  <dcterms:created xsi:type="dcterms:W3CDTF">2020-04-06T13:34:42Z</dcterms:created>
  <dcterms:modified xsi:type="dcterms:W3CDTF">2026-09-28T07:53:48Z</dcterms:modified>
</cp:coreProperties>
</file>