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1"/>
  </p:notesMasterIdLst>
  <p:handoutMasterIdLst>
    <p:handoutMasterId r:id="rId12"/>
  </p:handoutMasterIdLst>
  <p:sldIdLst>
    <p:sldId id="256" r:id="rId4"/>
    <p:sldId id="287" r:id="rId5"/>
    <p:sldId id="334" r:id="rId6"/>
    <p:sldId id="335" r:id="rId7"/>
    <p:sldId id="336" r:id="rId8"/>
    <p:sldId id="337" r:id="rId9"/>
    <p:sldId id="285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446" autoAdjust="0"/>
  </p:normalViewPr>
  <p:slideViewPr>
    <p:cSldViewPr>
      <p:cViewPr varScale="1">
        <p:scale>
          <a:sx n="91" d="100"/>
          <a:sy n="91" d="100"/>
        </p:scale>
        <p:origin x="218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search method returns -1</a:t>
            </a:r>
            <a:r>
              <a:rPr lang="en-GB" baseline="0" dirty="0" smtClean="0"/>
              <a:t> (minus one) if no match is found.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958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js/js_regexp.as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Regular Expressions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5b: </a:t>
            </a:r>
            <a:r>
              <a:rPr lang="en-GB" dirty="0"/>
              <a:t>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05-Nov-2018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Regular Expressions</a:t>
            </a:r>
            <a:endParaRPr lang="en-GB" dirty="0"/>
          </a:p>
          <a:p>
            <a:r>
              <a:rPr lang="en-GB" dirty="0" smtClean="0"/>
              <a:t>More Ajax and jQuery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Regular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>
                <a:hlinkClick r:id="rId2"/>
              </a:rPr>
              <a:t>regular expression</a:t>
            </a:r>
            <a:r>
              <a:rPr lang="en-GB" dirty="0"/>
              <a:t> sequence of characters that form a search pattern.</a:t>
            </a:r>
          </a:p>
          <a:p>
            <a:r>
              <a:rPr lang="en-GB" dirty="0"/>
              <a:t>They are useful for:</a:t>
            </a:r>
          </a:p>
          <a:p>
            <a:pPr lvl="1"/>
            <a:r>
              <a:rPr lang="en-GB" dirty="0"/>
              <a:t>text search and replace operations</a:t>
            </a:r>
          </a:p>
          <a:p>
            <a:pPr lvl="1"/>
            <a:r>
              <a:rPr lang="en-GB" dirty="0"/>
              <a:t>validation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30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Regular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Syntax:</a:t>
            </a:r>
          </a:p>
          <a:p>
            <a:pPr marL="365760" lvl="1" indent="0" algn="ctr">
              <a:buNone/>
            </a:pPr>
            <a:r>
              <a:rPr lang="en-GB" sz="28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re =</a:t>
            </a:r>
            <a:r>
              <a:rPr lang="en-GB" sz="2800" dirty="0">
                <a:solidFill>
                  <a:srgbClr val="A31515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/pattern/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modifiers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b="1" dirty="0" smtClean="0"/>
              <a:t>Pattern</a:t>
            </a:r>
            <a:r>
              <a:rPr lang="en-GB" dirty="0" smtClean="0"/>
              <a:t>: the search </a:t>
            </a:r>
            <a:r>
              <a:rPr lang="en-GB" dirty="0"/>
              <a:t>pattern to match.</a:t>
            </a:r>
          </a:p>
          <a:p>
            <a:r>
              <a:rPr lang="en-GB" b="1" dirty="0"/>
              <a:t>Modifiers</a:t>
            </a:r>
            <a:r>
              <a:rPr lang="en-GB" dirty="0"/>
              <a:t>: for performing:</a:t>
            </a:r>
          </a:p>
          <a:p>
            <a:pPr lvl="1"/>
            <a:r>
              <a:rPr lang="en-GB" dirty="0"/>
              <a:t>Case-insensitive searches: </a:t>
            </a:r>
            <a:r>
              <a:rPr lang="en-GB" b="1" dirty="0" err="1"/>
              <a:t>i</a:t>
            </a:r>
            <a:endParaRPr lang="en-GB" b="1" dirty="0"/>
          </a:p>
          <a:p>
            <a:pPr lvl="1"/>
            <a:r>
              <a:rPr lang="en-GB" dirty="0"/>
              <a:t>Global searches: </a:t>
            </a:r>
            <a:r>
              <a:rPr lang="en-GB" b="1" dirty="0"/>
              <a:t>g</a:t>
            </a:r>
          </a:p>
          <a:p>
            <a:pPr lvl="1"/>
            <a:r>
              <a:rPr lang="en-GB" dirty="0"/>
              <a:t>Multi-line searches: </a:t>
            </a:r>
            <a:r>
              <a:rPr lang="en-GB" b="1" dirty="0"/>
              <a:t>m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39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Regular Expressions (</a:t>
            </a:r>
            <a:r>
              <a:rPr lang="en-GB" dirty="0" err="1" smtClean="0"/>
              <a:t>Reg</a:t>
            </a:r>
            <a:r>
              <a:rPr lang="en-GB" dirty="0" smtClean="0"/>
              <a:t> </a:t>
            </a:r>
            <a:r>
              <a:rPr lang="en-GB" dirty="0" err="1" smtClean="0"/>
              <a:t>Exp</a:t>
            </a:r>
            <a:r>
              <a:rPr lang="en-GB" dirty="0" smtClean="0"/>
              <a:t>)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String to search and replace text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"The quick brown fox jumps over the lazy dog!"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 smtClean="0"/>
              <a:t>Create case-insensitive (</a:t>
            </a:r>
            <a:r>
              <a:rPr lang="en-GB" b="1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), global (</a:t>
            </a:r>
            <a:r>
              <a:rPr lang="en-GB" b="1" dirty="0" smtClean="0">
                <a:solidFill>
                  <a:srgbClr val="FF0000"/>
                </a:solidFill>
              </a:rPr>
              <a:t>g</a:t>
            </a:r>
            <a:r>
              <a:rPr lang="en-GB" dirty="0" smtClean="0"/>
              <a:t>) </a:t>
            </a:r>
            <a:r>
              <a:rPr lang="en-GB" dirty="0" err="1" smtClean="0"/>
              <a:t>Reg</a:t>
            </a:r>
            <a:r>
              <a:rPr lang="en-GB" dirty="0" smtClean="0"/>
              <a:t> </a:t>
            </a:r>
            <a:r>
              <a:rPr lang="en-GB" dirty="0" err="1" smtClean="0"/>
              <a:t>Exp</a:t>
            </a:r>
            <a:endParaRPr lang="en-GB" dirty="0" smtClean="0"/>
          </a:p>
          <a:p>
            <a:pPr marL="0" indent="0" algn="ctr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re = 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/the/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ig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Use </a:t>
            </a:r>
            <a:r>
              <a:rPr lang="en-GB" dirty="0" err="1" smtClean="0"/>
              <a:t>Reg</a:t>
            </a:r>
            <a:r>
              <a:rPr lang="en-GB" dirty="0" smtClean="0"/>
              <a:t> </a:t>
            </a:r>
            <a:r>
              <a:rPr lang="en-GB" dirty="0" err="1" smtClean="0"/>
              <a:t>Exp</a:t>
            </a:r>
            <a:r>
              <a:rPr lang="en-GB" dirty="0" smtClean="0"/>
              <a:t> to replace “The” with “A”</a:t>
            </a:r>
          </a:p>
          <a:p>
            <a:pPr marL="0" indent="0" algn="ctr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txt 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str.replace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(re,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"a"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pPr lvl="1"/>
            <a:r>
              <a:rPr lang="en-GB" dirty="0"/>
              <a:t>If the “</a:t>
            </a:r>
            <a:r>
              <a:rPr lang="en-GB" b="1" dirty="0">
                <a:solidFill>
                  <a:srgbClr val="FF0000"/>
                </a:solidFill>
              </a:rPr>
              <a:t>g</a:t>
            </a:r>
            <a:r>
              <a:rPr lang="en-GB" dirty="0"/>
              <a:t>” had been omitted, only the first “The” would be replaced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If the “</a:t>
            </a:r>
            <a:r>
              <a:rPr lang="en-GB" b="1" dirty="0" err="1">
                <a:solidFill>
                  <a:srgbClr val="FF0000"/>
                </a:solidFill>
              </a:rPr>
              <a:t>i</a:t>
            </a:r>
            <a:r>
              <a:rPr lang="en-GB" dirty="0"/>
              <a:t>“ had been omitted, only the second lowercase “the” would be replaced.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62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Regular Expressions (</a:t>
            </a:r>
            <a:r>
              <a:rPr lang="en-GB" dirty="0" err="1" smtClean="0"/>
              <a:t>Reg</a:t>
            </a:r>
            <a:r>
              <a:rPr lang="en-GB" dirty="0" smtClean="0"/>
              <a:t> </a:t>
            </a:r>
            <a:r>
              <a:rPr lang="en-GB" dirty="0" err="1" smtClean="0"/>
              <a:t>Exp</a:t>
            </a:r>
            <a:r>
              <a:rPr lang="en-GB" dirty="0" smtClean="0"/>
              <a:t>)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String to search and replace text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"Visit UWTSD at an open day!"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 smtClean="0"/>
              <a:t>Create case-insensitive (</a:t>
            </a:r>
            <a:r>
              <a:rPr lang="en-GB" b="1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), global (</a:t>
            </a:r>
            <a:r>
              <a:rPr lang="en-GB" b="1" dirty="0" smtClean="0">
                <a:solidFill>
                  <a:srgbClr val="FF0000"/>
                </a:solidFill>
              </a:rPr>
              <a:t>g</a:t>
            </a:r>
            <a:r>
              <a:rPr lang="en-GB" dirty="0" smtClean="0"/>
              <a:t>) </a:t>
            </a:r>
            <a:r>
              <a:rPr lang="en-GB" dirty="0" err="1" smtClean="0"/>
              <a:t>Reg</a:t>
            </a:r>
            <a:r>
              <a:rPr lang="en-GB" dirty="0" smtClean="0"/>
              <a:t> </a:t>
            </a:r>
            <a:r>
              <a:rPr lang="en-GB" dirty="0" err="1" smtClean="0"/>
              <a:t>Exp</a:t>
            </a:r>
            <a:endParaRPr lang="en-GB" dirty="0" smtClean="0"/>
          </a:p>
          <a:p>
            <a:pPr marL="0" indent="0" algn="ctr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re = </a:t>
            </a:r>
            <a:r>
              <a:rPr lang="en-GB" sz="20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/uwtsd/</a:t>
            </a:r>
            <a:r>
              <a:rPr lang="en-GB" sz="2000" dirty="0" err="1" smtClean="0">
                <a:solidFill>
                  <a:srgbClr val="8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Use </a:t>
            </a:r>
            <a:r>
              <a:rPr lang="en-GB" dirty="0" err="1" smtClean="0"/>
              <a:t>Reg</a:t>
            </a:r>
            <a:r>
              <a:rPr lang="en-GB" dirty="0" smtClean="0"/>
              <a:t> </a:t>
            </a:r>
            <a:r>
              <a:rPr lang="en-GB" dirty="0" err="1" smtClean="0"/>
              <a:t>Exp</a:t>
            </a:r>
            <a:r>
              <a:rPr lang="en-GB" dirty="0" smtClean="0"/>
              <a:t> to </a:t>
            </a:r>
            <a:r>
              <a:rPr lang="en-GB" dirty="0" smtClean="0"/>
              <a:t>search string for “uwtsd”</a:t>
            </a:r>
            <a:endParaRPr lang="en-GB" dirty="0" smtClean="0"/>
          </a:p>
          <a:p>
            <a:pPr marL="0" indent="0" algn="ctr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n=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str.search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(re, 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"uwtsd"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pPr lvl="1"/>
            <a:r>
              <a:rPr lang="en-GB" dirty="0" smtClean="0"/>
              <a:t>Returns </a:t>
            </a:r>
            <a:r>
              <a:rPr lang="en-GB" b="1" dirty="0" smtClean="0">
                <a:solidFill>
                  <a:srgbClr val="FF0000"/>
                </a:solidFill>
              </a:rPr>
              <a:t>6</a:t>
            </a:r>
            <a:r>
              <a:rPr lang="en-GB" dirty="0" smtClean="0"/>
              <a:t>: the start position of the match</a:t>
            </a:r>
          </a:p>
          <a:p>
            <a:pPr lvl="2"/>
            <a:r>
              <a:rPr lang="en-GB" dirty="0" smtClean="0"/>
              <a:t>Note: 1</a:t>
            </a:r>
            <a:r>
              <a:rPr lang="en-GB" baseline="30000" dirty="0" smtClean="0"/>
              <a:t>st</a:t>
            </a:r>
            <a:r>
              <a:rPr lang="en-GB" dirty="0" smtClean="0"/>
              <a:t> position is 0, 2</a:t>
            </a:r>
            <a:r>
              <a:rPr lang="en-GB" baseline="30000" dirty="0" smtClean="0"/>
              <a:t>nd</a:t>
            </a:r>
            <a:r>
              <a:rPr lang="en-GB" dirty="0" smtClean="0"/>
              <a:t> position is 1, …</a:t>
            </a:r>
            <a:endParaRPr lang="en-GB" dirty="0" smtClean="0"/>
          </a:p>
          <a:p>
            <a:pPr lvl="1"/>
            <a:r>
              <a:rPr lang="en-GB" dirty="0" smtClean="0"/>
              <a:t>If </a:t>
            </a:r>
            <a:r>
              <a:rPr lang="en-GB" dirty="0"/>
              <a:t>the “</a:t>
            </a:r>
            <a:r>
              <a:rPr lang="en-GB" b="1" dirty="0" err="1">
                <a:solidFill>
                  <a:srgbClr val="FF0000"/>
                </a:solidFill>
              </a:rPr>
              <a:t>i</a:t>
            </a:r>
            <a:r>
              <a:rPr lang="en-GB" dirty="0"/>
              <a:t>“ had been omitted, </a:t>
            </a:r>
            <a:r>
              <a:rPr lang="en-GB" dirty="0" smtClean="0"/>
              <a:t>would have returned </a:t>
            </a:r>
            <a:r>
              <a:rPr lang="en-GB" b="1" dirty="0" smtClean="0"/>
              <a:t>-1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Why?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42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11976</TotalTime>
  <Words>309</Words>
  <Application>Microsoft Office PowerPoint</Application>
  <PresentationFormat>On-screen Show (4:3)</PresentationFormat>
  <Paragraphs>45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Calibri</vt:lpstr>
      <vt:lpstr>Cambria</vt:lpstr>
      <vt:lpstr>Consolas</vt:lpstr>
      <vt:lpstr>Wingdings</vt:lpstr>
      <vt:lpstr>Wingdings 2</vt:lpstr>
      <vt:lpstr>Median</vt:lpstr>
      <vt:lpstr>Regular Expressions</vt:lpstr>
      <vt:lpstr>Today’s Lecture</vt:lpstr>
      <vt:lpstr>Regular Expressions</vt:lpstr>
      <vt:lpstr>Creating Regular Expressions</vt:lpstr>
      <vt:lpstr>Regular Expressions (Reg Exp) Examples</vt:lpstr>
      <vt:lpstr>Regular Expressions (Reg Exp) Examples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1522</cp:revision>
  <cp:lastPrinted>2014-09-29T16:21:25Z</cp:lastPrinted>
  <dcterms:created xsi:type="dcterms:W3CDTF">2013-09-18T07:00:31Z</dcterms:created>
  <dcterms:modified xsi:type="dcterms:W3CDTF">2018-11-06T07:50:00Z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