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33"/>
  </p:notesMasterIdLst>
  <p:sldIdLst>
    <p:sldId id="256" r:id="rId2"/>
    <p:sldId id="1000" r:id="rId3"/>
    <p:sldId id="1006" r:id="rId4"/>
    <p:sldId id="935" r:id="rId5"/>
    <p:sldId id="999" r:id="rId6"/>
    <p:sldId id="936" r:id="rId7"/>
    <p:sldId id="938" r:id="rId8"/>
    <p:sldId id="939" r:id="rId9"/>
    <p:sldId id="994" r:id="rId10"/>
    <p:sldId id="940" r:id="rId11"/>
    <p:sldId id="364" r:id="rId12"/>
    <p:sldId id="366" r:id="rId13"/>
    <p:sldId id="367" r:id="rId14"/>
    <p:sldId id="1002" r:id="rId15"/>
    <p:sldId id="368" r:id="rId16"/>
    <p:sldId id="1004" r:id="rId17"/>
    <p:sldId id="1005" r:id="rId18"/>
    <p:sldId id="998" r:id="rId19"/>
    <p:sldId id="1003" r:id="rId20"/>
    <p:sldId id="379" r:id="rId21"/>
    <p:sldId id="986" r:id="rId22"/>
    <p:sldId id="990" r:id="rId23"/>
    <p:sldId id="381" r:id="rId24"/>
    <p:sldId id="382" r:id="rId25"/>
    <p:sldId id="383" r:id="rId26"/>
    <p:sldId id="991" r:id="rId27"/>
    <p:sldId id="993" r:id="rId28"/>
    <p:sldId id="985" r:id="rId29"/>
    <p:sldId id="989" r:id="rId30"/>
    <p:sldId id="987" r:id="rId31"/>
    <p:sldId id="988"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C66FF"/>
    <a:srgbClr val="CC6600"/>
    <a:srgbClr val="FF6600"/>
    <a:srgbClr val="996600"/>
    <a:srgbClr val="008000"/>
    <a:srgbClr val="C0C0C0"/>
    <a:srgbClr val="B2B2B2"/>
    <a:srgbClr val="FF3300"/>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EEB554-919D-4CF3-A749-087B57B14E20}" v="19" dt="2023-10-09T23:09:49.5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88014" autoAdjust="0"/>
  </p:normalViewPr>
  <p:slideViewPr>
    <p:cSldViewPr snapToGrid="0">
      <p:cViewPr>
        <p:scale>
          <a:sx n="80" d="100"/>
          <a:sy n="80" d="100"/>
        </p:scale>
        <p:origin x="1674" y="45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wa Kazimierska" userId="8edb7084-dccb-4d8f-9cfb-38098ea1d667" providerId="ADAL" clId="{37EEB554-919D-4CF3-A749-087B57B14E20}"/>
    <pc:docChg chg="undo custSel addSld delSld modSld">
      <pc:chgData name="Ewa Kazimierska" userId="8edb7084-dccb-4d8f-9cfb-38098ea1d667" providerId="ADAL" clId="{37EEB554-919D-4CF3-A749-087B57B14E20}" dt="2023-10-09T23:14:38.554" v="453" actId="6549"/>
      <pc:docMkLst>
        <pc:docMk/>
      </pc:docMkLst>
      <pc:sldChg chg="delSp modSp del mod">
        <pc:chgData name="Ewa Kazimierska" userId="8edb7084-dccb-4d8f-9cfb-38098ea1d667" providerId="ADAL" clId="{37EEB554-919D-4CF3-A749-087B57B14E20}" dt="2023-10-09T22:48:37.036" v="214" actId="47"/>
        <pc:sldMkLst>
          <pc:docMk/>
          <pc:sldMk cId="713734687" sldId="369"/>
        </pc:sldMkLst>
        <pc:spChg chg="del">
          <ac:chgData name="Ewa Kazimierska" userId="8edb7084-dccb-4d8f-9cfb-38098ea1d667" providerId="ADAL" clId="{37EEB554-919D-4CF3-A749-087B57B14E20}" dt="2023-10-09T22:21:10.626" v="64" actId="478"/>
          <ac:spMkLst>
            <pc:docMk/>
            <pc:sldMk cId="713734687" sldId="369"/>
            <ac:spMk id="4" creationId="{04561728-6EF7-4A4C-A1EF-18268D449EAC}"/>
          </ac:spMkLst>
        </pc:spChg>
        <pc:spChg chg="mod">
          <ac:chgData name="Ewa Kazimierska" userId="8edb7084-dccb-4d8f-9cfb-38098ea1d667" providerId="ADAL" clId="{37EEB554-919D-4CF3-A749-087B57B14E20}" dt="2023-10-09T22:26:42.487" v="105" actId="20577"/>
          <ac:spMkLst>
            <pc:docMk/>
            <pc:sldMk cId="713734687" sldId="369"/>
            <ac:spMk id="5" creationId="{1C261B21-240B-4754-B3F9-9554D9E82B1B}"/>
          </ac:spMkLst>
        </pc:spChg>
        <pc:spChg chg="mod">
          <ac:chgData name="Ewa Kazimierska" userId="8edb7084-dccb-4d8f-9cfb-38098ea1d667" providerId="ADAL" clId="{37EEB554-919D-4CF3-A749-087B57B14E20}" dt="2023-10-09T22:17:53.388" v="20" actId="20577"/>
          <ac:spMkLst>
            <pc:docMk/>
            <pc:sldMk cId="713734687" sldId="369"/>
            <ac:spMk id="6" creationId="{63CD2D37-8EAC-4C21-ADC0-7DF46197D039}"/>
          </ac:spMkLst>
        </pc:spChg>
        <pc:spChg chg="mod">
          <ac:chgData name="Ewa Kazimierska" userId="8edb7084-dccb-4d8f-9cfb-38098ea1d667" providerId="ADAL" clId="{37EEB554-919D-4CF3-A749-087B57B14E20}" dt="2023-10-09T22:36:24.289" v="120" actId="1076"/>
          <ac:spMkLst>
            <pc:docMk/>
            <pc:sldMk cId="713734687" sldId="369"/>
            <ac:spMk id="19" creationId="{E1671BFE-08B0-4522-9DDF-CCD1211144DD}"/>
          </ac:spMkLst>
        </pc:spChg>
      </pc:sldChg>
      <pc:sldChg chg="addSp modSp mod">
        <pc:chgData name="Ewa Kazimierska" userId="8edb7084-dccb-4d8f-9cfb-38098ea1d667" providerId="ADAL" clId="{37EEB554-919D-4CF3-A749-087B57B14E20}" dt="2023-10-09T22:55:32.847" v="319" actId="6549"/>
        <pc:sldMkLst>
          <pc:docMk/>
          <pc:sldMk cId="3562772412" sldId="935"/>
        </pc:sldMkLst>
        <pc:spChg chg="add mod">
          <ac:chgData name="Ewa Kazimierska" userId="8edb7084-dccb-4d8f-9cfb-38098ea1d667" providerId="ADAL" clId="{37EEB554-919D-4CF3-A749-087B57B14E20}" dt="2023-10-09T22:53:16.139" v="230" actId="1076"/>
          <ac:spMkLst>
            <pc:docMk/>
            <pc:sldMk cId="3562772412" sldId="935"/>
            <ac:spMk id="8" creationId="{85AAD8C4-CEB3-4D7E-8B40-F1C98441086C}"/>
          </ac:spMkLst>
        </pc:spChg>
        <pc:spChg chg="mod">
          <ac:chgData name="Ewa Kazimierska" userId="8edb7084-dccb-4d8f-9cfb-38098ea1d667" providerId="ADAL" clId="{37EEB554-919D-4CF3-A749-087B57B14E20}" dt="2023-10-09T22:51:02.419" v="217" actId="1076"/>
          <ac:spMkLst>
            <pc:docMk/>
            <pc:sldMk cId="3562772412" sldId="935"/>
            <ac:spMk id="10" creationId="{B2935420-FA2B-483C-A048-A25F14C77F81}"/>
          </ac:spMkLst>
        </pc:spChg>
        <pc:spChg chg="mod">
          <ac:chgData name="Ewa Kazimierska" userId="8edb7084-dccb-4d8f-9cfb-38098ea1d667" providerId="ADAL" clId="{37EEB554-919D-4CF3-A749-087B57B14E20}" dt="2023-10-09T22:55:32.847" v="319" actId="6549"/>
          <ac:spMkLst>
            <pc:docMk/>
            <pc:sldMk cId="3562772412" sldId="935"/>
            <ac:spMk id="13" creationId="{B8F220D0-EC66-44C7-BA07-07E1A34C8AF5}"/>
          </ac:spMkLst>
        </pc:spChg>
        <pc:spChg chg="mod">
          <ac:chgData name="Ewa Kazimierska" userId="8edb7084-dccb-4d8f-9cfb-38098ea1d667" providerId="ADAL" clId="{37EEB554-919D-4CF3-A749-087B57B14E20}" dt="2023-10-09T22:50:58.236" v="216" actId="1076"/>
          <ac:spMkLst>
            <pc:docMk/>
            <pc:sldMk cId="3562772412" sldId="935"/>
            <ac:spMk id="14" creationId="{2FB493DD-A6D8-4D29-9A40-C5E49BD8A0E6}"/>
          </ac:spMkLst>
        </pc:spChg>
        <pc:spChg chg="mod">
          <ac:chgData name="Ewa Kazimierska" userId="8edb7084-dccb-4d8f-9cfb-38098ea1d667" providerId="ADAL" clId="{37EEB554-919D-4CF3-A749-087B57B14E20}" dt="2023-10-09T22:53:27.596" v="233" actId="1076"/>
          <ac:spMkLst>
            <pc:docMk/>
            <pc:sldMk cId="3562772412" sldId="935"/>
            <ac:spMk id="23" creationId="{D0E26EF6-0011-477D-8AE4-9ABD056FC9CE}"/>
          </ac:spMkLst>
        </pc:spChg>
      </pc:sldChg>
      <pc:sldChg chg="modSp mod">
        <pc:chgData name="Ewa Kazimierska" userId="8edb7084-dccb-4d8f-9cfb-38098ea1d667" providerId="ADAL" clId="{37EEB554-919D-4CF3-A749-087B57B14E20}" dt="2023-10-09T22:13:03.790" v="1" actId="1076"/>
        <pc:sldMkLst>
          <pc:docMk/>
          <pc:sldMk cId="2167895912" sldId="936"/>
        </pc:sldMkLst>
        <pc:spChg chg="mod">
          <ac:chgData name="Ewa Kazimierska" userId="8edb7084-dccb-4d8f-9cfb-38098ea1d667" providerId="ADAL" clId="{37EEB554-919D-4CF3-A749-087B57B14E20}" dt="2023-10-09T22:13:03.790" v="1" actId="1076"/>
          <ac:spMkLst>
            <pc:docMk/>
            <pc:sldMk cId="2167895912" sldId="936"/>
            <ac:spMk id="30" creationId="{89490CD0-5655-4415-A073-FBEBF9E81132}"/>
          </ac:spMkLst>
        </pc:spChg>
      </pc:sldChg>
      <pc:sldChg chg="modAnim">
        <pc:chgData name="Ewa Kazimierska" userId="8edb7084-dccb-4d8f-9cfb-38098ea1d667" providerId="ADAL" clId="{37EEB554-919D-4CF3-A749-087B57B14E20}" dt="2023-10-09T22:14:10.776" v="5"/>
        <pc:sldMkLst>
          <pc:docMk/>
          <pc:sldMk cId="2944605627" sldId="938"/>
        </pc:sldMkLst>
      </pc:sldChg>
      <pc:sldChg chg="delSp mod">
        <pc:chgData name="Ewa Kazimierska" userId="8edb7084-dccb-4d8f-9cfb-38098ea1d667" providerId="ADAL" clId="{37EEB554-919D-4CF3-A749-087B57B14E20}" dt="2023-10-09T22:10:14.324" v="0" actId="478"/>
        <pc:sldMkLst>
          <pc:docMk/>
          <pc:sldMk cId="106174569" sldId="939"/>
        </pc:sldMkLst>
        <pc:spChg chg="del">
          <ac:chgData name="Ewa Kazimierska" userId="8edb7084-dccb-4d8f-9cfb-38098ea1d667" providerId="ADAL" clId="{37EEB554-919D-4CF3-A749-087B57B14E20}" dt="2023-10-09T22:10:14.324" v="0" actId="478"/>
          <ac:spMkLst>
            <pc:docMk/>
            <pc:sldMk cId="106174569" sldId="939"/>
            <ac:spMk id="2" creationId="{F6650A08-38BE-4C0C-AEC6-2B13CA9F4598}"/>
          </ac:spMkLst>
        </pc:spChg>
        <pc:spChg chg="del">
          <ac:chgData name="Ewa Kazimierska" userId="8edb7084-dccb-4d8f-9cfb-38098ea1d667" providerId="ADAL" clId="{37EEB554-919D-4CF3-A749-087B57B14E20}" dt="2023-10-09T22:10:14.324" v="0" actId="478"/>
          <ac:spMkLst>
            <pc:docMk/>
            <pc:sldMk cId="106174569" sldId="939"/>
            <ac:spMk id="3" creationId="{0206228D-05CB-4A67-AA47-F3ED5BF5F240}"/>
          </ac:spMkLst>
        </pc:spChg>
      </pc:sldChg>
      <pc:sldChg chg="delSp mod">
        <pc:chgData name="Ewa Kazimierska" userId="8edb7084-dccb-4d8f-9cfb-38098ea1d667" providerId="ADAL" clId="{37EEB554-919D-4CF3-A749-087B57B14E20}" dt="2023-10-09T22:33:46.013" v="117" actId="478"/>
        <pc:sldMkLst>
          <pc:docMk/>
          <pc:sldMk cId="2919229746" sldId="985"/>
        </pc:sldMkLst>
        <pc:grpChg chg="del">
          <ac:chgData name="Ewa Kazimierska" userId="8edb7084-dccb-4d8f-9cfb-38098ea1d667" providerId="ADAL" clId="{37EEB554-919D-4CF3-A749-087B57B14E20}" dt="2023-10-09T22:33:46.013" v="117" actId="478"/>
          <ac:grpSpMkLst>
            <pc:docMk/>
            <pc:sldMk cId="2919229746" sldId="985"/>
            <ac:grpSpMk id="17" creationId="{3F25AB32-AAC8-4E3A-A2EA-3CE01C2A273F}"/>
          </ac:grpSpMkLst>
        </pc:grpChg>
      </pc:sldChg>
      <pc:sldChg chg="delSp mod">
        <pc:chgData name="Ewa Kazimierska" userId="8edb7084-dccb-4d8f-9cfb-38098ea1d667" providerId="ADAL" clId="{37EEB554-919D-4CF3-A749-087B57B14E20}" dt="2023-10-09T22:34:26.668" v="118" actId="478"/>
        <pc:sldMkLst>
          <pc:docMk/>
          <pc:sldMk cId="4037187806" sldId="987"/>
        </pc:sldMkLst>
        <pc:grpChg chg="del">
          <ac:chgData name="Ewa Kazimierska" userId="8edb7084-dccb-4d8f-9cfb-38098ea1d667" providerId="ADAL" clId="{37EEB554-919D-4CF3-A749-087B57B14E20}" dt="2023-10-09T22:34:26.668" v="118" actId="478"/>
          <ac:grpSpMkLst>
            <pc:docMk/>
            <pc:sldMk cId="4037187806" sldId="987"/>
            <ac:grpSpMk id="8" creationId="{91A11BE8-48E9-4304-BB9C-7981AF96B23F}"/>
          </ac:grpSpMkLst>
        </pc:grpChg>
      </pc:sldChg>
      <pc:sldChg chg="delSp mod">
        <pc:chgData name="Ewa Kazimierska" userId="8edb7084-dccb-4d8f-9cfb-38098ea1d667" providerId="ADAL" clId="{37EEB554-919D-4CF3-A749-087B57B14E20}" dt="2023-10-09T22:34:30.964" v="119" actId="478"/>
        <pc:sldMkLst>
          <pc:docMk/>
          <pc:sldMk cId="2893865570" sldId="988"/>
        </pc:sldMkLst>
        <pc:grpChg chg="del">
          <ac:chgData name="Ewa Kazimierska" userId="8edb7084-dccb-4d8f-9cfb-38098ea1d667" providerId="ADAL" clId="{37EEB554-919D-4CF3-A749-087B57B14E20}" dt="2023-10-09T22:34:30.964" v="119" actId="478"/>
          <ac:grpSpMkLst>
            <pc:docMk/>
            <pc:sldMk cId="2893865570" sldId="988"/>
            <ac:grpSpMk id="8" creationId="{91A11BE8-48E9-4304-BB9C-7981AF96B23F}"/>
          </ac:grpSpMkLst>
        </pc:grpChg>
      </pc:sldChg>
      <pc:sldChg chg="addSp delSp modSp mod">
        <pc:chgData name="Ewa Kazimierska" userId="8edb7084-dccb-4d8f-9cfb-38098ea1d667" providerId="ADAL" clId="{37EEB554-919D-4CF3-A749-087B57B14E20}" dt="2023-10-09T23:01:08.874" v="352" actId="207"/>
        <pc:sldMkLst>
          <pc:docMk/>
          <pc:sldMk cId="3256085778" sldId="998"/>
        </pc:sldMkLst>
        <pc:spChg chg="mod">
          <ac:chgData name="Ewa Kazimierska" userId="8edb7084-dccb-4d8f-9cfb-38098ea1d667" providerId="ADAL" clId="{37EEB554-919D-4CF3-A749-087B57B14E20}" dt="2023-10-09T23:00:52.210" v="347" actId="1076"/>
          <ac:spMkLst>
            <pc:docMk/>
            <pc:sldMk cId="3256085778" sldId="998"/>
            <ac:spMk id="2" creationId="{4047FCC5-A980-4C3B-ABBF-F3A6582DEC26}"/>
          </ac:spMkLst>
        </pc:spChg>
        <pc:spChg chg="mod">
          <ac:chgData name="Ewa Kazimierska" userId="8edb7084-dccb-4d8f-9cfb-38098ea1d667" providerId="ADAL" clId="{37EEB554-919D-4CF3-A749-087B57B14E20}" dt="2023-10-09T23:00:47.633" v="346" actId="1076"/>
          <ac:spMkLst>
            <pc:docMk/>
            <pc:sldMk cId="3256085778" sldId="998"/>
            <ac:spMk id="3" creationId="{24939632-9D75-4FE6-B499-2D3B03AD50BE}"/>
          </ac:spMkLst>
        </pc:spChg>
        <pc:spChg chg="add del mod">
          <ac:chgData name="Ewa Kazimierska" userId="8edb7084-dccb-4d8f-9cfb-38098ea1d667" providerId="ADAL" clId="{37EEB554-919D-4CF3-A749-087B57B14E20}" dt="2023-10-09T23:00:55.870" v="348" actId="478"/>
          <ac:spMkLst>
            <pc:docMk/>
            <pc:sldMk cId="3256085778" sldId="998"/>
            <ac:spMk id="6" creationId="{367F6060-D3A0-490F-B1DC-12FA162A4AEF}"/>
          </ac:spMkLst>
        </pc:spChg>
        <pc:spChg chg="add mod">
          <ac:chgData name="Ewa Kazimierska" userId="8edb7084-dccb-4d8f-9cfb-38098ea1d667" providerId="ADAL" clId="{37EEB554-919D-4CF3-A749-087B57B14E20}" dt="2023-10-09T23:01:08.874" v="352" actId="207"/>
          <ac:spMkLst>
            <pc:docMk/>
            <pc:sldMk cId="3256085778" sldId="998"/>
            <ac:spMk id="7" creationId="{9E99C894-C097-4FC1-BF9F-87FEE6B4B42B}"/>
          </ac:spMkLst>
        </pc:spChg>
      </pc:sldChg>
      <pc:sldChg chg="modSp mod">
        <pc:chgData name="Ewa Kazimierska" userId="8edb7084-dccb-4d8f-9cfb-38098ea1d667" providerId="ADAL" clId="{37EEB554-919D-4CF3-A749-087B57B14E20}" dt="2023-10-09T23:07:38.488" v="363" actId="14100"/>
        <pc:sldMkLst>
          <pc:docMk/>
          <pc:sldMk cId="3394541540" sldId="1000"/>
        </pc:sldMkLst>
        <pc:spChg chg="mod">
          <ac:chgData name="Ewa Kazimierska" userId="8edb7084-dccb-4d8f-9cfb-38098ea1d667" providerId="ADAL" clId="{37EEB554-919D-4CF3-A749-087B57B14E20}" dt="2023-10-09T23:07:38.488" v="363" actId="14100"/>
          <ac:spMkLst>
            <pc:docMk/>
            <pc:sldMk cId="3394541540" sldId="1000"/>
            <ac:spMk id="2" creationId="{C431B42F-FEDB-4781-82A5-BA4E856A5AD0}"/>
          </ac:spMkLst>
        </pc:spChg>
      </pc:sldChg>
      <pc:sldChg chg="del">
        <pc:chgData name="Ewa Kazimierska" userId="8edb7084-dccb-4d8f-9cfb-38098ea1d667" providerId="ADAL" clId="{37EEB554-919D-4CF3-A749-087B57B14E20}" dt="2023-10-09T22:13:22.526" v="2" actId="47"/>
        <pc:sldMkLst>
          <pc:docMk/>
          <pc:sldMk cId="2797903563" sldId="1001"/>
        </pc:sldMkLst>
      </pc:sldChg>
      <pc:sldChg chg="addSp delSp modSp mod">
        <pc:chgData name="Ewa Kazimierska" userId="8edb7084-dccb-4d8f-9cfb-38098ea1d667" providerId="ADAL" clId="{37EEB554-919D-4CF3-A749-087B57B14E20}" dt="2023-10-09T23:03:09.807" v="361" actId="6549"/>
        <pc:sldMkLst>
          <pc:docMk/>
          <pc:sldMk cId="1096138185" sldId="1003"/>
        </pc:sldMkLst>
        <pc:spChg chg="add del mod">
          <ac:chgData name="Ewa Kazimierska" userId="8edb7084-dccb-4d8f-9cfb-38098ea1d667" providerId="ADAL" clId="{37EEB554-919D-4CF3-A749-087B57B14E20}" dt="2023-10-09T22:25:17.882" v="95" actId="22"/>
          <ac:spMkLst>
            <pc:docMk/>
            <pc:sldMk cId="1096138185" sldId="1003"/>
            <ac:spMk id="35" creationId="{5CE2265B-1239-4D22-BDFA-F900C0D9041B}"/>
          </ac:spMkLst>
        </pc:spChg>
        <pc:spChg chg="add del mod">
          <ac:chgData name="Ewa Kazimierska" userId="8edb7084-dccb-4d8f-9cfb-38098ea1d667" providerId="ADAL" clId="{37EEB554-919D-4CF3-A749-087B57B14E20}" dt="2023-10-09T22:49:43.872" v="215" actId="478"/>
          <ac:spMkLst>
            <pc:docMk/>
            <pc:sldMk cId="1096138185" sldId="1003"/>
            <ac:spMk id="38" creationId="{57615D75-31A9-472F-BF2E-7B4D96730D34}"/>
          </ac:spMkLst>
        </pc:spChg>
        <pc:spChg chg="add del mod">
          <ac:chgData name="Ewa Kazimierska" userId="8edb7084-dccb-4d8f-9cfb-38098ea1d667" providerId="ADAL" clId="{37EEB554-919D-4CF3-A749-087B57B14E20}" dt="2023-10-09T23:00:35.631" v="343" actId="21"/>
          <ac:spMkLst>
            <pc:docMk/>
            <pc:sldMk cId="1096138185" sldId="1003"/>
            <ac:spMk id="39" creationId="{D36917F9-AA6F-435B-B53E-C07E3B757967}"/>
          </ac:spMkLst>
        </pc:spChg>
        <pc:spChg chg="add mod">
          <ac:chgData name="Ewa Kazimierska" userId="8edb7084-dccb-4d8f-9cfb-38098ea1d667" providerId="ADAL" clId="{37EEB554-919D-4CF3-A749-087B57B14E20}" dt="2023-10-09T23:03:09.807" v="361" actId="6549"/>
          <ac:spMkLst>
            <pc:docMk/>
            <pc:sldMk cId="1096138185" sldId="1003"/>
            <ac:spMk id="40" creationId="{E1AA58B7-8BFF-48C4-B535-9FACCF653BC2}"/>
          </ac:spMkLst>
        </pc:spChg>
        <pc:spChg chg="mod">
          <ac:chgData name="Ewa Kazimierska" userId="8edb7084-dccb-4d8f-9cfb-38098ea1d667" providerId="ADAL" clId="{37EEB554-919D-4CF3-A749-087B57B14E20}" dt="2023-10-09T22:24:48.699" v="88" actId="164"/>
          <ac:spMkLst>
            <pc:docMk/>
            <pc:sldMk cId="1096138185" sldId="1003"/>
            <ac:spMk id="62" creationId="{C8FF79ED-353E-46C2-8F17-BCA7B439016E}"/>
          </ac:spMkLst>
        </pc:spChg>
        <pc:grpChg chg="add mod">
          <ac:chgData name="Ewa Kazimierska" userId="8edb7084-dccb-4d8f-9cfb-38098ea1d667" providerId="ADAL" clId="{37EEB554-919D-4CF3-A749-087B57B14E20}" dt="2023-10-09T22:29:58.842" v="116" actId="1076"/>
          <ac:grpSpMkLst>
            <pc:docMk/>
            <pc:sldMk cId="1096138185" sldId="1003"/>
            <ac:grpSpMk id="3" creationId="{95B0ABB3-D993-4B1D-966C-01D5A5680735}"/>
          </ac:grpSpMkLst>
        </pc:grpChg>
        <pc:grpChg chg="mod">
          <ac:chgData name="Ewa Kazimierska" userId="8edb7084-dccb-4d8f-9cfb-38098ea1d667" providerId="ADAL" clId="{37EEB554-919D-4CF3-A749-087B57B14E20}" dt="2023-10-09T22:24:48.699" v="88" actId="164"/>
          <ac:grpSpMkLst>
            <pc:docMk/>
            <pc:sldMk cId="1096138185" sldId="1003"/>
            <ac:grpSpMk id="6" creationId="{99FC0449-D77E-4372-9900-86E48AD589AC}"/>
          </ac:grpSpMkLst>
        </pc:grpChg>
        <pc:grpChg chg="mod">
          <ac:chgData name="Ewa Kazimierska" userId="8edb7084-dccb-4d8f-9cfb-38098ea1d667" providerId="ADAL" clId="{37EEB554-919D-4CF3-A749-087B57B14E20}" dt="2023-10-09T22:29:49.196" v="114" actId="1076"/>
          <ac:grpSpMkLst>
            <pc:docMk/>
            <pc:sldMk cId="1096138185" sldId="1003"/>
            <ac:grpSpMk id="60" creationId="{B989ED40-F6C6-49AD-9DD0-DBC55384B522}"/>
          </ac:grpSpMkLst>
        </pc:grpChg>
        <pc:cxnChg chg="mod">
          <ac:chgData name="Ewa Kazimierska" userId="8edb7084-dccb-4d8f-9cfb-38098ea1d667" providerId="ADAL" clId="{37EEB554-919D-4CF3-A749-087B57B14E20}" dt="2023-10-09T22:24:48.699" v="88" actId="164"/>
          <ac:cxnSpMkLst>
            <pc:docMk/>
            <pc:sldMk cId="1096138185" sldId="1003"/>
            <ac:cxnSpMk id="67" creationId="{8BF35F63-CA4C-4004-BDFC-31285CEA23AB}"/>
          </ac:cxnSpMkLst>
        </pc:cxnChg>
        <pc:cxnChg chg="mod">
          <ac:chgData name="Ewa Kazimierska" userId="8edb7084-dccb-4d8f-9cfb-38098ea1d667" providerId="ADAL" clId="{37EEB554-919D-4CF3-A749-087B57B14E20}" dt="2023-10-09T22:24:48.699" v="88" actId="164"/>
          <ac:cxnSpMkLst>
            <pc:docMk/>
            <pc:sldMk cId="1096138185" sldId="1003"/>
            <ac:cxnSpMk id="68" creationId="{906FB798-0576-4391-AEFA-900A5B6A0724}"/>
          </ac:cxnSpMkLst>
        </pc:cxnChg>
        <pc:cxnChg chg="mod">
          <ac:chgData name="Ewa Kazimierska" userId="8edb7084-dccb-4d8f-9cfb-38098ea1d667" providerId="ADAL" clId="{37EEB554-919D-4CF3-A749-087B57B14E20}" dt="2023-10-09T22:24:48.699" v="88" actId="164"/>
          <ac:cxnSpMkLst>
            <pc:docMk/>
            <pc:sldMk cId="1096138185" sldId="1003"/>
            <ac:cxnSpMk id="69" creationId="{C87C94CC-5C6E-468C-930C-236C498DBFD9}"/>
          </ac:cxnSpMkLst>
        </pc:cxnChg>
      </pc:sldChg>
      <pc:sldChg chg="addSp delSp modSp new mod modClrScheme chgLayout">
        <pc:chgData name="Ewa Kazimierska" userId="8edb7084-dccb-4d8f-9cfb-38098ea1d667" providerId="ADAL" clId="{37EEB554-919D-4CF3-A749-087B57B14E20}" dt="2023-10-09T22:58:02.374" v="335" actId="6549"/>
        <pc:sldMkLst>
          <pc:docMk/>
          <pc:sldMk cId="1234635369" sldId="1004"/>
        </pc:sldMkLst>
        <pc:spChg chg="add mod">
          <ac:chgData name="Ewa Kazimierska" userId="8edb7084-dccb-4d8f-9cfb-38098ea1d667" providerId="ADAL" clId="{37EEB554-919D-4CF3-A749-087B57B14E20}" dt="2023-10-09T22:46:25.032" v="198" actId="14100"/>
          <ac:spMkLst>
            <pc:docMk/>
            <pc:sldMk cId="1234635369" sldId="1004"/>
            <ac:spMk id="2" creationId="{0F0803B1-2C69-44C3-B3C5-6906918A32CD}"/>
          </ac:spMkLst>
        </pc:spChg>
        <pc:spChg chg="add mod">
          <ac:chgData name="Ewa Kazimierska" userId="8edb7084-dccb-4d8f-9cfb-38098ea1d667" providerId="ADAL" clId="{37EEB554-919D-4CF3-A749-087B57B14E20}" dt="2023-10-09T22:47:59.240" v="208" actId="1076"/>
          <ac:spMkLst>
            <pc:docMk/>
            <pc:sldMk cId="1234635369" sldId="1004"/>
            <ac:spMk id="4" creationId="{7C0E03FE-4043-4364-8351-9933B7B44A1C}"/>
          </ac:spMkLst>
        </pc:spChg>
        <pc:spChg chg="add mod">
          <ac:chgData name="Ewa Kazimierska" userId="8edb7084-dccb-4d8f-9cfb-38098ea1d667" providerId="ADAL" clId="{37EEB554-919D-4CF3-A749-087B57B14E20}" dt="2023-10-09T22:58:02.374" v="335" actId="6549"/>
          <ac:spMkLst>
            <pc:docMk/>
            <pc:sldMk cId="1234635369" sldId="1004"/>
            <ac:spMk id="5" creationId="{CAD0FBDE-4AD7-4BAC-AA67-05B3CA2A9701}"/>
          </ac:spMkLst>
        </pc:spChg>
        <pc:spChg chg="add del mod">
          <ac:chgData name="Ewa Kazimierska" userId="8edb7084-dccb-4d8f-9cfb-38098ea1d667" providerId="ADAL" clId="{37EEB554-919D-4CF3-A749-087B57B14E20}" dt="2023-10-09T22:47:47.689" v="205" actId="478"/>
          <ac:spMkLst>
            <pc:docMk/>
            <pc:sldMk cId="1234635369" sldId="1004"/>
            <ac:spMk id="6" creationId="{11EC29FB-0322-4604-8444-B26DD46B80DC}"/>
          </ac:spMkLst>
        </pc:spChg>
        <pc:spChg chg="add del mod">
          <ac:chgData name="Ewa Kazimierska" userId="8edb7084-dccb-4d8f-9cfb-38098ea1d667" providerId="ADAL" clId="{37EEB554-919D-4CF3-A749-087B57B14E20}" dt="2023-10-09T22:47:47.689" v="205" actId="478"/>
          <ac:spMkLst>
            <pc:docMk/>
            <pc:sldMk cId="1234635369" sldId="1004"/>
            <ac:spMk id="7" creationId="{7DE39F4F-CDCD-4A90-BA6C-08908165CD31}"/>
          </ac:spMkLst>
        </pc:spChg>
        <pc:spChg chg="add del mod">
          <ac:chgData name="Ewa Kazimierska" userId="8edb7084-dccb-4d8f-9cfb-38098ea1d667" providerId="ADAL" clId="{37EEB554-919D-4CF3-A749-087B57B14E20}" dt="2023-10-09T22:46:05.585" v="196" actId="478"/>
          <ac:spMkLst>
            <pc:docMk/>
            <pc:sldMk cId="1234635369" sldId="1004"/>
            <ac:spMk id="8" creationId="{92CCF1AA-4682-42D2-9D58-F06D6A19AD5C}"/>
          </ac:spMkLst>
        </pc:spChg>
        <pc:spChg chg="mod">
          <ac:chgData name="Ewa Kazimierska" userId="8edb7084-dccb-4d8f-9cfb-38098ea1d667" providerId="ADAL" clId="{37EEB554-919D-4CF3-A749-087B57B14E20}" dt="2023-10-09T22:46:00.552" v="195"/>
          <ac:spMkLst>
            <pc:docMk/>
            <pc:sldMk cId="1234635369" sldId="1004"/>
            <ac:spMk id="10" creationId="{6ACCA219-6DDB-4A6C-8011-B2CAA65F091C}"/>
          </ac:spMkLst>
        </pc:spChg>
        <pc:spChg chg="mod">
          <ac:chgData name="Ewa Kazimierska" userId="8edb7084-dccb-4d8f-9cfb-38098ea1d667" providerId="ADAL" clId="{37EEB554-919D-4CF3-A749-087B57B14E20}" dt="2023-10-09T22:46:00.552" v="195"/>
          <ac:spMkLst>
            <pc:docMk/>
            <pc:sldMk cId="1234635369" sldId="1004"/>
            <ac:spMk id="12" creationId="{7466207E-352E-4A8F-BA4E-A16D47E71BD9}"/>
          </ac:spMkLst>
        </pc:spChg>
        <pc:spChg chg="mod">
          <ac:chgData name="Ewa Kazimierska" userId="8edb7084-dccb-4d8f-9cfb-38098ea1d667" providerId="ADAL" clId="{37EEB554-919D-4CF3-A749-087B57B14E20}" dt="2023-10-09T22:46:00.552" v="195"/>
          <ac:spMkLst>
            <pc:docMk/>
            <pc:sldMk cId="1234635369" sldId="1004"/>
            <ac:spMk id="14" creationId="{11B291FC-0A42-4649-9C5E-A45D00B58AED}"/>
          </ac:spMkLst>
        </pc:spChg>
        <pc:spChg chg="mod">
          <ac:chgData name="Ewa Kazimierska" userId="8edb7084-dccb-4d8f-9cfb-38098ea1d667" providerId="ADAL" clId="{37EEB554-919D-4CF3-A749-087B57B14E20}" dt="2023-10-09T22:46:00.552" v="195"/>
          <ac:spMkLst>
            <pc:docMk/>
            <pc:sldMk cId="1234635369" sldId="1004"/>
            <ac:spMk id="16" creationId="{40C67414-462C-48DC-AA79-2AC8207D4FA5}"/>
          </ac:spMkLst>
        </pc:spChg>
        <pc:grpChg chg="add del mod">
          <ac:chgData name="Ewa Kazimierska" userId="8edb7084-dccb-4d8f-9cfb-38098ea1d667" providerId="ADAL" clId="{37EEB554-919D-4CF3-A749-087B57B14E20}" dt="2023-10-09T22:47:47.689" v="205" actId="478"/>
          <ac:grpSpMkLst>
            <pc:docMk/>
            <pc:sldMk cId="1234635369" sldId="1004"/>
            <ac:grpSpMk id="9" creationId="{58B91815-0AF8-4FE4-9A3A-7EA76C75981C}"/>
          </ac:grpSpMkLst>
        </pc:grpChg>
        <pc:grpChg chg="mod">
          <ac:chgData name="Ewa Kazimierska" userId="8edb7084-dccb-4d8f-9cfb-38098ea1d667" providerId="ADAL" clId="{37EEB554-919D-4CF3-A749-087B57B14E20}" dt="2023-10-09T22:46:00.552" v="195"/>
          <ac:grpSpMkLst>
            <pc:docMk/>
            <pc:sldMk cId="1234635369" sldId="1004"/>
            <ac:grpSpMk id="15" creationId="{886B4F9C-2E21-4101-8DAE-599F8E81FB87}"/>
          </ac:grpSpMkLst>
        </pc:grpChg>
        <pc:picChg chg="add del">
          <ac:chgData name="Ewa Kazimierska" userId="8edb7084-dccb-4d8f-9cfb-38098ea1d667" providerId="ADAL" clId="{37EEB554-919D-4CF3-A749-087B57B14E20}" dt="2023-10-09T22:41:03.166" v="138"/>
          <ac:picMkLst>
            <pc:docMk/>
            <pc:sldMk cId="1234635369" sldId="1004"/>
            <ac:picMk id="3" creationId="{BFB7B0B1-B659-4FF5-9155-EBA4F5C09065}"/>
          </ac:picMkLst>
        </pc:picChg>
        <pc:cxnChg chg="mod">
          <ac:chgData name="Ewa Kazimierska" userId="8edb7084-dccb-4d8f-9cfb-38098ea1d667" providerId="ADAL" clId="{37EEB554-919D-4CF3-A749-087B57B14E20}" dt="2023-10-09T22:46:00.552" v="195"/>
          <ac:cxnSpMkLst>
            <pc:docMk/>
            <pc:sldMk cId="1234635369" sldId="1004"/>
            <ac:cxnSpMk id="11" creationId="{50A5AD5D-86FF-423F-99E6-DD23E883D7B4}"/>
          </ac:cxnSpMkLst>
        </pc:cxnChg>
        <pc:cxnChg chg="mod">
          <ac:chgData name="Ewa Kazimierska" userId="8edb7084-dccb-4d8f-9cfb-38098ea1d667" providerId="ADAL" clId="{37EEB554-919D-4CF3-A749-087B57B14E20}" dt="2023-10-09T22:46:00.552" v="195"/>
          <ac:cxnSpMkLst>
            <pc:docMk/>
            <pc:sldMk cId="1234635369" sldId="1004"/>
            <ac:cxnSpMk id="13" creationId="{C1BFA05A-72F7-49B2-B8AD-D84346A33C08}"/>
          </ac:cxnSpMkLst>
        </pc:cxnChg>
        <pc:cxnChg chg="mod">
          <ac:chgData name="Ewa Kazimierska" userId="8edb7084-dccb-4d8f-9cfb-38098ea1d667" providerId="ADAL" clId="{37EEB554-919D-4CF3-A749-087B57B14E20}" dt="2023-10-09T22:46:00.552" v="195"/>
          <ac:cxnSpMkLst>
            <pc:docMk/>
            <pc:sldMk cId="1234635369" sldId="1004"/>
            <ac:cxnSpMk id="17" creationId="{343ECC47-0229-4247-A0B3-07DBF181CFC9}"/>
          </ac:cxnSpMkLst>
        </pc:cxnChg>
        <pc:cxnChg chg="mod">
          <ac:chgData name="Ewa Kazimierska" userId="8edb7084-dccb-4d8f-9cfb-38098ea1d667" providerId="ADAL" clId="{37EEB554-919D-4CF3-A749-087B57B14E20}" dt="2023-10-09T22:46:00.552" v="195"/>
          <ac:cxnSpMkLst>
            <pc:docMk/>
            <pc:sldMk cId="1234635369" sldId="1004"/>
            <ac:cxnSpMk id="18" creationId="{1E8FB753-1A9F-4A72-8DA5-075086F3A736}"/>
          </ac:cxnSpMkLst>
        </pc:cxnChg>
        <pc:cxnChg chg="mod">
          <ac:chgData name="Ewa Kazimierska" userId="8edb7084-dccb-4d8f-9cfb-38098ea1d667" providerId="ADAL" clId="{37EEB554-919D-4CF3-A749-087B57B14E20}" dt="2023-10-09T22:46:00.552" v="195"/>
          <ac:cxnSpMkLst>
            <pc:docMk/>
            <pc:sldMk cId="1234635369" sldId="1004"/>
            <ac:cxnSpMk id="19" creationId="{40F19993-D853-4B73-9CC3-29897C3F1D18}"/>
          </ac:cxnSpMkLst>
        </pc:cxnChg>
      </pc:sldChg>
      <pc:sldChg chg="addSp delSp modSp add mod">
        <pc:chgData name="Ewa Kazimierska" userId="8edb7084-dccb-4d8f-9cfb-38098ea1d667" providerId="ADAL" clId="{37EEB554-919D-4CF3-A749-087B57B14E20}" dt="2023-10-09T22:48:29.786" v="213" actId="1076"/>
        <pc:sldMkLst>
          <pc:docMk/>
          <pc:sldMk cId="3771743130" sldId="1005"/>
        </pc:sldMkLst>
        <pc:spChg chg="del">
          <ac:chgData name="Ewa Kazimierska" userId="8edb7084-dccb-4d8f-9cfb-38098ea1d667" providerId="ADAL" clId="{37EEB554-919D-4CF3-A749-087B57B14E20}" dt="2023-10-09T22:48:03.896" v="209" actId="478"/>
          <ac:spMkLst>
            <pc:docMk/>
            <pc:sldMk cId="3771743130" sldId="1005"/>
            <ac:spMk id="4" creationId="{7C0E03FE-4043-4364-8351-9933B7B44A1C}"/>
          </ac:spMkLst>
        </pc:spChg>
        <pc:spChg chg="del">
          <ac:chgData name="Ewa Kazimierska" userId="8edb7084-dccb-4d8f-9cfb-38098ea1d667" providerId="ADAL" clId="{37EEB554-919D-4CF3-A749-087B57B14E20}" dt="2023-10-09T22:48:07.792" v="210" actId="478"/>
          <ac:spMkLst>
            <pc:docMk/>
            <pc:sldMk cId="3771743130" sldId="1005"/>
            <ac:spMk id="5" creationId="{CAD0FBDE-4AD7-4BAC-AA67-05B3CA2A9701}"/>
          </ac:spMkLst>
        </pc:spChg>
        <pc:spChg chg="mod">
          <ac:chgData name="Ewa Kazimierska" userId="8edb7084-dccb-4d8f-9cfb-38098ea1d667" providerId="ADAL" clId="{37EEB554-919D-4CF3-A749-087B57B14E20}" dt="2023-10-09T22:48:16.020" v="211" actId="1076"/>
          <ac:spMkLst>
            <pc:docMk/>
            <pc:sldMk cId="3771743130" sldId="1005"/>
            <ac:spMk id="6" creationId="{11EC29FB-0322-4604-8444-B26DD46B80DC}"/>
          </ac:spMkLst>
        </pc:spChg>
        <pc:spChg chg="mod">
          <ac:chgData name="Ewa Kazimierska" userId="8edb7084-dccb-4d8f-9cfb-38098ea1d667" providerId="ADAL" clId="{37EEB554-919D-4CF3-A749-087B57B14E20}" dt="2023-10-09T22:48:16.020" v="211" actId="1076"/>
          <ac:spMkLst>
            <pc:docMk/>
            <pc:sldMk cId="3771743130" sldId="1005"/>
            <ac:spMk id="7" creationId="{7DE39F4F-CDCD-4A90-BA6C-08908165CD31}"/>
          </ac:spMkLst>
        </pc:spChg>
        <pc:spChg chg="add mod">
          <ac:chgData name="Ewa Kazimierska" userId="8edb7084-dccb-4d8f-9cfb-38098ea1d667" providerId="ADAL" clId="{37EEB554-919D-4CF3-A749-087B57B14E20}" dt="2023-10-09T22:48:29.786" v="213" actId="1076"/>
          <ac:spMkLst>
            <pc:docMk/>
            <pc:sldMk cId="3771743130" sldId="1005"/>
            <ac:spMk id="20" creationId="{FD2801CC-86EB-4971-A22B-A909DE2EB981}"/>
          </ac:spMkLst>
        </pc:spChg>
        <pc:grpChg chg="mod">
          <ac:chgData name="Ewa Kazimierska" userId="8edb7084-dccb-4d8f-9cfb-38098ea1d667" providerId="ADAL" clId="{37EEB554-919D-4CF3-A749-087B57B14E20}" dt="2023-10-09T22:48:16.020" v="211" actId="1076"/>
          <ac:grpSpMkLst>
            <pc:docMk/>
            <pc:sldMk cId="3771743130" sldId="1005"/>
            <ac:grpSpMk id="9" creationId="{58B91815-0AF8-4FE4-9A3A-7EA76C75981C}"/>
          </ac:grpSpMkLst>
        </pc:grpChg>
      </pc:sldChg>
      <pc:sldChg chg="modSp new mod">
        <pc:chgData name="Ewa Kazimierska" userId="8edb7084-dccb-4d8f-9cfb-38098ea1d667" providerId="ADAL" clId="{37EEB554-919D-4CF3-A749-087B57B14E20}" dt="2023-10-09T23:14:38.554" v="453" actId="6549"/>
        <pc:sldMkLst>
          <pc:docMk/>
          <pc:sldMk cId="1243539850" sldId="1006"/>
        </pc:sldMkLst>
        <pc:spChg chg="mod">
          <ac:chgData name="Ewa Kazimierska" userId="8edb7084-dccb-4d8f-9cfb-38098ea1d667" providerId="ADAL" clId="{37EEB554-919D-4CF3-A749-087B57B14E20}" dt="2023-10-09T23:08:06.733" v="387" actId="14100"/>
          <ac:spMkLst>
            <pc:docMk/>
            <pc:sldMk cId="1243539850" sldId="1006"/>
            <ac:spMk id="2" creationId="{2F23776A-C6F1-41DF-B12E-2907EF2F7BA0}"/>
          </ac:spMkLst>
        </pc:spChg>
        <pc:spChg chg="mod">
          <ac:chgData name="Ewa Kazimierska" userId="8edb7084-dccb-4d8f-9cfb-38098ea1d667" providerId="ADAL" clId="{37EEB554-919D-4CF3-A749-087B57B14E20}" dt="2023-10-09T23:14:38.554" v="453" actId="6549"/>
          <ac:spMkLst>
            <pc:docMk/>
            <pc:sldMk cId="1243539850" sldId="1006"/>
            <ac:spMk id="3" creationId="{14F9148D-F19B-42FE-882B-EEB81F3E85E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3B932D-B67E-44BC-9791-2732EAD27C65}" type="datetimeFigureOut">
              <a:rPr lang="en-GB" smtClean="0"/>
              <a:t>09/10/2023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12F7A3-8BB9-4D71-B39C-1E6C03030FD3}" type="slidenum">
              <a:rPr lang="en-GB" smtClean="0"/>
              <a:t>‹#›</a:t>
            </a:fld>
            <a:endParaRPr lang="en-GB"/>
          </a:p>
        </p:txBody>
      </p:sp>
    </p:spTree>
    <p:extLst>
      <p:ext uri="{BB962C8B-B14F-4D97-AF65-F5344CB8AC3E}">
        <p14:creationId xmlns:p14="http://schemas.microsoft.com/office/powerpoint/2010/main" val="38438222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12F7A3-8BB9-4D71-B39C-1E6C03030FD3}" type="slidenum">
              <a:rPr lang="en-GB" smtClean="0"/>
              <a:t>19</a:t>
            </a:fld>
            <a:endParaRPr lang="en-GB"/>
          </a:p>
        </p:txBody>
      </p:sp>
    </p:spTree>
    <p:extLst>
      <p:ext uri="{BB962C8B-B14F-4D97-AF65-F5344CB8AC3E}">
        <p14:creationId xmlns:p14="http://schemas.microsoft.com/office/powerpoint/2010/main" val="14819683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12F7A3-8BB9-4D71-B39C-1E6C03030FD3}" type="slidenum">
              <a:rPr lang="en-GB" smtClean="0"/>
              <a:t>20</a:t>
            </a:fld>
            <a:endParaRPr lang="en-GB"/>
          </a:p>
        </p:txBody>
      </p:sp>
    </p:spTree>
    <p:extLst>
      <p:ext uri="{BB962C8B-B14F-4D97-AF65-F5344CB8AC3E}">
        <p14:creationId xmlns:p14="http://schemas.microsoft.com/office/powerpoint/2010/main" val="30665252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12F7A3-8BB9-4D71-B39C-1E6C03030FD3}" type="slidenum">
              <a:rPr lang="en-GB" smtClean="0"/>
              <a:t>21</a:t>
            </a:fld>
            <a:endParaRPr lang="en-GB"/>
          </a:p>
        </p:txBody>
      </p:sp>
    </p:spTree>
    <p:extLst>
      <p:ext uri="{BB962C8B-B14F-4D97-AF65-F5344CB8AC3E}">
        <p14:creationId xmlns:p14="http://schemas.microsoft.com/office/powerpoint/2010/main" val="7684953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a:t>For explosive substances, the energy liberated during the formation of decomposition products such as CO, C and H</a:t>
            </a:r>
            <a:r>
              <a:rPr lang="en-GB" baseline="-25000"/>
              <a:t>2</a:t>
            </a:r>
            <a:r>
              <a:rPr lang="en-GB"/>
              <a:t> gas, is known as the ‘heat of explosion’ </a:t>
            </a:r>
          </a:p>
          <a:p>
            <a:r>
              <a:rPr lang="en-GB"/>
              <a:t>If these products are then isolated and allowed to burn in excess oxygen to form CO</a:t>
            </a:r>
            <a:r>
              <a:rPr lang="en-GB" baseline="-25000"/>
              <a:t>2</a:t>
            </a:r>
            <a:r>
              <a:rPr lang="en-GB"/>
              <a:t>, H</a:t>
            </a:r>
            <a:r>
              <a:rPr lang="en-GB" baseline="-25000"/>
              <a:t>2</a:t>
            </a:r>
            <a:r>
              <a:rPr lang="en-GB"/>
              <a:t>O, etc. the heat evolved added to the heat of explosion would be equal to the heat of combustion </a:t>
            </a:r>
          </a:p>
          <a:p>
            <a:r>
              <a:rPr lang="en-GB"/>
              <a:t>Heat of combustion is higher than the value for heat of explosion for substances which have insufficient oxygen for complete oxidation.</a:t>
            </a:r>
          </a:p>
          <a:p>
            <a:r>
              <a:rPr lang="en-GB"/>
              <a:t>For explosive substances with positive oxygen balances, e.g. </a:t>
            </a:r>
            <a:r>
              <a:rPr lang="en-GB" err="1"/>
              <a:t>nitroglycerine</a:t>
            </a:r>
            <a:r>
              <a:rPr lang="en-GB"/>
              <a:t>, there is generally no difference between the value for the heat of explosion and that for the heat of combustion.</a:t>
            </a:r>
          </a:p>
          <a:p>
            <a:r>
              <a:rPr lang="en-US" b="0" i="0">
                <a:solidFill>
                  <a:srgbClr val="222222"/>
                </a:solidFill>
                <a:effectLst/>
                <a:latin typeface="Arial" panose="020B0604020202020204" pitchFamily="34" charset="0"/>
              </a:rPr>
              <a:t>The value for the heat of formation can be negative or positive. If the value is negative, heat is liberated during the reaction and the reaction is exothermic; whereas, if the value is positive, heat is absorbed during the reaction and the reaction is endothermic. For reactions involving explosive components the reaction is always exothermic. In an exothermic reaction the energy evolved may </a:t>
            </a:r>
            <a:r>
              <a:rPr lang="en-US" b="0" i="0" err="1">
                <a:solidFill>
                  <a:srgbClr val="222222"/>
                </a:solidFill>
                <a:effectLst/>
                <a:latin typeface="Arial" panose="020B0604020202020204" pitchFamily="34" charset="0"/>
              </a:rPr>
              <a:t>apper</a:t>
            </a:r>
            <a:r>
              <a:rPr lang="en-US" b="0" i="0">
                <a:solidFill>
                  <a:srgbClr val="222222"/>
                </a:solidFill>
                <a:effectLst/>
                <a:latin typeface="Arial" panose="020B0604020202020204" pitchFamily="34" charset="0"/>
              </a:rPr>
              <a:t> in many forms, but for the practical purposes it is usually obtained in the form of heat.</a:t>
            </a:r>
          </a:p>
          <a:p>
            <a:r>
              <a:rPr lang="en-US">
                <a:solidFill>
                  <a:srgbClr val="222222"/>
                </a:solidFill>
              </a:rPr>
              <a:t>The energy liberated when explosives deflagrate is called the heat of deflagration, whereas the energy </a:t>
            </a:r>
            <a:r>
              <a:rPr lang="en-US" b="0" i="0">
                <a:solidFill>
                  <a:srgbClr val="222222"/>
                </a:solidFill>
                <a:effectLst/>
                <a:latin typeface="Arial" panose="020B0604020202020204" pitchFamily="34" charset="0"/>
              </a:rPr>
              <a:t> liberated by detonating explosives is called heat of detonation in kJ/mol or the heat of explosion in kJ/kg</a:t>
            </a:r>
            <a:endParaRPr lang="en-GB"/>
          </a:p>
          <a:p>
            <a:endParaRPr lang="en-GB"/>
          </a:p>
        </p:txBody>
      </p:sp>
      <p:sp>
        <p:nvSpPr>
          <p:cNvPr id="4" name="Slide Number Placeholder 3"/>
          <p:cNvSpPr>
            <a:spLocks noGrp="1"/>
          </p:cNvSpPr>
          <p:nvPr>
            <p:ph type="sldNum" sz="quarter" idx="5"/>
          </p:nvPr>
        </p:nvSpPr>
        <p:spPr/>
        <p:txBody>
          <a:bodyPr/>
          <a:lstStyle/>
          <a:p>
            <a:fld id="{DE12F7A3-8BB9-4D71-B39C-1E6C03030FD3}" type="slidenum">
              <a:rPr lang="en-GB" smtClean="0"/>
              <a:t>26</a:t>
            </a:fld>
            <a:endParaRPr lang="en-GB"/>
          </a:p>
        </p:txBody>
      </p:sp>
    </p:spTree>
    <p:extLst>
      <p:ext uri="{BB962C8B-B14F-4D97-AF65-F5344CB8AC3E}">
        <p14:creationId xmlns:p14="http://schemas.microsoft.com/office/powerpoint/2010/main" val="19062637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gn="l"/>
            <a:r>
              <a:rPr lang="en-US" b="0" i="0">
                <a:solidFill>
                  <a:srgbClr val="212529"/>
                </a:solidFill>
                <a:effectLst/>
                <a:latin typeface="dosis" pitchFamily="2" charset="0"/>
              </a:rPr>
              <a:t>The calculated values do not exactly agree with those obtained experimentally since the conditions of loading density, temperature, pressure, are not taken into consideration.</a:t>
            </a:r>
          </a:p>
          <a:p>
            <a:pPr algn="l"/>
            <a:r>
              <a:rPr lang="en-US" b="0" i="0">
                <a:solidFill>
                  <a:srgbClr val="212529"/>
                </a:solidFill>
                <a:effectLst/>
                <a:latin typeface="dosis" pitchFamily="2" charset="0"/>
              </a:rPr>
              <a:t>    The value for </a:t>
            </a:r>
            <a:r>
              <a:rPr lang="en-US" b="0" i="1">
                <a:solidFill>
                  <a:srgbClr val="212529"/>
                </a:solidFill>
                <a:effectLst/>
                <a:latin typeface="dosis" pitchFamily="2" charset="0"/>
              </a:rPr>
              <a:t>Q</a:t>
            </a:r>
            <a:r>
              <a:rPr lang="en-US" b="0" i="0">
                <a:solidFill>
                  <a:srgbClr val="212529"/>
                </a:solidFill>
                <a:effectLst/>
                <a:latin typeface="dosis" pitchFamily="2" charset="0"/>
              </a:rPr>
              <a:t> in is generally derived from the heat of detonation in The heat of detonation for RDX can be illustrated using Hess’s law as shown in Figure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a:solidFill>
                  <a:srgbClr val="212529"/>
                </a:solidFill>
                <a:effectLst/>
                <a:latin typeface="dosis" pitchFamily="2" charset="0"/>
              </a:rPr>
              <a:t>At const P and V, the heat of explosion is calculated from the difference between the sum of the energies for the formation of the explosive components and the sum of the energies for the formation of the explosion products, </a:t>
            </a:r>
          </a:p>
          <a:p>
            <a:endParaRPr lang="en-GB"/>
          </a:p>
        </p:txBody>
      </p:sp>
      <p:sp>
        <p:nvSpPr>
          <p:cNvPr id="4" name="Slide Number Placeholder 3"/>
          <p:cNvSpPr>
            <a:spLocks noGrp="1"/>
          </p:cNvSpPr>
          <p:nvPr>
            <p:ph type="sldNum" sz="quarter" idx="5"/>
          </p:nvPr>
        </p:nvSpPr>
        <p:spPr/>
        <p:txBody>
          <a:bodyPr/>
          <a:lstStyle/>
          <a:p>
            <a:fld id="{DE12F7A3-8BB9-4D71-B39C-1E6C03030FD3}" type="slidenum">
              <a:rPr lang="en-GB" smtClean="0"/>
              <a:t>27</a:t>
            </a:fld>
            <a:endParaRPr lang="en-GB"/>
          </a:p>
        </p:txBody>
      </p:sp>
    </p:spTree>
    <p:extLst>
      <p:ext uri="{BB962C8B-B14F-4D97-AF65-F5344CB8AC3E}">
        <p14:creationId xmlns:p14="http://schemas.microsoft.com/office/powerpoint/2010/main" val="18090726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a:solidFill>
                  <a:srgbClr val="212529"/>
                </a:solidFill>
                <a:effectLst/>
                <a:latin typeface="dosis" pitchFamily="2" charset="0"/>
              </a:rPr>
              <a:t>In an explosive reaction, heat and gases are liberated. The volume of gas </a:t>
            </a:r>
            <a:r>
              <a:rPr lang="en-US" b="0" i="1">
                <a:solidFill>
                  <a:srgbClr val="212529"/>
                </a:solidFill>
                <a:effectLst/>
                <a:latin typeface="dosis" pitchFamily="2" charset="0"/>
              </a:rPr>
              <a:t>V</a:t>
            </a:r>
            <a:r>
              <a:rPr lang="en-US" b="0" i="0">
                <a:solidFill>
                  <a:srgbClr val="212529"/>
                </a:solidFill>
                <a:effectLst/>
                <a:latin typeface="dosis" pitchFamily="2" charset="0"/>
              </a:rPr>
              <a:t> and the heat of explosion </a:t>
            </a:r>
            <a:r>
              <a:rPr lang="en-US" b="0" i="1">
                <a:solidFill>
                  <a:srgbClr val="212529"/>
                </a:solidFill>
                <a:effectLst/>
                <a:latin typeface="dosis" pitchFamily="2" charset="0"/>
              </a:rPr>
              <a:t>Q</a:t>
            </a:r>
            <a:r>
              <a:rPr lang="en-US" b="0" i="0">
                <a:solidFill>
                  <a:srgbClr val="212529"/>
                </a:solidFill>
                <a:effectLst/>
                <a:latin typeface="dosis" pitchFamily="2" charset="0"/>
              </a:rPr>
              <a:t> can both be calculated independently but these values can be combined to give the value for the explosive power as shown in Equation</a:t>
            </a:r>
            <a:endParaRPr lang="en-GB"/>
          </a:p>
          <a:p>
            <a:endParaRPr lang="en-GB"/>
          </a:p>
        </p:txBody>
      </p:sp>
      <p:sp>
        <p:nvSpPr>
          <p:cNvPr id="4" name="Slide Number Placeholder 3"/>
          <p:cNvSpPr>
            <a:spLocks noGrp="1"/>
          </p:cNvSpPr>
          <p:nvPr>
            <p:ph type="sldNum" sz="quarter" idx="5"/>
          </p:nvPr>
        </p:nvSpPr>
        <p:spPr/>
        <p:txBody>
          <a:bodyPr/>
          <a:lstStyle/>
          <a:p>
            <a:fld id="{DE12F7A3-8BB9-4D71-B39C-1E6C03030FD3}" type="slidenum">
              <a:rPr lang="en-GB" smtClean="0"/>
              <a:t>29</a:t>
            </a:fld>
            <a:endParaRPr lang="en-GB"/>
          </a:p>
        </p:txBody>
      </p:sp>
    </p:spTree>
    <p:extLst>
      <p:ext uri="{BB962C8B-B14F-4D97-AF65-F5344CB8AC3E}">
        <p14:creationId xmlns:p14="http://schemas.microsoft.com/office/powerpoint/2010/main" val="39758043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gn="l"/>
            <a:r>
              <a:rPr lang="en-US" b="0" i="0">
                <a:solidFill>
                  <a:srgbClr val="212529"/>
                </a:solidFill>
                <a:effectLst/>
                <a:latin typeface="dosis" pitchFamily="2" charset="0"/>
              </a:rPr>
              <a:t>The volume of gas produced during an explosion will provide information on the amount of work done by the explosive. In order to measure the volume of gas generated standard conditions must be established, because the volume of gas will vary according to the temperature at which the measurement is taken. These standard conditions also enable comparisons to be made between one explosive and another. The standard IUPAC conditions set the temperature at 0 °C or 273K, and the pressure at 1 atm. These conditions are known as ‘standard, temperature and pressure’, ‘STP’. Under these standard conditions one mole of gas will occupy 22.4 </a:t>
            </a:r>
            <a:r>
              <a:rPr lang="en-US">
                <a:solidFill>
                  <a:srgbClr val="212529"/>
                </a:solidFill>
                <a:latin typeface="dosis" pitchFamily="2" charset="0"/>
              </a:rPr>
              <a:t>dm3 </a:t>
            </a:r>
            <a:r>
              <a:rPr lang="en-US" b="0" i="0">
                <a:solidFill>
                  <a:srgbClr val="212529"/>
                </a:solidFill>
                <a:effectLst/>
                <a:latin typeface="dosis" pitchFamily="2" charset="0"/>
              </a:rPr>
              <a:t>which is known as the molar gas volume. The volume of gas </a:t>
            </a:r>
            <a:r>
              <a:rPr lang="en-US" b="0" i="1">
                <a:solidFill>
                  <a:srgbClr val="212529"/>
                </a:solidFill>
                <a:effectLst/>
                <a:latin typeface="dosis" pitchFamily="2" charset="0"/>
              </a:rPr>
              <a:t>V</a:t>
            </a:r>
            <a:r>
              <a:rPr lang="en-US" b="0" i="0">
                <a:solidFill>
                  <a:srgbClr val="212529"/>
                </a:solidFill>
                <a:effectLst/>
                <a:latin typeface="dosis" pitchFamily="2" charset="0"/>
              </a:rPr>
              <a:t> produced from an explosive during detonation can be calculated from its equation of decomposition, where information can be obtained on the amount of gaseous products liberated. Examples for the calculation of </a:t>
            </a:r>
            <a:r>
              <a:rPr lang="en-US" b="0" i="1">
                <a:solidFill>
                  <a:srgbClr val="212529"/>
                </a:solidFill>
                <a:effectLst/>
                <a:latin typeface="dosis" pitchFamily="2" charset="0"/>
              </a:rPr>
              <a:t>V</a:t>
            </a:r>
            <a:r>
              <a:rPr lang="en-US" b="0" i="0">
                <a:solidFill>
                  <a:srgbClr val="212529"/>
                </a:solidFill>
                <a:effectLst/>
                <a:latin typeface="dosis" pitchFamily="2" charset="0"/>
              </a:rPr>
              <a:t> during detonation of RDX and TNT are given below.</a:t>
            </a:r>
          </a:p>
          <a:p>
            <a:pPr algn="l"/>
            <a:r>
              <a:rPr lang="en-US" b="0" i="0">
                <a:solidFill>
                  <a:srgbClr val="212529"/>
                </a:solidFill>
                <a:effectLst/>
                <a:latin typeface="dosis" pitchFamily="2" charset="0"/>
              </a:rPr>
              <a:t>    C3H6N6O6 </a:t>
            </a:r>
            <a:r>
              <a:rPr lang="en-US" b="0" i="0">
                <a:solidFill>
                  <a:srgbClr val="212529"/>
                </a:solidFill>
                <a:effectLst/>
                <a:latin typeface="dosis" pitchFamily="2" charset="0"/>
                <a:sym typeface="Wingdings" panose="05000000000000000000" pitchFamily="2" charset="2"/>
              </a:rPr>
              <a:t> 3 CO +  3 H2O + 3 N2 </a:t>
            </a:r>
          </a:p>
          <a:p>
            <a:pPr algn="l"/>
            <a:r>
              <a:rPr lang="en-US" b="0" i="0">
                <a:solidFill>
                  <a:srgbClr val="212529"/>
                </a:solidFill>
                <a:effectLst/>
                <a:latin typeface="dosis" pitchFamily="2" charset="0"/>
              </a:rPr>
              <a:t>The production of water will be turned into steam as the temperature of explosion will be very high; therefore, water will be regarded as a gaseous product. From Reaction 5.9 it can be seen that 9 moles of gas are produced from 1 mole of RDX. Therefore, 9 moles of gas will occupy 201.6 dm3 and 1 g of RDX will produce 0.908 dm3/g (908 cm3/g of gas at ‘STP’ as shown in Equation</a:t>
            </a:r>
          </a:p>
          <a:p>
            <a:pPr algn="l"/>
            <a:r>
              <a:rPr lang="en-US" b="0" i="0">
                <a:solidFill>
                  <a:srgbClr val="212529"/>
                </a:solidFill>
                <a:effectLst/>
                <a:latin typeface="dosis" pitchFamily="2" charset="0"/>
              </a:rPr>
              <a:t> 1 mol of gas at ‘STP’ will occupy 22.4 dm3</a:t>
            </a:r>
          </a:p>
          <a:p>
            <a:pPr algn="l"/>
            <a:r>
              <a:rPr lang="en-US" b="0" i="0">
                <a:solidFill>
                  <a:srgbClr val="212529"/>
                </a:solidFill>
                <a:effectLst/>
                <a:latin typeface="dosis" pitchFamily="2" charset="0"/>
              </a:rPr>
              <a:t> 9 mol of gas will occupy 22.4 x 9 = 201.6 dm3</a:t>
            </a:r>
          </a:p>
          <a:p>
            <a:pPr algn="l"/>
            <a:r>
              <a:rPr lang="en-US" b="0" i="0">
                <a:solidFill>
                  <a:srgbClr val="212529"/>
                </a:solidFill>
                <a:effectLst/>
                <a:latin typeface="dosis" pitchFamily="2" charset="0"/>
              </a:rPr>
              <a:t> Therefore, 1 mol of RDX produces 201.6 dm3 of gas </a:t>
            </a:r>
          </a:p>
          <a:p>
            <a:pPr algn="l"/>
            <a:r>
              <a:rPr lang="en-US">
                <a:solidFill>
                  <a:srgbClr val="212529"/>
                </a:solidFill>
                <a:latin typeface="dosis" pitchFamily="2" charset="0"/>
              </a:rPr>
              <a:t>1 g of RDX produces 201.6/222 = 0.908 dm3/g</a:t>
            </a:r>
          </a:p>
          <a:p>
            <a:pPr algn="l"/>
            <a:r>
              <a:rPr lang="en-US" b="0" i="0">
                <a:solidFill>
                  <a:srgbClr val="212529"/>
                </a:solidFill>
                <a:effectLst/>
                <a:latin typeface="dosis" pitchFamily="2" charset="0"/>
              </a:rPr>
              <a:t>Where the molecular mass of RDX is 222. </a:t>
            </a:r>
          </a:p>
          <a:p>
            <a:endParaRPr lang="en-GB"/>
          </a:p>
        </p:txBody>
      </p:sp>
      <p:sp>
        <p:nvSpPr>
          <p:cNvPr id="4" name="Slide Number Placeholder 3"/>
          <p:cNvSpPr>
            <a:spLocks noGrp="1"/>
          </p:cNvSpPr>
          <p:nvPr>
            <p:ph type="sldNum" sz="quarter" idx="5"/>
          </p:nvPr>
        </p:nvSpPr>
        <p:spPr/>
        <p:txBody>
          <a:bodyPr/>
          <a:lstStyle/>
          <a:p>
            <a:fld id="{DE12F7A3-8BB9-4D71-B39C-1E6C03030FD3}" type="slidenum">
              <a:rPr lang="en-GB" smtClean="0"/>
              <a:t>30</a:t>
            </a:fld>
            <a:endParaRPr lang="en-GB"/>
          </a:p>
        </p:txBody>
      </p:sp>
    </p:spTree>
    <p:extLst>
      <p:ext uri="{BB962C8B-B14F-4D97-AF65-F5344CB8AC3E}">
        <p14:creationId xmlns:p14="http://schemas.microsoft.com/office/powerpoint/2010/main" val="238636244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s-ES" altLang="en-US"/>
          </a:p>
        </p:txBody>
      </p:sp>
      <p:sp>
        <p:nvSpPr>
          <p:cNvPr id="5" name="Footer Placeholder 4"/>
          <p:cNvSpPr>
            <a:spLocks noGrp="1"/>
          </p:cNvSpPr>
          <p:nvPr>
            <p:ph type="ftr" sz="quarter" idx="11"/>
          </p:nvPr>
        </p:nvSpPr>
        <p:spPr/>
        <p:txBody>
          <a:bodyPr/>
          <a:lstStyle/>
          <a:p>
            <a:endParaRPr lang="es-ES" altLang="en-US"/>
          </a:p>
        </p:txBody>
      </p:sp>
      <p:sp>
        <p:nvSpPr>
          <p:cNvPr id="6" name="Slide Number Placeholder 5"/>
          <p:cNvSpPr>
            <a:spLocks noGrp="1"/>
          </p:cNvSpPr>
          <p:nvPr>
            <p:ph type="sldNum" sz="quarter" idx="12"/>
          </p:nvPr>
        </p:nvSpPr>
        <p:spPr/>
        <p:txBody>
          <a:bodyPr/>
          <a:lstStyle/>
          <a:p>
            <a:fld id="{32C39CDE-D3D1-437D-A42A-BEC252AA9F63}" type="slidenum">
              <a:rPr lang="es-ES" altLang="en-US" smtClean="0"/>
              <a:pPr/>
              <a:t>‹#›</a:t>
            </a:fld>
            <a:endParaRPr lang="es-ES" altLang="en-US"/>
          </a:p>
        </p:txBody>
      </p:sp>
    </p:spTree>
    <p:extLst>
      <p:ext uri="{BB962C8B-B14F-4D97-AF65-F5344CB8AC3E}">
        <p14:creationId xmlns:p14="http://schemas.microsoft.com/office/powerpoint/2010/main" val="4166414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s-ES" altLang="en-US"/>
          </a:p>
        </p:txBody>
      </p:sp>
      <p:sp>
        <p:nvSpPr>
          <p:cNvPr id="5" name="Footer Placeholder 4"/>
          <p:cNvSpPr>
            <a:spLocks noGrp="1"/>
          </p:cNvSpPr>
          <p:nvPr>
            <p:ph type="ftr" sz="quarter" idx="11"/>
          </p:nvPr>
        </p:nvSpPr>
        <p:spPr/>
        <p:txBody>
          <a:bodyPr/>
          <a:lstStyle/>
          <a:p>
            <a:endParaRPr lang="es-ES" altLang="en-US"/>
          </a:p>
        </p:txBody>
      </p:sp>
      <p:sp>
        <p:nvSpPr>
          <p:cNvPr id="6" name="Slide Number Placeholder 5"/>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2175935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s-ES" altLang="en-US"/>
          </a:p>
        </p:txBody>
      </p:sp>
      <p:sp>
        <p:nvSpPr>
          <p:cNvPr id="5" name="Footer Placeholder 4"/>
          <p:cNvSpPr>
            <a:spLocks noGrp="1"/>
          </p:cNvSpPr>
          <p:nvPr>
            <p:ph type="ftr" sz="quarter" idx="11"/>
          </p:nvPr>
        </p:nvSpPr>
        <p:spPr/>
        <p:txBody>
          <a:bodyPr/>
          <a:lstStyle/>
          <a:p>
            <a:endParaRPr lang="es-ES" altLang="en-US"/>
          </a:p>
        </p:txBody>
      </p:sp>
      <p:sp>
        <p:nvSpPr>
          <p:cNvPr id="6" name="Slide Number Placeholder 5"/>
          <p:cNvSpPr>
            <a:spLocks noGrp="1"/>
          </p:cNvSpPr>
          <p:nvPr>
            <p:ph type="sldNum" sz="quarter" idx="12"/>
          </p:nvPr>
        </p:nvSpPr>
        <p:spPr/>
        <p:txBody>
          <a:bodyPr/>
          <a:lstStyle/>
          <a:p>
            <a:fld id="{3A653E58-83AB-4E24-9335-DBFBBC6ADA48}" type="slidenum">
              <a:rPr lang="es-ES" altLang="en-US" smtClean="0"/>
              <a:pPr/>
              <a:t>‹#›</a:t>
            </a:fld>
            <a:endParaRPr lang="es-ES" altLang="en-US"/>
          </a:p>
        </p:txBody>
      </p:sp>
    </p:spTree>
    <p:extLst>
      <p:ext uri="{BB962C8B-B14F-4D97-AF65-F5344CB8AC3E}">
        <p14:creationId xmlns:p14="http://schemas.microsoft.com/office/powerpoint/2010/main" val="26830834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s-ES" altLang="en-US"/>
          </a:p>
        </p:txBody>
      </p:sp>
      <p:sp>
        <p:nvSpPr>
          <p:cNvPr id="6" name="Footer Placeholder 5"/>
          <p:cNvSpPr>
            <a:spLocks noGrp="1"/>
          </p:cNvSpPr>
          <p:nvPr>
            <p:ph type="ftr" sz="quarter" idx="11"/>
          </p:nvPr>
        </p:nvSpPr>
        <p:spPr/>
        <p:txBody>
          <a:bodyPr/>
          <a:lstStyle/>
          <a:p>
            <a:endParaRPr lang="es-ES" altLang="en-US"/>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1510282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s-ES" altLang="en-US"/>
          </a:p>
        </p:txBody>
      </p:sp>
      <p:sp>
        <p:nvSpPr>
          <p:cNvPr id="8" name="Footer Placeholder 7"/>
          <p:cNvSpPr>
            <a:spLocks noGrp="1"/>
          </p:cNvSpPr>
          <p:nvPr>
            <p:ph type="ftr" sz="quarter" idx="11"/>
          </p:nvPr>
        </p:nvSpPr>
        <p:spPr/>
        <p:txBody>
          <a:bodyPr/>
          <a:lstStyle/>
          <a:p>
            <a:endParaRPr lang="es-ES" altLang="en-US"/>
          </a:p>
        </p:txBody>
      </p:sp>
      <p:sp>
        <p:nvSpPr>
          <p:cNvPr id="9" name="Slide Number Placeholder 8"/>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4033880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s-ES" altLang="en-US"/>
          </a:p>
        </p:txBody>
      </p:sp>
      <p:sp>
        <p:nvSpPr>
          <p:cNvPr id="4" name="Footer Placeholder 3"/>
          <p:cNvSpPr>
            <a:spLocks noGrp="1"/>
          </p:cNvSpPr>
          <p:nvPr>
            <p:ph type="ftr" sz="quarter" idx="11"/>
          </p:nvPr>
        </p:nvSpPr>
        <p:spPr/>
        <p:txBody>
          <a:bodyPr/>
          <a:lstStyle/>
          <a:p>
            <a:endParaRPr lang="es-ES" altLang="en-US"/>
          </a:p>
        </p:txBody>
      </p:sp>
      <p:sp>
        <p:nvSpPr>
          <p:cNvPr id="5" name="Slide Number Placeholder 4"/>
          <p:cNvSpPr>
            <a:spLocks noGrp="1"/>
          </p:cNvSpPr>
          <p:nvPr>
            <p:ph type="sldNum" sz="quarter" idx="12"/>
          </p:nvPr>
        </p:nvSpPr>
        <p:spPr/>
        <p:txBody>
          <a:bodyPr/>
          <a:lstStyle/>
          <a:p>
            <a:fld id="{5469E60D-2D75-47EF-823F-A7873605D9CF}" type="slidenum">
              <a:rPr lang="es-ES" altLang="en-US" smtClean="0"/>
              <a:pPr/>
              <a:t>‹#›</a:t>
            </a:fld>
            <a:endParaRPr lang="es-ES" altLang="en-US"/>
          </a:p>
        </p:txBody>
      </p:sp>
    </p:spTree>
    <p:extLst>
      <p:ext uri="{BB962C8B-B14F-4D97-AF65-F5344CB8AC3E}">
        <p14:creationId xmlns:p14="http://schemas.microsoft.com/office/powerpoint/2010/main" val="16633402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endParaRPr lang="es-ES" altLang="en-US"/>
          </a:p>
        </p:txBody>
      </p:sp>
      <p:sp>
        <p:nvSpPr>
          <p:cNvPr id="3" name="Footer Placeholder 2"/>
          <p:cNvSpPr>
            <a:spLocks noGrp="1"/>
          </p:cNvSpPr>
          <p:nvPr>
            <p:ph type="ftr" sz="quarter" idx="11"/>
          </p:nvPr>
        </p:nvSpPr>
        <p:spPr/>
        <p:txBody>
          <a:bodyPr/>
          <a:lstStyle/>
          <a:p>
            <a:endParaRPr lang="es-ES" altLang="en-US"/>
          </a:p>
        </p:txBody>
      </p:sp>
      <p:sp>
        <p:nvSpPr>
          <p:cNvPr id="4" name="Slide Number Placeholder 3"/>
          <p:cNvSpPr>
            <a:spLocks noGrp="1"/>
          </p:cNvSpPr>
          <p:nvPr>
            <p:ph type="sldNum" sz="quarter" idx="12"/>
          </p:nvPr>
        </p:nvSpPr>
        <p:spPr/>
        <p:txBody>
          <a:bodyPr/>
          <a:lstStyle/>
          <a:p>
            <a:fld id="{C21BA16A-EF9E-4C97-954B-A6D831176CB3}" type="slidenum">
              <a:rPr lang="es-ES" altLang="en-US" smtClean="0"/>
              <a:pPr/>
              <a:t>‹#›</a:t>
            </a:fld>
            <a:endParaRPr lang="es-ES" altLang="en-US"/>
          </a:p>
        </p:txBody>
      </p:sp>
    </p:spTree>
    <p:extLst>
      <p:ext uri="{BB962C8B-B14F-4D97-AF65-F5344CB8AC3E}">
        <p14:creationId xmlns:p14="http://schemas.microsoft.com/office/powerpoint/2010/main" val="1991754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s-ES" altLang="en-US"/>
          </a:p>
        </p:txBody>
      </p:sp>
      <p:sp>
        <p:nvSpPr>
          <p:cNvPr id="6" name="Footer Placeholder 5"/>
          <p:cNvSpPr>
            <a:spLocks noGrp="1"/>
          </p:cNvSpPr>
          <p:nvPr>
            <p:ph type="ftr" sz="quarter" idx="11"/>
          </p:nvPr>
        </p:nvSpPr>
        <p:spPr/>
        <p:txBody>
          <a:bodyPr/>
          <a:lstStyle/>
          <a:p>
            <a:endParaRPr lang="es-ES" altLang="en-US"/>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4292711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s-ES" altLang="en-US"/>
          </a:p>
        </p:txBody>
      </p:sp>
      <p:sp>
        <p:nvSpPr>
          <p:cNvPr id="6" name="Footer Placeholder 5"/>
          <p:cNvSpPr>
            <a:spLocks noGrp="1"/>
          </p:cNvSpPr>
          <p:nvPr>
            <p:ph type="ftr" sz="quarter" idx="11"/>
          </p:nvPr>
        </p:nvSpPr>
        <p:spPr/>
        <p:txBody>
          <a:bodyPr/>
          <a:lstStyle/>
          <a:p>
            <a:endParaRPr lang="es-ES" altLang="en-US"/>
          </a:p>
        </p:txBody>
      </p:sp>
      <p:sp>
        <p:nvSpPr>
          <p:cNvPr id="7" name="Slide Number Placeholder 6"/>
          <p:cNvSpPr>
            <a:spLocks noGrp="1"/>
          </p:cNvSpPr>
          <p:nvPr>
            <p:ph type="sldNum" sz="quarter" idx="12"/>
          </p:nvPr>
        </p:nvSpPr>
        <p:spPr/>
        <p:txBody>
          <a:bodyPr/>
          <a:lstStyle/>
          <a:p>
            <a:fld id="{313D91B6-8F7F-4367-8F77-6D2AAF1A437E}" type="slidenum">
              <a:rPr lang="es-ES" altLang="en-US" smtClean="0"/>
              <a:pPr/>
              <a:t>‹#›</a:t>
            </a:fld>
            <a:endParaRPr lang="es-ES" altLang="en-US"/>
          </a:p>
        </p:txBody>
      </p:sp>
    </p:spTree>
    <p:extLst>
      <p:ext uri="{BB962C8B-B14F-4D97-AF65-F5344CB8AC3E}">
        <p14:creationId xmlns:p14="http://schemas.microsoft.com/office/powerpoint/2010/main" val="1623606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s-ES" altLang="en-US"/>
          </a:p>
        </p:txBody>
      </p:sp>
      <p:sp>
        <p:nvSpPr>
          <p:cNvPr id="6" name="Footer Placeholder 5"/>
          <p:cNvSpPr>
            <a:spLocks noGrp="1"/>
          </p:cNvSpPr>
          <p:nvPr>
            <p:ph type="ftr" sz="quarter" idx="11"/>
          </p:nvPr>
        </p:nvSpPr>
        <p:spPr/>
        <p:txBody>
          <a:bodyPr/>
          <a:lstStyle/>
          <a:p>
            <a:endParaRPr lang="es-ES" altLang="en-US"/>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23028279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s-ES" altLang="en-US"/>
          </a:p>
        </p:txBody>
      </p:sp>
      <p:sp>
        <p:nvSpPr>
          <p:cNvPr id="6" name="Footer Placeholder 5"/>
          <p:cNvSpPr>
            <a:spLocks noGrp="1"/>
          </p:cNvSpPr>
          <p:nvPr>
            <p:ph type="ftr" sz="quarter" idx="11"/>
          </p:nvPr>
        </p:nvSpPr>
        <p:spPr/>
        <p:txBody>
          <a:bodyPr/>
          <a:lstStyle/>
          <a:p>
            <a:endParaRPr lang="es-ES" altLang="en-US"/>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3150203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s-ES" altLang="en-US"/>
          </a:p>
        </p:txBody>
      </p:sp>
      <p:sp>
        <p:nvSpPr>
          <p:cNvPr id="6" name="Footer Placeholder 5"/>
          <p:cNvSpPr>
            <a:spLocks noGrp="1"/>
          </p:cNvSpPr>
          <p:nvPr>
            <p:ph type="ftr" sz="quarter" idx="11"/>
          </p:nvPr>
        </p:nvSpPr>
        <p:spPr/>
        <p:txBody>
          <a:bodyPr/>
          <a:lstStyle/>
          <a:p>
            <a:endParaRPr lang="es-ES" altLang="en-US"/>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582610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s-ES" altLang="en-US"/>
          </a:p>
        </p:txBody>
      </p:sp>
      <p:sp>
        <p:nvSpPr>
          <p:cNvPr id="6" name="Footer Placeholder 5"/>
          <p:cNvSpPr>
            <a:spLocks noGrp="1"/>
          </p:cNvSpPr>
          <p:nvPr>
            <p:ph type="ftr" sz="quarter" idx="11"/>
          </p:nvPr>
        </p:nvSpPr>
        <p:spPr/>
        <p:txBody>
          <a:bodyPr/>
          <a:lstStyle/>
          <a:p>
            <a:endParaRPr lang="es-ES" altLang="en-US"/>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35153964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endParaRPr lang="es-ES" altLang="en-US"/>
          </a:p>
        </p:txBody>
      </p:sp>
      <p:sp>
        <p:nvSpPr>
          <p:cNvPr id="4" name="Footer Placeholder 3"/>
          <p:cNvSpPr>
            <a:spLocks noGrp="1"/>
          </p:cNvSpPr>
          <p:nvPr>
            <p:ph type="ftr" sz="quarter" idx="11"/>
          </p:nvPr>
        </p:nvSpPr>
        <p:spPr/>
        <p:txBody>
          <a:bodyPr/>
          <a:lstStyle/>
          <a:p>
            <a:endParaRPr lang="es-ES" altLang="en-US"/>
          </a:p>
        </p:txBody>
      </p:sp>
      <p:sp>
        <p:nvSpPr>
          <p:cNvPr id="5" name="Slide Number Placeholder 4"/>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28393651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endParaRPr lang="es-ES" altLang="en-US"/>
          </a:p>
        </p:txBody>
      </p:sp>
      <p:sp>
        <p:nvSpPr>
          <p:cNvPr id="4" name="Footer Placeholder 3"/>
          <p:cNvSpPr>
            <a:spLocks noGrp="1"/>
          </p:cNvSpPr>
          <p:nvPr>
            <p:ph type="ftr" sz="quarter" idx="11"/>
          </p:nvPr>
        </p:nvSpPr>
        <p:spPr/>
        <p:txBody>
          <a:bodyPr/>
          <a:lstStyle/>
          <a:p>
            <a:endParaRPr lang="es-ES" altLang="en-US"/>
          </a:p>
        </p:txBody>
      </p:sp>
      <p:sp>
        <p:nvSpPr>
          <p:cNvPr id="5" name="Slide Number Placeholder 4"/>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13781420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s-ES" altLang="en-US"/>
          </a:p>
        </p:txBody>
      </p:sp>
      <p:sp>
        <p:nvSpPr>
          <p:cNvPr id="5" name="Footer Placeholder 4"/>
          <p:cNvSpPr>
            <a:spLocks noGrp="1"/>
          </p:cNvSpPr>
          <p:nvPr>
            <p:ph type="ftr" sz="quarter" idx="11"/>
          </p:nvPr>
        </p:nvSpPr>
        <p:spPr/>
        <p:txBody>
          <a:bodyPr/>
          <a:lstStyle/>
          <a:p>
            <a:endParaRPr lang="es-ES" altLang="en-US"/>
          </a:p>
        </p:txBody>
      </p:sp>
      <p:sp>
        <p:nvSpPr>
          <p:cNvPr id="6" name="Slide Number Placeholder 5"/>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29243559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s-ES" altLang="en-US"/>
          </a:p>
        </p:txBody>
      </p:sp>
      <p:sp>
        <p:nvSpPr>
          <p:cNvPr id="5" name="Footer Placeholder 4"/>
          <p:cNvSpPr>
            <a:spLocks noGrp="1"/>
          </p:cNvSpPr>
          <p:nvPr>
            <p:ph type="ftr" sz="quarter" idx="11"/>
          </p:nvPr>
        </p:nvSpPr>
        <p:spPr/>
        <p:txBody>
          <a:bodyPr/>
          <a:lstStyle/>
          <a:p>
            <a:endParaRPr lang="es-ES" altLang="en-US"/>
          </a:p>
        </p:txBody>
      </p:sp>
      <p:sp>
        <p:nvSpPr>
          <p:cNvPr id="6" name="Slide Number Placeholder 5"/>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938807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endParaRPr lang="es-ES" alt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s-ES" alt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2678280181"/>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5B756-E6BC-4DCB-AC11-111AA36E0CAE}"/>
              </a:ext>
            </a:extLst>
          </p:cNvPr>
          <p:cNvSpPr>
            <a:spLocks noGrp="1"/>
          </p:cNvSpPr>
          <p:nvPr>
            <p:ph type="ctrTitle"/>
          </p:nvPr>
        </p:nvSpPr>
        <p:spPr>
          <a:xfrm>
            <a:off x="2135560" y="1628800"/>
            <a:ext cx="8136904" cy="2387600"/>
          </a:xfrm>
        </p:spPr>
        <p:txBody>
          <a:bodyPr/>
          <a:lstStyle/>
          <a:p>
            <a:r>
              <a:rPr lang="en-GB" dirty="0"/>
              <a:t>THERMOCHEMISTRY</a:t>
            </a:r>
            <a:br>
              <a:rPr lang="en-GB" dirty="0"/>
            </a:br>
            <a:br>
              <a:rPr lang="en-GB" dirty="0"/>
            </a:br>
            <a:r>
              <a:rPr lang="en-GB" sz="4000" dirty="0"/>
              <a:t>Lecture 10</a:t>
            </a:r>
            <a:endParaRPr lang="en-GB" dirty="0"/>
          </a:p>
        </p:txBody>
      </p:sp>
      <p:sp>
        <p:nvSpPr>
          <p:cNvPr id="5" name="TextBox 4">
            <a:extLst>
              <a:ext uri="{FF2B5EF4-FFF2-40B4-BE49-F238E27FC236}">
                <a16:creationId xmlns:a16="http://schemas.microsoft.com/office/drawing/2014/main" id="{BFE8E8FC-64F1-446B-8C20-961374613C5B}"/>
              </a:ext>
            </a:extLst>
          </p:cNvPr>
          <p:cNvSpPr txBox="1"/>
          <p:nvPr/>
        </p:nvSpPr>
        <p:spPr>
          <a:xfrm>
            <a:off x="5087889" y="5301208"/>
            <a:ext cx="2149819" cy="861774"/>
          </a:xfrm>
          <a:prstGeom prst="rect">
            <a:avLst/>
          </a:prstGeom>
          <a:noFill/>
        </p:spPr>
        <p:txBody>
          <a:bodyPr wrap="none" rtlCol="0">
            <a:spAutoFit/>
          </a:bodyPr>
          <a:lstStyle/>
          <a:p>
            <a:r>
              <a:rPr lang="en-GB"/>
              <a:t>Dr Ewa Kazimierska</a:t>
            </a:r>
          </a:p>
          <a:p>
            <a:endParaRPr lang="en-GB"/>
          </a:p>
          <a:p>
            <a:r>
              <a:rPr lang="en-GB" sz="1400"/>
              <a:t>e.kazimierska@uwtsd.ac.uk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1B42F-FEDB-4781-82A5-BA4E856A5AD0}"/>
              </a:ext>
            </a:extLst>
          </p:cNvPr>
          <p:cNvSpPr>
            <a:spLocks noGrp="1"/>
          </p:cNvSpPr>
          <p:nvPr>
            <p:ph type="title"/>
          </p:nvPr>
        </p:nvSpPr>
        <p:spPr>
          <a:xfrm>
            <a:off x="913149" y="0"/>
            <a:ext cx="10364451" cy="1066801"/>
          </a:xfrm>
        </p:spPr>
        <p:txBody>
          <a:bodyPr/>
          <a:lstStyle/>
          <a:p>
            <a:r>
              <a:rPr lang="en-GB" dirty="0"/>
              <a:t>Today’s lecture</a:t>
            </a:r>
          </a:p>
        </p:txBody>
      </p:sp>
      <p:sp>
        <p:nvSpPr>
          <p:cNvPr id="3" name="Content Placeholder 2">
            <a:extLst>
              <a:ext uri="{FF2B5EF4-FFF2-40B4-BE49-F238E27FC236}">
                <a16:creationId xmlns:a16="http://schemas.microsoft.com/office/drawing/2014/main" id="{215A15C1-33F2-461E-AD9E-E8A195296013}"/>
              </a:ext>
            </a:extLst>
          </p:cNvPr>
          <p:cNvSpPr>
            <a:spLocks noGrp="1"/>
          </p:cNvSpPr>
          <p:nvPr>
            <p:ph sz="quarter" idx="13"/>
          </p:nvPr>
        </p:nvSpPr>
        <p:spPr/>
        <p:txBody>
          <a:bodyPr/>
          <a:lstStyle/>
          <a:p>
            <a:r>
              <a:rPr lang="en-GB" dirty="0"/>
              <a:t>Introduction to thermochemistry</a:t>
            </a:r>
          </a:p>
          <a:p>
            <a:r>
              <a:rPr lang="en-GB" dirty="0"/>
              <a:t>Heat of reaction (</a:t>
            </a:r>
            <a:r>
              <a:rPr lang="en-GB" dirty="0" err="1"/>
              <a:t>hess’s</a:t>
            </a:r>
            <a:r>
              <a:rPr lang="en-GB" dirty="0"/>
              <a:t> law vs bond enthalpies)</a:t>
            </a:r>
          </a:p>
          <a:p>
            <a:r>
              <a:rPr lang="en-GB" dirty="0"/>
              <a:t>Combustion vs detonation</a:t>
            </a:r>
          </a:p>
          <a:p>
            <a:endParaRPr lang="en-GB" dirty="0"/>
          </a:p>
        </p:txBody>
      </p:sp>
    </p:spTree>
    <p:extLst>
      <p:ext uri="{BB962C8B-B14F-4D97-AF65-F5344CB8AC3E}">
        <p14:creationId xmlns:p14="http://schemas.microsoft.com/office/powerpoint/2010/main" val="33945415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3776A-C6F1-41DF-B12E-2907EF2F7BA0}"/>
              </a:ext>
            </a:extLst>
          </p:cNvPr>
          <p:cNvSpPr>
            <a:spLocks noGrp="1"/>
          </p:cNvSpPr>
          <p:nvPr>
            <p:ph type="title"/>
          </p:nvPr>
        </p:nvSpPr>
        <p:spPr>
          <a:xfrm>
            <a:off x="913774" y="0"/>
            <a:ext cx="10364451" cy="1066801"/>
          </a:xfrm>
        </p:spPr>
        <p:txBody>
          <a:bodyPr/>
          <a:lstStyle/>
          <a:p>
            <a:r>
              <a:rPr lang="en-GB" dirty="0"/>
              <a:t>Learning outcomes</a:t>
            </a:r>
          </a:p>
        </p:txBody>
      </p:sp>
      <p:sp>
        <p:nvSpPr>
          <p:cNvPr id="3" name="Content Placeholder 2">
            <a:extLst>
              <a:ext uri="{FF2B5EF4-FFF2-40B4-BE49-F238E27FC236}">
                <a16:creationId xmlns:a16="http://schemas.microsoft.com/office/drawing/2014/main" id="{14F9148D-F19B-42FE-882B-EEB81F3E85E7}"/>
              </a:ext>
            </a:extLst>
          </p:cNvPr>
          <p:cNvSpPr>
            <a:spLocks noGrp="1"/>
          </p:cNvSpPr>
          <p:nvPr>
            <p:ph sz="quarter" idx="13"/>
          </p:nvPr>
        </p:nvSpPr>
        <p:spPr>
          <a:xfrm>
            <a:off x="204537" y="1191125"/>
            <a:ext cx="11742821" cy="5113421"/>
          </a:xfrm>
        </p:spPr>
        <p:txBody>
          <a:bodyPr>
            <a:normAutofit/>
          </a:bodyPr>
          <a:lstStyle/>
          <a:p>
            <a:r>
              <a:rPr lang="en-GB" dirty="0"/>
              <a:t>Define and explain the fundamental concepts of thermochemistry, including heat, enthalpy, </a:t>
            </a:r>
            <a:r>
              <a:rPr lang="en-GB" dirty="0" err="1"/>
              <a:t>exo</a:t>
            </a:r>
            <a:r>
              <a:rPr lang="en-GB" dirty="0"/>
              <a:t>- and endo-thermic reactions</a:t>
            </a:r>
          </a:p>
          <a:p>
            <a:r>
              <a:rPr lang="en-GB" dirty="0"/>
              <a:t>Calculate and interpret enthalpy changes (ΔH) for chemical reactions using experimental data, standard enthalpy of formation values, and Hess's Law.</a:t>
            </a:r>
          </a:p>
          <a:p>
            <a:r>
              <a:rPr lang="en-GB" dirty="0"/>
              <a:t>Apply stoichiometric principles to relate reactants and products in thermochemical equations and calculations.</a:t>
            </a:r>
          </a:p>
          <a:p>
            <a:r>
              <a:rPr lang="en-GB" dirty="0"/>
              <a:t>Use Hess's Law to calculate ΔH for a reaction by combining known ΔH values of related reactions </a:t>
            </a:r>
          </a:p>
          <a:p>
            <a:r>
              <a:rPr lang="en-GB" dirty="0"/>
              <a:t>Calculate bond energy changes in chemical reactions and relate them to enthalpy changes, recognizing the role of bond breaking and bond formation </a:t>
            </a:r>
            <a:r>
              <a:rPr lang="en-GB"/>
              <a:t>in thermochemistry</a:t>
            </a:r>
            <a:endParaRPr lang="en-GB" dirty="0"/>
          </a:p>
        </p:txBody>
      </p:sp>
    </p:spTree>
    <p:extLst>
      <p:ext uri="{BB962C8B-B14F-4D97-AF65-F5344CB8AC3E}">
        <p14:creationId xmlns:p14="http://schemas.microsoft.com/office/powerpoint/2010/main" val="12435398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0" y="26507"/>
            <a:ext cx="7760249"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rPr>
              <a:t>DEFINITIONS</a:t>
            </a:r>
            <a:endParaRPr lang="en-GB" sz="3600" b="1" dirty="0">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B2935420-FA2B-483C-A048-A25F14C77F81}"/>
              </a:ext>
            </a:extLst>
          </p:cNvPr>
          <p:cNvSpPr txBox="1"/>
          <p:nvPr/>
        </p:nvSpPr>
        <p:spPr>
          <a:xfrm>
            <a:off x="647635" y="1693959"/>
            <a:ext cx="11264622" cy="523220"/>
          </a:xfrm>
          <a:prstGeom prst="rect">
            <a:avLst/>
          </a:prstGeom>
          <a:noFill/>
        </p:spPr>
        <p:txBody>
          <a:bodyPr wrap="none" rtlCol="0">
            <a:spAutoFit/>
          </a:bodyPr>
          <a:lstStyle/>
          <a:p>
            <a:r>
              <a:rPr lang="en-GB" sz="2800" dirty="0"/>
              <a:t>heat (q) – energy that is transferred as a result of temperature differences	</a:t>
            </a:r>
          </a:p>
        </p:txBody>
      </p:sp>
      <p:sp>
        <p:nvSpPr>
          <p:cNvPr id="13" name="TextBox 12">
            <a:extLst>
              <a:ext uri="{FF2B5EF4-FFF2-40B4-BE49-F238E27FC236}">
                <a16:creationId xmlns:a16="http://schemas.microsoft.com/office/drawing/2014/main" id="{B8F220D0-EC66-44C7-BA07-07E1A34C8AF5}"/>
              </a:ext>
            </a:extLst>
          </p:cNvPr>
          <p:cNvSpPr txBox="1"/>
          <p:nvPr/>
        </p:nvSpPr>
        <p:spPr>
          <a:xfrm>
            <a:off x="647635" y="3798475"/>
            <a:ext cx="11123260" cy="954107"/>
          </a:xfrm>
          <a:prstGeom prst="rect">
            <a:avLst/>
          </a:prstGeom>
          <a:noFill/>
        </p:spPr>
        <p:txBody>
          <a:bodyPr wrap="square">
            <a:spAutoFit/>
          </a:bodyPr>
          <a:lstStyle/>
          <a:p>
            <a:r>
              <a:rPr lang="en-GB" sz="2800" dirty="0"/>
              <a:t>enthalpy change, </a:t>
            </a:r>
            <a:r>
              <a:rPr lang="en-GB" sz="2800" b="1" dirty="0">
                <a:solidFill>
                  <a:srgbClr val="00B050"/>
                </a:solidFill>
                <a:sym typeface="Symbol" panose="05050102010706020507" pitchFamily="18" charset="2"/>
              </a:rPr>
              <a:t>H</a:t>
            </a:r>
            <a:r>
              <a:rPr lang="en-GB" sz="2800" dirty="0">
                <a:sym typeface="Symbol" panose="05050102010706020507" pitchFamily="18" charset="2"/>
              </a:rPr>
              <a:t> or </a:t>
            </a:r>
            <a:r>
              <a:rPr lang="en-GB" sz="2800" b="1" dirty="0">
                <a:solidFill>
                  <a:srgbClr val="00B050"/>
                </a:solidFill>
                <a:sym typeface="Symbol" panose="05050102010706020507" pitchFamily="18" charset="2"/>
              </a:rPr>
              <a:t></a:t>
            </a:r>
            <a:r>
              <a:rPr lang="en-GB" sz="2800" b="1" baseline="-25000" dirty="0" err="1">
                <a:solidFill>
                  <a:srgbClr val="00B050"/>
                </a:solidFill>
                <a:sym typeface="Symbol" panose="05050102010706020507" pitchFamily="18" charset="2"/>
              </a:rPr>
              <a:t>rxn</a:t>
            </a:r>
            <a:r>
              <a:rPr lang="en-GB" sz="2800" b="1" dirty="0" err="1">
                <a:solidFill>
                  <a:srgbClr val="00B050"/>
                </a:solidFill>
                <a:sym typeface="Symbol" panose="05050102010706020507" pitchFamily="18" charset="2"/>
              </a:rPr>
              <a:t>H</a:t>
            </a:r>
            <a:r>
              <a:rPr lang="en-GB" sz="2800" b="1" dirty="0">
                <a:solidFill>
                  <a:srgbClr val="00B050"/>
                </a:solidFill>
                <a:sym typeface="Symbol" panose="05050102010706020507" pitchFamily="18" charset="2"/>
              </a:rPr>
              <a:t> </a:t>
            </a:r>
            <a:r>
              <a:rPr lang="en-GB" sz="2800" dirty="0">
                <a:sym typeface="Symbol" panose="05050102010706020507" pitchFamily="18" charset="2"/>
              </a:rPr>
              <a:t>- </a:t>
            </a:r>
            <a:r>
              <a:rPr lang="en-GB" sz="2800" dirty="0"/>
              <a:t>heat transferred by chemical reaction or process at </a:t>
            </a:r>
            <a:r>
              <a:rPr lang="en-GB" sz="2800" u="sng" dirty="0"/>
              <a:t>constant pressure</a:t>
            </a:r>
            <a:endParaRPr lang="en-GB" sz="2800" dirty="0"/>
          </a:p>
        </p:txBody>
      </p:sp>
      <p:sp>
        <p:nvSpPr>
          <p:cNvPr id="14" name="TextBox 13">
            <a:extLst>
              <a:ext uri="{FF2B5EF4-FFF2-40B4-BE49-F238E27FC236}">
                <a16:creationId xmlns:a16="http://schemas.microsoft.com/office/drawing/2014/main" id="{2FB493DD-A6D8-4D29-9A40-C5E49BD8A0E6}"/>
              </a:ext>
            </a:extLst>
          </p:cNvPr>
          <p:cNvSpPr txBox="1"/>
          <p:nvPr/>
        </p:nvSpPr>
        <p:spPr>
          <a:xfrm>
            <a:off x="647635" y="857099"/>
            <a:ext cx="9669507" cy="523220"/>
          </a:xfrm>
          <a:prstGeom prst="rect">
            <a:avLst/>
          </a:prstGeom>
          <a:noFill/>
        </p:spPr>
        <p:txBody>
          <a:bodyPr wrap="none" rtlCol="0">
            <a:spAutoFit/>
          </a:bodyPr>
          <a:lstStyle/>
          <a:p>
            <a:r>
              <a:rPr lang="en-GB" sz="2800" dirty="0"/>
              <a:t>thermochemistry – studies heat changes that occur during reactions</a:t>
            </a:r>
          </a:p>
        </p:txBody>
      </p:sp>
      <p:sp>
        <p:nvSpPr>
          <p:cNvPr id="23" name="TextBox 22">
            <a:extLst>
              <a:ext uri="{FF2B5EF4-FFF2-40B4-BE49-F238E27FC236}">
                <a16:creationId xmlns:a16="http://schemas.microsoft.com/office/drawing/2014/main" id="{D0E26EF6-0011-477D-8AE4-9ABD056FC9CE}"/>
              </a:ext>
            </a:extLst>
          </p:cNvPr>
          <p:cNvSpPr txBox="1"/>
          <p:nvPr/>
        </p:nvSpPr>
        <p:spPr>
          <a:xfrm>
            <a:off x="1474222" y="6000901"/>
            <a:ext cx="9918713" cy="523220"/>
          </a:xfrm>
          <a:prstGeom prst="rect">
            <a:avLst/>
          </a:prstGeom>
          <a:noFill/>
        </p:spPr>
        <p:txBody>
          <a:bodyPr wrap="square" rtlCol="0">
            <a:spAutoFit/>
          </a:bodyPr>
          <a:lstStyle/>
          <a:p>
            <a:r>
              <a:rPr lang="en-GB" sz="2800" dirty="0"/>
              <a:t>unit of heat: Joule, 1 J = 1 Nm = 1 (kgms</a:t>
            </a:r>
            <a:r>
              <a:rPr lang="en-GB" sz="2800" baseline="30000" dirty="0"/>
              <a:t>-1</a:t>
            </a:r>
            <a:r>
              <a:rPr lang="en-GB" sz="2800" dirty="0"/>
              <a:t>)m = 1 kgm</a:t>
            </a:r>
            <a:r>
              <a:rPr lang="en-GB" sz="2800" baseline="30000" dirty="0"/>
              <a:t>2</a:t>
            </a:r>
            <a:r>
              <a:rPr lang="en-GB" sz="2800" dirty="0"/>
              <a:t>s</a:t>
            </a:r>
            <a:r>
              <a:rPr lang="en-GB" sz="2800" baseline="30000" dirty="0"/>
              <a:t>-2</a:t>
            </a:r>
          </a:p>
        </p:txBody>
      </p:sp>
      <p:sp>
        <p:nvSpPr>
          <p:cNvPr id="8" name="TextBox 7">
            <a:extLst>
              <a:ext uri="{FF2B5EF4-FFF2-40B4-BE49-F238E27FC236}">
                <a16:creationId xmlns:a16="http://schemas.microsoft.com/office/drawing/2014/main" id="{85AAD8C4-CEB3-4D7E-8B40-F1C98441086C}"/>
              </a:ext>
            </a:extLst>
          </p:cNvPr>
          <p:cNvSpPr txBox="1"/>
          <p:nvPr/>
        </p:nvSpPr>
        <p:spPr>
          <a:xfrm>
            <a:off x="647635" y="2550158"/>
            <a:ext cx="11264622" cy="954107"/>
          </a:xfrm>
          <a:prstGeom prst="rect">
            <a:avLst/>
          </a:prstGeom>
          <a:noFill/>
        </p:spPr>
        <p:txBody>
          <a:bodyPr wrap="square">
            <a:spAutoFit/>
          </a:bodyPr>
          <a:lstStyle/>
          <a:p>
            <a:r>
              <a:rPr lang="en-GB" sz="2800" dirty="0"/>
              <a:t>enthalpy (H) – a thermodynamic function that represents the total heat content of a system. </a:t>
            </a:r>
          </a:p>
        </p:txBody>
      </p:sp>
    </p:spTree>
    <p:extLst>
      <p:ext uri="{BB962C8B-B14F-4D97-AF65-F5344CB8AC3E}">
        <p14:creationId xmlns:p14="http://schemas.microsoft.com/office/powerpoint/2010/main" val="3562772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0" y="26507"/>
            <a:ext cx="7760249"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rPr>
              <a:t>HEAT OF REACTION - </a:t>
            </a:r>
            <a:r>
              <a:rPr lang="en-GB" sz="3600" b="1" dirty="0">
                <a:solidFill>
                  <a:srgbClr val="0070C0"/>
                </a:solidFill>
                <a:effectLst>
                  <a:outerShdw blurRad="38100" dist="38100" dir="2700000" algn="tl">
                    <a:srgbClr val="000000">
                      <a:alpha val="43137"/>
                    </a:srgbClr>
                  </a:outerShdw>
                </a:effectLst>
                <a:sym typeface="Symbol" panose="05050102010706020507" pitchFamily="18" charset="2"/>
              </a:rPr>
              <a:t>H</a:t>
            </a:r>
            <a:endParaRPr lang="en-GB" sz="3600" b="1" dirty="0">
              <a:effectLst>
                <a:outerShdw blurRad="38100" dist="38100" dir="2700000" algn="tl">
                  <a:srgbClr val="000000">
                    <a:alpha val="43137"/>
                  </a:srgbClr>
                </a:outerShdw>
              </a:effectLst>
            </a:endParaRPr>
          </a:p>
        </p:txBody>
      </p:sp>
      <p:pic>
        <p:nvPicPr>
          <p:cNvPr id="16" name="Picture 15" descr="Text&#10;&#10;Description automatically generated with medium confidence">
            <a:extLst>
              <a:ext uri="{FF2B5EF4-FFF2-40B4-BE49-F238E27FC236}">
                <a16:creationId xmlns:a16="http://schemas.microsoft.com/office/drawing/2014/main" id="{4A45582F-0BC7-4C81-8924-D01752B479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3870" y="795716"/>
            <a:ext cx="5452403" cy="3952231"/>
          </a:xfrm>
          <a:prstGeom prst="rect">
            <a:avLst/>
          </a:prstGeom>
        </p:spPr>
      </p:pic>
      <p:pic>
        <p:nvPicPr>
          <p:cNvPr id="18" name="Picture 17" descr="Diagram, text&#10;&#10;Description automatically generated">
            <a:extLst>
              <a:ext uri="{FF2B5EF4-FFF2-40B4-BE49-F238E27FC236}">
                <a16:creationId xmlns:a16="http://schemas.microsoft.com/office/drawing/2014/main" id="{974C179B-D63C-49ED-853B-A60DBBFEBB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9197" y="770851"/>
            <a:ext cx="5718933" cy="3952231"/>
          </a:xfrm>
          <a:prstGeom prst="rect">
            <a:avLst/>
          </a:prstGeom>
        </p:spPr>
      </p:pic>
      <p:sp>
        <p:nvSpPr>
          <p:cNvPr id="19" name="TextBox 18">
            <a:extLst>
              <a:ext uri="{FF2B5EF4-FFF2-40B4-BE49-F238E27FC236}">
                <a16:creationId xmlns:a16="http://schemas.microsoft.com/office/drawing/2014/main" id="{DEDADDC6-BAD7-433D-B6AF-6BABFB7FA186}"/>
              </a:ext>
            </a:extLst>
          </p:cNvPr>
          <p:cNvSpPr txBox="1"/>
          <p:nvPr/>
        </p:nvSpPr>
        <p:spPr>
          <a:xfrm>
            <a:off x="109226" y="4960566"/>
            <a:ext cx="5861690" cy="1815882"/>
          </a:xfrm>
          <a:prstGeom prst="rect">
            <a:avLst/>
          </a:prstGeom>
          <a:noFill/>
          <a:ln w="19050">
            <a:solidFill>
              <a:srgbClr val="FF0000"/>
            </a:solidFill>
          </a:ln>
        </p:spPr>
        <p:txBody>
          <a:bodyPr wrap="square" rtlCol="0">
            <a:spAutoFit/>
          </a:bodyPr>
          <a:lstStyle/>
          <a:p>
            <a:r>
              <a:rPr lang="en-GB" sz="2800" dirty="0"/>
              <a:t>Reaction can </a:t>
            </a:r>
            <a:r>
              <a:rPr lang="en-GB" sz="2800" dirty="0">
                <a:solidFill>
                  <a:srgbClr val="FF0000"/>
                </a:solidFill>
              </a:rPr>
              <a:t>give off heat </a:t>
            </a:r>
            <a:r>
              <a:rPr lang="en-GB" sz="2800" dirty="0"/>
              <a:t>and warm the ‘outside’</a:t>
            </a:r>
          </a:p>
          <a:p>
            <a:r>
              <a:rPr lang="en-GB" sz="2800" b="1" dirty="0">
                <a:solidFill>
                  <a:srgbClr val="00B050"/>
                </a:solidFill>
                <a:sym typeface="Symbol" panose="05050102010706020507" pitchFamily="18" charset="2"/>
              </a:rPr>
              <a:t></a:t>
            </a:r>
            <a:r>
              <a:rPr lang="en-GB" sz="2800" b="1" baseline="-25000" dirty="0" err="1">
                <a:solidFill>
                  <a:srgbClr val="00B050"/>
                </a:solidFill>
                <a:sym typeface="Symbol" panose="05050102010706020507" pitchFamily="18" charset="2"/>
              </a:rPr>
              <a:t>rxn</a:t>
            </a:r>
            <a:r>
              <a:rPr lang="en-GB" sz="2800" b="1" dirty="0" err="1">
                <a:solidFill>
                  <a:srgbClr val="00B050"/>
                </a:solidFill>
                <a:sym typeface="Symbol" panose="05050102010706020507" pitchFamily="18" charset="2"/>
              </a:rPr>
              <a:t>H</a:t>
            </a:r>
            <a:r>
              <a:rPr lang="en-GB" sz="2800" dirty="0">
                <a:sym typeface="Symbol" panose="05050102010706020507" pitchFamily="18" charset="2"/>
              </a:rPr>
              <a:t> becomes </a:t>
            </a:r>
            <a:r>
              <a:rPr lang="en-GB" sz="2800" dirty="0">
                <a:solidFill>
                  <a:srgbClr val="FF0000"/>
                </a:solidFill>
                <a:sym typeface="Symbol" panose="05050102010706020507" pitchFamily="18" charset="2"/>
              </a:rPr>
              <a:t>negative</a:t>
            </a:r>
          </a:p>
          <a:p>
            <a:r>
              <a:rPr lang="en-GB" sz="2800" dirty="0">
                <a:solidFill>
                  <a:srgbClr val="FF0000"/>
                </a:solidFill>
                <a:sym typeface="Symbol" panose="05050102010706020507" pitchFamily="18" charset="2"/>
              </a:rPr>
              <a:t>EXOTHERMIC</a:t>
            </a:r>
            <a:r>
              <a:rPr lang="en-GB" sz="2800" dirty="0">
                <a:sym typeface="Symbol" panose="05050102010706020507" pitchFamily="18" charset="2"/>
              </a:rPr>
              <a:t> reaction (e.g. combustion) </a:t>
            </a:r>
            <a:r>
              <a:rPr lang="en-GB" sz="2800" dirty="0"/>
              <a:t> </a:t>
            </a:r>
          </a:p>
        </p:txBody>
      </p:sp>
      <p:sp>
        <p:nvSpPr>
          <p:cNvPr id="20" name="TextBox 19">
            <a:extLst>
              <a:ext uri="{FF2B5EF4-FFF2-40B4-BE49-F238E27FC236}">
                <a16:creationId xmlns:a16="http://schemas.microsoft.com/office/drawing/2014/main" id="{50DA3EC4-2694-4139-8AA9-8EB21AFAC6F7}"/>
              </a:ext>
            </a:extLst>
          </p:cNvPr>
          <p:cNvSpPr txBox="1"/>
          <p:nvPr/>
        </p:nvSpPr>
        <p:spPr>
          <a:xfrm>
            <a:off x="6096000" y="4960566"/>
            <a:ext cx="5986774" cy="1815882"/>
          </a:xfrm>
          <a:prstGeom prst="rect">
            <a:avLst/>
          </a:prstGeom>
          <a:noFill/>
          <a:ln w="19050">
            <a:solidFill>
              <a:srgbClr val="0000FF"/>
            </a:solidFill>
          </a:ln>
        </p:spPr>
        <p:txBody>
          <a:bodyPr wrap="square" rtlCol="0">
            <a:spAutoFit/>
          </a:bodyPr>
          <a:lstStyle/>
          <a:p>
            <a:r>
              <a:rPr lang="en-GB" sz="2800"/>
              <a:t>Reaction can ‘give off cold’ and cool down the ‘outside’ (</a:t>
            </a:r>
            <a:r>
              <a:rPr lang="en-GB" sz="2800">
                <a:solidFill>
                  <a:srgbClr val="0000FF"/>
                </a:solidFill>
              </a:rPr>
              <a:t>absorbs heat</a:t>
            </a:r>
            <a:r>
              <a:rPr lang="en-GB" sz="2800"/>
              <a:t>)</a:t>
            </a:r>
          </a:p>
          <a:p>
            <a:r>
              <a:rPr lang="en-GB" sz="2800" b="1">
                <a:solidFill>
                  <a:srgbClr val="00B050"/>
                </a:solidFill>
                <a:sym typeface="Symbol" panose="05050102010706020507" pitchFamily="18" charset="2"/>
              </a:rPr>
              <a:t></a:t>
            </a:r>
            <a:r>
              <a:rPr lang="en-GB" sz="2800" b="1" baseline="-25000" err="1">
                <a:solidFill>
                  <a:srgbClr val="00B050"/>
                </a:solidFill>
                <a:sym typeface="Symbol" panose="05050102010706020507" pitchFamily="18" charset="2"/>
              </a:rPr>
              <a:t>rxn</a:t>
            </a:r>
            <a:r>
              <a:rPr lang="en-GB" sz="2800" b="1" err="1">
                <a:solidFill>
                  <a:srgbClr val="00B050"/>
                </a:solidFill>
                <a:sym typeface="Symbol" panose="05050102010706020507" pitchFamily="18" charset="2"/>
              </a:rPr>
              <a:t>H</a:t>
            </a:r>
            <a:r>
              <a:rPr lang="en-GB" sz="2800">
                <a:sym typeface="Symbol" panose="05050102010706020507" pitchFamily="18" charset="2"/>
              </a:rPr>
              <a:t> becomes </a:t>
            </a:r>
            <a:r>
              <a:rPr lang="en-GB" sz="2800">
                <a:solidFill>
                  <a:srgbClr val="0000FF"/>
                </a:solidFill>
                <a:sym typeface="Symbol" panose="05050102010706020507" pitchFamily="18" charset="2"/>
              </a:rPr>
              <a:t>positive</a:t>
            </a:r>
          </a:p>
          <a:p>
            <a:r>
              <a:rPr lang="en-GB" sz="2800">
                <a:solidFill>
                  <a:srgbClr val="0000FF"/>
                </a:solidFill>
                <a:sym typeface="Symbol" panose="05050102010706020507" pitchFamily="18" charset="2"/>
              </a:rPr>
              <a:t>ENDOTHERMIC</a:t>
            </a:r>
            <a:r>
              <a:rPr lang="en-GB" sz="2800">
                <a:sym typeface="Symbol" panose="05050102010706020507" pitchFamily="18" charset="2"/>
              </a:rPr>
              <a:t> reaction (e.g. cold pack)  </a:t>
            </a:r>
            <a:r>
              <a:rPr lang="en-GB" sz="2800"/>
              <a:t> </a:t>
            </a:r>
          </a:p>
        </p:txBody>
      </p:sp>
      <p:sp>
        <p:nvSpPr>
          <p:cNvPr id="23" name="TextBox 22">
            <a:extLst>
              <a:ext uri="{FF2B5EF4-FFF2-40B4-BE49-F238E27FC236}">
                <a16:creationId xmlns:a16="http://schemas.microsoft.com/office/drawing/2014/main" id="{D0E26EF6-0011-477D-8AE4-9ABD056FC9CE}"/>
              </a:ext>
            </a:extLst>
          </p:cNvPr>
          <p:cNvSpPr txBox="1"/>
          <p:nvPr/>
        </p:nvSpPr>
        <p:spPr>
          <a:xfrm>
            <a:off x="2015643" y="6915917"/>
            <a:ext cx="6624736" cy="954107"/>
          </a:xfrm>
          <a:prstGeom prst="rect">
            <a:avLst/>
          </a:prstGeom>
          <a:noFill/>
        </p:spPr>
        <p:txBody>
          <a:bodyPr wrap="square" rtlCol="0">
            <a:spAutoFit/>
          </a:bodyPr>
          <a:lstStyle/>
          <a:p>
            <a:r>
              <a:rPr lang="en-GB" sz="2800" dirty="0"/>
              <a:t>unit of heat: Joule, 1 J = 1 Nm = 1 (kgms</a:t>
            </a:r>
            <a:r>
              <a:rPr lang="en-GB" sz="2800" baseline="30000" dirty="0"/>
              <a:t>-1</a:t>
            </a:r>
            <a:r>
              <a:rPr lang="en-GB" sz="2800" dirty="0"/>
              <a:t>)m = 1 kgm</a:t>
            </a:r>
            <a:r>
              <a:rPr lang="en-GB" sz="2800" baseline="30000" dirty="0"/>
              <a:t>2</a:t>
            </a:r>
            <a:r>
              <a:rPr lang="en-GB" sz="2800" dirty="0"/>
              <a:t>s</a:t>
            </a:r>
            <a:r>
              <a:rPr lang="en-GB" sz="2800" baseline="30000" dirty="0"/>
              <a:t>-2</a:t>
            </a:r>
          </a:p>
        </p:txBody>
      </p:sp>
    </p:spTree>
    <p:extLst>
      <p:ext uri="{BB962C8B-B14F-4D97-AF65-F5344CB8AC3E}">
        <p14:creationId xmlns:p14="http://schemas.microsoft.com/office/powerpoint/2010/main" val="13071640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104274" y="42575"/>
            <a:ext cx="7760249"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sym typeface="Symbol" panose="05050102010706020507" pitchFamily="18" charset="2"/>
              </a:rPr>
              <a:t>H – MOLAR QUANTITY</a:t>
            </a:r>
            <a:endParaRPr lang="en-GB" sz="3600" b="1" dirty="0">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5C5DBA73-115E-4ED7-AB01-8217ABCDA3E9}"/>
              </a:ext>
            </a:extLst>
          </p:cNvPr>
          <p:cNvSpPr txBox="1"/>
          <p:nvPr/>
        </p:nvSpPr>
        <p:spPr>
          <a:xfrm>
            <a:off x="878306" y="761669"/>
            <a:ext cx="8948826" cy="523220"/>
          </a:xfrm>
          <a:prstGeom prst="rect">
            <a:avLst/>
          </a:prstGeom>
          <a:noFill/>
        </p:spPr>
        <p:txBody>
          <a:bodyPr wrap="square" rtlCol="0">
            <a:spAutoFit/>
          </a:bodyPr>
          <a:lstStyle/>
          <a:p>
            <a:r>
              <a:rPr lang="en-GB" sz="2800" b="1" dirty="0">
                <a:cs typeface="Calibri" panose="020F0502020204030204" pitchFamily="34" charset="0"/>
              </a:rPr>
              <a:t>CaCO</a:t>
            </a:r>
            <a:r>
              <a:rPr lang="en-GB" sz="2800" b="1" baseline="-25000" dirty="0">
                <a:cs typeface="Calibri" panose="020F0502020204030204" pitchFamily="34" charset="0"/>
              </a:rPr>
              <a:t>3</a:t>
            </a:r>
            <a:r>
              <a:rPr lang="en-GB" sz="2800" b="1" dirty="0">
                <a:cs typeface="Calibri" panose="020F0502020204030204" pitchFamily="34" charset="0"/>
              </a:rPr>
              <a:t> (s)   </a:t>
            </a:r>
            <a:r>
              <a:rPr lang="en-GB" sz="2800" b="1" dirty="0">
                <a:cs typeface="Calibri" panose="020F0502020204030204" pitchFamily="34" charset="0"/>
                <a:sym typeface="Symbol" panose="05050102010706020507" pitchFamily="18" charset="2"/>
              </a:rPr>
              <a:t>   </a:t>
            </a:r>
            <a:r>
              <a:rPr lang="en-GB" sz="2800" b="1" dirty="0" err="1">
                <a:cs typeface="Calibri" panose="020F0502020204030204" pitchFamily="34" charset="0"/>
                <a:sym typeface="Symbol" panose="05050102010706020507" pitchFamily="18" charset="2"/>
              </a:rPr>
              <a:t>CaO</a:t>
            </a:r>
            <a:r>
              <a:rPr lang="en-GB" sz="2800" b="1" dirty="0">
                <a:cs typeface="Calibri" panose="020F0502020204030204" pitchFamily="34" charset="0"/>
                <a:sym typeface="Symbol" panose="05050102010706020507" pitchFamily="18" charset="2"/>
              </a:rPr>
              <a:t> (s)   +   CO</a:t>
            </a:r>
            <a:r>
              <a:rPr lang="en-GB" sz="2800" b="1" baseline="-25000" dirty="0">
                <a:cs typeface="Calibri" panose="020F0502020204030204" pitchFamily="34" charset="0"/>
                <a:sym typeface="Symbol" panose="05050102010706020507" pitchFamily="18" charset="2"/>
              </a:rPr>
              <a:t>2</a:t>
            </a:r>
            <a:r>
              <a:rPr lang="en-GB" sz="2800" b="1" dirty="0">
                <a:cs typeface="Calibri" panose="020F0502020204030204" pitchFamily="34" charset="0"/>
                <a:sym typeface="Symbol" panose="05050102010706020507" pitchFamily="18" charset="2"/>
              </a:rPr>
              <a:t> (g) 	</a:t>
            </a:r>
            <a:r>
              <a:rPr lang="en-GB" sz="2800" b="1" dirty="0">
                <a:solidFill>
                  <a:srgbClr val="00B050"/>
                </a:solidFill>
                <a:cs typeface="Calibri" panose="020F0502020204030204" pitchFamily="34" charset="0"/>
                <a:sym typeface="Symbol" panose="05050102010706020507" pitchFamily="18" charset="2"/>
              </a:rPr>
              <a:t></a:t>
            </a:r>
            <a:r>
              <a:rPr lang="en-GB" sz="2800" b="1" baseline="-25000" dirty="0" err="1">
                <a:solidFill>
                  <a:srgbClr val="00B050"/>
                </a:solidFill>
                <a:cs typeface="Calibri" panose="020F0502020204030204" pitchFamily="34" charset="0"/>
                <a:sym typeface="Symbol" panose="05050102010706020507" pitchFamily="18" charset="2"/>
              </a:rPr>
              <a:t>rxn</a:t>
            </a:r>
            <a:r>
              <a:rPr lang="en-GB" sz="2800" b="1" dirty="0" err="1">
                <a:solidFill>
                  <a:srgbClr val="00B050"/>
                </a:solidFill>
                <a:cs typeface="Calibri" panose="020F0502020204030204" pitchFamily="34" charset="0"/>
                <a:sym typeface="Symbol" panose="05050102010706020507" pitchFamily="18" charset="2"/>
              </a:rPr>
              <a:t>H</a:t>
            </a:r>
            <a:r>
              <a:rPr lang="en-GB" sz="2800" b="1" dirty="0">
                <a:cs typeface="Calibri" panose="020F0502020204030204" pitchFamily="34" charset="0"/>
                <a:sym typeface="Symbol" panose="05050102010706020507" pitchFamily="18" charset="2"/>
              </a:rPr>
              <a:t> = </a:t>
            </a:r>
            <a:r>
              <a:rPr lang="en-GB" sz="2800" b="1" dirty="0">
                <a:solidFill>
                  <a:srgbClr val="00B050"/>
                </a:solidFill>
                <a:cs typeface="Calibri" panose="020F0502020204030204" pitchFamily="34" charset="0"/>
                <a:sym typeface="Symbol" panose="05050102010706020507" pitchFamily="18" charset="2"/>
              </a:rPr>
              <a:t>+ 180 kJ</a:t>
            </a:r>
            <a:endParaRPr lang="en-GB" sz="2800" b="1" dirty="0">
              <a:solidFill>
                <a:srgbClr val="00B050"/>
              </a:solidFill>
              <a:cs typeface="Calibri" panose="020F0502020204030204" pitchFamily="34" charset="0"/>
            </a:endParaRPr>
          </a:p>
        </p:txBody>
      </p:sp>
      <p:grpSp>
        <p:nvGrpSpPr>
          <p:cNvPr id="2" name="Group 1">
            <a:extLst>
              <a:ext uri="{FF2B5EF4-FFF2-40B4-BE49-F238E27FC236}">
                <a16:creationId xmlns:a16="http://schemas.microsoft.com/office/drawing/2014/main" id="{A1E17AEA-7A5D-45D4-BED0-0FFF931B4CD1}"/>
              </a:ext>
            </a:extLst>
          </p:cNvPr>
          <p:cNvGrpSpPr/>
          <p:nvPr/>
        </p:nvGrpSpPr>
        <p:grpSpPr>
          <a:xfrm>
            <a:off x="7356412" y="909097"/>
            <a:ext cx="2024080" cy="1149375"/>
            <a:chOff x="5974712" y="990560"/>
            <a:chExt cx="1906813" cy="1149375"/>
          </a:xfrm>
        </p:grpSpPr>
        <p:sp>
          <p:nvSpPr>
            <p:cNvPr id="17" name="Oval 16">
              <a:extLst>
                <a:ext uri="{FF2B5EF4-FFF2-40B4-BE49-F238E27FC236}">
                  <a16:creationId xmlns:a16="http://schemas.microsoft.com/office/drawing/2014/main" id="{31AD3487-1793-4547-AFF1-65500A2F36F5}"/>
                </a:ext>
              </a:extLst>
            </p:cNvPr>
            <p:cNvSpPr/>
            <p:nvPr/>
          </p:nvSpPr>
          <p:spPr>
            <a:xfrm>
              <a:off x="6716582" y="990560"/>
              <a:ext cx="246430" cy="245924"/>
            </a:xfrm>
            <a:prstGeom prst="ellipse">
              <a:avLst/>
            </a:prstGeom>
            <a:noFill/>
            <a:ln w="28575">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cs typeface="Calibri" panose="020F0502020204030204" pitchFamily="34" charset="0"/>
              </a:endParaRPr>
            </a:p>
          </p:txBody>
        </p:sp>
        <p:cxnSp>
          <p:nvCxnSpPr>
            <p:cNvPr id="19" name="Straight Arrow Connector 18">
              <a:extLst>
                <a:ext uri="{FF2B5EF4-FFF2-40B4-BE49-F238E27FC236}">
                  <a16:creationId xmlns:a16="http://schemas.microsoft.com/office/drawing/2014/main" id="{5968DE9D-7996-471F-933A-AEF34E17A053}"/>
                </a:ext>
              </a:extLst>
            </p:cNvPr>
            <p:cNvCxnSpPr>
              <a:cxnSpLocks/>
              <a:stCxn id="17" idx="4"/>
            </p:cNvCxnSpPr>
            <p:nvPr/>
          </p:nvCxnSpPr>
          <p:spPr>
            <a:xfrm>
              <a:off x="6839797" y="1236484"/>
              <a:ext cx="0" cy="369332"/>
            </a:xfrm>
            <a:prstGeom prst="straightConnector1">
              <a:avLst/>
            </a:prstGeom>
            <a:ln w="127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6E121C35-843B-4258-ADD2-B4BADD9358EA}"/>
                </a:ext>
              </a:extLst>
            </p:cNvPr>
            <p:cNvSpPr txBox="1"/>
            <p:nvPr/>
          </p:nvSpPr>
          <p:spPr>
            <a:xfrm>
              <a:off x="5974712" y="1616715"/>
              <a:ext cx="1906813" cy="523220"/>
            </a:xfrm>
            <a:prstGeom prst="rect">
              <a:avLst/>
            </a:prstGeom>
            <a:noFill/>
            <a:ln>
              <a:solidFill>
                <a:srgbClr val="0000FF"/>
              </a:solidFill>
            </a:ln>
          </p:spPr>
          <p:txBody>
            <a:bodyPr wrap="none" rtlCol="0">
              <a:spAutoFit/>
            </a:bodyPr>
            <a:lstStyle/>
            <a:p>
              <a:r>
                <a:rPr lang="en-GB" sz="2800" b="1">
                  <a:solidFill>
                    <a:srgbClr val="0000FF"/>
                  </a:solidFill>
                  <a:cs typeface="Calibri" panose="020F0502020204030204" pitchFamily="34" charset="0"/>
                </a:rPr>
                <a:t>endothermic</a:t>
              </a:r>
            </a:p>
          </p:txBody>
        </p:sp>
      </p:grpSp>
      <p:sp>
        <p:nvSpPr>
          <p:cNvPr id="30" name="TextBox 29">
            <a:extLst>
              <a:ext uri="{FF2B5EF4-FFF2-40B4-BE49-F238E27FC236}">
                <a16:creationId xmlns:a16="http://schemas.microsoft.com/office/drawing/2014/main" id="{89490CD0-5655-4415-A073-FBEBF9E81132}"/>
              </a:ext>
            </a:extLst>
          </p:cNvPr>
          <p:cNvSpPr txBox="1"/>
          <p:nvPr/>
        </p:nvSpPr>
        <p:spPr>
          <a:xfrm>
            <a:off x="2330852" y="2156370"/>
            <a:ext cx="7933892" cy="1384995"/>
          </a:xfrm>
          <a:prstGeom prst="rect">
            <a:avLst/>
          </a:prstGeom>
          <a:noFill/>
        </p:spPr>
        <p:txBody>
          <a:bodyPr wrap="square" rtlCol="0">
            <a:spAutoFit/>
          </a:bodyPr>
          <a:lstStyle/>
          <a:p>
            <a:r>
              <a:rPr lang="en-GB" sz="2800" dirty="0">
                <a:cs typeface="Calibri" panose="020F0502020204030204" pitchFamily="34" charset="0"/>
              </a:rPr>
              <a:t>1 mole of CaCO</a:t>
            </a:r>
            <a:r>
              <a:rPr lang="en-GB" sz="2800" baseline="-25000" dirty="0">
                <a:cs typeface="Calibri" panose="020F0502020204030204" pitchFamily="34" charset="0"/>
              </a:rPr>
              <a:t>3</a:t>
            </a:r>
            <a:r>
              <a:rPr lang="en-GB" sz="2800" dirty="0">
                <a:cs typeface="Calibri" panose="020F0502020204030204" pitchFamily="34" charset="0"/>
              </a:rPr>
              <a:t> (s) reacted		</a:t>
            </a:r>
            <a:r>
              <a:rPr lang="en-GB" sz="2800" dirty="0">
                <a:solidFill>
                  <a:srgbClr val="0000FF"/>
                </a:solidFill>
                <a:cs typeface="Calibri" panose="020F0502020204030204" pitchFamily="34" charset="0"/>
              </a:rPr>
              <a:t>needs 180 kJ</a:t>
            </a:r>
          </a:p>
          <a:p>
            <a:r>
              <a:rPr lang="en-GB" sz="2800" dirty="0">
                <a:cs typeface="Calibri" panose="020F0502020204030204" pitchFamily="34" charset="0"/>
              </a:rPr>
              <a:t>1 mole of </a:t>
            </a:r>
            <a:r>
              <a:rPr lang="en-GB" sz="2800" dirty="0" err="1">
                <a:cs typeface="Calibri" panose="020F0502020204030204" pitchFamily="34" charset="0"/>
              </a:rPr>
              <a:t>CaO</a:t>
            </a:r>
            <a:r>
              <a:rPr lang="en-GB" sz="2800" dirty="0">
                <a:cs typeface="Calibri" panose="020F0502020204030204" pitchFamily="34" charset="0"/>
              </a:rPr>
              <a:t> (s) produced		</a:t>
            </a:r>
            <a:r>
              <a:rPr lang="en-GB" sz="2800" dirty="0">
                <a:solidFill>
                  <a:srgbClr val="0000FF"/>
                </a:solidFill>
                <a:cs typeface="Calibri" panose="020F0502020204030204" pitchFamily="34" charset="0"/>
              </a:rPr>
              <a:t>needs 180 kJ</a:t>
            </a:r>
          </a:p>
          <a:p>
            <a:r>
              <a:rPr lang="en-GB" sz="2800" dirty="0">
                <a:cs typeface="Calibri" panose="020F0502020204030204" pitchFamily="34" charset="0"/>
              </a:rPr>
              <a:t>1 mole of CO</a:t>
            </a:r>
            <a:r>
              <a:rPr lang="en-GB" sz="2800" baseline="-25000" dirty="0">
                <a:cs typeface="Calibri" panose="020F0502020204030204" pitchFamily="34" charset="0"/>
              </a:rPr>
              <a:t>2</a:t>
            </a:r>
            <a:r>
              <a:rPr lang="en-GB" sz="2800" dirty="0">
                <a:cs typeface="Calibri" panose="020F0502020204030204" pitchFamily="34" charset="0"/>
              </a:rPr>
              <a:t> (g) produced 	</a:t>
            </a:r>
            <a:r>
              <a:rPr lang="en-GB" sz="2800" dirty="0">
                <a:solidFill>
                  <a:srgbClr val="0000FF"/>
                </a:solidFill>
                <a:cs typeface="Calibri" panose="020F0502020204030204" pitchFamily="34" charset="0"/>
              </a:rPr>
              <a:t>needs 180 kJ</a:t>
            </a:r>
          </a:p>
        </p:txBody>
      </p:sp>
      <p:sp>
        <p:nvSpPr>
          <p:cNvPr id="31" name="TextBox 30">
            <a:extLst>
              <a:ext uri="{FF2B5EF4-FFF2-40B4-BE49-F238E27FC236}">
                <a16:creationId xmlns:a16="http://schemas.microsoft.com/office/drawing/2014/main" id="{436BF012-0407-4C43-AF0B-C517754EF8E2}"/>
              </a:ext>
            </a:extLst>
          </p:cNvPr>
          <p:cNvSpPr txBox="1"/>
          <p:nvPr/>
        </p:nvSpPr>
        <p:spPr>
          <a:xfrm>
            <a:off x="710231" y="4024983"/>
            <a:ext cx="11175135" cy="523220"/>
          </a:xfrm>
          <a:prstGeom prst="rect">
            <a:avLst/>
          </a:prstGeom>
          <a:noFill/>
        </p:spPr>
        <p:txBody>
          <a:bodyPr wrap="square" rtlCol="0">
            <a:spAutoFit/>
          </a:bodyPr>
          <a:lstStyle/>
          <a:p>
            <a:r>
              <a:rPr lang="en-GB" sz="2800" b="1" dirty="0">
                <a:solidFill>
                  <a:srgbClr val="7030A0"/>
                </a:solidFill>
                <a:cs typeface="Calibri" panose="020F0502020204030204" pitchFamily="34" charset="0"/>
              </a:rPr>
              <a:t>2</a:t>
            </a:r>
            <a:r>
              <a:rPr lang="en-GB" sz="2800" b="1" dirty="0">
                <a:cs typeface="Calibri" panose="020F0502020204030204" pitchFamily="34" charset="0"/>
              </a:rPr>
              <a:t> CaCO</a:t>
            </a:r>
            <a:r>
              <a:rPr lang="en-GB" sz="2800" b="1" baseline="-25000" dirty="0">
                <a:cs typeface="Calibri" panose="020F0502020204030204" pitchFamily="34" charset="0"/>
              </a:rPr>
              <a:t>3</a:t>
            </a:r>
            <a:r>
              <a:rPr lang="en-GB" sz="2800" b="1" dirty="0">
                <a:cs typeface="Calibri" panose="020F0502020204030204" pitchFamily="34" charset="0"/>
              </a:rPr>
              <a:t> (s)   </a:t>
            </a:r>
            <a:r>
              <a:rPr lang="en-GB" sz="2800" b="1" dirty="0">
                <a:cs typeface="Calibri" panose="020F0502020204030204" pitchFamily="34" charset="0"/>
                <a:sym typeface="Symbol" panose="05050102010706020507" pitchFamily="18" charset="2"/>
              </a:rPr>
              <a:t>   </a:t>
            </a:r>
            <a:r>
              <a:rPr lang="en-GB" sz="2800" b="1" dirty="0">
                <a:solidFill>
                  <a:srgbClr val="7030A0"/>
                </a:solidFill>
                <a:cs typeface="Calibri" panose="020F0502020204030204" pitchFamily="34" charset="0"/>
                <a:sym typeface="Symbol" panose="05050102010706020507" pitchFamily="18" charset="2"/>
              </a:rPr>
              <a:t>2</a:t>
            </a:r>
            <a:r>
              <a:rPr lang="en-GB" sz="2800" b="1" dirty="0">
                <a:cs typeface="Calibri" panose="020F0502020204030204" pitchFamily="34" charset="0"/>
                <a:sym typeface="Symbol" panose="05050102010706020507" pitchFamily="18" charset="2"/>
              </a:rPr>
              <a:t> </a:t>
            </a:r>
            <a:r>
              <a:rPr lang="en-GB" sz="2800" b="1" dirty="0" err="1">
                <a:cs typeface="Calibri" panose="020F0502020204030204" pitchFamily="34" charset="0"/>
                <a:sym typeface="Symbol" panose="05050102010706020507" pitchFamily="18" charset="2"/>
              </a:rPr>
              <a:t>CaO</a:t>
            </a:r>
            <a:r>
              <a:rPr lang="en-GB" sz="2800" b="1" dirty="0">
                <a:cs typeface="Calibri" panose="020F0502020204030204" pitchFamily="34" charset="0"/>
                <a:sym typeface="Symbol" panose="05050102010706020507" pitchFamily="18" charset="2"/>
              </a:rPr>
              <a:t> (s)   +   </a:t>
            </a:r>
            <a:r>
              <a:rPr lang="en-GB" sz="2800" b="1" dirty="0">
                <a:solidFill>
                  <a:srgbClr val="7030A0"/>
                </a:solidFill>
                <a:cs typeface="Calibri" panose="020F0502020204030204" pitchFamily="34" charset="0"/>
                <a:sym typeface="Symbol" panose="05050102010706020507" pitchFamily="18" charset="2"/>
              </a:rPr>
              <a:t>2 </a:t>
            </a:r>
            <a:r>
              <a:rPr lang="en-GB" sz="2800" b="1" dirty="0">
                <a:cs typeface="Calibri" panose="020F0502020204030204" pitchFamily="34" charset="0"/>
                <a:sym typeface="Symbol" panose="05050102010706020507" pitchFamily="18" charset="2"/>
              </a:rPr>
              <a:t>CO</a:t>
            </a:r>
            <a:r>
              <a:rPr lang="en-GB" sz="2800" b="1" baseline="-25000" dirty="0">
                <a:cs typeface="Calibri" panose="020F0502020204030204" pitchFamily="34" charset="0"/>
                <a:sym typeface="Symbol" panose="05050102010706020507" pitchFamily="18" charset="2"/>
              </a:rPr>
              <a:t>2</a:t>
            </a:r>
            <a:r>
              <a:rPr lang="en-GB" sz="2800" b="1" dirty="0">
                <a:cs typeface="Calibri" panose="020F0502020204030204" pitchFamily="34" charset="0"/>
                <a:sym typeface="Symbol" panose="05050102010706020507" pitchFamily="18" charset="2"/>
              </a:rPr>
              <a:t> (g) 	 </a:t>
            </a:r>
            <a:r>
              <a:rPr lang="en-GB" sz="2800" b="1" dirty="0">
                <a:solidFill>
                  <a:srgbClr val="00B050"/>
                </a:solidFill>
                <a:cs typeface="Calibri" panose="020F0502020204030204" pitchFamily="34" charset="0"/>
                <a:sym typeface="Symbol" panose="05050102010706020507" pitchFamily="18" charset="2"/>
              </a:rPr>
              <a:t></a:t>
            </a:r>
            <a:r>
              <a:rPr lang="en-GB" sz="2800" b="1" baseline="-25000" dirty="0" err="1">
                <a:solidFill>
                  <a:srgbClr val="00B050"/>
                </a:solidFill>
                <a:cs typeface="Calibri" panose="020F0502020204030204" pitchFamily="34" charset="0"/>
                <a:sym typeface="Symbol" panose="05050102010706020507" pitchFamily="18" charset="2"/>
              </a:rPr>
              <a:t>rxn</a:t>
            </a:r>
            <a:r>
              <a:rPr lang="en-GB" sz="2800" b="1" dirty="0" err="1">
                <a:solidFill>
                  <a:srgbClr val="00B050"/>
                </a:solidFill>
                <a:cs typeface="Calibri" panose="020F0502020204030204" pitchFamily="34" charset="0"/>
                <a:sym typeface="Symbol" panose="05050102010706020507" pitchFamily="18" charset="2"/>
              </a:rPr>
              <a:t>H</a:t>
            </a:r>
            <a:r>
              <a:rPr lang="en-GB" sz="2800" b="1" dirty="0">
                <a:cs typeface="Calibri" panose="020F0502020204030204" pitchFamily="34" charset="0"/>
                <a:sym typeface="Symbol" panose="05050102010706020507" pitchFamily="18" charset="2"/>
              </a:rPr>
              <a:t> = </a:t>
            </a:r>
            <a:r>
              <a:rPr lang="en-GB" sz="2800" b="1" dirty="0">
                <a:solidFill>
                  <a:srgbClr val="7030A0"/>
                </a:solidFill>
                <a:cs typeface="Calibri" panose="020F0502020204030204" pitchFamily="34" charset="0"/>
                <a:sym typeface="Symbol" panose="05050102010706020507" pitchFamily="18" charset="2"/>
              </a:rPr>
              <a:t>2 </a:t>
            </a:r>
            <a:r>
              <a:rPr lang="en-GB" sz="2800" b="1" dirty="0">
                <a:cs typeface="Calibri" panose="020F0502020204030204" pitchFamily="34" charset="0"/>
                <a:sym typeface="Symbol" panose="05050102010706020507" pitchFamily="18" charset="2"/>
              </a:rPr>
              <a:t> </a:t>
            </a:r>
            <a:r>
              <a:rPr lang="en-GB" sz="2800" b="1" dirty="0">
                <a:solidFill>
                  <a:srgbClr val="00B050"/>
                </a:solidFill>
                <a:cs typeface="Calibri" panose="020F0502020204030204" pitchFamily="34" charset="0"/>
                <a:sym typeface="Symbol" panose="05050102010706020507" pitchFamily="18" charset="2"/>
              </a:rPr>
              <a:t>180 kJ </a:t>
            </a:r>
            <a:r>
              <a:rPr lang="en-GB" sz="2800" b="1" dirty="0">
                <a:cs typeface="Calibri" panose="020F0502020204030204" pitchFamily="34" charset="0"/>
                <a:sym typeface="Symbol" panose="05050102010706020507" pitchFamily="18" charset="2"/>
              </a:rPr>
              <a:t>= </a:t>
            </a:r>
            <a:r>
              <a:rPr lang="en-GB" sz="2800" b="1" dirty="0">
                <a:solidFill>
                  <a:srgbClr val="00B050"/>
                </a:solidFill>
                <a:cs typeface="Calibri" panose="020F0502020204030204" pitchFamily="34" charset="0"/>
                <a:sym typeface="Symbol" panose="05050102010706020507" pitchFamily="18" charset="2"/>
              </a:rPr>
              <a:t>360 kJ</a:t>
            </a:r>
            <a:endParaRPr lang="en-GB" sz="2800" b="1" dirty="0">
              <a:solidFill>
                <a:srgbClr val="00B050"/>
              </a:solidFill>
              <a:cs typeface="Calibri" panose="020F0502020204030204" pitchFamily="34" charset="0"/>
            </a:endParaRPr>
          </a:p>
        </p:txBody>
      </p:sp>
      <p:sp>
        <p:nvSpPr>
          <p:cNvPr id="32" name="TextBox 31">
            <a:extLst>
              <a:ext uri="{FF2B5EF4-FFF2-40B4-BE49-F238E27FC236}">
                <a16:creationId xmlns:a16="http://schemas.microsoft.com/office/drawing/2014/main" id="{3374A740-8204-434D-9E7A-0EE310F9778B}"/>
              </a:ext>
            </a:extLst>
          </p:cNvPr>
          <p:cNvSpPr txBox="1"/>
          <p:nvPr/>
        </p:nvSpPr>
        <p:spPr>
          <a:xfrm>
            <a:off x="2290748" y="4809465"/>
            <a:ext cx="7933892" cy="1384995"/>
          </a:xfrm>
          <a:prstGeom prst="rect">
            <a:avLst/>
          </a:prstGeom>
          <a:noFill/>
        </p:spPr>
        <p:txBody>
          <a:bodyPr wrap="square" rtlCol="0">
            <a:spAutoFit/>
          </a:bodyPr>
          <a:lstStyle/>
          <a:p>
            <a:r>
              <a:rPr lang="en-GB" sz="2800" dirty="0">
                <a:cs typeface="Calibri" panose="020F0502020204030204" pitchFamily="34" charset="0"/>
              </a:rPr>
              <a:t>2 moles of CaCO</a:t>
            </a:r>
            <a:r>
              <a:rPr lang="en-GB" sz="2800" baseline="-25000" dirty="0">
                <a:cs typeface="Calibri" panose="020F0502020204030204" pitchFamily="34" charset="0"/>
              </a:rPr>
              <a:t>3</a:t>
            </a:r>
            <a:r>
              <a:rPr lang="en-GB" sz="2800" dirty="0">
                <a:cs typeface="Calibri" panose="020F0502020204030204" pitchFamily="34" charset="0"/>
              </a:rPr>
              <a:t> (s) reacted		</a:t>
            </a:r>
            <a:r>
              <a:rPr lang="en-GB" sz="2800" dirty="0">
                <a:solidFill>
                  <a:srgbClr val="0000FF"/>
                </a:solidFill>
                <a:cs typeface="Calibri" panose="020F0502020204030204" pitchFamily="34" charset="0"/>
              </a:rPr>
              <a:t>needs 360 kJ</a:t>
            </a:r>
          </a:p>
          <a:p>
            <a:r>
              <a:rPr lang="en-GB" sz="2800" dirty="0">
                <a:cs typeface="Calibri" panose="020F0502020204030204" pitchFamily="34" charset="0"/>
              </a:rPr>
              <a:t>2 moles of </a:t>
            </a:r>
            <a:r>
              <a:rPr lang="en-GB" sz="2800" dirty="0" err="1">
                <a:cs typeface="Calibri" panose="020F0502020204030204" pitchFamily="34" charset="0"/>
              </a:rPr>
              <a:t>CaO</a:t>
            </a:r>
            <a:r>
              <a:rPr lang="en-GB" sz="2800" dirty="0">
                <a:cs typeface="Calibri" panose="020F0502020204030204" pitchFamily="34" charset="0"/>
              </a:rPr>
              <a:t> (s) produced		</a:t>
            </a:r>
            <a:r>
              <a:rPr lang="en-GB" sz="2800" dirty="0">
                <a:solidFill>
                  <a:srgbClr val="0000FF"/>
                </a:solidFill>
                <a:cs typeface="Calibri" panose="020F0502020204030204" pitchFamily="34" charset="0"/>
              </a:rPr>
              <a:t>needs 360 kJ</a:t>
            </a:r>
          </a:p>
          <a:p>
            <a:r>
              <a:rPr lang="en-GB" sz="2800" dirty="0">
                <a:cs typeface="Calibri" panose="020F0502020204030204" pitchFamily="34" charset="0"/>
              </a:rPr>
              <a:t>2 moles of CO</a:t>
            </a:r>
            <a:r>
              <a:rPr lang="en-GB" sz="2800" baseline="-25000" dirty="0">
                <a:cs typeface="Calibri" panose="020F0502020204030204" pitchFamily="34" charset="0"/>
              </a:rPr>
              <a:t>2</a:t>
            </a:r>
            <a:r>
              <a:rPr lang="en-GB" sz="2800" dirty="0">
                <a:cs typeface="Calibri" panose="020F0502020204030204" pitchFamily="34" charset="0"/>
              </a:rPr>
              <a:t> (g) produced 		</a:t>
            </a:r>
            <a:r>
              <a:rPr lang="en-GB" sz="2800" dirty="0">
                <a:solidFill>
                  <a:srgbClr val="0000FF"/>
                </a:solidFill>
                <a:cs typeface="Calibri" panose="020F0502020204030204" pitchFamily="34" charset="0"/>
              </a:rPr>
              <a:t>needs 360 kJ</a:t>
            </a:r>
          </a:p>
        </p:txBody>
      </p:sp>
      <p:sp>
        <p:nvSpPr>
          <p:cNvPr id="15" name="TextBox 14">
            <a:extLst>
              <a:ext uri="{FF2B5EF4-FFF2-40B4-BE49-F238E27FC236}">
                <a16:creationId xmlns:a16="http://schemas.microsoft.com/office/drawing/2014/main" id="{57D758DD-EC8A-47A2-83B3-F17FC3D82DF3}"/>
              </a:ext>
            </a:extLst>
          </p:cNvPr>
          <p:cNvSpPr txBox="1"/>
          <p:nvPr/>
        </p:nvSpPr>
        <p:spPr>
          <a:xfrm>
            <a:off x="216188" y="3429000"/>
            <a:ext cx="1324236" cy="523220"/>
          </a:xfrm>
          <a:prstGeom prst="rect">
            <a:avLst/>
          </a:prstGeom>
          <a:noFill/>
        </p:spPr>
        <p:txBody>
          <a:bodyPr wrap="square">
            <a:spAutoFit/>
          </a:bodyPr>
          <a:lstStyle/>
          <a:p>
            <a:r>
              <a:rPr lang="en-GB" sz="2800" b="1" dirty="0">
                <a:solidFill>
                  <a:srgbClr val="008000"/>
                </a:solidFill>
                <a:cs typeface="Calibri" panose="020F0502020204030204" pitchFamily="34" charset="0"/>
              </a:rPr>
              <a:t>BUT:</a:t>
            </a:r>
            <a:r>
              <a:rPr lang="en-GB" sz="2800" dirty="0">
                <a:cs typeface="Calibri" panose="020F0502020204030204" pitchFamily="34" charset="0"/>
              </a:rPr>
              <a:t> </a:t>
            </a:r>
            <a:endParaRPr lang="en-GB" sz="2800" dirty="0"/>
          </a:p>
        </p:txBody>
      </p:sp>
    </p:spTree>
    <p:extLst>
      <p:ext uri="{BB962C8B-B14F-4D97-AF65-F5344CB8AC3E}">
        <p14:creationId xmlns:p14="http://schemas.microsoft.com/office/powerpoint/2010/main" val="2167895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73728" y="68633"/>
            <a:ext cx="7760249"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rPr>
              <a:t>SAMPLE PROBLEM</a:t>
            </a:r>
            <a:endParaRPr lang="en-GB" sz="3600" b="1" dirty="0">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4CE2624D-17D4-4BB7-A6B4-B50891D32534}"/>
              </a:ext>
            </a:extLst>
          </p:cNvPr>
          <p:cNvSpPr txBox="1"/>
          <p:nvPr/>
        </p:nvSpPr>
        <p:spPr>
          <a:xfrm>
            <a:off x="953269" y="533762"/>
            <a:ext cx="10285461" cy="1815882"/>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A portable cap stove burns propane fuel according to equation: </a:t>
            </a:r>
          </a:p>
          <a:p>
            <a:r>
              <a:rPr lang="en-GB" sz="2800" b="1" dirty="0">
                <a:latin typeface="Calibri" panose="020F0502020204030204" pitchFamily="34" charset="0"/>
                <a:cs typeface="Calibri" panose="020F0502020204030204" pitchFamily="34" charset="0"/>
              </a:rPr>
              <a:t>C</a:t>
            </a:r>
            <a:r>
              <a:rPr lang="en-GB" sz="2800" b="1" baseline="-25000" dirty="0">
                <a:latin typeface="Calibri" panose="020F0502020204030204" pitchFamily="34" charset="0"/>
                <a:cs typeface="Calibri" panose="020F0502020204030204" pitchFamily="34" charset="0"/>
              </a:rPr>
              <a:t>3</a:t>
            </a:r>
            <a:r>
              <a:rPr lang="en-GB" sz="2800" b="1" dirty="0">
                <a:latin typeface="Calibri" panose="020F0502020204030204" pitchFamily="34" charset="0"/>
                <a:cs typeface="Calibri" panose="020F0502020204030204" pitchFamily="34" charset="0"/>
              </a:rPr>
              <a:t>H</a:t>
            </a:r>
            <a:r>
              <a:rPr lang="en-GB" sz="2800" b="1" baseline="-25000" dirty="0">
                <a:latin typeface="Calibri" panose="020F0502020204030204" pitchFamily="34" charset="0"/>
                <a:cs typeface="Calibri" panose="020F0502020204030204" pitchFamily="34" charset="0"/>
              </a:rPr>
              <a:t>8</a:t>
            </a:r>
            <a:r>
              <a:rPr lang="en-GB" sz="2800" b="1" dirty="0">
                <a:latin typeface="Calibri" panose="020F0502020204030204" pitchFamily="34" charset="0"/>
                <a:cs typeface="Calibri" panose="020F0502020204030204" pitchFamily="34" charset="0"/>
              </a:rPr>
              <a:t> (g)  +  5 O</a:t>
            </a:r>
            <a:r>
              <a:rPr lang="en-GB" sz="2800" b="1" baseline="-25000" dirty="0">
                <a:latin typeface="Calibri" panose="020F0502020204030204" pitchFamily="34" charset="0"/>
                <a:cs typeface="Calibri" panose="020F0502020204030204" pitchFamily="34" charset="0"/>
              </a:rPr>
              <a:t>2</a:t>
            </a:r>
            <a:r>
              <a:rPr lang="en-GB" sz="2800" b="1" dirty="0">
                <a:latin typeface="Calibri" panose="020F0502020204030204" pitchFamily="34" charset="0"/>
                <a:cs typeface="Calibri" panose="020F0502020204030204" pitchFamily="34" charset="0"/>
              </a:rPr>
              <a:t> (g) </a:t>
            </a:r>
            <a:r>
              <a:rPr lang="en-GB" sz="2800" b="1" dirty="0">
                <a:latin typeface="Calibri" panose="020F0502020204030204" pitchFamily="34" charset="0"/>
                <a:cs typeface="Calibri" panose="020F0502020204030204" pitchFamily="34" charset="0"/>
                <a:sym typeface="Symbol" panose="05050102010706020507" pitchFamily="18" charset="2"/>
              </a:rPr>
              <a:t>   3 CO</a:t>
            </a:r>
            <a:r>
              <a:rPr lang="en-GB" sz="2800" b="1" baseline="-25000" dirty="0">
                <a:latin typeface="Calibri" panose="020F0502020204030204" pitchFamily="34" charset="0"/>
                <a:cs typeface="Calibri" panose="020F0502020204030204" pitchFamily="34" charset="0"/>
                <a:sym typeface="Symbol" panose="05050102010706020507" pitchFamily="18" charset="2"/>
              </a:rPr>
              <a:t>2</a:t>
            </a:r>
            <a:r>
              <a:rPr lang="en-GB" sz="2800" b="1" dirty="0">
                <a:latin typeface="Calibri" panose="020F0502020204030204" pitchFamily="34" charset="0"/>
                <a:cs typeface="Calibri" panose="020F0502020204030204" pitchFamily="34" charset="0"/>
                <a:sym typeface="Symbol" panose="05050102010706020507" pitchFamily="18" charset="2"/>
              </a:rPr>
              <a:t> (g)   +   4 H</a:t>
            </a:r>
            <a:r>
              <a:rPr lang="en-GB" sz="2800" b="1" baseline="-25000" dirty="0">
                <a:latin typeface="Calibri" panose="020F0502020204030204" pitchFamily="34" charset="0"/>
                <a:cs typeface="Calibri" panose="020F0502020204030204" pitchFamily="34" charset="0"/>
                <a:sym typeface="Symbol" panose="05050102010706020507" pitchFamily="18" charset="2"/>
              </a:rPr>
              <a:t>2</a:t>
            </a:r>
            <a:r>
              <a:rPr lang="en-GB" sz="2800" b="1" dirty="0">
                <a:latin typeface="Calibri" panose="020F0502020204030204" pitchFamily="34" charset="0"/>
                <a:cs typeface="Calibri" panose="020F0502020204030204" pitchFamily="34" charset="0"/>
                <a:sym typeface="Symbol" panose="05050102010706020507" pitchFamily="18" charset="2"/>
              </a:rPr>
              <a:t>O (l)</a:t>
            </a:r>
            <a:r>
              <a:rPr lang="en-GB" sz="2800" dirty="0">
                <a:latin typeface="Calibri" panose="020F0502020204030204" pitchFamily="34" charset="0"/>
                <a:cs typeface="Calibri" panose="020F0502020204030204" pitchFamily="34" charset="0"/>
                <a:sym typeface="Symbol" panose="05050102010706020507" pitchFamily="18" charset="2"/>
              </a:rPr>
              <a:t>	</a:t>
            </a:r>
            <a:r>
              <a:rPr lang="en-GB" sz="2800" b="1" dirty="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800" b="1" baseline="-25000" dirty="0" err="1">
                <a:solidFill>
                  <a:srgbClr val="00B050"/>
                </a:solidFill>
                <a:latin typeface="Calibri" panose="020F0502020204030204" pitchFamily="34" charset="0"/>
                <a:cs typeface="Calibri" panose="020F0502020204030204" pitchFamily="34" charset="0"/>
                <a:sym typeface="Symbol" panose="05050102010706020507" pitchFamily="18" charset="2"/>
              </a:rPr>
              <a:t>rxn</a:t>
            </a:r>
            <a:r>
              <a:rPr lang="en-GB" sz="2800" b="1" dirty="0"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800" dirty="0">
                <a:latin typeface="Calibri" panose="020F0502020204030204" pitchFamily="34" charset="0"/>
                <a:cs typeface="Calibri" panose="020F0502020204030204" pitchFamily="34" charset="0"/>
                <a:sym typeface="Symbol" panose="05050102010706020507" pitchFamily="18" charset="2"/>
              </a:rPr>
              <a:t> = </a:t>
            </a:r>
            <a:r>
              <a:rPr lang="en-GB" sz="2800" b="1" dirty="0">
                <a:solidFill>
                  <a:srgbClr val="00B050"/>
                </a:solidFill>
                <a:latin typeface="Calibri" panose="020F0502020204030204" pitchFamily="34" charset="0"/>
                <a:cs typeface="Calibri" panose="020F0502020204030204" pitchFamily="34" charset="0"/>
                <a:sym typeface="Symbol" panose="05050102010706020507" pitchFamily="18" charset="2"/>
              </a:rPr>
              <a:t>-2200 kJ</a:t>
            </a:r>
            <a:r>
              <a:rPr lang="en-GB" sz="2800" dirty="0">
                <a:latin typeface="Calibri" panose="020F0502020204030204" pitchFamily="34" charset="0"/>
                <a:cs typeface="Calibri" panose="020F0502020204030204" pitchFamily="34" charset="0"/>
                <a:sym typeface="Symbol" panose="05050102010706020507" pitchFamily="18" charset="2"/>
              </a:rPr>
              <a:t> </a:t>
            </a:r>
          </a:p>
          <a:p>
            <a:r>
              <a:rPr lang="en-GB" sz="2800" dirty="0">
                <a:latin typeface="Calibri" panose="020F0502020204030204" pitchFamily="34" charset="0"/>
                <a:cs typeface="Calibri" panose="020F0502020204030204" pitchFamily="34" charset="0"/>
                <a:sym typeface="Symbol" panose="05050102010706020507" pitchFamily="18" charset="2"/>
              </a:rPr>
              <a:t>How much heat will be released when 500 g of propane combusts completely in oxygen? </a:t>
            </a:r>
            <a:endParaRPr lang="en-GB" sz="2800"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5AAE533D-7C21-4E5F-9DE3-174BEACF2A3B}"/>
              </a:ext>
            </a:extLst>
          </p:cNvPr>
          <p:cNvSpPr txBox="1"/>
          <p:nvPr/>
        </p:nvSpPr>
        <p:spPr>
          <a:xfrm>
            <a:off x="733211" y="2519284"/>
            <a:ext cx="11203901" cy="830997"/>
          </a:xfrm>
          <a:prstGeom prst="rect">
            <a:avLst/>
          </a:prstGeom>
          <a:noFill/>
        </p:spPr>
        <p:txBody>
          <a:bodyPr wrap="none" rtlCol="0">
            <a:spAutoFit/>
          </a:bodyPr>
          <a:lstStyle/>
          <a:p>
            <a:r>
              <a:rPr lang="en-GB" sz="2400" i="1" dirty="0">
                <a:solidFill>
                  <a:srgbClr val="0000FF"/>
                </a:solidFill>
                <a:cs typeface="Calibri" panose="020F0502020204030204" pitchFamily="34" charset="0"/>
              </a:rPr>
              <a:t>When 1 mol of C</a:t>
            </a:r>
            <a:r>
              <a:rPr lang="en-GB" sz="2400" i="1" baseline="-25000" dirty="0">
                <a:solidFill>
                  <a:srgbClr val="0000FF"/>
                </a:solidFill>
                <a:cs typeface="Calibri" panose="020F0502020204030204" pitchFamily="34" charset="0"/>
              </a:rPr>
              <a:t>3</a:t>
            </a:r>
            <a:r>
              <a:rPr lang="en-GB" sz="2400" i="1" dirty="0">
                <a:solidFill>
                  <a:srgbClr val="0000FF"/>
                </a:solidFill>
                <a:cs typeface="Calibri" panose="020F0502020204030204" pitchFamily="34" charset="0"/>
              </a:rPr>
              <a:t>H</a:t>
            </a:r>
            <a:r>
              <a:rPr lang="en-GB" sz="2400" i="1" baseline="-25000" dirty="0">
                <a:solidFill>
                  <a:srgbClr val="0000FF"/>
                </a:solidFill>
                <a:cs typeface="Calibri" panose="020F0502020204030204" pitchFamily="34" charset="0"/>
              </a:rPr>
              <a:t>8 </a:t>
            </a:r>
            <a:r>
              <a:rPr lang="en-GB" sz="2400" i="1" dirty="0">
                <a:solidFill>
                  <a:srgbClr val="0000FF"/>
                </a:solidFill>
                <a:cs typeface="Calibri" panose="020F0502020204030204" pitchFamily="34" charset="0"/>
              </a:rPr>
              <a:t>reacts with oxygen, 2200 kJ of energy is released. Exothermic process. </a:t>
            </a:r>
          </a:p>
          <a:p>
            <a:r>
              <a:rPr lang="en-GB" sz="2400" i="1" dirty="0">
                <a:solidFill>
                  <a:srgbClr val="0000FF"/>
                </a:solidFill>
                <a:cs typeface="Calibri" panose="020F0502020204030204" pitchFamily="34" charset="0"/>
              </a:rPr>
              <a:t>How many moles of C</a:t>
            </a:r>
            <a:r>
              <a:rPr lang="en-GB" sz="2400" i="1" baseline="-25000" dirty="0">
                <a:solidFill>
                  <a:srgbClr val="0000FF"/>
                </a:solidFill>
                <a:cs typeface="Calibri" panose="020F0502020204030204" pitchFamily="34" charset="0"/>
              </a:rPr>
              <a:t>3</a:t>
            </a:r>
            <a:r>
              <a:rPr lang="en-GB" sz="2400" i="1" dirty="0">
                <a:solidFill>
                  <a:srgbClr val="0000FF"/>
                </a:solidFill>
                <a:cs typeface="Calibri" panose="020F0502020204030204" pitchFamily="34" charset="0"/>
              </a:rPr>
              <a:t>H</a:t>
            </a:r>
            <a:r>
              <a:rPr lang="en-GB" sz="2400" i="1" baseline="-25000" dirty="0">
                <a:solidFill>
                  <a:srgbClr val="0000FF"/>
                </a:solidFill>
                <a:cs typeface="Calibri" panose="020F0502020204030204" pitchFamily="34" charset="0"/>
              </a:rPr>
              <a:t>8 </a:t>
            </a:r>
            <a:r>
              <a:rPr lang="en-GB" sz="2400" i="1" dirty="0">
                <a:solidFill>
                  <a:srgbClr val="0000FF"/>
                </a:solidFill>
                <a:cs typeface="Calibri" panose="020F0502020204030204" pitchFamily="34" charset="0"/>
              </a:rPr>
              <a:t>in 500 g?  molar mass = 44.1 g/mol</a:t>
            </a:r>
          </a:p>
        </p:txBody>
      </p:sp>
      <p:sp>
        <p:nvSpPr>
          <p:cNvPr id="11" name="TextBox 10">
            <a:extLst>
              <a:ext uri="{FF2B5EF4-FFF2-40B4-BE49-F238E27FC236}">
                <a16:creationId xmlns:a16="http://schemas.microsoft.com/office/drawing/2014/main" id="{2659E193-D2F3-4937-8322-F3A2058BD7A5}"/>
              </a:ext>
            </a:extLst>
          </p:cNvPr>
          <p:cNvSpPr txBox="1"/>
          <p:nvPr/>
        </p:nvSpPr>
        <p:spPr>
          <a:xfrm>
            <a:off x="733213" y="3507719"/>
            <a:ext cx="9427910" cy="461665"/>
          </a:xfrm>
          <a:prstGeom prst="rect">
            <a:avLst/>
          </a:prstGeom>
          <a:noFill/>
        </p:spPr>
        <p:txBody>
          <a:bodyPr wrap="square" rtlCol="0">
            <a:spAutoFit/>
          </a:bodyPr>
          <a:lstStyle/>
          <a:p>
            <a:r>
              <a:rPr lang="en-GB" sz="2400" dirty="0">
                <a:cs typeface="Calibri" panose="020F0502020204030204" pitchFamily="34" charset="0"/>
              </a:rPr>
              <a:t>Heat supplied by burning 500 g C</a:t>
            </a:r>
            <a:r>
              <a:rPr lang="en-GB" sz="2400" baseline="-25000" dirty="0">
                <a:cs typeface="Calibri" panose="020F0502020204030204" pitchFamily="34" charset="0"/>
              </a:rPr>
              <a:t>3</a:t>
            </a:r>
            <a:r>
              <a:rPr lang="en-GB" sz="2400" dirty="0">
                <a:cs typeface="Calibri" panose="020F0502020204030204" pitchFamily="34" charset="0"/>
              </a:rPr>
              <a:t>H</a:t>
            </a:r>
            <a:r>
              <a:rPr lang="en-GB" sz="2400" baseline="-25000" dirty="0">
                <a:cs typeface="Calibri" panose="020F0502020204030204" pitchFamily="34" charset="0"/>
              </a:rPr>
              <a:t>8</a:t>
            </a:r>
            <a:endParaRPr lang="en-GB" sz="2400" dirty="0">
              <a:cs typeface="Calibri" panose="020F0502020204030204" pitchFamily="34" charset="0"/>
            </a:endParaRPr>
          </a:p>
        </p:txBody>
      </p: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638B4B8A-ABFE-4269-B666-942FF3EB7C9F}"/>
                  </a:ext>
                </a:extLst>
              </p:cNvPr>
              <p:cNvSpPr txBox="1"/>
              <p:nvPr/>
            </p:nvSpPr>
            <p:spPr>
              <a:xfrm>
                <a:off x="2573657" y="5530495"/>
                <a:ext cx="5392823" cy="79374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400">
                          <a:latin typeface="Cambria Math" panose="02040503050406030204" pitchFamily="18" charset="0"/>
                        </a:rPr>
                        <m:t>−2200</m:t>
                      </m:r>
                      <m:f>
                        <m:fPr>
                          <m:ctrlPr>
                            <a:rPr lang="en-GB" sz="2400" i="1">
                              <a:latin typeface="Cambria Math" panose="02040503050406030204" pitchFamily="18" charset="0"/>
                            </a:rPr>
                          </m:ctrlPr>
                        </m:fPr>
                        <m:num>
                          <m:r>
                            <m:rPr>
                              <m:sty m:val="p"/>
                            </m:rPr>
                            <a:rPr lang="en-GB" sz="2400">
                              <a:latin typeface="Cambria Math" panose="02040503050406030204" pitchFamily="18" charset="0"/>
                            </a:rPr>
                            <m:t>kJ</m:t>
                          </m:r>
                        </m:num>
                        <m:den>
                          <m:r>
                            <m:rPr>
                              <m:sty m:val="p"/>
                            </m:rPr>
                            <a:rPr lang="en-GB" sz="2400">
                              <a:latin typeface="Cambria Math" panose="02040503050406030204" pitchFamily="18" charset="0"/>
                            </a:rPr>
                            <m:t>mol</m:t>
                          </m:r>
                        </m:den>
                      </m:f>
                      <m:r>
                        <a:rPr lang="en-GB" sz="2400">
                          <a:latin typeface="Cambria Math" panose="02040503050406030204" pitchFamily="18" charset="0"/>
                          <a:ea typeface="Cambria Math" panose="02040503050406030204" pitchFamily="18" charset="0"/>
                        </a:rPr>
                        <m:t>× 11.3 </m:t>
                      </m:r>
                      <m:r>
                        <m:rPr>
                          <m:sty m:val="p"/>
                        </m:rPr>
                        <a:rPr lang="en-GB" sz="2400">
                          <a:latin typeface="Cambria Math" panose="02040503050406030204" pitchFamily="18" charset="0"/>
                          <a:ea typeface="Cambria Math" panose="02040503050406030204" pitchFamily="18" charset="0"/>
                        </a:rPr>
                        <m:t>mol</m:t>
                      </m:r>
                      <m:r>
                        <a:rPr lang="en-GB" sz="2400">
                          <a:latin typeface="Cambria Math" panose="02040503050406030204" pitchFamily="18" charset="0"/>
                          <a:ea typeface="Cambria Math" panose="02040503050406030204" pitchFamily="18" charset="0"/>
                        </a:rPr>
                        <m:t>=</m:t>
                      </m:r>
                      <m:r>
                        <a:rPr lang="en-GB" sz="2400" b="1">
                          <a:latin typeface="Cambria Math" panose="02040503050406030204" pitchFamily="18" charset="0"/>
                          <a:ea typeface="Cambria Math" panose="02040503050406030204" pitchFamily="18" charset="0"/>
                        </a:rPr>
                        <m:t>− </m:t>
                      </m:r>
                      <m:r>
                        <a:rPr lang="en-GB" sz="2400" b="1">
                          <a:latin typeface="Cambria Math" panose="02040503050406030204" pitchFamily="18" charset="0"/>
                          <a:ea typeface="Cambria Math" panose="02040503050406030204" pitchFamily="18" charset="0"/>
                        </a:rPr>
                        <m:t>𝟐𝟒</m:t>
                      </m:r>
                      <m:r>
                        <a:rPr lang="en-GB" sz="2400" b="1">
                          <a:latin typeface="Cambria Math" panose="02040503050406030204" pitchFamily="18" charset="0"/>
                          <a:ea typeface="Cambria Math" panose="02040503050406030204" pitchFamily="18" charset="0"/>
                        </a:rPr>
                        <m:t>,</m:t>
                      </m:r>
                      <m:r>
                        <a:rPr lang="en-GB" sz="2400" b="1">
                          <a:latin typeface="Cambria Math" panose="02040503050406030204" pitchFamily="18" charset="0"/>
                          <a:ea typeface="Cambria Math" panose="02040503050406030204" pitchFamily="18" charset="0"/>
                        </a:rPr>
                        <m:t>𝟖𝟔𝟎</m:t>
                      </m:r>
                      <m:r>
                        <a:rPr lang="en-GB" sz="2400" b="1">
                          <a:latin typeface="Cambria Math" panose="02040503050406030204" pitchFamily="18" charset="0"/>
                          <a:ea typeface="Cambria Math" panose="02040503050406030204" pitchFamily="18" charset="0"/>
                        </a:rPr>
                        <m:t> </m:t>
                      </m:r>
                      <m:r>
                        <a:rPr lang="en-GB" sz="2400" b="1">
                          <a:latin typeface="Cambria Math" panose="02040503050406030204" pitchFamily="18" charset="0"/>
                          <a:ea typeface="Cambria Math" panose="02040503050406030204" pitchFamily="18" charset="0"/>
                        </a:rPr>
                        <m:t>𝐤𝐉</m:t>
                      </m:r>
                    </m:oMath>
                  </m:oMathPara>
                </a14:m>
                <a:endParaRPr lang="en-GB" sz="2400" b="1" dirty="0">
                  <a:cs typeface="Calibri" panose="020F0502020204030204" pitchFamily="34" charset="0"/>
                </a:endParaRPr>
              </a:p>
            </p:txBody>
          </p:sp>
        </mc:Choice>
        <mc:Fallback xmlns="">
          <p:sp>
            <p:nvSpPr>
              <p:cNvPr id="12" name="TextBox 11">
                <a:extLst>
                  <a:ext uri="{FF2B5EF4-FFF2-40B4-BE49-F238E27FC236}">
                    <a16:creationId xmlns:a16="http://schemas.microsoft.com/office/drawing/2014/main" id="{638B4B8A-ABFE-4269-B666-942FF3EB7C9F}"/>
                  </a:ext>
                </a:extLst>
              </p:cNvPr>
              <p:cNvSpPr txBox="1">
                <a:spLocks noRot="1" noChangeAspect="1" noMove="1" noResize="1" noEditPoints="1" noAdjustHandles="1" noChangeArrowheads="1" noChangeShapeType="1" noTextEdit="1"/>
              </p:cNvSpPr>
              <p:nvPr/>
            </p:nvSpPr>
            <p:spPr>
              <a:xfrm>
                <a:off x="2573657" y="5530495"/>
                <a:ext cx="5392823" cy="793743"/>
              </a:xfrm>
              <a:prstGeom prst="rect">
                <a:avLst/>
              </a:prstGeom>
              <a:blipFill>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 name="TextBox 1">
                <a:extLst>
                  <a:ext uri="{FF2B5EF4-FFF2-40B4-BE49-F238E27FC236}">
                    <a16:creationId xmlns:a16="http://schemas.microsoft.com/office/drawing/2014/main" id="{0D934E9B-D244-4F6E-A0A3-25E6DD6D1485}"/>
                  </a:ext>
                </a:extLst>
              </p:cNvPr>
              <p:cNvSpPr txBox="1"/>
              <p:nvPr/>
            </p:nvSpPr>
            <p:spPr>
              <a:xfrm>
                <a:off x="2601255" y="4220800"/>
                <a:ext cx="5155579" cy="85850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400">
                          <a:latin typeface="Cambria Math" panose="02040503050406030204" pitchFamily="18" charset="0"/>
                        </a:rPr>
                        <m:t>500 </m:t>
                      </m:r>
                      <m:r>
                        <m:rPr>
                          <m:sty m:val="p"/>
                        </m:rPr>
                        <a:rPr lang="en-GB" sz="2400">
                          <a:latin typeface="Cambria Math" panose="02040503050406030204" pitchFamily="18" charset="0"/>
                        </a:rPr>
                        <m:t>g</m:t>
                      </m:r>
                      <m:r>
                        <a:rPr lang="en-GB" sz="2400">
                          <a:latin typeface="Cambria Math" panose="02040503050406030204" pitchFamily="18" charset="0"/>
                        </a:rPr>
                        <m:t> </m:t>
                      </m:r>
                      <m:r>
                        <m:rPr>
                          <m:sty m:val="p"/>
                        </m:rPr>
                        <a:rPr lang="en-GB" sz="2400">
                          <a:latin typeface="Cambria Math" panose="02040503050406030204" pitchFamily="18" charset="0"/>
                        </a:rPr>
                        <m:t>C</m:t>
                      </m:r>
                      <m:r>
                        <a:rPr lang="en-GB" sz="2400" baseline="-25000">
                          <a:latin typeface="Cambria Math" panose="02040503050406030204" pitchFamily="18" charset="0"/>
                        </a:rPr>
                        <m:t>3</m:t>
                      </m:r>
                      <m:r>
                        <m:rPr>
                          <m:sty m:val="p"/>
                        </m:rPr>
                        <a:rPr lang="en-GB" sz="2400">
                          <a:latin typeface="Cambria Math" panose="02040503050406030204" pitchFamily="18" charset="0"/>
                        </a:rPr>
                        <m:t>H</m:t>
                      </m:r>
                      <m:r>
                        <a:rPr lang="en-GB" sz="2400" baseline="-25000">
                          <a:latin typeface="Cambria Math" panose="02040503050406030204" pitchFamily="18" charset="0"/>
                        </a:rPr>
                        <m:t>8</m:t>
                      </m:r>
                      <m:r>
                        <a:rPr lang="en-GB" sz="2400">
                          <a:latin typeface="Cambria Math" panose="02040503050406030204" pitchFamily="18" charset="0"/>
                        </a:rPr>
                        <m:t> </m:t>
                      </m:r>
                      <m:r>
                        <a:rPr lang="en-GB" sz="2400">
                          <a:latin typeface="Cambria Math" panose="02040503050406030204" pitchFamily="18" charset="0"/>
                          <a:ea typeface="Cambria Math" panose="02040503050406030204" pitchFamily="18" charset="0"/>
                        </a:rPr>
                        <m:t>× </m:t>
                      </m:r>
                      <m:f>
                        <m:fPr>
                          <m:ctrlPr>
                            <a:rPr lang="en-GB" sz="2400" i="1">
                              <a:latin typeface="Cambria Math" panose="02040503050406030204" pitchFamily="18" charset="0"/>
                              <a:ea typeface="Cambria Math" panose="02040503050406030204" pitchFamily="18" charset="0"/>
                            </a:rPr>
                          </m:ctrlPr>
                        </m:fPr>
                        <m:num>
                          <m:r>
                            <a:rPr lang="en-GB" sz="2400">
                              <a:latin typeface="Cambria Math" panose="02040503050406030204" pitchFamily="18" charset="0"/>
                              <a:ea typeface="Cambria Math" panose="02040503050406030204" pitchFamily="18" charset="0"/>
                            </a:rPr>
                            <m:t>1 </m:t>
                          </m:r>
                          <m:r>
                            <m:rPr>
                              <m:sty m:val="p"/>
                            </m:rPr>
                            <a:rPr lang="en-GB" sz="2400">
                              <a:latin typeface="Cambria Math" panose="02040503050406030204" pitchFamily="18" charset="0"/>
                              <a:ea typeface="Cambria Math" panose="02040503050406030204" pitchFamily="18" charset="0"/>
                            </a:rPr>
                            <m:t>mol</m:t>
                          </m:r>
                        </m:num>
                        <m:den>
                          <m:r>
                            <a:rPr lang="en-GB" sz="2400">
                              <a:latin typeface="Cambria Math" panose="02040503050406030204" pitchFamily="18" charset="0"/>
                              <a:ea typeface="Cambria Math" panose="02040503050406030204" pitchFamily="18" charset="0"/>
                            </a:rPr>
                            <m:t>44.1 </m:t>
                          </m:r>
                          <m:r>
                            <m:rPr>
                              <m:sty m:val="p"/>
                            </m:rPr>
                            <a:rPr lang="en-GB" sz="2400">
                              <a:latin typeface="Cambria Math" panose="02040503050406030204" pitchFamily="18" charset="0"/>
                              <a:ea typeface="Cambria Math" panose="02040503050406030204" pitchFamily="18" charset="0"/>
                            </a:rPr>
                            <m:t>g</m:t>
                          </m:r>
                        </m:den>
                      </m:f>
                      <m:r>
                        <a:rPr lang="en-GB" sz="2400">
                          <a:latin typeface="Cambria Math" panose="02040503050406030204" pitchFamily="18" charset="0"/>
                          <a:ea typeface="Cambria Math" panose="02040503050406030204" pitchFamily="18" charset="0"/>
                        </a:rPr>
                        <m:t>=11.3 </m:t>
                      </m:r>
                      <m:r>
                        <m:rPr>
                          <m:sty m:val="p"/>
                        </m:rPr>
                        <a:rPr lang="en-GB" sz="2400">
                          <a:latin typeface="Cambria Math" panose="02040503050406030204" pitchFamily="18" charset="0"/>
                          <a:ea typeface="Cambria Math" panose="02040503050406030204" pitchFamily="18" charset="0"/>
                        </a:rPr>
                        <m:t>mol</m:t>
                      </m:r>
                      <m:r>
                        <a:rPr lang="en-GB" sz="2400">
                          <a:latin typeface="Cambria Math" panose="02040503050406030204" pitchFamily="18" charset="0"/>
                          <a:ea typeface="Cambria Math" panose="02040503050406030204" pitchFamily="18" charset="0"/>
                        </a:rPr>
                        <m:t> </m:t>
                      </m:r>
                      <m:r>
                        <m:rPr>
                          <m:sty m:val="p"/>
                        </m:rPr>
                        <a:rPr lang="en-GB" sz="2400">
                          <a:latin typeface="Cambria Math" panose="02040503050406030204" pitchFamily="18" charset="0"/>
                          <a:ea typeface="Cambria Math" panose="02040503050406030204" pitchFamily="18" charset="0"/>
                        </a:rPr>
                        <m:t>C</m:t>
                      </m:r>
                      <m:r>
                        <a:rPr lang="en-GB" sz="2400" baseline="-25000">
                          <a:latin typeface="Cambria Math" panose="02040503050406030204" pitchFamily="18" charset="0"/>
                          <a:ea typeface="Cambria Math" panose="02040503050406030204" pitchFamily="18" charset="0"/>
                        </a:rPr>
                        <m:t>3</m:t>
                      </m:r>
                      <m:r>
                        <m:rPr>
                          <m:sty m:val="p"/>
                        </m:rPr>
                        <a:rPr lang="en-GB" sz="2400">
                          <a:latin typeface="Cambria Math" panose="02040503050406030204" pitchFamily="18" charset="0"/>
                          <a:ea typeface="Cambria Math" panose="02040503050406030204" pitchFamily="18" charset="0"/>
                        </a:rPr>
                        <m:t>H</m:t>
                      </m:r>
                      <m:r>
                        <a:rPr lang="en-GB" sz="2400" baseline="-25000">
                          <a:latin typeface="Cambria Math" panose="02040503050406030204" pitchFamily="18" charset="0"/>
                          <a:ea typeface="Cambria Math" panose="02040503050406030204" pitchFamily="18" charset="0"/>
                        </a:rPr>
                        <m:t>8</m:t>
                      </m:r>
                    </m:oMath>
                  </m:oMathPara>
                </a14:m>
                <a:endParaRPr lang="en-GB" sz="2400" baseline="-25000" dirty="0">
                  <a:cs typeface="Calibri" panose="020F0502020204030204" pitchFamily="34" charset="0"/>
                </a:endParaRPr>
              </a:p>
            </p:txBody>
          </p:sp>
        </mc:Choice>
        <mc:Fallback xmlns="">
          <p:sp>
            <p:nvSpPr>
              <p:cNvPr id="2" name="TextBox 1">
                <a:extLst>
                  <a:ext uri="{FF2B5EF4-FFF2-40B4-BE49-F238E27FC236}">
                    <a16:creationId xmlns:a16="http://schemas.microsoft.com/office/drawing/2014/main" id="{0D934E9B-D244-4F6E-A0A3-25E6DD6D1485}"/>
                  </a:ext>
                </a:extLst>
              </p:cNvPr>
              <p:cNvSpPr txBox="1">
                <a:spLocks noRot="1" noChangeAspect="1" noMove="1" noResize="1" noEditPoints="1" noAdjustHandles="1" noChangeArrowheads="1" noChangeShapeType="1" noTextEdit="1"/>
              </p:cNvSpPr>
              <p:nvPr/>
            </p:nvSpPr>
            <p:spPr>
              <a:xfrm>
                <a:off x="2601255" y="4220800"/>
                <a:ext cx="5155579" cy="858505"/>
              </a:xfrm>
              <a:prstGeom prst="rect">
                <a:avLst/>
              </a:prstGeom>
              <a:blipFill>
                <a:blip r:embed="rId3"/>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2944605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P spid="12"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0" y="17924"/>
            <a:ext cx="7760249"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rPr>
              <a:t>PRACTICE PROBLEM</a:t>
            </a:r>
            <a:endParaRPr lang="en-GB" sz="3600" b="1" dirty="0">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8F74F3CD-43FA-4971-A016-1030C24E6450}"/>
              </a:ext>
            </a:extLst>
          </p:cNvPr>
          <p:cNvSpPr txBox="1"/>
          <p:nvPr/>
        </p:nvSpPr>
        <p:spPr>
          <a:xfrm>
            <a:off x="765412" y="928949"/>
            <a:ext cx="11065641" cy="1815882"/>
          </a:xfrm>
          <a:prstGeom prst="rect">
            <a:avLst/>
          </a:prstGeom>
          <a:noFill/>
        </p:spPr>
        <p:txBody>
          <a:bodyPr wrap="square" rtlCol="0">
            <a:spAutoFit/>
          </a:bodyPr>
          <a:lstStyle/>
          <a:p>
            <a:r>
              <a:rPr lang="en-GB" sz="2800"/>
              <a:t>How much heat will be released when 2.9 g of butane (molar mass 58.0 g/mol) combusts completely in oxygen according to:</a:t>
            </a:r>
          </a:p>
          <a:p>
            <a:endParaRPr lang="en-GB" sz="2800"/>
          </a:p>
          <a:p>
            <a:r>
              <a:rPr lang="en-GB" sz="2800" b="1"/>
              <a:t>2 C</a:t>
            </a:r>
            <a:r>
              <a:rPr lang="en-GB" sz="2800" b="1" baseline="-25000"/>
              <a:t>4</a:t>
            </a:r>
            <a:r>
              <a:rPr lang="en-GB" sz="2800" b="1"/>
              <a:t>H</a:t>
            </a:r>
            <a:r>
              <a:rPr lang="en-GB" sz="2800" b="1" baseline="-25000"/>
              <a:t>10</a:t>
            </a:r>
            <a:r>
              <a:rPr lang="en-GB" sz="2800" b="1"/>
              <a:t> (g)  +  13 O</a:t>
            </a:r>
            <a:r>
              <a:rPr lang="en-GB" sz="2800" b="1" baseline="-25000"/>
              <a:t>2</a:t>
            </a:r>
            <a:r>
              <a:rPr lang="en-GB" sz="2800" b="1"/>
              <a:t> (g) </a:t>
            </a:r>
            <a:r>
              <a:rPr lang="en-GB" sz="2800" b="1">
                <a:sym typeface="Symbol" panose="05050102010706020507" pitchFamily="18" charset="2"/>
              </a:rPr>
              <a:t>   8 CO</a:t>
            </a:r>
            <a:r>
              <a:rPr lang="en-GB" sz="2800" b="1" baseline="-25000">
                <a:sym typeface="Symbol" panose="05050102010706020507" pitchFamily="18" charset="2"/>
              </a:rPr>
              <a:t>2</a:t>
            </a:r>
            <a:r>
              <a:rPr lang="en-GB" sz="2800" b="1">
                <a:sym typeface="Symbol" panose="05050102010706020507" pitchFamily="18" charset="2"/>
              </a:rPr>
              <a:t> (g)   +   10 H</a:t>
            </a:r>
            <a:r>
              <a:rPr lang="en-GB" sz="2800" b="1" baseline="-25000">
                <a:sym typeface="Symbol" panose="05050102010706020507" pitchFamily="18" charset="2"/>
              </a:rPr>
              <a:t>2</a:t>
            </a:r>
            <a:r>
              <a:rPr lang="en-GB" sz="2800" b="1">
                <a:sym typeface="Symbol" panose="05050102010706020507" pitchFamily="18" charset="2"/>
              </a:rPr>
              <a:t>O (l)	</a:t>
            </a:r>
            <a:r>
              <a:rPr lang="en-GB" sz="2800" b="1">
                <a:solidFill>
                  <a:srgbClr val="00B050"/>
                </a:solidFill>
                <a:sym typeface="Symbol" panose="05050102010706020507" pitchFamily="18" charset="2"/>
              </a:rPr>
              <a:t> </a:t>
            </a:r>
            <a:r>
              <a:rPr lang="en-GB" sz="2800" b="1" baseline="-25000" err="1">
                <a:solidFill>
                  <a:srgbClr val="00B050"/>
                </a:solidFill>
                <a:sym typeface="Symbol" panose="05050102010706020507" pitchFamily="18" charset="2"/>
              </a:rPr>
              <a:t>rxn</a:t>
            </a:r>
            <a:r>
              <a:rPr lang="en-GB" sz="2800" b="1" err="1">
                <a:solidFill>
                  <a:srgbClr val="00B050"/>
                </a:solidFill>
                <a:sym typeface="Symbol" panose="05050102010706020507" pitchFamily="18" charset="2"/>
              </a:rPr>
              <a:t>H</a:t>
            </a:r>
            <a:r>
              <a:rPr lang="en-GB" sz="2800">
                <a:sym typeface="Symbol" panose="05050102010706020507" pitchFamily="18" charset="2"/>
              </a:rPr>
              <a:t> = </a:t>
            </a:r>
            <a:r>
              <a:rPr lang="en-GB" sz="2800" b="1">
                <a:solidFill>
                  <a:srgbClr val="00B050"/>
                </a:solidFill>
                <a:sym typeface="Symbol" panose="05050102010706020507" pitchFamily="18" charset="2"/>
              </a:rPr>
              <a:t>-5600 kJ</a:t>
            </a:r>
            <a:r>
              <a:rPr lang="en-GB" sz="2800"/>
              <a:t> </a:t>
            </a:r>
          </a:p>
        </p:txBody>
      </p:sp>
    </p:spTree>
    <p:extLst>
      <p:ext uri="{BB962C8B-B14F-4D97-AF65-F5344CB8AC3E}">
        <p14:creationId xmlns:p14="http://schemas.microsoft.com/office/powerpoint/2010/main" val="1061745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0" y="26031"/>
            <a:ext cx="7760249"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rPr>
              <a:t>PRACTICE PROBLEM</a:t>
            </a:r>
            <a:endParaRPr lang="en-GB" sz="3600" b="1" dirty="0">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8F74F3CD-43FA-4971-A016-1030C24E6450}"/>
              </a:ext>
            </a:extLst>
          </p:cNvPr>
          <p:cNvSpPr txBox="1"/>
          <p:nvPr/>
        </p:nvSpPr>
        <p:spPr>
          <a:xfrm>
            <a:off x="541421" y="788562"/>
            <a:ext cx="11650579" cy="1569660"/>
          </a:xfrm>
          <a:prstGeom prst="rect">
            <a:avLst/>
          </a:prstGeom>
          <a:noFill/>
        </p:spPr>
        <p:txBody>
          <a:bodyPr wrap="square" rtlCol="0">
            <a:spAutoFit/>
          </a:bodyPr>
          <a:lstStyle/>
          <a:p>
            <a:r>
              <a:rPr lang="en-GB" sz="2400" dirty="0"/>
              <a:t>How much heat will be released when 2.9 g of butane (molar mass 58.0 g/mol) combusts completely in oxygen according to:</a:t>
            </a:r>
          </a:p>
          <a:p>
            <a:endParaRPr lang="en-GB" sz="2400" dirty="0"/>
          </a:p>
          <a:p>
            <a:r>
              <a:rPr lang="en-GB" sz="2400" b="1" dirty="0"/>
              <a:t>2 C</a:t>
            </a:r>
            <a:r>
              <a:rPr lang="en-GB" sz="2400" b="1" baseline="-25000" dirty="0"/>
              <a:t>4</a:t>
            </a:r>
            <a:r>
              <a:rPr lang="en-GB" sz="2400" b="1" dirty="0"/>
              <a:t>H</a:t>
            </a:r>
            <a:r>
              <a:rPr lang="en-GB" sz="2400" b="1" baseline="-25000" dirty="0"/>
              <a:t>10</a:t>
            </a:r>
            <a:r>
              <a:rPr lang="en-GB" sz="2400" b="1" dirty="0"/>
              <a:t> (g)  +  13 O</a:t>
            </a:r>
            <a:r>
              <a:rPr lang="en-GB" sz="2400" b="1" baseline="-25000" dirty="0"/>
              <a:t>2</a:t>
            </a:r>
            <a:r>
              <a:rPr lang="en-GB" sz="2400" b="1" dirty="0"/>
              <a:t> (g) </a:t>
            </a:r>
            <a:r>
              <a:rPr lang="en-GB" sz="2400" b="1" dirty="0">
                <a:sym typeface="Symbol" panose="05050102010706020507" pitchFamily="18" charset="2"/>
              </a:rPr>
              <a:t>   8 CO</a:t>
            </a:r>
            <a:r>
              <a:rPr lang="en-GB" sz="2400" b="1" baseline="-25000" dirty="0">
                <a:sym typeface="Symbol" panose="05050102010706020507" pitchFamily="18" charset="2"/>
              </a:rPr>
              <a:t>2</a:t>
            </a:r>
            <a:r>
              <a:rPr lang="en-GB" sz="2400" b="1" dirty="0">
                <a:sym typeface="Symbol" panose="05050102010706020507" pitchFamily="18" charset="2"/>
              </a:rPr>
              <a:t> (g)   +   10 H</a:t>
            </a:r>
            <a:r>
              <a:rPr lang="en-GB" sz="2400" b="1" baseline="-25000" dirty="0">
                <a:sym typeface="Symbol" panose="05050102010706020507" pitchFamily="18" charset="2"/>
              </a:rPr>
              <a:t>2</a:t>
            </a:r>
            <a:r>
              <a:rPr lang="en-GB" sz="2400" b="1" dirty="0">
                <a:sym typeface="Symbol" panose="05050102010706020507" pitchFamily="18" charset="2"/>
              </a:rPr>
              <a:t>O (l)	</a:t>
            </a:r>
            <a:r>
              <a:rPr lang="en-GB" sz="2400" b="1" dirty="0">
                <a:solidFill>
                  <a:srgbClr val="00B050"/>
                </a:solidFill>
                <a:sym typeface="Symbol" panose="05050102010706020507" pitchFamily="18" charset="2"/>
              </a:rPr>
              <a:t> </a:t>
            </a:r>
            <a:r>
              <a:rPr lang="en-GB" sz="2400" b="1" baseline="-25000" dirty="0" err="1">
                <a:solidFill>
                  <a:srgbClr val="00B050"/>
                </a:solidFill>
                <a:sym typeface="Symbol" panose="05050102010706020507" pitchFamily="18" charset="2"/>
              </a:rPr>
              <a:t>rxn</a:t>
            </a:r>
            <a:r>
              <a:rPr lang="en-GB" sz="2400" b="1" dirty="0" err="1">
                <a:solidFill>
                  <a:srgbClr val="00B050"/>
                </a:solidFill>
                <a:sym typeface="Symbol" panose="05050102010706020507" pitchFamily="18" charset="2"/>
              </a:rPr>
              <a:t>H</a:t>
            </a:r>
            <a:r>
              <a:rPr lang="en-GB" sz="2400" dirty="0">
                <a:sym typeface="Symbol" panose="05050102010706020507" pitchFamily="18" charset="2"/>
              </a:rPr>
              <a:t> = </a:t>
            </a:r>
            <a:r>
              <a:rPr lang="en-GB" sz="2400" b="1" dirty="0">
                <a:solidFill>
                  <a:srgbClr val="00B050"/>
                </a:solidFill>
                <a:sym typeface="Symbol" panose="05050102010706020507" pitchFamily="18" charset="2"/>
              </a:rPr>
              <a:t>-5600 kJ</a:t>
            </a:r>
            <a:r>
              <a:rPr lang="en-GB" sz="2400" dirty="0"/>
              <a:t> </a:t>
            </a:r>
          </a:p>
        </p:txBody>
      </p:sp>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EAECDC77-17B7-4999-890C-6E29A320AB84}"/>
                  </a:ext>
                </a:extLst>
              </p:cNvPr>
              <p:cNvSpPr txBox="1"/>
              <p:nvPr/>
            </p:nvSpPr>
            <p:spPr>
              <a:xfrm>
                <a:off x="1184885" y="2578653"/>
                <a:ext cx="8546635" cy="461665"/>
              </a:xfrm>
              <a:prstGeom prst="rect">
                <a:avLst/>
              </a:prstGeom>
              <a:noFill/>
            </p:spPr>
            <p:txBody>
              <a:bodyPr wrap="none" rtlCol="0">
                <a:spAutoFit/>
              </a:bodyPr>
              <a:lstStyle/>
              <a:p>
                <a:r>
                  <a:rPr lang="en-GB" sz="2400" dirty="0"/>
                  <a:t>2 moles of C</a:t>
                </a:r>
                <a:r>
                  <a:rPr lang="en-GB" sz="2400" baseline="-25000" dirty="0"/>
                  <a:t>4</a:t>
                </a:r>
                <a:r>
                  <a:rPr lang="en-GB" sz="2400" dirty="0"/>
                  <a:t>H</a:t>
                </a:r>
                <a:r>
                  <a:rPr lang="en-GB" sz="2400" baseline="-25000" dirty="0"/>
                  <a:t>10</a:t>
                </a:r>
                <a:r>
                  <a:rPr lang="en-GB" sz="2400" dirty="0"/>
                  <a:t> (2 </a:t>
                </a:r>
                <a14:m>
                  <m:oMath xmlns:m="http://schemas.openxmlformats.org/officeDocument/2006/math">
                    <m:r>
                      <a:rPr lang="en-GB" sz="2400">
                        <a:latin typeface="Cambria Math" panose="02040503050406030204" pitchFamily="18" charset="0"/>
                        <a:ea typeface="Cambria Math" panose="02040503050406030204" pitchFamily="18" charset="0"/>
                      </a:rPr>
                      <m:t>×</m:t>
                    </m:r>
                  </m:oMath>
                </a14:m>
                <a:r>
                  <a:rPr lang="en-GB" sz="2400" dirty="0"/>
                  <a:t> 58.0 = 116 g) can release  5600 kJ of heat </a:t>
                </a:r>
              </a:p>
            </p:txBody>
          </p:sp>
        </mc:Choice>
        <mc:Fallback xmlns="">
          <p:sp>
            <p:nvSpPr>
              <p:cNvPr id="13" name="TextBox 12">
                <a:extLst>
                  <a:ext uri="{FF2B5EF4-FFF2-40B4-BE49-F238E27FC236}">
                    <a16:creationId xmlns:a16="http://schemas.microsoft.com/office/drawing/2014/main" id="{EAECDC77-17B7-4999-890C-6E29A320AB84}"/>
                  </a:ext>
                </a:extLst>
              </p:cNvPr>
              <p:cNvSpPr txBox="1">
                <a:spLocks noRot="1" noChangeAspect="1" noMove="1" noResize="1" noEditPoints="1" noAdjustHandles="1" noChangeArrowheads="1" noChangeShapeType="1" noTextEdit="1"/>
              </p:cNvSpPr>
              <p:nvPr/>
            </p:nvSpPr>
            <p:spPr>
              <a:xfrm>
                <a:off x="1184885" y="2578653"/>
                <a:ext cx="8546635" cy="461665"/>
              </a:xfrm>
              <a:prstGeom prst="rect">
                <a:avLst/>
              </a:prstGeom>
              <a:blipFill>
                <a:blip r:embed="rId2"/>
                <a:stretch>
                  <a:fillRect l="-1070" t="-10526" r="-214" b="-2894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B8FAF69D-3FA3-41F4-8272-F4923876D844}"/>
                  </a:ext>
                </a:extLst>
              </p:cNvPr>
              <p:cNvSpPr txBox="1"/>
              <p:nvPr/>
            </p:nvSpPr>
            <p:spPr>
              <a:xfrm>
                <a:off x="1184885" y="3260749"/>
                <a:ext cx="9336723" cy="680123"/>
              </a:xfrm>
              <a:prstGeom prst="rect">
                <a:avLst/>
              </a:prstGeom>
              <a:noFill/>
            </p:spPr>
            <p:txBody>
              <a:bodyPr wrap="none" rtlCol="0">
                <a:spAutoFit/>
              </a:bodyPr>
              <a:lstStyle/>
              <a:p>
                <a14:m>
                  <m:oMath xmlns:m="http://schemas.openxmlformats.org/officeDocument/2006/math">
                    <m:r>
                      <a:rPr lang="en-GB" sz="2400">
                        <a:latin typeface="Cambria Math" panose="02040503050406030204" pitchFamily="18" charset="0"/>
                      </a:rPr>
                      <m:t>2.9 </m:t>
                    </m:r>
                    <m:r>
                      <m:rPr>
                        <m:sty m:val="p"/>
                      </m:rPr>
                      <a:rPr lang="en-GB" sz="2400">
                        <a:latin typeface="Cambria Math" panose="02040503050406030204" pitchFamily="18" charset="0"/>
                      </a:rPr>
                      <m:t>g</m:t>
                    </m:r>
                    <m:r>
                      <a:rPr lang="en-GB" sz="2400">
                        <a:latin typeface="Cambria Math" panose="02040503050406030204" pitchFamily="18" charset="0"/>
                      </a:rPr>
                      <m:t> × </m:t>
                    </m:r>
                    <m:f>
                      <m:fPr>
                        <m:ctrlPr>
                          <a:rPr lang="en-GB" sz="2400" i="1">
                            <a:latin typeface="Cambria Math" panose="02040503050406030204" pitchFamily="18" charset="0"/>
                            <a:ea typeface="Cambria Math" panose="02040503050406030204" pitchFamily="18" charset="0"/>
                          </a:rPr>
                        </m:ctrlPr>
                      </m:fPr>
                      <m:num>
                        <m:r>
                          <a:rPr lang="en-GB" sz="2400">
                            <a:latin typeface="Cambria Math" panose="02040503050406030204" pitchFamily="18" charset="0"/>
                            <a:ea typeface="Cambria Math" panose="02040503050406030204" pitchFamily="18" charset="0"/>
                          </a:rPr>
                          <m:t>1 </m:t>
                        </m:r>
                        <m:r>
                          <m:rPr>
                            <m:sty m:val="p"/>
                          </m:rPr>
                          <a:rPr lang="en-GB" sz="2400">
                            <a:latin typeface="Cambria Math" panose="02040503050406030204" pitchFamily="18" charset="0"/>
                            <a:ea typeface="Cambria Math" panose="02040503050406030204" pitchFamily="18" charset="0"/>
                          </a:rPr>
                          <m:t>mol</m:t>
                        </m:r>
                      </m:num>
                      <m:den>
                        <m:r>
                          <a:rPr lang="en-GB" sz="2400">
                            <a:latin typeface="Cambria Math" panose="02040503050406030204" pitchFamily="18" charset="0"/>
                            <a:ea typeface="Cambria Math" panose="02040503050406030204" pitchFamily="18" charset="0"/>
                          </a:rPr>
                          <m:t>58.0 </m:t>
                        </m:r>
                        <m:r>
                          <m:rPr>
                            <m:sty m:val="p"/>
                          </m:rPr>
                          <a:rPr lang="en-GB" sz="2400">
                            <a:latin typeface="Cambria Math" panose="02040503050406030204" pitchFamily="18" charset="0"/>
                            <a:ea typeface="Cambria Math" panose="02040503050406030204" pitchFamily="18" charset="0"/>
                          </a:rPr>
                          <m:t>g</m:t>
                        </m:r>
                      </m:den>
                    </m:f>
                    <m:r>
                      <a:rPr lang="en-GB" sz="2400">
                        <a:latin typeface="Cambria Math" panose="02040503050406030204" pitchFamily="18" charset="0"/>
                        <a:ea typeface="Cambria Math" panose="02040503050406030204" pitchFamily="18" charset="0"/>
                      </a:rPr>
                      <m:t> ×</m:t>
                    </m:r>
                  </m:oMath>
                </a14:m>
                <a:r>
                  <a:rPr lang="en-GB" sz="2400" dirty="0"/>
                  <a:t> </a:t>
                </a:r>
                <a14:m>
                  <m:oMath xmlns:m="http://schemas.openxmlformats.org/officeDocument/2006/math">
                    <m:f>
                      <m:fPr>
                        <m:ctrlPr>
                          <a:rPr lang="en-GB" sz="2400" i="1">
                            <a:latin typeface="Cambria Math" panose="02040503050406030204" pitchFamily="18" charset="0"/>
                            <a:ea typeface="Cambria Math" panose="02040503050406030204" pitchFamily="18" charset="0"/>
                          </a:rPr>
                        </m:ctrlPr>
                      </m:fPr>
                      <m:num>
                        <m:r>
                          <a:rPr lang="en-GB" sz="2400">
                            <a:latin typeface="Cambria Math" panose="02040503050406030204" pitchFamily="18" charset="0"/>
                            <a:ea typeface="Cambria Math" panose="02040503050406030204" pitchFamily="18" charset="0"/>
                          </a:rPr>
                          <m:t>−5600 </m:t>
                        </m:r>
                        <m:r>
                          <m:rPr>
                            <m:sty m:val="p"/>
                          </m:rPr>
                          <a:rPr lang="en-GB" sz="2400">
                            <a:latin typeface="Cambria Math" panose="02040503050406030204" pitchFamily="18" charset="0"/>
                            <a:ea typeface="Cambria Math" panose="02040503050406030204" pitchFamily="18" charset="0"/>
                          </a:rPr>
                          <m:t>kJ</m:t>
                        </m:r>
                      </m:num>
                      <m:den>
                        <m:r>
                          <a:rPr lang="en-GB" sz="2400">
                            <a:latin typeface="Cambria Math" panose="02040503050406030204" pitchFamily="18" charset="0"/>
                            <a:ea typeface="Cambria Math" panose="02040503050406030204" pitchFamily="18" charset="0"/>
                          </a:rPr>
                          <m:t>2 </m:t>
                        </m:r>
                        <m:r>
                          <m:rPr>
                            <m:sty m:val="p"/>
                          </m:rPr>
                          <a:rPr lang="en-GB" sz="2400">
                            <a:latin typeface="Cambria Math" panose="02040503050406030204" pitchFamily="18" charset="0"/>
                            <a:ea typeface="Cambria Math" panose="02040503050406030204" pitchFamily="18" charset="0"/>
                          </a:rPr>
                          <m:t>mol</m:t>
                        </m:r>
                      </m:den>
                    </m:f>
                    <m:r>
                      <a:rPr lang="en-GB" sz="2400">
                        <a:latin typeface="Cambria Math" panose="02040503050406030204" pitchFamily="18" charset="0"/>
                        <a:ea typeface="Cambria Math" panose="02040503050406030204" pitchFamily="18" charset="0"/>
                      </a:rPr>
                      <m:t>=</m:t>
                    </m:r>
                    <m:f>
                      <m:fPr>
                        <m:ctrlPr>
                          <a:rPr lang="en-GB" sz="2400" i="1">
                            <a:latin typeface="Cambria Math" panose="02040503050406030204" pitchFamily="18" charset="0"/>
                            <a:ea typeface="Cambria Math" panose="02040503050406030204" pitchFamily="18" charset="0"/>
                          </a:rPr>
                        </m:ctrlPr>
                      </m:fPr>
                      <m:num>
                        <m:r>
                          <a:rPr lang="en-GB" sz="2400">
                            <a:latin typeface="Cambria Math" panose="02040503050406030204" pitchFamily="18" charset="0"/>
                            <a:ea typeface="Cambria Math" panose="02040503050406030204" pitchFamily="18" charset="0"/>
                          </a:rPr>
                          <m:t>2.9 </m:t>
                        </m:r>
                        <m:r>
                          <m:rPr>
                            <m:sty m:val="p"/>
                          </m:rPr>
                          <a:rPr lang="en-GB" sz="2400">
                            <a:latin typeface="Cambria Math" panose="02040503050406030204" pitchFamily="18" charset="0"/>
                            <a:ea typeface="Cambria Math" panose="02040503050406030204" pitchFamily="18" charset="0"/>
                          </a:rPr>
                          <m:t>g</m:t>
                        </m:r>
                        <m:r>
                          <a:rPr lang="en-GB" sz="2400">
                            <a:latin typeface="Cambria Math" panose="02040503050406030204" pitchFamily="18" charset="0"/>
                            <a:ea typeface="Cambria Math" panose="02040503050406030204" pitchFamily="18" charset="0"/>
                          </a:rPr>
                          <m:t> ×(−5600 </m:t>
                        </m:r>
                        <m:r>
                          <m:rPr>
                            <m:sty m:val="p"/>
                          </m:rPr>
                          <a:rPr lang="en-GB" sz="2400">
                            <a:latin typeface="Cambria Math" panose="02040503050406030204" pitchFamily="18" charset="0"/>
                            <a:ea typeface="Cambria Math" panose="02040503050406030204" pitchFamily="18" charset="0"/>
                          </a:rPr>
                          <m:t>kJ</m:t>
                        </m:r>
                        <m:r>
                          <a:rPr lang="en-GB" sz="2400">
                            <a:latin typeface="Cambria Math" panose="02040503050406030204" pitchFamily="18" charset="0"/>
                            <a:ea typeface="Cambria Math" panose="02040503050406030204" pitchFamily="18" charset="0"/>
                          </a:rPr>
                          <m:t>)</m:t>
                        </m:r>
                      </m:num>
                      <m:den>
                        <m:r>
                          <a:rPr lang="en-GB" sz="2400">
                            <a:latin typeface="Cambria Math" panose="02040503050406030204" pitchFamily="18" charset="0"/>
                            <a:ea typeface="Cambria Math" panose="02040503050406030204" pitchFamily="18" charset="0"/>
                          </a:rPr>
                          <m:t>116 </m:t>
                        </m:r>
                        <m:r>
                          <m:rPr>
                            <m:sty m:val="p"/>
                          </m:rPr>
                          <a:rPr lang="en-GB" sz="2400">
                            <a:latin typeface="Cambria Math" panose="02040503050406030204" pitchFamily="18" charset="0"/>
                            <a:ea typeface="Cambria Math" panose="02040503050406030204" pitchFamily="18" charset="0"/>
                          </a:rPr>
                          <m:t>g</m:t>
                        </m:r>
                      </m:den>
                    </m:f>
                    <m:r>
                      <a:rPr lang="en-GB" sz="2400">
                        <a:latin typeface="Cambria Math" panose="02040503050406030204" pitchFamily="18" charset="0"/>
                        <a:ea typeface="Cambria Math" panose="02040503050406030204" pitchFamily="18" charset="0"/>
                      </a:rPr>
                      <m:t>=</m:t>
                    </m:r>
                    <m:r>
                      <a:rPr lang="en-GB" sz="2400" b="1">
                        <a:latin typeface="Cambria Math" panose="02040503050406030204" pitchFamily="18" charset="0"/>
                        <a:ea typeface="Cambria Math" panose="02040503050406030204" pitchFamily="18" charset="0"/>
                      </a:rPr>
                      <m:t>−</m:t>
                    </m:r>
                    <m:r>
                      <a:rPr lang="en-GB" sz="2400" b="1">
                        <a:latin typeface="Cambria Math" panose="02040503050406030204" pitchFamily="18" charset="0"/>
                        <a:ea typeface="Cambria Math" panose="02040503050406030204" pitchFamily="18" charset="0"/>
                      </a:rPr>
                      <m:t>𝟏𝟒𝟎</m:t>
                    </m:r>
                    <m:r>
                      <a:rPr lang="en-GB" sz="2400" b="1">
                        <a:latin typeface="Cambria Math" panose="02040503050406030204" pitchFamily="18" charset="0"/>
                        <a:ea typeface="Cambria Math" panose="02040503050406030204" pitchFamily="18" charset="0"/>
                      </a:rPr>
                      <m:t> </m:t>
                    </m:r>
                    <m:r>
                      <a:rPr lang="en-GB" sz="2400" b="1">
                        <a:latin typeface="Cambria Math" panose="02040503050406030204" pitchFamily="18" charset="0"/>
                        <a:ea typeface="Cambria Math" panose="02040503050406030204" pitchFamily="18" charset="0"/>
                      </a:rPr>
                      <m:t>𝐤𝐉</m:t>
                    </m:r>
                    <m:r>
                      <a:rPr lang="en-GB" sz="2400" b="1">
                        <a:latin typeface="Cambria Math" panose="02040503050406030204" pitchFamily="18" charset="0"/>
                        <a:ea typeface="Cambria Math" panose="02040503050406030204" pitchFamily="18" charset="0"/>
                      </a:rPr>
                      <m:t> </m:t>
                    </m:r>
                    <m:r>
                      <a:rPr lang="en-GB" sz="2400" b="1">
                        <a:latin typeface="Cambria Math" panose="02040503050406030204" pitchFamily="18" charset="0"/>
                        <a:ea typeface="Cambria Math" panose="02040503050406030204" pitchFamily="18" charset="0"/>
                      </a:rPr>
                      <m:t>𝐨𝐟</m:t>
                    </m:r>
                    <m:r>
                      <a:rPr lang="en-GB" sz="2400" b="1">
                        <a:latin typeface="Cambria Math" panose="02040503050406030204" pitchFamily="18" charset="0"/>
                        <a:ea typeface="Cambria Math" panose="02040503050406030204" pitchFamily="18" charset="0"/>
                      </a:rPr>
                      <m:t> </m:t>
                    </m:r>
                    <m:r>
                      <a:rPr lang="en-GB" sz="2400" b="1">
                        <a:latin typeface="Cambria Math" panose="02040503050406030204" pitchFamily="18" charset="0"/>
                        <a:ea typeface="Cambria Math" panose="02040503050406030204" pitchFamily="18" charset="0"/>
                      </a:rPr>
                      <m:t>𝐫𝐞𝐥𝐞𝐚𝐬𝐞𝐝</m:t>
                    </m:r>
                    <m:r>
                      <a:rPr lang="en-GB" sz="2400" b="1">
                        <a:latin typeface="Cambria Math" panose="02040503050406030204" pitchFamily="18" charset="0"/>
                        <a:ea typeface="Cambria Math" panose="02040503050406030204" pitchFamily="18" charset="0"/>
                      </a:rPr>
                      <m:t> </m:t>
                    </m:r>
                    <m:r>
                      <a:rPr lang="en-GB" sz="2400" b="1">
                        <a:latin typeface="Cambria Math" panose="02040503050406030204" pitchFamily="18" charset="0"/>
                        <a:ea typeface="Cambria Math" panose="02040503050406030204" pitchFamily="18" charset="0"/>
                      </a:rPr>
                      <m:t>𝐡𝐞𝐚𝐭</m:t>
                    </m:r>
                  </m:oMath>
                </a14:m>
                <a:endParaRPr lang="en-GB" sz="2400" b="1" dirty="0"/>
              </a:p>
            </p:txBody>
          </p:sp>
        </mc:Choice>
        <mc:Fallback xmlns="">
          <p:sp>
            <p:nvSpPr>
              <p:cNvPr id="14" name="TextBox 13">
                <a:extLst>
                  <a:ext uri="{FF2B5EF4-FFF2-40B4-BE49-F238E27FC236}">
                    <a16:creationId xmlns:a16="http://schemas.microsoft.com/office/drawing/2014/main" id="{B8FAF69D-3FA3-41F4-8272-F4923876D844}"/>
                  </a:ext>
                </a:extLst>
              </p:cNvPr>
              <p:cNvSpPr txBox="1">
                <a:spLocks noRot="1" noChangeAspect="1" noMove="1" noResize="1" noEditPoints="1" noAdjustHandles="1" noChangeArrowheads="1" noChangeShapeType="1" noTextEdit="1"/>
              </p:cNvSpPr>
              <p:nvPr/>
            </p:nvSpPr>
            <p:spPr>
              <a:xfrm>
                <a:off x="1184885" y="3260749"/>
                <a:ext cx="9336723" cy="680123"/>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CEB9C798-6311-4A9A-B740-A70C5BE9B4B5}"/>
                  </a:ext>
                </a:extLst>
              </p:cNvPr>
              <p:cNvSpPr txBox="1"/>
              <p:nvPr/>
            </p:nvSpPr>
            <p:spPr>
              <a:xfrm>
                <a:off x="2088388" y="5223309"/>
                <a:ext cx="3159263" cy="85850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f>
                        <m:fPr>
                          <m:ctrlPr>
                            <a:rPr lang="en-GB" sz="2400" i="1">
                              <a:latin typeface="Cambria Math" panose="02040503050406030204" pitchFamily="18" charset="0"/>
                              <a:ea typeface="Cambria Math" panose="02040503050406030204" pitchFamily="18" charset="0"/>
                            </a:rPr>
                          </m:ctrlPr>
                        </m:fPr>
                        <m:num>
                          <m:r>
                            <a:rPr lang="en-GB" sz="2400">
                              <a:latin typeface="Cambria Math" panose="02040503050406030204" pitchFamily="18" charset="0"/>
                              <a:ea typeface="Cambria Math" panose="02040503050406030204" pitchFamily="18" charset="0"/>
                            </a:rPr>
                            <m:t>2.9 </m:t>
                          </m:r>
                          <m:r>
                            <m:rPr>
                              <m:sty m:val="p"/>
                            </m:rPr>
                            <a:rPr lang="en-GB" sz="2400">
                              <a:latin typeface="Cambria Math" panose="02040503050406030204" pitchFamily="18" charset="0"/>
                              <a:ea typeface="Cambria Math" panose="02040503050406030204" pitchFamily="18" charset="0"/>
                            </a:rPr>
                            <m:t>g</m:t>
                          </m:r>
                        </m:num>
                        <m:den>
                          <m:r>
                            <a:rPr lang="en-GB" sz="2400">
                              <a:latin typeface="Cambria Math" panose="02040503050406030204" pitchFamily="18" charset="0"/>
                              <a:ea typeface="Cambria Math" panose="02040503050406030204" pitchFamily="18" charset="0"/>
                            </a:rPr>
                            <m:t>116 </m:t>
                          </m:r>
                          <m:r>
                            <m:rPr>
                              <m:sty m:val="p"/>
                            </m:rPr>
                            <a:rPr lang="en-GB" sz="2400">
                              <a:latin typeface="Cambria Math" panose="02040503050406030204" pitchFamily="18" charset="0"/>
                              <a:ea typeface="Cambria Math" panose="02040503050406030204" pitchFamily="18" charset="0"/>
                            </a:rPr>
                            <m:t>g</m:t>
                          </m:r>
                        </m:den>
                      </m:f>
                      <m:r>
                        <a:rPr lang="en-GB" sz="2400">
                          <a:latin typeface="Cambria Math" panose="02040503050406030204" pitchFamily="18" charset="0"/>
                          <a:ea typeface="Cambria Math" panose="02040503050406030204" pitchFamily="18" charset="0"/>
                        </a:rPr>
                        <m:t>=</m:t>
                      </m:r>
                      <m:f>
                        <m:fPr>
                          <m:ctrlPr>
                            <a:rPr lang="en-GB" sz="2400" i="1">
                              <a:latin typeface="Cambria Math" panose="02040503050406030204" pitchFamily="18" charset="0"/>
                              <a:ea typeface="Cambria Math" panose="02040503050406030204" pitchFamily="18" charset="0"/>
                            </a:rPr>
                          </m:ctrlPr>
                        </m:fPr>
                        <m:num>
                          <m:r>
                            <m:rPr>
                              <m:sty m:val="p"/>
                            </m:rPr>
                            <a:rPr lang="en-GB" sz="2400">
                              <a:latin typeface="Cambria Math" panose="02040503050406030204" pitchFamily="18" charset="0"/>
                              <a:ea typeface="Cambria Math" panose="02040503050406030204" pitchFamily="18" charset="0"/>
                            </a:rPr>
                            <m:t>heat</m:t>
                          </m:r>
                          <m:r>
                            <a:rPr lang="en-GB" sz="2400">
                              <a:latin typeface="Cambria Math" panose="02040503050406030204" pitchFamily="18" charset="0"/>
                              <a:ea typeface="Cambria Math" panose="02040503050406030204" pitchFamily="18" charset="0"/>
                            </a:rPr>
                            <m:t> </m:t>
                          </m:r>
                          <m:r>
                            <m:rPr>
                              <m:sty m:val="p"/>
                            </m:rPr>
                            <a:rPr lang="en-GB" sz="2400">
                              <a:latin typeface="Cambria Math" panose="02040503050406030204" pitchFamily="18" charset="0"/>
                              <a:ea typeface="Cambria Math" panose="02040503050406030204" pitchFamily="18" charset="0"/>
                            </a:rPr>
                            <m:t>released</m:t>
                          </m:r>
                        </m:num>
                        <m:den>
                          <m:r>
                            <a:rPr lang="en-GB" sz="2400">
                              <a:latin typeface="Cambria Math" panose="02040503050406030204" pitchFamily="18" charset="0"/>
                              <a:ea typeface="Cambria Math" panose="02040503050406030204" pitchFamily="18" charset="0"/>
                            </a:rPr>
                            <m:t>−5600 </m:t>
                          </m:r>
                          <m:r>
                            <m:rPr>
                              <m:sty m:val="p"/>
                            </m:rPr>
                            <a:rPr lang="en-GB" sz="2400">
                              <a:latin typeface="Cambria Math" panose="02040503050406030204" pitchFamily="18" charset="0"/>
                              <a:ea typeface="Cambria Math" panose="02040503050406030204" pitchFamily="18" charset="0"/>
                            </a:rPr>
                            <m:t>kJ</m:t>
                          </m:r>
                        </m:den>
                      </m:f>
                    </m:oMath>
                  </m:oMathPara>
                </a14:m>
                <a:endParaRPr lang="en-GB" sz="2400" dirty="0"/>
              </a:p>
            </p:txBody>
          </p:sp>
        </mc:Choice>
        <mc:Fallback xmlns="">
          <p:sp>
            <p:nvSpPr>
              <p:cNvPr id="15" name="TextBox 14">
                <a:extLst>
                  <a:ext uri="{FF2B5EF4-FFF2-40B4-BE49-F238E27FC236}">
                    <a16:creationId xmlns:a16="http://schemas.microsoft.com/office/drawing/2014/main" id="{CEB9C798-6311-4A9A-B740-A70C5BE9B4B5}"/>
                  </a:ext>
                </a:extLst>
              </p:cNvPr>
              <p:cNvSpPr txBox="1">
                <a:spLocks noRot="1" noChangeAspect="1" noMove="1" noResize="1" noEditPoints="1" noAdjustHandles="1" noChangeArrowheads="1" noChangeShapeType="1" noTextEdit="1"/>
              </p:cNvSpPr>
              <p:nvPr/>
            </p:nvSpPr>
            <p:spPr>
              <a:xfrm>
                <a:off x="2088388" y="5223309"/>
                <a:ext cx="3159263" cy="858505"/>
              </a:xfrm>
              <a:prstGeom prst="rect">
                <a:avLst/>
              </a:prstGeom>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id="{EE2F99BD-52D7-46E9-B2DE-D4DB7E9DFF00}"/>
                  </a:ext>
                </a:extLst>
              </p:cNvPr>
              <p:cNvSpPr txBox="1"/>
              <p:nvPr/>
            </p:nvSpPr>
            <p:spPr>
              <a:xfrm>
                <a:off x="2088388" y="6177877"/>
                <a:ext cx="8254632" cy="680123"/>
              </a:xfrm>
              <a:prstGeom prst="rect">
                <a:avLst/>
              </a:prstGeom>
              <a:noFill/>
            </p:spPr>
            <p:txBody>
              <a:bodyPr wrap="none" rtlCol="0">
                <a:spAutoFit/>
              </a:bodyPr>
              <a:lstStyle/>
              <a:p>
                <a14:m>
                  <m:oMath xmlns:m="http://schemas.openxmlformats.org/officeDocument/2006/math">
                    <m:r>
                      <m:rPr>
                        <m:sty m:val="p"/>
                      </m:rPr>
                      <a:rPr lang="en-GB" sz="2400">
                        <a:latin typeface="Cambria Math" panose="02040503050406030204" pitchFamily="18" charset="0"/>
                      </a:rPr>
                      <m:t>heat</m:t>
                    </m:r>
                    <m:r>
                      <a:rPr lang="en-GB" sz="2400">
                        <a:latin typeface="Cambria Math" panose="02040503050406030204" pitchFamily="18" charset="0"/>
                      </a:rPr>
                      <m:t> </m:t>
                    </m:r>
                    <m:r>
                      <m:rPr>
                        <m:sty m:val="p"/>
                      </m:rPr>
                      <a:rPr lang="en-GB" sz="2400">
                        <a:latin typeface="Cambria Math" panose="02040503050406030204" pitchFamily="18" charset="0"/>
                      </a:rPr>
                      <m:t>released</m:t>
                    </m:r>
                    <m:r>
                      <a:rPr lang="en-GB" sz="2400">
                        <a:latin typeface="Cambria Math" panose="02040503050406030204" pitchFamily="18" charset="0"/>
                      </a:rPr>
                      <m:t>= </m:t>
                    </m:r>
                    <m:f>
                      <m:fPr>
                        <m:ctrlPr>
                          <a:rPr lang="en-GB" sz="2400" i="1">
                            <a:latin typeface="Cambria Math" panose="02040503050406030204" pitchFamily="18" charset="0"/>
                          </a:rPr>
                        </m:ctrlPr>
                      </m:fPr>
                      <m:num>
                        <m:r>
                          <a:rPr lang="en-GB" sz="2400">
                            <a:latin typeface="Cambria Math" panose="02040503050406030204" pitchFamily="18" charset="0"/>
                          </a:rPr>
                          <m:t>2.9 </m:t>
                        </m:r>
                        <m:r>
                          <m:rPr>
                            <m:sty m:val="p"/>
                          </m:rPr>
                          <a:rPr lang="en-GB" sz="2400">
                            <a:latin typeface="Cambria Math" panose="02040503050406030204" pitchFamily="18" charset="0"/>
                          </a:rPr>
                          <m:t>g</m:t>
                        </m:r>
                        <m:r>
                          <a:rPr lang="en-GB" sz="2400">
                            <a:latin typeface="Cambria Math" panose="02040503050406030204" pitchFamily="18" charset="0"/>
                          </a:rPr>
                          <m:t>  ×(−5600 </m:t>
                        </m:r>
                        <m:r>
                          <m:rPr>
                            <m:sty m:val="p"/>
                          </m:rPr>
                          <a:rPr lang="en-GB" sz="2400">
                            <a:latin typeface="Cambria Math" panose="02040503050406030204" pitchFamily="18" charset="0"/>
                            <a:ea typeface="Cambria Math" panose="02040503050406030204" pitchFamily="18" charset="0"/>
                          </a:rPr>
                          <m:t>kJ</m:t>
                        </m:r>
                        <m:r>
                          <a:rPr lang="en-GB" sz="2400">
                            <a:latin typeface="Cambria Math" panose="02040503050406030204" pitchFamily="18" charset="0"/>
                            <a:ea typeface="Cambria Math" panose="02040503050406030204" pitchFamily="18" charset="0"/>
                          </a:rPr>
                          <m:t>)</m:t>
                        </m:r>
                      </m:num>
                      <m:den>
                        <m:r>
                          <a:rPr lang="en-GB" sz="2400">
                            <a:latin typeface="Cambria Math" panose="02040503050406030204" pitchFamily="18" charset="0"/>
                          </a:rPr>
                          <m:t>116 </m:t>
                        </m:r>
                        <m:r>
                          <m:rPr>
                            <m:sty m:val="p"/>
                          </m:rPr>
                          <a:rPr lang="en-GB" sz="2400">
                            <a:latin typeface="Cambria Math" panose="02040503050406030204" pitchFamily="18" charset="0"/>
                          </a:rPr>
                          <m:t>g</m:t>
                        </m:r>
                      </m:den>
                    </m:f>
                    <m:r>
                      <a:rPr lang="en-GB" sz="2400">
                        <a:latin typeface="Cambria Math" panose="02040503050406030204" pitchFamily="18" charset="0"/>
                      </a:rPr>
                      <m:t>=</m:t>
                    </m:r>
                    <m:r>
                      <a:rPr lang="en-GB" sz="2400" b="1">
                        <a:latin typeface="Cambria Math" panose="02040503050406030204" pitchFamily="18" charset="0"/>
                      </a:rPr>
                      <m:t>−</m:t>
                    </m:r>
                    <m:r>
                      <a:rPr lang="en-GB" sz="2400" b="1">
                        <a:latin typeface="Cambria Math" panose="02040503050406030204" pitchFamily="18" charset="0"/>
                      </a:rPr>
                      <m:t>𝟏𝟒𝟎</m:t>
                    </m:r>
                    <m:r>
                      <a:rPr lang="en-GB" sz="2400" b="1">
                        <a:latin typeface="Cambria Math" panose="02040503050406030204" pitchFamily="18" charset="0"/>
                      </a:rPr>
                      <m:t> </m:t>
                    </m:r>
                    <m:r>
                      <a:rPr lang="en-GB" sz="2400" b="1">
                        <a:latin typeface="Cambria Math" panose="02040503050406030204" pitchFamily="18" charset="0"/>
                      </a:rPr>
                      <m:t>𝐤𝐉</m:t>
                    </m:r>
                    <m:r>
                      <a:rPr lang="en-GB" sz="2400" b="1">
                        <a:latin typeface="Cambria Math" panose="02040503050406030204" pitchFamily="18" charset="0"/>
                      </a:rPr>
                      <m:t> </m:t>
                    </m:r>
                    <m:r>
                      <a:rPr lang="en-GB" sz="2400" b="1">
                        <a:latin typeface="Cambria Math" panose="02040503050406030204" pitchFamily="18" charset="0"/>
                      </a:rPr>
                      <m:t>𝐨𝐟</m:t>
                    </m:r>
                    <m:r>
                      <a:rPr lang="en-GB" sz="2400" b="1">
                        <a:latin typeface="Cambria Math" panose="02040503050406030204" pitchFamily="18" charset="0"/>
                      </a:rPr>
                      <m:t> </m:t>
                    </m:r>
                    <m:r>
                      <a:rPr lang="en-GB" sz="2400" b="1">
                        <a:latin typeface="Cambria Math" panose="02040503050406030204" pitchFamily="18" charset="0"/>
                      </a:rPr>
                      <m:t>𝐫𝐞𝐥𝐞𝐚𝐬𝐞𝐝</m:t>
                    </m:r>
                    <m:r>
                      <a:rPr lang="en-GB" sz="2400" b="1">
                        <a:latin typeface="Cambria Math" panose="02040503050406030204" pitchFamily="18" charset="0"/>
                      </a:rPr>
                      <m:t> </m:t>
                    </m:r>
                    <m:r>
                      <a:rPr lang="en-GB" sz="2400" b="1">
                        <a:latin typeface="Cambria Math" panose="02040503050406030204" pitchFamily="18" charset="0"/>
                      </a:rPr>
                      <m:t>𝐡𝐞𝐚𝐭</m:t>
                    </m:r>
                  </m:oMath>
                </a14:m>
                <a:r>
                  <a:rPr lang="en-GB" sz="2400" b="1" dirty="0"/>
                  <a:t> </a:t>
                </a:r>
              </a:p>
            </p:txBody>
          </p:sp>
        </mc:Choice>
        <mc:Fallback xmlns="">
          <p:sp>
            <p:nvSpPr>
              <p:cNvPr id="16" name="TextBox 15">
                <a:extLst>
                  <a:ext uri="{FF2B5EF4-FFF2-40B4-BE49-F238E27FC236}">
                    <a16:creationId xmlns:a16="http://schemas.microsoft.com/office/drawing/2014/main" id="{EE2F99BD-52D7-46E9-B2DE-D4DB7E9DFF00}"/>
                  </a:ext>
                </a:extLst>
              </p:cNvPr>
              <p:cNvSpPr txBox="1">
                <a:spLocks noRot="1" noChangeAspect="1" noMove="1" noResize="1" noEditPoints="1" noAdjustHandles="1" noChangeArrowheads="1" noChangeShapeType="1" noTextEdit="1"/>
              </p:cNvSpPr>
              <p:nvPr/>
            </p:nvSpPr>
            <p:spPr>
              <a:xfrm>
                <a:off x="2088388" y="6177877"/>
                <a:ext cx="8254632" cy="680123"/>
              </a:xfrm>
              <a:prstGeom prst="rect">
                <a:avLst/>
              </a:prstGeom>
              <a:blipFill>
                <a:blip r:embed="rId5"/>
                <a:stretch>
                  <a:fillRect/>
                </a:stretch>
              </a:blipFill>
            </p:spPr>
            <p:txBody>
              <a:bodyPr/>
              <a:lstStyle/>
              <a:p>
                <a:r>
                  <a:rPr lang="en-GB">
                    <a:noFill/>
                  </a:rPr>
                  <a:t> </a:t>
                </a:r>
              </a:p>
            </p:txBody>
          </p:sp>
        </mc:Fallback>
      </mc:AlternateContent>
      <p:sp>
        <p:nvSpPr>
          <p:cNvPr id="17" name="TextBox 16">
            <a:extLst>
              <a:ext uri="{FF2B5EF4-FFF2-40B4-BE49-F238E27FC236}">
                <a16:creationId xmlns:a16="http://schemas.microsoft.com/office/drawing/2014/main" id="{7FEE5F68-A1E4-4B7E-A9DF-DCADD7A461AA}"/>
              </a:ext>
            </a:extLst>
          </p:cNvPr>
          <p:cNvSpPr txBox="1"/>
          <p:nvPr/>
        </p:nvSpPr>
        <p:spPr>
          <a:xfrm>
            <a:off x="142422" y="5171691"/>
            <a:ext cx="1715534" cy="461665"/>
          </a:xfrm>
          <a:prstGeom prst="rect">
            <a:avLst/>
          </a:prstGeom>
          <a:noFill/>
        </p:spPr>
        <p:txBody>
          <a:bodyPr wrap="none" rtlCol="0">
            <a:spAutoFit/>
          </a:bodyPr>
          <a:lstStyle/>
          <a:p>
            <a:r>
              <a:rPr lang="en-GB" sz="2400" dirty="0"/>
              <a:t>Proportions: </a:t>
            </a:r>
          </a:p>
        </p:txBody>
      </p:sp>
    </p:spTree>
    <p:extLst>
      <p:ext uri="{BB962C8B-B14F-4D97-AF65-F5344CB8AC3E}">
        <p14:creationId xmlns:p14="http://schemas.microsoft.com/office/powerpoint/2010/main" val="183229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1524000" y="17925"/>
            <a:ext cx="7760249" cy="461665"/>
          </a:xfrm>
          <a:prstGeom prst="rect">
            <a:avLst/>
          </a:prstGeom>
          <a:noFill/>
        </p:spPr>
        <p:txBody>
          <a:bodyPr wrap="square">
            <a:spAutoFit/>
          </a:bodyPr>
          <a:lstStyle/>
          <a:p>
            <a:r>
              <a:rPr lang="en-GB" sz="2400" b="1">
                <a:solidFill>
                  <a:srgbClr val="0070C0"/>
                </a:solidFill>
                <a:effectLst>
                  <a:outerShdw blurRad="38100" dist="38100" dir="2700000" algn="tl">
                    <a:srgbClr val="000000">
                      <a:alpha val="43137"/>
                    </a:srgbClr>
                  </a:outerShdw>
                </a:effectLst>
              </a:rPr>
              <a:t>PRACTICE PROBLEMS</a:t>
            </a:r>
            <a:endParaRPr lang="en-GB" sz="2400" b="1">
              <a:effectLst>
                <a:outerShdw blurRad="38100" dist="38100" dir="2700000" algn="tl">
                  <a:srgbClr val="000000">
                    <a:alpha val="43137"/>
                  </a:srgbClr>
                </a:outerShdw>
              </a:effectLst>
            </a:endParaRPr>
          </a:p>
        </p:txBody>
      </p:sp>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73481870-BED4-43A7-BEDA-8A9414455382}"/>
                  </a:ext>
                </a:extLst>
              </p:cNvPr>
              <p:cNvSpPr txBox="1"/>
              <p:nvPr/>
            </p:nvSpPr>
            <p:spPr>
              <a:xfrm>
                <a:off x="1524000" y="479589"/>
                <a:ext cx="9145016" cy="5355312"/>
              </a:xfrm>
              <a:prstGeom prst="rect">
                <a:avLst/>
              </a:prstGeom>
              <a:noFill/>
            </p:spPr>
            <p:txBody>
              <a:bodyPr wrap="square">
                <a:spAutoFit/>
              </a:bodyPr>
              <a:lstStyle/>
              <a:p>
                <a:pPr lvl="0" eaLnBrk="0" hangingPunct="0"/>
                <a:r>
                  <a:rPr lang="en-US" altLang="en-US"/>
                  <a:t>PROBLEM 1: Although the process also requires water, a simplified equation for rusting (with rust shown as Fe</a:t>
                </a:r>
                <a:r>
                  <a:rPr lang="en-US" altLang="en-US" baseline="-30000"/>
                  <a:t>2</a:t>
                </a:r>
                <a:r>
                  <a:rPr lang="en-US" altLang="en-US"/>
                  <a:t>O</a:t>
                </a:r>
                <a:r>
                  <a:rPr lang="en-US" altLang="en-US" baseline="-30000"/>
                  <a:t>3</a:t>
                </a:r>
                <a:r>
                  <a:rPr lang="en-US" altLang="en-US"/>
                  <a:t>) is: </a:t>
                </a:r>
                <a:r>
                  <a:rPr lang="en-US" altLang="en-US" b="1"/>
                  <a:t>4Fe(</a:t>
                </a:r>
                <a:r>
                  <a:rPr lang="en-US" altLang="en-US" b="1" i="1"/>
                  <a:t>s</a:t>
                </a:r>
                <a:r>
                  <a:rPr lang="en-US" altLang="en-US" b="1"/>
                  <a:t>) + 3O</a:t>
                </a:r>
                <a:r>
                  <a:rPr lang="en-US" altLang="en-US" b="1" baseline="-30000"/>
                  <a:t>2</a:t>
                </a:r>
                <a:r>
                  <a:rPr lang="en-US" altLang="en-US" b="1"/>
                  <a:t>(</a:t>
                </a:r>
                <a:r>
                  <a:rPr lang="en-US" altLang="en-US" b="1" i="1"/>
                  <a:t>g</a:t>
                </a:r>
                <a:r>
                  <a:rPr lang="en-US" altLang="en-US" b="1"/>
                  <a:t>) =&gt; 2Fe</a:t>
                </a:r>
                <a:r>
                  <a:rPr lang="en-US" altLang="en-US" b="1" baseline="-30000"/>
                  <a:t>2</a:t>
                </a:r>
                <a:r>
                  <a:rPr lang="en-US" altLang="en-US" b="1"/>
                  <a:t>O</a:t>
                </a:r>
                <a:r>
                  <a:rPr lang="en-US" altLang="en-US" b="1" baseline="-30000"/>
                  <a:t>3</a:t>
                </a:r>
                <a:r>
                  <a:rPr lang="en-US" altLang="en-US" b="1"/>
                  <a:t>(</a:t>
                </a:r>
                <a:r>
                  <a:rPr lang="en-US" altLang="en-US" b="1" i="1"/>
                  <a:t>s</a:t>
                </a:r>
                <a:r>
                  <a:rPr lang="en-US" altLang="en-US" b="1"/>
                  <a:t>)      </a:t>
                </a:r>
                <a14:m>
                  <m:oMath xmlns:m="http://schemas.openxmlformats.org/officeDocument/2006/math">
                    <m:r>
                      <a:rPr lang="en-US" altLang="en-US" b="1" dirty="0">
                        <a:solidFill>
                          <a:srgbClr val="00B050"/>
                        </a:solidFill>
                        <a:latin typeface="Cambria Math" panose="02040503050406030204" pitchFamily="18" charset="0"/>
                      </a:rPr>
                      <m:t>𝚫</m:t>
                    </m:r>
                    <m:r>
                      <a:rPr lang="en-US" altLang="en-US" b="1" i="1" baseline="-30000" dirty="0" err="1">
                        <a:solidFill>
                          <a:srgbClr val="00B050"/>
                        </a:solidFill>
                        <a:latin typeface="Cambria Math" panose="02040503050406030204" pitchFamily="18" charset="0"/>
                      </a:rPr>
                      <m:t>𝒓𝒙𝒏</m:t>
                    </m:r>
                    <m:r>
                      <a:rPr lang="en-US" altLang="en-US" b="1" i="1" dirty="0" err="1">
                        <a:solidFill>
                          <a:srgbClr val="00B050"/>
                        </a:solidFill>
                        <a:latin typeface="Cambria Math" panose="02040503050406030204" pitchFamily="18" charset="0"/>
                      </a:rPr>
                      <m:t>𝑯</m:t>
                    </m:r>
                    <m:r>
                      <a:rPr lang="en-GB" altLang="en-US" b="1" i="1" dirty="0">
                        <a:solidFill>
                          <a:srgbClr val="00B050"/>
                        </a:solidFill>
                        <a:latin typeface="Cambria Math" panose="02040503050406030204" pitchFamily="18" charset="0"/>
                      </a:rPr>
                      <m:t>=</m:t>
                    </m:r>
                    <m:r>
                      <a:rPr lang="en-US" altLang="en-US" b="1" i="1" dirty="0">
                        <a:solidFill>
                          <a:srgbClr val="00B050"/>
                        </a:solidFill>
                        <a:latin typeface="Cambria Math" panose="02040503050406030204" pitchFamily="18" charset="0"/>
                      </a:rPr>
                      <m:t> –</m:t>
                    </m:r>
                    <m:r>
                      <a:rPr lang="en-US" altLang="en-US" b="1" i="1" dirty="0">
                        <a:solidFill>
                          <a:srgbClr val="00B050"/>
                        </a:solidFill>
                        <a:latin typeface="Cambria Math" panose="02040503050406030204" pitchFamily="18" charset="0"/>
                      </a:rPr>
                      <m:t>𝟏</m:t>
                    </m:r>
                    <m:r>
                      <a:rPr lang="en-US" altLang="en-US" b="1" i="1" dirty="0">
                        <a:solidFill>
                          <a:srgbClr val="00B050"/>
                        </a:solidFill>
                        <a:latin typeface="Cambria Math" panose="02040503050406030204" pitchFamily="18" charset="0"/>
                      </a:rPr>
                      <m:t>.</m:t>
                    </m:r>
                    <m:r>
                      <a:rPr lang="en-US" altLang="en-US" b="1" i="1" dirty="0">
                        <a:solidFill>
                          <a:srgbClr val="00B050"/>
                        </a:solidFill>
                        <a:latin typeface="Cambria Math" panose="02040503050406030204" pitchFamily="18" charset="0"/>
                      </a:rPr>
                      <m:t>𝟔𝟓</m:t>
                    </m:r>
                    <m:r>
                      <a:rPr lang="en-US" altLang="en-US" b="1" i="1" dirty="0">
                        <a:solidFill>
                          <a:srgbClr val="00B050"/>
                        </a:solidFill>
                        <a:latin typeface="Cambria Math" panose="02040503050406030204" pitchFamily="18" charset="0"/>
                      </a:rPr>
                      <m:t> </m:t>
                    </m:r>
                    <m:r>
                      <a:rPr lang="en-US" altLang="en-US" b="1" i="1" dirty="0">
                        <a:solidFill>
                          <a:srgbClr val="00B050"/>
                        </a:solidFill>
                        <a:latin typeface="Cambria Math" panose="02040503050406030204" pitchFamily="18" charset="0"/>
                      </a:rPr>
                      <m:t>𝒙</m:t>
                    </m:r>
                    <m:r>
                      <a:rPr lang="en-US" altLang="en-US" b="1" i="1" dirty="0">
                        <a:solidFill>
                          <a:srgbClr val="00B050"/>
                        </a:solidFill>
                        <a:latin typeface="Cambria Math" panose="02040503050406030204" pitchFamily="18" charset="0"/>
                      </a:rPr>
                      <m:t> </m:t>
                    </m:r>
                    <m:r>
                      <a:rPr lang="en-US" altLang="en-US" b="1" i="1" dirty="0">
                        <a:solidFill>
                          <a:srgbClr val="00B050"/>
                        </a:solidFill>
                        <a:latin typeface="Cambria Math" panose="02040503050406030204" pitchFamily="18" charset="0"/>
                      </a:rPr>
                      <m:t>𝟏𝟎𝟑</m:t>
                    </m:r>
                    <m:r>
                      <a:rPr lang="en-US" altLang="en-US" b="1" i="1" dirty="0">
                        <a:solidFill>
                          <a:srgbClr val="00B050"/>
                        </a:solidFill>
                        <a:latin typeface="Cambria Math" panose="02040503050406030204" pitchFamily="18" charset="0"/>
                      </a:rPr>
                      <m:t> </m:t>
                    </m:r>
                    <m:r>
                      <a:rPr lang="en-US" altLang="en-US" b="1" i="1" dirty="0">
                        <a:solidFill>
                          <a:srgbClr val="00B050"/>
                        </a:solidFill>
                        <a:latin typeface="Cambria Math" panose="02040503050406030204" pitchFamily="18" charset="0"/>
                      </a:rPr>
                      <m:t>𝒌𝑱</m:t>
                    </m:r>
                  </m:oMath>
                </a14:m>
                <a:br>
                  <a:rPr lang="en-US" altLang="en-US"/>
                </a:br>
                <a:r>
                  <a:rPr lang="en-US" altLang="en-US"/>
                  <a:t>How much rust forms when 4.93 x 10</a:t>
                </a:r>
                <a:r>
                  <a:rPr lang="en-US" altLang="en-US" baseline="30000"/>
                  <a:t>3</a:t>
                </a:r>
                <a:r>
                  <a:rPr lang="en-US" altLang="en-US"/>
                  <a:t> kJ of heat is released?</a:t>
                </a:r>
              </a:p>
              <a:p>
                <a:pPr defTabSz="914400" eaLnBrk="0" fontAlgn="base" hangingPunct="0">
                  <a:spcBef>
                    <a:spcPct val="0"/>
                  </a:spcBef>
                  <a:spcAft>
                    <a:spcPct val="0"/>
                  </a:spcAft>
                </a:pPr>
                <a:endParaRPr lang="en-US" altLang="en-US"/>
              </a:p>
              <a:p>
                <a:pPr defTabSz="914400" eaLnBrk="0" fontAlgn="base" hangingPunct="0">
                  <a:spcBef>
                    <a:spcPct val="0"/>
                  </a:spcBef>
                  <a:spcAft>
                    <a:spcPct val="0"/>
                  </a:spcAft>
                </a:pPr>
                <a:r>
                  <a:rPr lang="en-US" altLang="en-US"/>
                  <a:t>1.57 x 10</a:t>
                </a:r>
                <a:r>
                  <a:rPr lang="en-US" altLang="en-US" baseline="30000"/>
                  <a:t>6</a:t>
                </a:r>
                <a:r>
                  <a:rPr lang="en-US" altLang="en-US"/>
                  <a:t> g</a:t>
                </a:r>
              </a:p>
              <a:p>
                <a:pPr defTabSz="914400" eaLnBrk="0" fontAlgn="base" hangingPunct="0">
                  <a:spcBef>
                    <a:spcPct val="0"/>
                  </a:spcBef>
                  <a:spcAft>
                    <a:spcPct val="0"/>
                  </a:spcAft>
                </a:pPr>
                <a:r>
                  <a:rPr lang="en-US" altLang="en-US"/>
                  <a:t>238 g</a:t>
                </a:r>
              </a:p>
              <a:p>
                <a:pPr defTabSz="914400" eaLnBrk="0" fontAlgn="base" hangingPunct="0">
                  <a:spcBef>
                    <a:spcPct val="0"/>
                  </a:spcBef>
                  <a:spcAft>
                    <a:spcPct val="0"/>
                  </a:spcAft>
                </a:pPr>
                <a:r>
                  <a:rPr lang="en-US" altLang="en-US"/>
                  <a:t>477 g</a:t>
                </a:r>
              </a:p>
              <a:p>
                <a:pPr defTabSz="914400" eaLnBrk="0" fontAlgn="base" hangingPunct="0">
                  <a:spcBef>
                    <a:spcPct val="0"/>
                  </a:spcBef>
                  <a:spcAft>
                    <a:spcPct val="0"/>
                  </a:spcAft>
                </a:pPr>
                <a:r>
                  <a:rPr lang="en-US" altLang="en-US"/>
                  <a:t>954 g</a:t>
                </a:r>
              </a:p>
              <a:p>
                <a:pPr defTabSz="914400" eaLnBrk="0" fontAlgn="base" hangingPunct="0">
                  <a:spcBef>
                    <a:spcPct val="0"/>
                  </a:spcBef>
                  <a:spcAft>
                    <a:spcPct val="0"/>
                  </a:spcAft>
                </a:pPr>
                <a:r>
                  <a:rPr lang="en-US" altLang="en-US"/>
                  <a:t>107 g</a:t>
                </a:r>
              </a:p>
              <a:p>
                <a:pPr defTabSz="914400" eaLnBrk="0" fontAlgn="base" hangingPunct="0">
                  <a:spcBef>
                    <a:spcPct val="0"/>
                  </a:spcBef>
                  <a:spcAft>
                    <a:spcPct val="0"/>
                  </a:spcAft>
                </a:pPr>
                <a:r>
                  <a:rPr lang="en-US" altLang="en-US"/>
                  <a:t> </a:t>
                </a:r>
              </a:p>
              <a:p>
                <a:pPr defTabSz="914400" eaLnBrk="0" fontAlgn="base" hangingPunct="0">
                  <a:spcBef>
                    <a:spcPct val="0"/>
                  </a:spcBef>
                  <a:spcAft>
                    <a:spcPct val="0"/>
                  </a:spcAft>
                </a:pPr>
                <a:r>
                  <a:rPr lang="en-US" altLang="en-US"/>
                  <a:t>PROBLEM 2: The combustion of 1.00 mole of methane, CH</a:t>
                </a:r>
                <a:r>
                  <a:rPr lang="en-US" altLang="en-US" baseline="-30000"/>
                  <a:t>4</a:t>
                </a:r>
                <a:r>
                  <a:rPr lang="en-US" altLang="en-US"/>
                  <a:t>, produces carbon dioxide and water and releases 802 kJ/mol. When 3.00 mol of oxygen react with a stoichiometric quantity of methane, what is the heat change for the reaction?</a:t>
                </a:r>
              </a:p>
              <a:p>
                <a:pPr defTabSz="914400" eaLnBrk="0" fontAlgn="base" hangingPunct="0">
                  <a:spcBef>
                    <a:spcPct val="0"/>
                  </a:spcBef>
                  <a:spcAft>
                    <a:spcPct val="0"/>
                  </a:spcAft>
                </a:pPr>
                <a:endParaRPr lang="en-US" altLang="en-US"/>
              </a:p>
              <a:p>
                <a:pPr defTabSz="914400" eaLnBrk="0" fontAlgn="base" hangingPunct="0">
                  <a:spcBef>
                    <a:spcPct val="0"/>
                  </a:spcBef>
                  <a:spcAft>
                    <a:spcPct val="0"/>
                  </a:spcAft>
                </a:pPr>
                <a:r>
                  <a:rPr lang="en-US" altLang="en-US"/>
                  <a:t>–8.02 x 10</a:t>
                </a:r>
                <a:r>
                  <a:rPr lang="en-US" altLang="en-US" baseline="30000"/>
                  <a:t>2</a:t>
                </a:r>
                <a:r>
                  <a:rPr lang="en-US" altLang="en-US"/>
                  <a:t> kJ</a:t>
                </a:r>
              </a:p>
              <a:p>
                <a:pPr defTabSz="914400" eaLnBrk="0" fontAlgn="base" hangingPunct="0">
                  <a:spcBef>
                    <a:spcPct val="0"/>
                  </a:spcBef>
                  <a:spcAft>
                    <a:spcPct val="0"/>
                  </a:spcAft>
                </a:pPr>
                <a:r>
                  <a:rPr lang="en-US" altLang="en-US"/>
                  <a:t>-2.41 x 10</a:t>
                </a:r>
                <a:r>
                  <a:rPr lang="en-US" altLang="en-US" baseline="30000"/>
                  <a:t>3</a:t>
                </a:r>
                <a:r>
                  <a:rPr lang="en-US" altLang="en-US"/>
                  <a:t> kJ</a:t>
                </a:r>
              </a:p>
              <a:p>
                <a:pPr defTabSz="914400" eaLnBrk="0" fontAlgn="base" hangingPunct="0">
                  <a:spcBef>
                    <a:spcPct val="0"/>
                  </a:spcBef>
                  <a:spcAft>
                    <a:spcPct val="0"/>
                  </a:spcAft>
                </a:pPr>
                <a:r>
                  <a:rPr lang="en-US" altLang="en-US"/>
                  <a:t>8.02 x 10</a:t>
                </a:r>
                <a:r>
                  <a:rPr lang="en-US" altLang="en-US" baseline="30000"/>
                  <a:t>2</a:t>
                </a:r>
                <a:r>
                  <a:rPr lang="en-US" altLang="en-US"/>
                  <a:t> kJ</a:t>
                </a:r>
              </a:p>
              <a:p>
                <a:pPr defTabSz="914400" eaLnBrk="0" fontAlgn="base" hangingPunct="0">
                  <a:spcBef>
                    <a:spcPct val="0"/>
                  </a:spcBef>
                  <a:spcAft>
                    <a:spcPct val="0"/>
                  </a:spcAft>
                </a:pPr>
                <a:r>
                  <a:rPr lang="en-US" altLang="en-US"/>
                  <a:t>1.20 x 10</a:t>
                </a:r>
                <a:r>
                  <a:rPr lang="en-US" altLang="en-US" baseline="30000"/>
                  <a:t>3</a:t>
                </a:r>
                <a:r>
                  <a:rPr lang="en-US" altLang="en-US"/>
                  <a:t> kJ</a:t>
                </a:r>
              </a:p>
              <a:p>
                <a:pPr defTabSz="914400" eaLnBrk="0" fontAlgn="base" hangingPunct="0">
                  <a:spcBef>
                    <a:spcPct val="0"/>
                  </a:spcBef>
                  <a:spcAft>
                    <a:spcPct val="0"/>
                  </a:spcAft>
                </a:pPr>
                <a:r>
                  <a:rPr lang="en-US" altLang="en-US"/>
                  <a:t>–1.20 x 10</a:t>
                </a:r>
                <a:r>
                  <a:rPr lang="en-US" altLang="en-US" baseline="30000"/>
                  <a:t>3</a:t>
                </a:r>
                <a:r>
                  <a:rPr lang="en-US" altLang="en-US"/>
                  <a:t> kJ</a:t>
                </a:r>
                <a:endParaRPr lang="en-GB"/>
              </a:p>
            </p:txBody>
          </p:sp>
        </mc:Choice>
        <mc:Fallback xmlns="">
          <p:sp>
            <p:nvSpPr>
              <p:cNvPr id="17" name="TextBox 16">
                <a:extLst>
                  <a:ext uri="{FF2B5EF4-FFF2-40B4-BE49-F238E27FC236}">
                    <a16:creationId xmlns:a16="http://schemas.microsoft.com/office/drawing/2014/main" id="{73481870-BED4-43A7-BEDA-8A9414455382}"/>
                  </a:ext>
                </a:extLst>
              </p:cNvPr>
              <p:cNvSpPr txBox="1">
                <a:spLocks noRot="1" noChangeAspect="1" noMove="1" noResize="1" noEditPoints="1" noAdjustHandles="1" noChangeArrowheads="1" noChangeShapeType="1" noTextEdit="1"/>
              </p:cNvSpPr>
              <p:nvPr/>
            </p:nvSpPr>
            <p:spPr>
              <a:xfrm>
                <a:off x="1524000" y="479589"/>
                <a:ext cx="9145016" cy="5355312"/>
              </a:xfrm>
              <a:prstGeom prst="rect">
                <a:avLst/>
              </a:prstGeom>
              <a:blipFill>
                <a:blip r:embed="rId2"/>
                <a:stretch>
                  <a:fillRect l="-533" t="-683" b="-91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 name="TextBox 1">
                <a:extLst>
                  <a:ext uri="{FF2B5EF4-FFF2-40B4-BE49-F238E27FC236}">
                    <a16:creationId xmlns:a16="http://schemas.microsoft.com/office/drawing/2014/main" id="{4E8F9127-1084-4A1F-A45B-7FE82FED0999}"/>
                  </a:ext>
                </a:extLst>
              </p:cNvPr>
              <p:cNvSpPr txBox="1"/>
              <p:nvPr/>
            </p:nvSpPr>
            <p:spPr>
              <a:xfrm>
                <a:off x="3935761" y="2187217"/>
                <a:ext cx="5850191" cy="6650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d>
                        <m:dPr>
                          <m:ctrlPr>
                            <a:rPr lang="en-GB" i="1">
                              <a:latin typeface="Cambria Math" panose="02040503050406030204" pitchFamily="18" charset="0"/>
                            </a:rPr>
                          </m:ctrlPr>
                        </m:dPr>
                        <m:e>
                          <m:r>
                            <a:rPr lang="en-GB">
                              <a:latin typeface="Cambria Math" panose="02040503050406030204" pitchFamily="18" charset="0"/>
                            </a:rPr>
                            <m:t>4.93</m:t>
                          </m:r>
                          <m:r>
                            <a:rPr lang="en-GB">
                              <a:latin typeface="Cambria Math" panose="02040503050406030204" pitchFamily="18" charset="0"/>
                              <a:ea typeface="Cambria Math" panose="02040503050406030204" pitchFamily="18" charset="0"/>
                            </a:rPr>
                            <m:t>×</m:t>
                          </m:r>
                          <m:sSup>
                            <m:sSupPr>
                              <m:ctrlPr>
                                <a:rPr lang="en-GB" i="1">
                                  <a:latin typeface="Cambria Math" panose="02040503050406030204" pitchFamily="18" charset="0"/>
                                  <a:ea typeface="Cambria Math" panose="02040503050406030204" pitchFamily="18" charset="0"/>
                                </a:rPr>
                              </m:ctrlPr>
                            </m:sSupPr>
                            <m:e>
                              <m:r>
                                <a:rPr lang="en-GB">
                                  <a:latin typeface="Cambria Math" panose="02040503050406030204" pitchFamily="18" charset="0"/>
                                  <a:ea typeface="Cambria Math" panose="02040503050406030204" pitchFamily="18" charset="0"/>
                                </a:rPr>
                                <m:t>10</m:t>
                              </m:r>
                            </m:e>
                            <m:sup>
                              <m:r>
                                <a:rPr lang="en-GB">
                                  <a:latin typeface="Cambria Math" panose="02040503050406030204" pitchFamily="18" charset="0"/>
                                  <a:ea typeface="Cambria Math" panose="02040503050406030204" pitchFamily="18" charset="0"/>
                                </a:rPr>
                                <m:t>3</m:t>
                              </m:r>
                            </m:sup>
                          </m:sSup>
                          <m:r>
                            <m:rPr>
                              <m:sty m:val="p"/>
                            </m:rPr>
                            <a:rPr lang="en-GB">
                              <a:latin typeface="Cambria Math" panose="02040503050406030204" pitchFamily="18" charset="0"/>
                              <a:ea typeface="Cambria Math" panose="02040503050406030204" pitchFamily="18" charset="0"/>
                            </a:rPr>
                            <m:t>kJ</m:t>
                          </m:r>
                        </m:e>
                      </m:d>
                      <m:r>
                        <a:rPr lang="en-GB">
                          <a:latin typeface="Cambria Math" panose="02040503050406030204" pitchFamily="18" charset="0"/>
                          <a:ea typeface="Cambria Math" panose="02040503050406030204" pitchFamily="18" charset="0"/>
                        </a:rPr>
                        <m:t>×</m:t>
                      </m:r>
                      <m:f>
                        <m:fPr>
                          <m:ctrlPr>
                            <a:rPr lang="en-GB" i="1">
                              <a:latin typeface="Cambria Math" panose="02040503050406030204" pitchFamily="18" charset="0"/>
                              <a:ea typeface="Cambria Math" panose="02040503050406030204" pitchFamily="18" charset="0"/>
                            </a:rPr>
                          </m:ctrlPr>
                        </m:fPr>
                        <m:num>
                          <m:r>
                            <a:rPr lang="en-GB">
                              <a:latin typeface="Cambria Math" panose="02040503050406030204" pitchFamily="18" charset="0"/>
                              <a:ea typeface="Cambria Math" panose="02040503050406030204" pitchFamily="18" charset="0"/>
                            </a:rPr>
                            <m:t>2 </m:t>
                          </m:r>
                          <m:r>
                            <m:rPr>
                              <m:sty m:val="p"/>
                            </m:rPr>
                            <a:rPr lang="en-GB">
                              <a:latin typeface="Cambria Math" panose="02040503050406030204" pitchFamily="18" charset="0"/>
                              <a:ea typeface="Cambria Math" panose="02040503050406030204" pitchFamily="18" charset="0"/>
                            </a:rPr>
                            <m:t>mol</m:t>
                          </m:r>
                          <m:r>
                            <a:rPr lang="en-GB">
                              <a:latin typeface="Cambria Math" panose="02040503050406030204" pitchFamily="18" charset="0"/>
                              <a:ea typeface="Cambria Math" panose="02040503050406030204" pitchFamily="18" charset="0"/>
                            </a:rPr>
                            <m:t> </m:t>
                          </m:r>
                          <m:sSub>
                            <m:sSubPr>
                              <m:ctrlPr>
                                <a:rPr lang="en-GB" i="1">
                                  <a:latin typeface="Cambria Math" panose="02040503050406030204" pitchFamily="18" charset="0"/>
                                  <a:ea typeface="Cambria Math" panose="02040503050406030204" pitchFamily="18" charset="0"/>
                                </a:rPr>
                              </m:ctrlPr>
                            </m:sSubPr>
                            <m:e>
                              <m:r>
                                <m:rPr>
                                  <m:sty m:val="p"/>
                                </m:rPr>
                                <a:rPr lang="en-GB">
                                  <a:latin typeface="Cambria Math" panose="02040503050406030204" pitchFamily="18" charset="0"/>
                                  <a:ea typeface="Cambria Math" panose="02040503050406030204" pitchFamily="18" charset="0"/>
                                </a:rPr>
                                <m:t>Fe</m:t>
                              </m:r>
                            </m:e>
                            <m:sub>
                              <m:r>
                                <a:rPr lang="en-GB">
                                  <a:latin typeface="Cambria Math" panose="02040503050406030204" pitchFamily="18" charset="0"/>
                                  <a:ea typeface="Cambria Math" panose="02040503050406030204" pitchFamily="18" charset="0"/>
                                </a:rPr>
                                <m:t>2</m:t>
                              </m:r>
                            </m:sub>
                          </m:sSub>
                          <m:sSub>
                            <m:sSubPr>
                              <m:ctrlPr>
                                <a:rPr lang="en-GB" i="1">
                                  <a:latin typeface="Cambria Math" panose="02040503050406030204" pitchFamily="18" charset="0"/>
                                  <a:ea typeface="Cambria Math" panose="02040503050406030204" pitchFamily="18" charset="0"/>
                                </a:rPr>
                              </m:ctrlPr>
                            </m:sSubPr>
                            <m:e>
                              <m:r>
                                <m:rPr>
                                  <m:sty m:val="p"/>
                                </m:rPr>
                                <a:rPr lang="en-GB">
                                  <a:latin typeface="Cambria Math" panose="02040503050406030204" pitchFamily="18" charset="0"/>
                                  <a:ea typeface="Cambria Math" panose="02040503050406030204" pitchFamily="18" charset="0"/>
                                </a:rPr>
                                <m:t>O</m:t>
                              </m:r>
                            </m:e>
                            <m:sub>
                              <m:r>
                                <a:rPr lang="en-GB">
                                  <a:latin typeface="Cambria Math" panose="02040503050406030204" pitchFamily="18" charset="0"/>
                                  <a:ea typeface="Cambria Math" panose="02040503050406030204" pitchFamily="18" charset="0"/>
                                </a:rPr>
                                <m:t>3</m:t>
                              </m:r>
                            </m:sub>
                          </m:sSub>
                        </m:num>
                        <m:den>
                          <m:r>
                            <a:rPr lang="en-GB">
                              <a:latin typeface="Cambria Math" panose="02040503050406030204" pitchFamily="18" charset="0"/>
                              <a:ea typeface="Cambria Math" panose="02040503050406030204" pitchFamily="18" charset="0"/>
                            </a:rPr>
                            <m:t>−1.65×</m:t>
                          </m:r>
                          <m:sSup>
                            <m:sSupPr>
                              <m:ctrlPr>
                                <a:rPr lang="en-GB" i="1">
                                  <a:latin typeface="Cambria Math" panose="02040503050406030204" pitchFamily="18" charset="0"/>
                                  <a:ea typeface="Cambria Math" panose="02040503050406030204" pitchFamily="18" charset="0"/>
                                </a:rPr>
                              </m:ctrlPr>
                            </m:sSupPr>
                            <m:e>
                              <m:r>
                                <a:rPr lang="en-GB">
                                  <a:latin typeface="Cambria Math" panose="02040503050406030204" pitchFamily="18" charset="0"/>
                                  <a:ea typeface="Cambria Math" panose="02040503050406030204" pitchFamily="18" charset="0"/>
                                </a:rPr>
                                <m:t>10</m:t>
                              </m:r>
                            </m:e>
                            <m:sup>
                              <m:r>
                                <a:rPr lang="en-GB">
                                  <a:latin typeface="Cambria Math" panose="02040503050406030204" pitchFamily="18" charset="0"/>
                                  <a:ea typeface="Cambria Math" panose="02040503050406030204" pitchFamily="18" charset="0"/>
                                </a:rPr>
                                <m:t>3</m:t>
                              </m:r>
                            </m:sup>
                          </m:sSup>
                          <m:r>
                            <m:rPr>
                              <m:sty m:val="p"/>
                            </m:rPr>
                            <a:rPr lang="en-GB">
                              <a:latin typeface="Cambria Math" panose="02040503050406030204" pitchFamily="18" charset="0"/>
                              <a:ea typeface="Cambria Math" panose="02040503050406030204" pitchFamily="18" charset="0"/>
                            </a:rPr>
                            <m:t>kJ</m:t>
                          </m:r>
                        </m:den>
                      </m:f>
                      <m:r>
                        <a:rPr lang="en-GB">
                          <a:latin typeface="Cambria Math" panose="02040503050406030204" pitchFamily="18" charset="0"/>
                          <a:ea typeface="Cambria Math" panose="02040503050406030204" pitchFamily="18" charset="0"/>
                        </a:rPr>
                        <m:t>×</m:t>
                      </m:r>
                      <m:f>
                        <m:fPr>
                          <m:ctrlPr>
                            <a:rPr lang="en-GB" i="1">
                              <a:latin typeface="Cambria Math" panose="02040503050406030204" pitchFamily="18" charset="0"/>
                              <a:ea typeface="Cambria Math" panose="02040503050406030204" pitchFamily="18" charset="0"/>
                            </a:rPr>
                          </m:ctrlPr>
                        </m:fPr>
                        <m:num>
                          <m:r>
                            <a:rPr lang="en-GB">
                              <a:latin typeface="Cambria Math" panose="02040503050406030204" pitchFamily="18" charset="0"/>
                              <a:ea typeface="Cambria Math" panose="02040503050406030204" pitchFamily="18" charset="0"/>
                            </a:rPr>
                            <m:t>159 </m:t>
                          </m:r>
                          <m:r>
                            <m:rPr>
                              <m:sty m:val="p"/>
                            </m:rPr>
                            <a:rPr lang="en-GB">
                              <a:latin typeface="Cambria Math" panose="02040503050406030204" pitchFamily="18" charset="0"/>
                              <a:ea typeface="Cambria Math" panose="02040503050406030204" pitchFamily="18" charset="0"/>
                            </a:rPr>
                            <m:t>g</m:t>
                          </m:r>
                          <m:r>
                            <a:rPr lang="en-GB">
                              <a:latin typeface="Cambria Math" panose="02040503050406030204" pitchFamily="18" charset="0"/>
                              <a:ea typeface="Cambria Math" panose="02040503050406030204" pitchFamily="18" charset="0"/>
                            </a:rPr>
                            <m:t> </m:t>
                          </m:r>
                        </m:num>
                        <m:den>
                          <m:r>
                            <a:rPr lang="en-GB">
                              <a:latin typeface="Cambria Math" panose="02040503050406030204" pitchFamily="18" charset="0"/>
                              <a:ea typeface="Cambria Math" panose="02040503050406030204" pitchFamily="18" charset="0"/>
                            </a:rPr>
                            <m:t>1 </m:t>
                          </m:r>
                          <m:r>
                            <m:rPr>
                              <m:sty m:val="p"/>
                            </m:rPr>
                            <a:rPr lang="en-GB">
                              <a:latin typeface="Cambria Math" panose="02040503050406030204" pitchFamily="18" charset="0"/>
                              <a:ea typeface="Cambria Math" panose="02040503050406030204" pitchFamily="18" charset="0"/>
                            </a:rPr>
                            <m:t>mol</m:t>
                          </m:r>
                          <m:r>
                            <a:rPr lang="en-GB">
                              <a:latin typeface="Cambria Math" panose="02040503050406030204" pitchFamily="18" charset="0"/>
                              <a:ea typeface="Cambria Math" panose="02040503050406030204" pitchFamily="18" charset="0"/>
                            </a:rPr>
                            <m:t> </m:t>
                          </m:r>
                          <m:sSub>
                            <m:sSubPr>
                              <m:ctrlPr>
                                <a:rPr lang="en-GB" i="1">
                                  <a:latin typeface="Cambria Math" panose="02040503050406030204" pitchFamily="18" charset="0"/>
                                  <a:ea typeface="Cambria Math" panose="02040503050406030204" pitchFamily="18" charset="0"/>
                                </a:rPr>
                              </m:ctrlPr>
                            </m:sSubPr>
                            <m:e>
                              <m:r>
                                <m:rPr>
                                  <m:sty m:val="p"/>
                                </m:rPr>
                                <a:rPr lang="en-GB">
                                  <a:latin typeface="Cambria Math" panose="02040503050406030204" pitchFamily="18" charset="0"/>
                                  <a:ea typeface="Cambria Math" panose="02040503050406030204" pitchFamily="18" charset="0"/>
                                </a:rPr>
                                <m:t>Fe</m:t>
                              </m:r>
                            </m:e>
                            <m:sub>
                              <m:r>
                                <a:rPr lang="en-GB">
                                  <a:latin typeface="Cambria Math" panose="02040503050406030204" pitchFamily="18" charset="0"/>
                                  <a:ea typeface="Cambria Math" panose="02040503050406030204" pitchFamily="18" charset="0"/>
                                </a:rPr>
                                <m:t>2</m:t>
                              </m:r>
                            </m:sub>
                          </m:sSub>
                          <m:sSub>
                            <m:sSubPr>
                              <m:ctrlPr>
                                <a:rPr lang="en-GB" i="1">
                                  <a:latin typeface="Cambria Math" panose="02040503050406030204" pitchFamily="18" charset="0"/>
                                  <a:ea typeface="Cambria Math" panose="02040503050406030204" pitchFamily="18" charset="0"/>
                                </a:rPr>
                              </m:ctrlPr>
                            </m:sSubPr>
                            <m:e>
                              <m:r>
                                <m:rPr>
                                  <m:sty m:val="p"/>
                                </m:rPr>
                                <a:rPr lang="en-GB">
                                  <a:latin typeface="Cambria Math" panose="02040503050406030204" pitchFamily="18" charset="0"/>
                                  <a:ea typeface="Cambria Math" panose="02040503050406030204" pitchFamily="18" charset="0"/>
                                </a:rPr>
                                <m:t>O</m:t>
                              </m:r>
                            </m:e>
                            <m:sub>
                              <m:r>
                                <a:rPr lang="en-GB">
                                  <a:latin typeface="Cambria Math" panose="02040503050406030204" pitchFamily="18" charset="0"/>
                                  <a:ea typeface="Cambria Math" panose="02040503050406030204" pitchFamily="18" charset="0"/>
                                </a:rPr>
                                <m:t>3</m:t>
                              </m:r>
                            </m:sub>
                          </m:sSub>
                        </m:den>
                      </m:f>
                      <m:r>
                        <a:rPr lang="en-GB">
                          <a:latin typeface="Cambria Math" panose="02040503050406030204" pitchFamily="18" charset="0"/>
                          <a:ea typeface="Cambria Math" panose="02040503050406030204" pitchFamily="18" charset="0"/>
                        </a:rPr>
                        <m:t>=954 </m:t>
                      </m:r>
                      <m:r>
                        <m:rPr>
                          <m:sty m:val="p"/>
                        </m:rPr>
                        <a:rPr lang="en-GB">
                          <a:latin typeface="Cambria Math" panose="02040503050406030204" pitchFamily="18" charset="0"/>
                          <a:ea typeface="Cambria Math" panose="02040503050406030204" pitchFamily="18" charset="0"/>
                        </a:rPr>
                        <m:t>g</m:t>
                      </m:r>
                    </m:oMath>
                  </m:oMathPara>
                </a14:m>
                <a:endParaRPr lang="en-GB"/>
              </a:p>
            </p:txBody>
          </p:sp>
        </mc:Choice>
        <mc:Fallback xmlns="">
          <p:sp>
            <p:nvSpPr>
              <p:cNvPr id="2" name="TextBox 1">
                <a:extLst>
                  <a:ext uri="{FF2B5EF4-FFF2-40B4-BE49-F238E27FC236}">
                    <a16:creationId xmlns:a16="http://schemas.microsoft.com/office/drawing/2014/main" id="{4E8F9127-1084-4A1F-A45B-7FE82FED0999}"/>
                  </a:ext>
                </a:extLst>
              </p:cNvPr>
              <p:cNvSpPr txBox="1">
                <a:spLocks noRot="1" noChangeAspect="1" noMove="1" noResize="1" noEditPoints="1" noAdjustHandles="1" noChangeArrowheads="1" noChangeShapeType="1" noTextEdit="1"/>
              </p:cNvSpPr>
              <p:nvPr/>
            </p:nvSpPr>
            <p:spPr>
              <a:xfrm>
                <a:off x="3935761" y="2187217"/>
                <a:ext cx="5850191" cy="665054"/>
              </a:xfrm>
              <a:prstGeom prst="rect">
                <a:avLst/>
              </a:prstGeom>
              <a:blipFill>
                <a:blip r:embed="rId3"/>
                <a:stretch>
                  <a:fillRect/>
                </a:stretch>
              </a:blipFill>
            </p:spPr>
            <p:txBody>
              <a:bodyPr/>
              <a:lstStyle/>
              <a:p>
                <a:r>
                  <a:rPr lang="en-GB">
                    <a:noFill/>
                  </a:rPr>
                  <a:t> </a:t>
                </a:r>
              </a:p>
            </p:txBody>
          </p:sp>
        </mc:Fallback>
      </mc:AlternateContent>
      <p:sp>
        <p:nvSpPr>
          <p:cNvPr id="9" name="TextBox 8">
            <a:extLst>
              <a:ext uri="{FF2B5EF4-FFF2-40B4-BE49-F238E27FC236}">
                <a16:creationId xmlns:a16="http://schemas.microsoft.com/office/drawing/2014/main" id="{B12A488E-41C7-4713-A2A9-79F20C92167A}"/>
              </a:ext>
            </a:extLst>
          </p:cNvPr>
          <p:cNvSpPr txBox="1"/>
          <p:nvPr/>
        </p:nvSpPr>
        <p:spPr>
          <a:xfrm>
            <a:off x="4079776" y="1781776"/>
            <a:ext cx="4674394" cy="369332"/>
          </a:xfrm>
          <a:prstGeom prst="rect">
            <a:avLst/>
          </a:prstGeom>
          <a:noFill/>
        </p:spPr>
        <p:txBody>
          <a:bodyPr wrap="square">
            <a:spAutoFit/>
          </a:bodyPr>
          <a:lstStyle/>
          <a:p>
            <a:r>
              <a:rPr lang="en-US" altLang="en-US"/>
              <a:t>Fe</a:t>
            </a:r>
            <a:r>
              <a:rPr lang="en-US" altLang="en-US" baseline="-30000"/>
              <a:t>2</a:t>
            </a:r>
            <a:r>
              <a:rPr lang="en-US" altLang="en-US"/>
              <a:t>O</a:t>
            </a:r>
            <a:r>
              <a:rPr lang="en-US" altLang="en-US" baseline="-30000"/>
              <a:t>3</a:t>
            </a:r>
            <a:r>
              <a:rPr lang="en-US" altLang="en-US"/>
              <a:t> = 159.7 g/mol</a:t>
            </a:r>
            <a:endParaRPr lang="en-GB"/>
          </a:p>
        </p:txBody>
      </p: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80BAE3E3-4624-4EAB-98EF-C5B2A5CA11F0}"/>
                  </a:ext>
                </a:extLst>
              </p:cNvPr>
              <p:cNvSpPr txBox="1"/>
              <p:nvPr/>
            </p:nvSpPr>
            <p:spPr>
              <a:xfrm>
                <a:off x="4007768" y="4509120"/>
                <a:ext cx="5904180" cy="369332"/>
              </a:xfrm>
              <a:prstGeom prst="rect">
                <a:avLst/>
              </a:prstGeom>
              <a:noFill/>
            </p:spPr>
            <p:txBody>
              <a:bodyPr wrap="none" rtlCol="0">
                <a:spAutoFit/>
              </a:bodyPr>
              <a:lstStyle/>
              <a:p>
                <a:r>
                  <a:rPr lang="en-GB"/>
                  <a:t>CH</a:t>
                </a:r>
                <a:r>
                  <a:rPr lang="en-GB" baseline="-25000"/>
                  <a:t>4</a:t>
                </a:r>
                <a:r>
                  <a:rPr lang="en-GB"/>
                  <a:t>  +  2 O</a:t>
                </a:r>
                <a:r>
                  <a:rPr lang="en-GB" baseline="-25000"/>
                  <a:t>2</a:t>
                </a:r>
                <a:r>
                  <a:rPr lang="en-GB"/>
                  <a:t>  </a:t>
                </a:r>
                <a:r>
                  <a:rPr lang="en-GB">
                    <a:sym typeface="Wingdings" panose="05000000000000000000" pitchFamily="2" charset="2"/>
                  </a:rPr>
                  <a:t>  CO</a:t>
                </a:r>
                <a:r>
                  <a:rPr lang="en-GB" baseline="-25000">
                    <a:sym typeface="Wingdings" panose="05000000000000000000" pitchFamily="2" charset="2"/>
                  </a:rPr>
                  <a:t>2</a:t>
                </a:r>
                <a:r>
                  <a:rPr lang="en-GB">
                    <a:sym typeface="Wingdings" panose="05000000000000000000" pitchFamily="2" charset="2"/>
                  </a:rPr>
                  <a:t>  +  2 H</a:t>
                </a:r>
                <a:r>
                  <a:rPr lang="en-GB" baseline="-25000">
                    <a:sym typeface="Wingdings" panose="05000000000000000000" pitchFamily="2" charset="2"/>
                  </a:rPr>
                  <a:t>2</a:t>
                </a:r>
                <a:r>
                  <a:rPr lang="en-GB">
                    <a:sym typeface="Wingdings" panose="05000000000000000000" pitchFamily="2" charset="2"/>
                  </a:rPr>
                  <a:t>O </a:t>
                </a:r>
                <a14:m>
                  <m:oMath xmlns:m="http://schemas.openxmlformats.org/officeDocument/2006/math">
                    <m:r>
                      <a:rPr lang="en-US" altLang="en-US" b="1" dirty="0">
                        <a:solidFill>
                          <a:srgbClr val="00B050"/>
                        </a:solidFill>
                        <a:latin typeface="Cambria Math" panose="02040503050406030204" pitchFamily="18" charset="0"/>
                      </a:rPr>
                      <m:t>𝚫</m:t>
                    </m:r>
                    <m:r>
                      <a:rPr lang="en-GB" altLang="en-US" b="1" i="1" baseline="-30000" dirty="0">
                        <a:solidFill>
                          <a:srgbClr val="00B050"/>
                        </a:solidFill>
                        <a:latin typeface="Cambria Math" panose="02040503050406030204" pitchFamily="18" charset="0"/>
                      </a:rPr>
                      <m:t>𝒄𝒐𝒎𝒃</m:t>
                    </m:r>
                    <m:r>
                      <a:rPr lang="en-US" altLang="en-US" b="1" i="1" dirty="0" err="1">
                        <a:solidFill>
                          <a:srgbClr val="00B050"/>
                        </a:solidFill>
                        <a:latin typeface="Cambria Math" panose="02040503050406030204" pitchFamily="18" charset="0"/>
                      </a:rPr>
                      <m:t>𝑯</m:t>
                    </m:r>
                    <m:r>
                      <a:rPr lang="en-US" altLang="en-US" b="1" i="1" dirty="0">
                        <a:solidFill>
                          <a:srgbClr val="00B050"/>
                        </a:solidFill>
                        <a:latin typeface="Cambria Math" panose="02040503050406030204" pitchFamily="18" charset="0"/>
                      </a:rPr>
                      <m:t> = –</m:t>
                    </m:r>
                    <m:r>
                      <a:rPr lang="en-GB" altLang="en-US" b="1" i="1" dirty="0">
                        <a:solidFill>
                          <a:srgbClr val="00B050"/>
                        </a:solidFill>
                        <a:latin typeface="Cambria Math" panose="02040503050406030204" pitchFamily="18" charset="0"/>
                      </a:rPr>
                      <m:t>𝟖𝟎𝟐</m:t>
                    </m:r>
                    <m:r>
                      <a:rPr lang="en-GB" altLang="en-US" b="1" i="1" dirty="0">
                        <a:solidFill>
                          <a:srgbClr val="00B050"/>
                        </a:solidFill>
                        <a:latin typeface="Cambria Math" panose="02040503050406030204" pitchFamily="18" charset="0"/>
                      </a:rPr>
                      <m:t> </m:t>
                    </m:r>
                    <m:r>
                      <a:rPr lang="en-US" altLang="en-US" b="1" i="1" dirty="0">
                        <a:solidFill>
                          <a:srgbClr val="00B050"/>
                        </a:solidFill>
                        <a:latin typeface="Cambria Math" panose="02040503050406030204" pitchFamily="18" charset="0"/>
                      </a:rPr>
                      <m:t>𝒌𝑱</m:t>
                    </m:r>
                    <m:r>
                      <a:rPr lang="en-GB" altLang="en-US" b="1" i="1" dirty="0">
                        <a:solidFill>
                          <a:srgbClr val="00B050"/>
                        </a:solidFill>
                        <a:latin typeface="Cambria Math" panose="02040503050406030204" pitchFamily="18" charset="0"/>
                      </a:rPr>
                      <m:t>/</m:t>
                    </m:r>
                    <m:r>
                      <a:rPr lang="en-GB" altLang="en-US" b="1" i="1" dirty="0">
                        <a:solidFill>
                          <a:srgbClr val="00B050"/>
                        </a:solidFill>
                        <a:latin typeface="Cambria Math" panose="02040503050406030204" pitchFamily="18" charset="0"/>
                      </a:rPr>
                      <m:t>𝒎𝒐𝒍</m:t>
                    </m:r>
                  </m:oMath>
                </a14:m>
                <a:r>
                  <a:rPr lang="en-GB">
                    <a:sym typeface="Wingdings" panose="05000000000000000000" pitchFamily="2" charset="2"/>
                  </a:rPr>
                  <a:t> </a:t>
                </a:r>
                <a:endParaRPr lang="en-GB"/>
              </a:p>
            </p:txBody>
          </p:sp>
        </mc:Choice>
        <mc:Fallback xmlns="">
          <p:sp>
            <p:nvSpPr>
              <p:cNvPr id="6" name="TextBox 5">
                <a:extLst>
                  <a:ext uri="{FF2B5EF4-FFF2-40B4-BE49-F238E27FC236}">
                    <a16:creationId xmlns:a16="http://schemas.microsoft.com/office/drawing/2014/main" id="{80BAE3E3-4624-4EAB-98EF-C5B2A5CA11F0}"/>
                  </a:ext>
                </a:extLst>
              </p:cNvPr>
              <p:cNvSpPr txBox="1">
                <a:spLocks noRot="1" noChangeAspect="1" noMove="1" noResize="1" noEditPoints="1" noAdjustHandles="1" noChangeArrowheads="1" noChangeShapeType="1" noTextEdit="1"/>
              </p:cNvSpPr>
              <p:nvPr/>
            </p:nvSpPr>
            <p:spPr>
              <a:xfrm>
                <a:off x="4007768" y="4509120"/>
                <a:ext cx="5904180" cy="369332"/>
              </a:xfrm>
              <a:prstGeom prst="rect">
                <a:avLst/>
              </a:prstGeom>
              <a:blipFill>
                <a:blip r:embed="rId4"/>
                <a:stretch>
                  <a:fillRect l="-826" t="-10000" b="-28333"/>
                </a:stretch>
              </a:blipFill>
            </p:spPr>
            <p:txBody>
              <a:bodyPr/>
              <a:lstStyle/>
              <a:p>
                <a:r>
                  <a:rPr lang="en-GB">
                    <a:noFill/>
                  </a:rPr>
                  <a:t> </a:t>
                </a:r>
              </a:p>
            </p:txBody>
          </p:sp>
        </mc:Fallback>
      </mc:AlternateContent>
      <p:sp>
        <p:nvSpPr>
          <p:cNvPr id="10" name="Oval 9">
            <a:extLst>
              <a:ext uri="{FF2B5EF4-FFF2-40B4-BE49-F238E27FC236}">
                <a16:creationId xmlns:a16="http://schemas.microsoft.com/office/drawing/2014/main" id="{0ABB4070-CC99-4212-8EF9-B3097A8288EF}"/>
              </a:ext>
            </a:extLst>
          </p:cNvPr>
          <p:cNvSpPr/>
          <p:nvPr/>
        </p:nvSpPr>
        <p:spPr>
          <a:xfrm>
            <a:off x="1517005" y="2448020"/>
            <a:ext cx="827585" cy="332527"/>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C3A32D27-348D-46D1-8068-0EE9F6D5A830}"/>
                  </a:ext>
                </a:extLst>
              </p:cNvPr>
              <p:cNvSpPr txBox="1"/>
              <p:nvPr/>
            </p:nvSpPr>
            <p:spPr>
              <a:xfrm>
                <a:off x="3977481" y="5122558"/>
                <a:ext cx="5429370" cy="66524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i="1">
                          <a:latin typeface="Cambria Math" panose="02040503050406030204" pitchFamily="18" charset="0"/>
                        </a:rPr>
                        <m:t>3 </m:t>
                      </m:r>
                      <m:r>
                        <a:rPr lang="en-GB" i="1">
                          <a:latin typeface="Cambria Math" panose="02040503050406030204" pitchFamily="18" charset="0"/>
                        </a:rPr>
                        <m:t>𝑚𝑜𝑙</m:t>
                      </m:r>
                      <m:r>
                        <a:rPr lang="en-GB" i="1">
                          <a:latin typeface="Cambria Math" panose="02040503050406030204" pitchFamily="18" charset="0"/>
                        </a:rPr>
                        <m:t> </m:t>
                      </m:r>
                      <m:sSub>
                        <m:sSubPr>
                          <m:ctrlPr>
                            <a:rPr lang="en-GB" i="1">
                              <a:latin typeface="Cambria Math" panose="02040503050406030204" pitchFamily="18" charset="0"/>
                            </a:rPr>
                          </m:ctrlPr>
                        </m:sSubPr>
                        <m:e>
                          <m:r>
                            <a:rPr lang="en-GB" i="1">
                              <a:latin typeface="Cambria Math" panose="02040503050406030204" pitchFamily="18" charset="0"/>
                            </a:rPr>
                            <m:t>𝑂</m:t>
                          </m:r>
                        </m:e>
                        <m:sub>
                          <m:r>
                            <a:rPr lang="en-GB" i="1">
                              <a:latin typeface="Cambria Math" panose="02040503050406030204" pitchFamily="18" charset="0"/>
                            </a:rPr>
                            <m:t>2</m:t>
                          </m:r>
                        </m:sub>
                      </m:sSub>
                      <m:r>
                        <a:rPr lang="en-GB" i="1">
                          <a:latin typeface="Cambria Math" panose="02040503050406030204" pitchFamily="18" charset="0"/>
                          <a:ea typeface="Cambria Math" panose="02040503050406030204" pitchFamily="18" charset="0"/>
                        </a:rPr>
                        <m:t>×</m:t>
                      </m:r>
                      <m:f>
                        <m:fPr>
                          <m:ctrlPr>
                            <a:rPr lang="en-GB" i="1">
                              <a:latin typeface="Cambria Math" panose="02040503050406030204" pitchFamily="18" charset="0"/>
                              <a:ea typeface="Cambria Math" panose="02040503050406030204" pitchFamily="18" charset="0"/>
                            </a:rPr>
                          </m:ctrlPr>
                        </m:fPr>
                        <m:num>
                          <m:r>
                            <a:rPr lang="en-GB" i="1">
                              <a:latin typeface="Cambria Math" panose="02040503050406030204" pitchFamily="18" charset="0"/>
                              <a:ea typeface="Cambria Math" panose="02040503050406030204" pitchFamily="18" charset="0"/>
                            </a:rPr>
                            <m:t>1 </m:t>
                          </m:r>
                          <m:r>
                            <a:rPr lang="en-GB" i="1">
                              <a:latin typeface="Cambria Math" panose="02040503050406030204" pitchFamily="18" charset="0"/>
                              <a:ea typeface="Cambria Math" panose="02040503050406030204" pitchFamily="18" charset="0"/>
                            </a:rPr>
                            <m:t>𝑚𝑜𝑙</m:t>
                          </m:r>
                          <m:r>
                            <a:rPr lang="en-GB" i="1">
                              <a:latin typeface="Cambria Math" panose="02040503050406030204" pitchFamily="18" charset="0"/>
                              <a:ea typeface="Cambria Math" panose="02040503050406030204" pitchFamily="18" charset="0"/>
                            </a:rPr>
                            <m:t> </m:t>
                          </m:r>
                          <m:r>
                            <a:rPr lang="en-GB" i="1">
                              <a:latin typeface="Cambria Math" panose="02040503050406030204" pitchFamily="18" charset="0"/>
                              <a:ea typeface="Cambria Math" panose="02040503050406030204" pitchFamily="18" charset="0"/>
                            </a:rPr>
                            <m:t>𝐶</m:t>
                          </m:r>
                          <m:sSub>
                            <m:sSubPr>
                              <m:ctrlPr>
                                <a:rPr lang="en-GB" i="1">
                                  <a:latin typeface="Cambria Math" panose="02040503050406030204" pitchFamily="18" charset="0"/>
                                  <a:ea typeface="Cambria Math" panose="02040503050406030204" pitchFamily="18" charset="0"/>
                                </a:rPr>
                              </m:ctrlPr>
                            </m:sSubPr>
                            <m:e>
                              <m:r>
                                <a:rPr lang="en-GB" i="1">
                                  <a:latin typeface="Cambria Math" panose="02040503050406030204" pitchFamily="18" charset="0"/>
                                  <a:ea typeface="Cambria Math" panose="02040503050406030204" pitchFamily="18" charset="0"/>
                                </a:rPr>
                                <m:t>𝐻</m:t>
                              </m:r>
                            </m:e>
                            <m:sub>
                              <m:r>
                                <a:rPr lang="en-GB" i="1">
                                  <a:latin typeface="Cambria Math" panose="02040503050406030204" pitchFamily="18" charset="0"/>
                                  <a:ea typeface="Cambria Math" panose="02040503050406030204" pitchFamily="18" charset="0"/>
                                </a:rPr>
                                <m:t>4</m:t>
                              </m:r>
                            </m:sub>
                          </m:sSub>
                        </m:num>
                        <m:den>
                          <m:r>
                            <a:rPr lang="en-GB" i="1">
                              <a:latin typeface="Cambria Math" panose="02040503050406030204" pitchFamily="18" charset="0"/>
                              <a:ea typeface="Cambria Math" panose="02040503050406030204" pitchFamily="18" charset="0"/>
                            </a:rPr>
                            <m:t>2 </m:t>
                          </m:r>
                          <m:r>
                            <a:rPr lang="en-GB" i="1">
                              <a:latin typeface="Cambria Math" panose="02040503050406030204" pitchFamily="18" charset="0"/>
                              <a:ea typeface="Cambria Math" panose="02040503050406030204" pitchFamily="18" charset="0"/>
                            </a:rPr>
                            <m:t>𝑚𝑜𝑙</m:t>
                          </m:r>
                          <m:r>
                            <a:rPr lang="en-GB" i="1">
                              <a:latin typeface="Cambria Math" panose="02040503050406030204" pitchFamily="18" charset="0"/>
                              <a:ea typeface="Cambria Math" panose="02040503050406030204" pitchFamily="18" charset="0"/>
                            </a:rPr>
                            <m:t> </m:t>
                          </m:r>
                          <m:sSub>
                            <m:sSubPr>
                              <m:ctrlPr>
                                <a:rPr lang="en-GB" i="1">
                                  <a:latin typeface="Cambria Math" panose="02040503050406030204" pitchFamily="18" charset="0"/>
                                  <a:ea typeface="Cambria Math" panose="02040503050406030204" pitchFamily="18" charset="0"/>
                                </a:rPr>
                              </m:ctrlPr>
                            </m:sSubPr>
                            <m:e>
                              <m:r>
                                <a:rPr lang="en-GB" i="1">
                                  <a:latin typeface="Cambria Math" panose="02040503050406030204" pitchFamily="18" charset="0"/>
                                  <a:ea typeface="Cambria Math" panose="02040503050406030204" pitchFamily="18" charset="0"/>
                                </a:rPr>
                                <m:t>𝑂</m:t>
                              </m:r>
                            </m:e>
                            <m:sub>
                              <m:r>
                                <a:rPr lang="en-GB" i="1">
                                  <a:latin typeface="Cambria Math" panose="02040503050406030204" pitchFamily="18" charset="0"/>
                                  <a:ea typeface="Cambria Math" panose="02040503050406030204" pitchFamily="18" charset="0"/>
                                </a:rPr>
                                <m:t>2</m:t>
                              </m:r>
                            </m:sub>
                          </m:sSub>
                        </m:den>
                      </m:f>
                      <m:r>
                        <a:rPr lang="en-GB" i="1">
                          <a:latin typeface="Cambria Math" panose="02040503050406030204" pitchFamily="18" charset="0"/>
                          <a:ea typeface="Cambria Math" panose="02040503050406030204" pitchFamily="18" charset="0"/>
                        </a:rPr>
                        <m:t>×</m:t>
                      </m:r>
                      <m:f>
                        <m:fPr>
                          <m:ctrlPr>
                            <a:rPr lang="en-GB" i="1">
                              <a:latin typeface="Cambria Math" panose="02040503050406030204" pitchFamily="18" charset="0"/>
                              <a:ea typeface="Cambria Math" panose="02040503050406030204" pitchFamily="18" charset="0"/>
                            </a:rPr>
                          </m:ctrlPr>
                        </m:fPr>
                        <m:num>
                          <m:r>
                            <a:rPr lang="en-GB" i="1">
                              <a:latin typeface="Cambria Math" panose="02040503050406030204" pitchFamily="18" charset="0"/>
                              <a:ea typeface="Cambria Math" panose="02040503050406030204" pitchFamily="18" charset="0"/>
                            </a:rPr>
                            <m:t>(−802 </m:t>
                          </m:r>
                          <m:r>
                            <a:rPr lang="en-GB" i="1">
                              <a:latin typeface="Cambria Math" panose="02040503050406030204" pitchFamily="18" charset="0"/>
                              <a:ea typeface="Cambria Math" panose="02040503050406030204" pitchFamily="18" charset="0"/>
                            </a:rPr>
                            <m:t>𝑘𝐽</m:t>
                          </m:r>
                          <m:r>
                            <a:rPr lang="en-GB" i="1">
                              <a:latin typeface="Cambria Math" panose="02040503050406030204" pitchFamily="18" charset="0"/>
                              <a:ea typeface="Cambria Math" panose="02040503050406030204" pitchFamily="18" charset="0"/>
                            </a:rPr>
                            <m:t>)</m:t>
                          </m:r>
                        </m:num>
                        <m:den>
                          <m:r>
                            <a:rPr lang="en-GB" i="1">
                              <a:latin typeface="Cambria Math" panose="02040503050406030204" pitchFamily="18" charset="0"/>
                              <a:ea typeface="Cambria Math" panose="02040503050406030204" pitchFamily="18" charset="0"/>
                            </a:rPr>
                            <m:t>1 </m:t>
                          </m:r>
                          <m:r>
                            <a:rPr lang="en-GB" i="1">
                              <a:latin typeface="Cambria Math" panose="02040503050406030204" pitchFamily="18" charset="0"/>
                              <a:ea typeface="Cambria Math" panose="02040503050406030204" pitchFamily="18" charset="0"/>
                            </a:rPr>
                            <m:t>𝑚𝑜𝑙</m:t>
                          </m:r>
                          <m:r>
                            <a:rPr lang="en-GB" i="1">
                              <a:latin typeface="Cambria Math" panose="02040503050406030204" pitchFamily="18" charset="0"/>
                              <a:ea typeface="Cambria Math" panose="02040503050406030204" pitchFamily="18" charset="0"/>
                            </a:rPr>
                            <m:t> </m:t>
                          </m:r>
                          <m:r>
                            <a:rPr lang="en-GB" i="1">
                              <a:latin typeface="Cambria Math" panose="02040503050406030204" pitchFamily="18" charset="0"/>
                              <a:ea typeface="Cambria Math" panose="02040503050406030204" pitchFamily="18" charset="0"/>
                            </a:rPr>
                            <m:t>𝐶</m:t>
                          </m:r>
                          <m:sSub>
                            <m:sSubPr>
                              <m:ctrlPr>
                                <a:rPr lang="en-GB" i="1">
                                  <a:latin typeface="Cambria Math" panose="02040503050406030204" pitchFamily="18" charset="0"/>
                                  <a:ea typeface="Cambria Math" panose="02040503050406030204" pitchFamily="18" charset="0"/>
                                </a:rPr>
                              </m:ctrlPr>
                            </m:sSubPr>
                            <m:e>
                              <m:r>
                                <a:rPr lang="en-GB" i="1">
                                  <a:latin typeface="Cambria Math" panose="02040503050406030204" pitchFamily="18" charset="0"/>
                                  <a:ea typeface="Cambria Math" panose="02040503050406030204" pitchFamily="18" charset="0"/>
                                </a:rPr>
                                <m:t>𝐻</m:t>
                              </m:r>
                            </m:e>
                            <m:sub>
                              <m:r>
                                <a:rPr lang="en-GB" i="1">
                                  <a:latin typeface="Cambria Math" panose="02040503050406030204" pitchFamily="18" charset="0"/>
                                  <a:ea typeface="Cambria Math" panose="02040503050406030204" pitchFamily="18" charset="0"/>
                                </a:rPr>
                                <m:t>4</m:t>
                              </m:r>
                            </m:sub>
                          </m:sSub>
                        </m:den>
                      </m:f>
                      <m:r>
                        <a:rPr lang="en-GB" i="1">
                          <a:latin typeface="Cambria Math" panose="02040503050406030204" pitchFamily="18" charset="0"/>
                          <a:ea typeface="Cambria Math" panose="02040503050406030204" pitchFamily="18" charset="0"/>
                        </a:rPr>
                        <m:t>=−1.20</m:t>
                      </m:r>
                      <m:r>
                        <a:rPr lang="en-GB" i="1">
                          <a:latin typeface="Cambria Math" panose="02040503050406030204" pitchFamily="18" charset="0"/>
                          <a:ea typeface="Cambria Math" panose="02040503050406030204" pitchFamily="18" charset="0"/>
                          <a:sym typeface="Symbol" panose="05050102010706020507" pitchFamily="18" charset="2"/>
                        </a:rPr>
                        <m:t>10</m:t>
                      </m:r>
                      <m:r>
                        <a:rPr lang="en-GB" i="1" baseline="30000">
                          <a:latin typeface="Cambria Math" panose="02040503050406030204" pitchFamily="18" charset="0"/>
                          <a:ea typeface="Cambria Math" panose="02040503050406030204" pitchFamily="18" charset="0"/>
                          <a:sym typeface="Symbol" panose="05050102010706020507" pitchFamily="18" charset="2"/>
                        </a:rPr>
                        <m:t>3</m:t>
                      </m:r>
                      <m:r>
                        <a:rPr lang="en-GB" i="1">
                          <a:latin typeface="Cambria Math" panose="02040503050406030204" pitchFamily="18" charset="0"/>
                          <a:ea typeface="Cambria Math" panose="02040503050406030204" pitchFamily="18" charset="0"/>
                          <a:sym typeface="Symbol" panose="05050102010706020507" pitchFamily="18" charset="2"/>
                        </a:rPr>
                        <m:t> </m:t>
                      </m:r>
                      <m:r>
                        <a:rPr lang="en-GB" i="1">
                          <a:latin typeface="Cambria Math" panose="02040503050406030204" pitchFamily="18" charset="0"/>
                          <a:ea typeface="Cambria Math" panose="02040503050406030204" pitchFamily="18" charset="0"/>
                          <a:sym typeface="Symbol" panose="05050102010706020507" pitchFamily="18" charset="2"/>
                        </a:rPr>
                        <m:t>𝑘𝐽</m:t>
                      </m:r>
                    </m:oMath>
                  </m:oMathPara>
                </a14:m>
                <a:endParaRPr lang="en-GB"/>
              </a:p>
            </p:txBody>
          </p:sp>
        </mc:Choice>
        <mc:Fallback xmlns="">
          <p:sp>
            <p:nvSpPr>
              <p:cNvPr id="11" name="TextBox 10">
                <a:extLst>
                  <a:ext uri="{FF2B5EF4-FFF2-40B4-BE49-F238E27FC236}">
                    <a16:creationId xmlns:a16="http://schemas.microsoft.com/office/drawing/2014/main" id="{C3A32D27-348D-46D1-8068-0EE9F6D5A830}"/>
                  </a:ext>
                </a:extLst>
              </p:cNvPr>
              <p:cNvSpPr txBox="1">
                <a:spLocks noRot="1" noChangeAspect="1" noMove="1" noResize="1" noEditPoints="1" noAdjustHandles="1" noChangeArrowheads="1" noChangeShapeType="1" noTextEdit="1"/>
              </p:cNvSpPr>
              <p:nvPr/>
            </p:nvSpPr>
            <p:spPr>
              <a:xfrm>
                <a:off x="3977481" y="5122558"/>
                <a:ext cx="5429370" cy="665247"/>
              </a:xfrm>
              <a:prstGeom prst="rect">
                <a:avLst/>
              </a:prstGeom>
              <a:blipFill>
                <a:blip r:embed="rId5"/>
                <a:stretch>
                  <a:fillRect/>
                </a:stretch>
              </a:blipFill>
            </p:spPr>
            <p:txBody>
              <a:bodyPr/>
              <a:lstStyle/>
              <a:p>
                <a:r>
                  <a:rPr lang="en-GB">
                    <a:noFill/>
                  </a:rPr>
                  <a:t> </a:t>
                </a:r>
              </a:p>
            </p:txBody>
          </p:sp>
        </mc:Fallback>
      </mc:AlternateContent>
      <p:sp>
        <p:nvSpPr>
          <p:cNvPr id="13" name="Oval 12">
            <a:extLst>
              <a:ext uri="{FF2B5EF4-FFF2-40B4-BE49-F238E27FC236}">
                <a16:creationId xmlns:a16="http://schemas.microsoft.com/office/drawing/2014/main" id="{6AFC0724-A5EE-4770-9440-BDFA6457054C}"/>
              </a:ext>
            </a:extLst>
          </p:cNvPr>
          <p:cNvSpPr/>
          <p:nvPr/>
        </p:nvSpPr>
        <p:spPr>
          <a:xfrm>
            <a:off x="1542136" y="5499299"/>
            <a:ext cx="1728192" cy="332527"/>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81781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6" grpId="0"/>
      <p:bldP spid="10" grpId="0" animBg="1"/>
      <p:bldP spid="11" grpId="0"/>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92242" y="48742"/>
            <a:ext cx="6332621"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rPr>
              <a:t>STANDARD CONDITIONS</a:t>
            </a:r>
            <a:endParaRPr lang="en-GB" sz="3600" b="1" dirty="0">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A94F3E04-7D84-45B7-A789-74B88C74DAD5}"/>
              </a:ext>
            </a:extLst>
          </p:cNvPr>
          <p:cNvSpPr txBox="1"/>
          <p:nvPr/>
        </p:nvSpPr>
        <p:spPr>
          <a:xfrm>
            <a:off x="372979" y="565246"/>
            <a:ext cx="11586410" cy="1225335"/>
          </a:xfrm>
          <a:prstGeom prst="rect">
            <a:avLst/>
          </a:prstGeom>
          <a:noFill/>
        </p:spPr>
        <p:txBody>
          <a:bodyPr wrap="square" rtlCol="0">
            <a:spAutoFit/>
          </a:bodyPr>
          <a:lstStyle/>
          <a:p>
            <a:pPr>
              <a:lnSpc>
                <a:spcPct val="150000"/>
              </a:lnSpc>
            </a:pPr>
            <a:r>
              <a:rPr lang="en-GB" sz="2600" dirty="0"/>
              <a:t>Any chemical equation that describes a reaction has a value of </a:t>
            </a:r>
            <a:r>
              <a:rPr lang="en-GB" sz="2600" b="1" dirty="0">
                <a:solidFill>
                  <a:srgbClr val="00B050"/>
                </a:solidFill>
                <a:sym typeface="Symbol" panose="05050102010706020507" pitchFamily="18" charset="2"/>
              </a:rPr>
              <a:t>H (</a:t>
            </a:r>
            <a:r>
              <a:rPr lang="en-GB" sz="2600" b="1" baseline="-25000" dirty="0" err="1">
                <a:solidFill>
                  <a:srgbClr val="00B050"/>
                </a:solidFill>
                <a:sym typeface="Symbol" panose="05050102010706020507" pitchFamily="18" charset="2"/>
              </a:rPr>
              <a:t>rxn</a:t>
            </a:r>
            <a:r>
              <a:rPr lang="en-GB" sz="2600" b="1" dirty="0" err="1">
                <a:solidFill>
                  <a:srgbClr val="00B050"/>
                </a:solidFill>
                <a:sym typeface="Symbol" panose="05050102010706020507" pitchFamily="18" charset="2"/>
              </a:rPr>
              <a:t>H</a:t>
            </a:r>
            <a:r>
              <a:rPr lang="en-GB" sz="2600" b="1" dirty="0">
                <a:solidFill>
                  <a:srgbClr val="00B050"/>
                </a:solidFill>
                <a:sym typeface="Symbol" panose="05050102010706020507" pitchFamily="18" charset="2"/>
              </a:rPr>
              <a:t>)</a:t>
            </a:r>
          </a:p>
          <a:p>
            <a:pPr>
              <a:lnSpc>
                <a:spcPct val="150000"/>
              </a:lnSpc>
            </a:pPr>
            <a:r>
              <a:rPr lang="en-GB" sz="2600" b="1" dirty="0">
                <a:solidFill>
                  <a:srgbClr val="00B050"/>
                </a:solidFill>
                <a:sym typeface="Symbol" panose="05050102010706020507" pitchFamily="18" charset="2"/>
              </a:rPr>
              <a:t></a:t>
            </a:r>
            <a:r>
              <a:rPr lang="en-GB" sz="2600" b="1" baseline="-25000" dirty="0" err="1">
                <a:solidFill>
                  <a:srgbClr val="00B050"/>
                </a:solidFill>
                <a:sym typeface="Symbol" panose="05050102010706020507" pitchFamily="18" charset="2"/>
              </a:rPr>
              <a:t>rxn</a:t>
            </a:r>
            <a:r>
              <a:rPr lang="en-GB" sz="2600" b="1" dirty="0" err="1">
                <a:solidFill>
                  <a:srgbClr val="00B050"/>
                </a:solidFill>
                <a:sym typeface="Symbol" panose="05050102010706020507" pitchFamily="18" charset="2"/>
              </a:rPr>
              <a:t>H</a:t>
            </a:r>
            <a:r>
              <a:rPr lang="en-GB" sz="2600" b="1" dirty="0">
                <a:solidFill>
                  <a:srgbClr val="00B050"/>
                </a:solidFill>
                <a:sym typeface="Symbol" panose="05050102010706020507" pitchFamily="18" charset="2"/>
              </a:rPr>
              <a:t> </a:t>
            </a:r>
            <a:r>
              <a:rPr lang="en-GB" sz="2600" dirty="0">
                <a:sym typeface="Symbol" panose="05050102010706020507" pitchFamily="18" charset="2"/>
              </a:rPr>
              <a:t>depends on </a:t>
            </a:r>
            <a:r>
              <a:rPr lang="en-GB" sz="2600" dirty="0">
                <a:solidFill>
                  <a:srgbClr val="0000FF"/>
                </a:solidFill>
                <a:sym typeface="Symbol" panose="05050102010706020507" pitchFamily="18" charset="2"/>
              </a:rPr>
              <a:t>T</a:t>
            </a:r>
            <a:r>
              <a:rPr lang="en-GB" sz="2600" dirty="0">
                <a:sym typeface="Symbol" panose="05050102010706020507" pitchFamily="18" charset="2"/>
              </a:rPr>
              <a:t>, </a:t>
            </a:r>
            <a:r>
              <a:rPr lang="en-GB" sz="2600" dirty="0">
                <a:solidFill>
                  <a:srgbClr val="4D7620"/>
                </a:solidFill>
                <a:sym typeface="Symbol" panose="05050102010706020507" pitchFamily="18" charset="2"/>
              </a:rPr>
              <a:t>P</a:t>
            </a:r>
            <a:r>
              <a:rPr lang="en-GB" sz="2600" dirty="0">
                <a:sym typeface="Symbol" panose="05050102010706020507" pitchFamily="18" charset="2"/>
              </a:rPr>
              <a:t> and the physical state of the components (H</a:t>
            </a:r>
            <a:r>
              <a:rPr lang="en-GB" sz="2600" baseline="-25000" dirty="0">
                <a:sym typeface="Symbol" panose="05050102010706020507" pitchFamily="18" charset="2"/>
              </a:rPr>
              <a:t>2</a:t>
            </a:r>
            <a:r>
              <a:rPr lang="en-GB" sz="2600" dirty="0">
                <a:sym typeface="Symbol" panose="05050102010706020507" pitchFamily="18" charset="2"/>
              </a:rPr>
              <a:t>O: liquid or steam)  </a:t>
            </a:r>
            <a:endParaRPr lang="en-GB" sz="2600" dirty="0"/>
          </a:p>
        </p:txBody>
      </p:sp>
      <p:pic>
        <p:nvPicPr>
          <p:cNvPr id="19" name="Picture 18">
            <a:extLst>
              <a:ext uri="{FF2B5EF4-FFF2-40B4-BE49-F238E27FC236}">
                <a16:creationId xmlns:a16="http://schemas.microsoft.com/office/drawing/2014/main" id="{07C6EE1F-0EED-4356-9CD0-32186C9B5288}"/>
              </a:ext>
            </a:extLst>
          </p:cNvPr>
          <p:cNvPicPr>
            <a:picLocks noChangeAspect="1"/>
          </p:cNvPicPr>
          <p:nvPr/>
        </p:nvPicPr>
        <p:blipFill>
          <a:blip r:embed="rId2"/>
          <a:stretch>
            <a:fillRect/>
          </a:stretch>
        </p:blipFill>
        <p:spPr>
          <a:xfrm>
            <a:off x="6654468" y="2448448"/>
            <a:ext cx="5537532" cy="3303394"/>
          </a:xfrm>
          <a:prstGeom prst="rect">
            <a:avLst/>
          </a:prstGeom>
        </p:spPr>
      </p:pic>
      <p:sp>
        <p:nvSpPr>
          <p:cNvPr id="9" name="TextBox 8">
            <a:extLst>
              <a:ext uri="{FF2B5EF4-FFF2-40B4-BE49-F238E27FC236}">
                <a16:creationId xmlns:a16="http://schemas.microsoft.com/office/drawing/2014/main" id="{AADC6980-1909-414F-BA1A-802389E47561}"/>
              </a:ext>
            </a:extLst>
          </p:cNvPr>
          <p:cNvSpPr txBox="1"/>
          <p:nvPr/>
        </p:nvSpPr>
        <p:spPr>
          <a:xfrm>
            <a:off x="372979" y="2438152"/>
            <a:ext cx="6332621" cy="3323987"/>
          </a:xfrm>
          <a:prstGeom prst="rect">
            <a:avLst/>
          </a:prstGeom>
          <a:noFill/>
        </p:spPr>
        <p:txBody>
          <a:bodyPr wrap="square" rtlCol="0">
            <a:spAutoFit/>
          </a:bodyPr>
          <a:lstStyle/>
          <a:p>
            <a:pPr>
              <a:lnSpc>
                <a:spcPts val="2800"/>
              </a:lnSpc>
            </a:pPr>
            <a:r>
              <a:rPr lang="en-GB" sz="2600" b="1" dirty="0"/>
              <a:t>Standard conditions </a:t>
            </a:r>
            <a:r>
              <a:rPr lang="en-GB" sz="2600" dirty="0"/>
              <a:t>– allow comparison between values:</a:t>
            </a:r>
          </a:p>
          <a:p>
            <a:pPr marL="285750" indent="-285750">
              <a:lnSpc>
                <a:spcPts val="2800"/>
              </a:lnSpc>
              <a:buFontTx/>
              <a:buChar char="-"/>
            </a:pPr>
            <a:r>
              <a:rPr lang="en-GB" sz="2600" dirty="0"/>
              <a:t>Solids and liquids must be </a:t>
            </a:r>
            <a:r>
              <a:rPr lang="en-GB" sz="2600" b="1" dirty="0"/>
              <a:t>pure</a:t>
            </a:r>
            <a:r>
              <a:rPr lang="en-GB" sz="2600" dirty="0"/>
              <a:t> solids and liquids</a:t>
            </a:r>
          </a:p>
          <a:p>
            <a:pPr marL="285750" indent="-285750">
              <a:lnSpc>
                <a:spcPts val="2800"/>
              </a:lnSpc>
              <a:buFontTx/>
              <a:buChar char="-"/>
            </a:pPr>
            <a:r>
              <a:rPr lang="en-GB" sz="2600" dirty="0"/>
              <a:t>Solutions at </a:t>
            </a:r>
            <a:r>
              <a:rPr lang="en-GB" sz="2600" b="1" dirty="0">
                <a:solidFill>
                  <a:srgbClr val="CC66FF"/>
                </a:solidFill>
              </a:rPr>
              <a:t>1 mol/L</a:t>
            </a:r>
          </a:p>
          <a:p>
            <a:pPr marL="285750" indent="-285750">
              <a:lnSpc>
                <a:spcPts val="2800"/>
              </a:lnSpc>
              <a:buFontTx/>
              <a:buChar char="-"/>
            </a:pPr>
            <a:r>
              <a:rPr lang="en-GB" sz="2600" dirty="0"/>
              <a:t>Gases at the pressure of </a:t>
            </a:r>
            <a:r>
              <a:rPr lang="en-GB" sz="2600" b="1" dirty="0">
                <a:solidFill>
                  <a:srgbClr val="4D7620"/>
                </a:solidFill>
              </a:rPr>
              <a:t>1 bar </a:t>
            </a:r>
            <a:endParaRPr lang="en-GB" sz="2600" b="1" dirty="0"/>
          </a:p>
          <a:p>
            <a:pPr marL="285750" indent="-285750">
              <a:lnSpc>
                <a:spcPts val="2800"/>
              </a:lnSpc>
              <a:buFontTx/>
              <a:buChar char="-"/>
            </a:pPr>
            <a:r>
              <a:rPr lang="en-GB" sz="2600" dirty="0"/>
              <a:t>Temperature usually </a:t>
            </a:r>
            <a:r>
              <a:rPr lang="en-GB" sz="2600" b="1" dirty="0">
                <a:solidFill>
                  <a:srgbClr val="0000FF"/>
                </a:solidFill>
              </a:rPr>
              <a:t>298 K</a:t>
            </a:r>
            <a:r>
              <a:rPr lang="en-GB" sz="2600" dirty="0"/>
              <a:t> (can be any, but specified)</a:t>
            </a:r>
          </a:p>
          <a:p>
            <a:pPr marL="285750" indent="-285750">
              <a:lnSpc>
                <a:spcPts val="2800"/>
              </a:lnSpc>
              <a:buFontTx/>
              <a:buChar char="-"/>
            </a:pPr>
            <a:r>
              <a:rPr lang="en-GB" sz="2600" dirty="0"/>
              <a:t>Always have a </a:t>
            </a:r>
            <a:r>
              <a:rPr lang="en-GB" sz="2600" b="1" dirty="0"/>
              <a:t>sign</a:t>
            </a:r>
          </a:p>
        </p:txBody>
      </p:sp>
      <p:sp>
        <p:nvSpPr>
          <p:cNvPr id="2" name="TextBox 1">
            <a:extLst>
              <a:ext uri="{FF2B5EF4-FFF2-40B4-BE49-F238E27FC236}">
                <a16:creationId xmlns:a16="http://schemas.microsoft.com/office/drawing/2014/main" id="{EB4AA209-F470-4E7B-99D7-EF8A5DB39599}"/>
              </a:ext>
            </a:extLst>
          </p:cNvPr>
          <p:cNvSpPr txBox="1"/>
          <p:nvPr/>
        </p:nvSpPr>
        <p:spPr>
          <a:xfrm>
            <a:off x="1941967" y="6134437"/>
            <a:ext cx="3072251" cy="523220"/>
          </a:xfrm>
          <a:prstGeom prst="rect">
            <a:avLst/>
          </a:prstGeom>
          <a:noFill/>
        </p:spPr>
        <p:txBody>
          <a:bodyPr wrap="none" rtlCol="0">
            <a:spAutoFit/>
          </a:bodyPr>
          <a:lstStyle/>
          <a:p>
            <a:r>
              <a:rPr lang="en-GB" sz="2800" b="1" dirty="0">
                <a:solidFill>
                  <a:srgbClr val="CC66FF"/>
                </a:solidFill>
              </a:rPr>
              <a:t>NOT STP or SATP !!!</a:t>
            </a:r>
          </a:p>
        </p:txBody>
      </p:sp>
    </p:spTree>
    <p:extLst>
      <p:ext uri="{BB962C8B-B14F-4D97-AF65-F5344CB8AC3E}">
        <p14:creationId xmlns:p14="http://schemas.microsoft.com/office/powerpoint/2010/main" val="3489623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224302" y="17925"/>
            <a:ext cx="9059948"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rPr>
              <a:t>STANDARD HEAT OF FORMATION - </a:t>
            </a:r>
            <a:r>
              <a:rPr lang="en-GB" sz="3600" b="1" dirty="0">
                <a:solidFill>
                  <a:srgbClr val="0070C0"/>
                </a:solidFill>
                <a:effectLst>
                  <a:outerShdw blurRad="38100" dist="38100" dir="2700000" algn="tl">
                    <a:srgbClr val="000000">
                      <a:alpha val="43137"/>
                    </a:srgbClr>
                  </a:outerShdw>
                </a:effectLst>
                <a:sym typeface="Symbol" panose="05050102010706020507" pitchFamily="18" charset="2"/>
              </a:rPr>
              <a:t></a:t>
            </a:r>
            <a:r>
              <a:rPr lang="en-GB" sz="3600" b="1" baseline="-25000" dirty="0" err="1">
                <a:solidFill>
                  <a:srgbClr val="0070C0"/>
                </a:solidFill>
                <a:effectLst>
                  <a:outerShdw blurRad="38100" dist="38100" dir="2700000" algn="tl">
                    <a:srgbClr val="000000">
                      <a:alpha val="43137"/>
                    </a:srgbClr>
                  </a:outerShdw>
                </a:effectLst>
                <a:sym typeface="Symbol" panose="05050102010706020507" pitchFamily="18" charset="2"/>
              </a:rPr>
              <a:t>f</a:t>
            </a:r>
            <a:r>
              <a:rPr lang="en-GB" sz="3600" b="1" dirty="0" err="1">
                <a:solidFill>
                  <a:srgbClr val="0070C0"/>
                </a:solidFill>
                <a:effectLst>
                  <a:outerShdw blurRad="38100" dist="38100" dir="2700000" algn="tl">
                    <a:srgbClr val="000000">
                      <a:alpha val="43137"/>
                    </a:srgbClr>
                  </a:outerShdw>
                </a:effectLst>
                <a:sym typeface="Symbol" panose="05050102010706020507" pitchFamily="18" charset="2"/>
              </a:rPr>
              <a:t>H</a:t>
            </a:r>
            <a:r>
              <a:rPr lang="en-GB" sz="3600" b="1" dirty="0">
                <a:solidFill>
                  <a:srgbClr val="0070C0"/>
                </a:solidFill>
                <a:effectLst>
                  <a:outerShdw blurRad="38100" dist="38100" dir="2700000" algn="tl">
                    <a:srgbClr val="000000">
                      <a:alpha val="43137"/>
                    </a:srgbClr>
                  </a:outerShdw>
                </a:effectLst>
                <a:sym typeface="Symbol" panose="05050102010706020507" pitchFamily="18" charset="2"/>
              </a:rPr>
              <a:t>° (X)</a:t>
            </a:r>
            <a:endParaRPr lang="en-GB" sz="3600" b="1" dirty="0">
              <a:effectLst>
                <a:outerShdw blurRad="38100" dist="38100" dir="2700000" algn="tl">
                  <a:srgbClr val="000000">
                    <a:alpha val="43137"/>
                  </a:srgbClr>
                </a:outerShdw>
              </a:effectLst>
            </a:endParaRPr>
          </a:p>
        </p:txBody>
      </p:sp>
      <p:sp>
        <p:nvSpPr>
          <p:cNvPr id="16" name="TextBox 15">
            <a:extLst>
              <a:ext uri="{FF2B5EF4-FFF2-40B4-BE49-F238E27FC236}">
                <a16:creationId xmlns:a16="http://schemas.microsoft.com/office/drawing/2014/main" id="{63E24531-582D-4116-8394-B41AB7405255}"/>
              </a:ext>
            </a:extLst>
          </p:cNvPr>
          <p:cNvSpPr txBox="1"/>
          <p:nvPr/>
        </p:nvSpPr>
        <p:spPr>
          <a:xfrm>
            <a:off x="224302" y="908531"/>
            <a:ext cx="11967698" cy="1692771"/>
          </a:xfrm>
          <a:prstGeom prst="rect">
            <a:avLst/>
          </a:prstGeom>
          <a:noFill/>
        </p:spPr>
        <p:txBody>
          <a:bodyPr wrap="square" rtlCol="0">
            <a:spAutoFit/>
          </a:bodyPr>
          <a:lstStyle/>
          <a:p>
            <a:r>
              <a:rPr lang="en-GB" sz="2600" b="1" dirty="0">
                <a:solidFill>
                  <a:srgbClr val="00B050"/>
                </a:solidFill>
                <a:sym typeface="Symbol" panose="05050102010706020507" pitchFamily="18" charset="2"/>
              </a:rPr>
              <a:t></a:t>
            </a:r>
            <a:r>
              <a:rPr lang="en-GB" sz="2600" b="1" baseline="-25000" dirty="0" err="1">
                <a:solidFill>
                  <a:srgbClr val="00B050"/>
                </a:solidFill>
                <a:sym typeface="Symbol" panose="05050102010706020507" pitchFamily="18" charset="2"/>
              </a:rPr>
              <a:t>f</a:t>
            </a:r>
            <a:r>
              <a:rPr lang="en-GB" sz="2600" b="1" dirty="0" err="1">
                <a:solidFill>
                  <a:srgbClr val="00B050"/>
                </a:solidFill>
                <a:sym typeface="Symbol" panose="05050102010706020507" pitchFamily="18" charset="2"/>
              </a:rPr>
              <a:t>H</a:t>
            </a:r>
            <a:r>
              <a:rPr lang="en-GB" sz="2600" b="1" dirty="0">
                <a:solidFill>
                  <a:srgbClr val="00B050"/>
                </a:solidFill>
                <a:sym typeface="Symbol" panose="05050102010706020507" pitchFamily="18" charset="2"/>
              </a:rPr>
              <a:t>° </a:t>
            </a:r>
            <a:r>
              <a:rPr lang="en-GB" sz="2600" dirty="0">
                <a:sym typeface="Symbol" panose="05050102010706020507" pitchFamily="18" charset="2"/>
              </a:rPr>
              <a:t>(X) </a:t>
            </a:r>
            <a:r>
              <a:rPr lang="en-GB" sz="2600" dirty="0"/>
              <a:t>= </a:t>
            </a:r>
            <a:r>
              <a:rPr lang="en-GB" sz="2600" b="1" dirty="0"/>
              <a:t>heat of formation </a:t>
            </a:r>
            <a:r>
              <a:rPr lang="en-GB" sz="2600" dirty="0"/>
              <a:t>- heat released or absorbed when 1 mole of pure substance X is formed from its elements at standard conditions (</a:t>
            </a:r>
            <a:r>
              <a:rPr lang="en-GB" sz="2600" b="1" dirty="0"/>
              <a:t>kJ/mol</a:t>
            </a:r>
            <a:r>
              <a:rPr lang="en-GB" sz="2600" dirty="0"/>
              <a:t>)</a:t>
            </a:r>
          </a:p>
          <a:p>
            <a:endParaRPr lang="en-GB" sz="2600" dirty="0"/>
          </a:p>
          <a:p>
            <a:endParaRPr lang="en-GB" sz="2600" dirty="0"/>
          </a:p>
        </p:txBody>
      </p:sp>
      <p:pic>
        <p:nvPicPr>
          <p:cNvPr id="18" name="Picture 17">
            <a:extLst>
              <a:ext uri="{FF2B5EF4-FFF2-40B4-BE49-F238E27FC236}">
                <a16:creationId xmlns:a16="http://schemas.microsoft.com/office/drawing/2014/main" id="{08D16509-23BF-4C0D-8908-616E4F36C281}"/>
              </a:ext>
            </a:extLst>
          </p:cNvPr>
          <p:cNvPicPr>
            <a:picLocks noChangeAspect="1"/>
          </p:cNvPicPr>
          <p:nvPr/>
        </p:nvPicPr>
        <p:blipFill>
          <a:blip r:embed="rId2"/>
          <a:stretch>
            <a:fillRect/>
          </a:stretch>
        </p:blipFill>
        <p:spPr>
          <a:xfrm>
            <a:off x="5884024" y="2746803"/>
            <a:ext cx="6035112" cy="3773345"/>
          </a:xfrm>
          <a:prstGeom prst="rect">
            <a:avLst/>
          </a:prstGeom>
        </p:spPr>
      </p:pic>
      <p:sp>
        <p:nvSpPr>
          <p:cNvPr id="27" name="TextBox 26">
            <a:extLst>
              <a:ext uri="{FF2B5EF4-FFF2-40B4-BE49-F238E27FC236}">
                <a16:creationId xmlns:a16="http://schemas.microsoft.com/office/drawing/2014/main" id="{68807A93-B034-4A53-9A45-72F3BF730F69}"/>
              </a:ext>
            </a:extLst>
          </p:cNvPr>
          <p:cNvSpPr txBox="1"/>
          <p:nvPr/>
        </p:nvSpPr>
        <p:spPr>
          <a:xfrm>
            <a:off x="421255" y="6334780"/>
            <a:ext cx="7268116" cy="523220"/>
          </a:xfrm>
          <a:prstGeom prst="rect">
            <a:avLst/>
          </a:prstGeom>
          <a:noFill/>
        </p:spPr>
        <p:txBody>
          <a:bodyPr wrap="square">
            <a:spAutoFit/>
          </a:bodyPr>
          <a:lstStyle/>
          <a:p>
            <a:r>
              <a:rPr lang="en-GB" sz="2800" b="1" dirty="0">
                <a:solidFill>
                  <a:srgbClr val="00B050"/>
                </a:solidFill>
                <a:sym typeface="Symbol" panose="05050102010706020507" pitchFamily="18" charset="2"/>
              </a:rPr>
              <a:t></a:t>
            </a:r>
            <a:r>
              <a:rPr lang="en-GB" sz="2800" b="1" baseline="-25000" dirty="0">
                <a:solidFill>
                  <a:srgbClr val="00B050"/>
                </a:solidFill>
                <a:sym typeface="Symbol" panose="05050102010706020507" pitchFamily="18" charset="2"/>
              </a:rPr>
              <a:t>r</a:t>
            </a:r>
            <a:r>
              <a:rPr lang="en-GB" sz="2800" b="1" dirty="0">
                <a:solidFill>
                  <a:srgbClr val="00B050"/>
                </a:solidFill>
                <a:sym typeface="Symbol" panose="05050102010706020507" pitchFamily="18" charset="2"/>
              </a:rPr>
              <a:t>H°</a:t>
            </a:r>
            <a:r>
              <a:rPr lang="en-GB" sz="2800" b="1" baseline="-25000" dirty="0">
                <a:solidFill>
                  <a:srgbClr val="00B050"/>
                </a:solidFill>
                <a:sym typeface="Symbol" panose="05050102010706020507" pitchFamily="18" charset="2"/>
              </a:rPr>
              <a:t>298</a:t>
            </a:r>
            <a:r>
              <a:rPr lang="en-GB" sz="2800" b="1" dirty="0">
                <a:solidFill>
                  <a:srgbClr val="00B050"/>
                </a:solidFill>
                <a:sym typeface="Symbol" panose="05050102010706020507" pitchFamily="18" charset="2"/>
              </a:rPr>
              <a:t>  </a:t>
            </a:r>
            <a:r>
              <a:rPr lang="en-GB" sz="2800" dirty="0">
                <a:sym typeface="Symbol" panose="05050102010706020507" pitchFamily="18" charset="2"/>
              </a:rPr>
              <a:t>=  </a:t>
            </a:r>
            <a:r>
              <a:rPr lang="en-GB" sz="2800" b="1" dirty="0">
                <a:solidFill>
                  <a:srgbClr val="00B050"/>
                </a:solidFill>
                <a:sym typeface="Symbol" panose="05050102010706020507" pitchFamily="18" charset="2"/>
              </a:rPr>
              <a:t></a:t>
            </a:r>
            <a:r>
              <a:rPr lang="en-GB" sz="2800" b="1" baseline="-25000" dirty="0">
                <a:solidFill>
                  <a:srgbClr val="00B050"/>
                </a:solidFill>
                <a:sym typeface="Symbol" panose="05050102010706020507" pitchFamily="18" charset="2"/>
              </a:rPr>
              <a:t>f</a:t>
            </a:r>
            <a:r>
              <a:rPr lang="en-GB" sz="2800" b="1" dirty="0">
                <a:solidFill>
                  <a:srgbClr val="00B050"/>
                </a:solidFill>
                <a:sym typeface="Symbol" panose="05050102010706020507" pitchFamily="18" charset="2"/>
              </a:rPr>
              <a:t>H°</a:t>
            </a:r>
            <a:r>
              <a:rPr lang="en-GB" sz="2800" b="1" baseline="-25000" dirty="0">
                <a:solidFill>
                  <a:srgbClr val="00B050"/>
                </a:solidFill>
                <a:sym typeface="Symbol" panose="05050102010706020507" pitchFamily="18" charset="2"/>
              </a:rPr>
              <a:t>298</a:t>
            </a:r>
            <a:r>
              <a:rPr lang="en-GB" sz="2800" b="1" dirty="0">
                <a:solidFill>
                  <a:srgbClr val="00B050"/>
                </a:solidFill>
                <a:sym typeface="Symbol" panose="05050102010706020507" pitchFamily="18" charset="2"/>
              </a:rPr>
              <a:t> </a:t>
            </a:r>
            <a:r>
              <a:rPr lang="en-GB" sz="2800" dirty="0">
                <a:sym typeface="Symbol" panose="05050102010706020507" pitchFamily="18" charset="2"/>
              </a:rPr>
              <a:t>(NH</a:t>
            </a:r>
            <a:r>
              <a:rPr lang="en-GB" sz="2800" baseline="-25000" dirty="0">
                <a:sym typeface="Symbol" panose="05050102010706020507" pitchFamily="18" charset="2"/>
              </a:rPr>
              <a:t>3</a:t>
            </a:r>
            <a:r>
              <a:rPr lang="en-GB" sz="2800" dirty="0">
                <a:sym typeface="Symbol" panose="05050102010706020507" pitchFamily="18" charset="2"/>
              </a:rPr>
              <a:t> (g)) =   - 46.1 kJ/mol</a:t>
            </a:r>
            <a:endParaRPr lang="en-GB" sz="2800" baseline="-25000" dirty="0"/>
          </a:p>
        </p:txBody>
      </p:sp>
      <p:sp>
        <p:nvSpPr>
          <p:cNvPr id="29" name="TextBox 28">
            <a:extLst>
              <a:ext uri="{FF2B5EF4-FFF2-40B4-BE49-F238E27FC236}">
                <a16:creationId xmlns:a16="http://schemas.microsoft.com/office/drawing/2014/main" id="{1ACFA4BC-7894-4735-ADAA-BFA137A8BD91}"/>
              </a:ext>
            </a:extLst>
          </p:cNvPr>
          <p:cNvSpPr txBox="1"/>
          <p:nvPr/>
        </p:nvSpPr>
        <p:spPr>
          <a:xfrm>
            <a:off x="345517" y="4934882"/>
            <a:ext cx="4771453" cy="1384995"/>
          </a:xfrm>
          <a:prstGeom prst="rect">
            <a:avLst/>
          </a:prstGeom>
          <a:noFill/>
        </p:spPr>
        <p:txBody>
          <a:bodyPr wrap="square">
            <a:spAutoFit/>
          </a:bodyPr>
          <a:lstStyle/>
          <a:p>
            <a:r>
              <a:rPr lang="en-GB" sz="2800" b="1" dirty="0">
                <a:solidFill>
                  <a:srgbClr val="00B050"/>
                </a:solidFill>
                <a:sym typeface="Symbol" panose="05050102010706020507" pitchFamily="18" charset="2"/>
              </a:rPr>
              <a:t></a:t>
            </a:r>
            <a:r>
              <a:rPr lang="en-GB" sz="2800" b="1" baseline="-25000" dirty="0">
                <a:solidFill>
                  <a:srgbClr val="00B050"/>
                </a:solidFill>
                <a:sym typeface="Symbol" panose="05050102010706020507" pitchFamily="18" charset="2"/>
              </a:rPr>
              <a:t>f</a:t>
            </a:r>
            <a:r>
              <a:rPr lang="en-GB" sz="2800" b="1" dirty="0">
                <a:solidFill>
                  <a:srgbClr val="00B050"/>
                </a:solidFill>
                <a:sym typeface="Symbol" panose="05050102010706020507" pitchFamily="18" charset="2"/>
              </a:rPr>
              <a:t>H°</a:t>
            </a:r>
            <a:r>
              <a:rPr lang="en-GB" sz="2800" b="1" baseline="-25000" dirty="0">
                <a:solidFill>
                  <a:srgbClr val="00B050"/>
                </a:solidFill>
                <a:sym typeface="Symbol" panose="05050102010706020507" pitchFamily="18" charset="2"/>
              </a:rPr>
              <a:t>298</a:t>
            </a:r>
            <a:r>
              <a:rPr lang="en-GB" sz="2800" b="1" dirty="0">
                <a:solidFill>
                  <a:srgbClr val="00B050"/>
                </a:solidFill>
                <a:sym typeface="Symbol" panose="05050102010706020507" pitchFamily="18" charset="2"/>
              </a:rPr>
              <a:t> </a:t>
            </a:r>
            <a:r>
              <a:rPr lang="en-GB" sz="2800" dirty="0">
                <a:sym typeface="Symbol" panose="05050102010706020507" pitchFamily="18" charset="2"/>
              </a:rPr>
              <a:t>(N</a:t>
            </a:r>
            <a:r>
              <a:rPr lang="en-GB" sz="2800" baseline="-25000" dirty="0">
                <a:sym typeface="Symbol" panose="05050102010706020507" pitchFamily="18" charset="2"/>
              </a:rPr>
              <a:t>2</a:t>
            </a:r>
            <a:r>
              <a:rPr lang="en-GB" sz="2800" dirty="0">
                <a:sym typeface="Symbol" panose="05050102010706020507" pitchFamily="18" charset="2"/>
              </a:rPr>
              <a:t> (g)) = 0 kJ/mol</a:t>
            </a:r>
          </a:p>
          <a:p>
            <a:r>
              <a:rPr lang="en-GB" sz="2800" b="1" dirty="0">
                <a:solidFill>
                  <a:srgbClr val="00B050"/>
                </a:solidFill>
                <a:sym typeface="Symbol" panose="05050102010706020507" pitchFamily="18" charset="2"/>
              </a:rPr>
              <a:t></a:t>
            </a:r>
            <a:r>
              <a:rPr lang="en-GB" sz="2800" b="1" baseline="-25000" dirty="0">
                <a:solidFill>
                  <a:srgbClr val="00B050"/>
                </a:solidFill>
                <a:sym typeface="Symbol" panose="05050102010706020507" pitchFamily="18" charset="2"/>
              </a:rPr>
              <a:t>f</a:t>
            </a:r>
            <a:r>
              <a:rPr lang="en-GB" sz="2800" b="1" dirty="0">
                <a:solidFill>
                  <a:srgbClr val="00B050"/>
                </a:solidFill>
                <a:sym typeface="Symbol" panose="05050102010706020507" pitchFamily="18" charset="2"/>
              </a:rPr>
              <a:t>H°</a:t>
            </a:r>
            <a:r>
              <a:rPr lang="en-GB" sz="2800" b="1" baseline="-25000" dirty="0">
                <a:solidFill>
                  <a:srgbClr val="00B050"/>
                </a:solidFill>
                <a:sym typeface="Symbol" panose="05050102010706020507" pitchFamily="18" charset="2"/>
              </a:rPr>
              <a:t>298</a:t>
            </a:r>
            <a:r>
              <a:rPr lang="en-GB" sz="2800" b="1" dirty="0">
                <a:solidFill>
                  <a:srgbClr val="00B050"/>
                </a:solidFill>
                <a:sym typeface="Symbol" panose="05050102010706020507" pitchFamily="18" charset="2"/>
              </a:rPr>
              <a:t> </a:t>
            </a:r>
            <a:r>
              <a:rPr lang="en-GB" sz="2800" dirty="0">
                <a:sym typeface="Symbol" panose="05050102010706020507" pitchFamily="18" charset="2"/>
              </a:rPr>
              <a:t>(H</a:t>
            </a:r>
            <a:r>
              <a:rPr lang="en-GB" sz="2800" baseline="-25000" dirty="0">
                <a:sym typeface="Symbol" panose="05050102010706020507" pitchFamily="18" charset="2"/>
              </a:rPr>
              <a:t>2</a:t>
            </a:r>
            <a:r>
              <a:rPr lang="en-GB" sz="2800" dirty="0">
                <a:sym typeface="Symbol" panose="05050102010706020507" pitchFamily="18" charset="2"/>
              </a:rPr>
              <a:t> (g)) = 0 kJ/mol</a:t>
            </a:r>
            <a:endParaRPr lang="en-GB" sz="2800" dirty="0"/>
          </a:p>
          <a:p>
            <a:endParaRPr lang="en-GB" sz="2800" dirty="0"/>
          </a:p>
        </p:txBody>
      </p:sp>
      <p:sp>
        <p:nvSpPr>
          <p:cNvPr id="31" name="TextBox 30">
            <a:extLst>
              <a:ext uri="{FF2B5EF4-FFF2-40B4-BE49-F238E27FC236}">
                <a16:creationId xmlns:a16="http://schemas.microsoft.com/office/drawing/2014/main" id="{7AC3AD8B-1295-4864-AA6F-1A5FF98C4CDF}"/>
              </a:ext>
            </a:extLst>
          </p:cNvPr>
          <p:cNvSpPr txBox="1"/>
          <p:nvPr/>
        </p:nvSpPr>
        <p:spPr>
          <a:xfrm>
            <a:off x="1286000" y="1973382"/>
            <a:ext cx="10111317" cy="523220"/>
          </a:xfrm>
          <a:prstGeom prst="rect">
            <a:avLst/>
          </a:prstGeom>
          <a:noFill/>
        </p:spPr>
        <p:txBody>
          <a:bodyPr wrap="square">
            <a:spAutoFit/>
          </a:bodyPr>
          <a:lstStyle/>
          <a:p>
            <a:r>
              <a:rPr lang="en-GB" sz="2800" b="1" dirty="0">
                <a:solidFill>
                  <a:srgbClr val="00B0F0"/>
                </a:solidFill>
              </a:rPr>
              <a:t>enthalpy of formation for an element in its standard state is ZERO</a:t>
            </a:r>
          </a:p>
        </p:txBody>
      </p:sp>
      <p:sp>
        <p:nvSpPr>
          <p:cNvPr id="32" name="TextBox 31">
            <a:extLst>
              <a:ext uri="{FF2B5EF4-FFF2-40B4-BE49-F238E27FC236}">
                <a16:creationId xmlns:a16="http://schemas.microsoft.com/office/drawing/2014/main" id="{02B766F6-A7FD-4BE8-9BDA-B7A9FB0E8875}"/>
              </a:ext>
            </a:extLst>
          </p:cNvPr>
          <p:cNvSpPr txBox="1"/>
          <p:nvPr/>
        </p:nvSpPr>
        <p:spPr>
          <a:xfrm>
            <a:off x="453801" y="2746803"/>
            <a:ext cx="4771454" cy="1938992"/>
          </a:xfrm>
          <a:prstGeom prst="rect">
            <a:avLst/>
          </a:prstGeom>
          <a:noFill/>
          <a:ln w="28575">
            <a:solidFill>
              <a:srgbClr val="0000FF"/>
            </a:solidFill>
          </a:ln>
        </p:spPr>
        <p:txBody>
          <a:bodyPr wrap="square" rtlCol="0">
            <a:spAutoFit/>
          </a:bodyPr>
          <a:lstStyle/>
          <a:p>
            <a:r>
              <a:rPr lang="en-GB" sz="2400"/>
              <a:t>H</a:t>
            </a:r>
            <a:r>
              <a:rPr lang="en-GB" sz="2400" baseline="-25000"/>
              <a:t>2</a:t>
            </a:r>
            <a:r>
              <a:rPr lang="en-GB" sz="2400"/>
              <a:t> (g), N</a:t>
            </a:r>
            <a:r>
              <a:rPr lang="en-GB" sz="2400" baseline="-25000"/>
              <a:t>2</a:t>
            </a:r>
            <a:r>
              <a:rPr lang="en-GB" sz="2400"/>
              <a:t> (g), O</a:t>
            </a:r>
            <a:r>
              <a:rPr lang="en-GB" sz="2400" baseline="-25000"/>
              <a:t>2</a:t>
            </a:r>
            <a:r>
              <a:rPr lang="en-GB" sz="2400"/>
              <a:t> (g)</a:t>
            </a:r>
          </a:p>
          <a:p>
            <a:r>
              <a:rPr lang="en-GB" sz="2400"/>
              <a:t>F</a:t>
            </a:r>
            <a:r>
              <a:rPr lang="en-GB" sz="2400" baseline="-25000"/>
              <a:t>2</a:t>
            </a:r>
            <a:r>
              <a:rPr lang="en-GB" sz="2400"/>
              <a:t> (g),Cl</a:t>
            </a:r>
            <a:r>
              <a:rPr lang="en-GB" sz="2400" baseline="-25000"/>
              <a:t>2</a:t>
            </a:r>
            <a:r>
              <a:rPr lang="en-GB" sz="2400"/>
              <a:t> (g), Br</a:t>
            </a:r>
            <a:r>
              <a:rPr lang="en-GB" sz="2400" baseline="-25000"/>
              <a:t>2</a:t>
            </a:r>
            <a:r>
              <a:rPr lang="en-GB" sz="2400"/>
              <a:t> (l), I</a:t>
            </a:r>
            <a:r>
              <a:rPr lang="en-GB" sz="2400" baseline="-25000"/>
              <a:t>2</a:t>
            </a:r>
            <a:r>
              <a:rPr lang="en-GB" sz="2400"/>
              <a:t> (s)</a:t>
            </a:r>
          </a:p>
          <a:p>
            <a:r>
              <a:rPr lang="en-GB" sz="2400"/>
              <a:t>Noble gases (g)</a:t>
            </a:r>
          </a:p>
          <a:p>
            <a:r>
              <a:rPr lang="en-GB" sz="2400"/>
              <a:t>P</a:t>
            </a:r>
            <a:r>
              <a:rPr lang="en-GB" sz="2400" baseline="-25000"/>
              <a:t>4 </a:t>
            </a:r>
            <a:r>
              <a:rPr lang="en-GB" sz="2400"/>
              <a:t>(s), As</a:t>
            </a:r>
            <a:r>
              <a:rPr lang="en-GB" sz="2400" baseline="-25000"/>
              <a:t>4</a:t>
            </a:r>
            <a:r>
              <a:rPr lang="en-GB" sz="2400"/>
              <a:t> (s), S</a:t>
            </a:r>
            <a:r>
              <a:rPr lang="en-GB" sz="2400" baseline="-25000"/>
              <a:t>8</a:t>
            </a:r>
            <a:r>
              <a:rPr lang="en-GB" sz="2400"/>
              <a:t> (s), C (s, graphite)</a:t>
            </a:r>
          </a:p>
          <a:p>
            <a:r>
              <a:rPr lang="en-GB" sz="2400"/>
              <a:t>Metals (s) except Hg (l), [Cs and Ga]</a:t>
            </a:r>
          </a:p>
        </p:txBody>
      </p:sp>
    </p:spTree>
    <p:extLst>
      <p:ext uri="{BB962C8B-B14F-4D97-AF65-F5344CB8AC3E}">
        <p14:creationId xmlns:p14="http://schemas.microsoft.com/office/powerpoint/2010/main" val="95698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34069" y="37704"/>
            <a:ext cx="9881937"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rPr>
              <a:t>STANDARD HEAT OF COMBUSTION - </a:t>
            </a:r>
            <a:r>
              <a:rPr lang="en-GB" sz="3600" b="1" dirty="0">
                <a:solidFill>
                  <a:srgbClr val="0070C0"/>
                </a:solidFill>
                <a:effectLst>
                  <a:outerShdw blurRad="38100" dist="38100" dir="2700000" algn="tl">
                    <a:srgbClr val="000000">
                      <a:alpha val="43137"/>
                    </a:srgbClr>
                  </a:outerShdw>
                </a:effectLst>
                <a:sym typeface="Symbol" panose="05050102010706020507" pitchFamily="18" charset="2"/>
              </a:rPr>
              <a:t></a:t>
            </a:r>
            <a:r>
              <a:rPr lang="en-GB" sz="3600" b="1" baseline="-25000" dirty="0" err="1">
                <a:solidFill>
                  <a:srgbClr val="0070C0"/>
                </a:solidFill>
                <a:effectLst>
                  <a:outerShdw blurRad="38100" dist="38100" dir="2700000" algn="tl">
                    <a:srgbClr val="000000">
                      <a:alpha val="43137"/>
                    </a:srgbClr>
                  </a:outerShdw>
                </a:effectLst>
                <a:sym typeface="Symbol" panose="05050102010706020507" pitchFamily="18" charset="2"/>
              </a:rPr>
              <a:t>comb</a:t>
            </a:r>
            <a:r>
              <a:rPr lang="en-GB" sz="3600" b="1" dirty="0" err="1">
                <a:solidFill>
                  <a:srgbClr val="0070C0"/>
                </a:solidFill>
                <a:effectLst>
                  <a:outerShdw blurRad="38100" dist="38100" dir="2700000" algn="tl">
                    <a:srgbClr val="000000">
                      <a:alpha val="43137"/>
                    </a:srgbClr>
                  </a:outerShdw>
                </a:effectLst>
                <a:sym typeface="Symbol" panose="05050102010706020507" pitchFamily="18" charset="2"/>
              </a:rPr>
              <a:t>H</a:t>
            </a:r>
            <a:r>
              <a:rPr lang="en-GB" sz="3600" b="1" dirty="0">
                <a:solidFill>
                  <a:srgbClr val="0070C0"/>
                </a:solidFill>
                <a:effectLst>
                  <a:outerShdw blurRad="38100" dist="38100" dir="2700000" algn="tl">
                    <a:srgbClr val="000000">
                      <a:alpha val="43137"/>
                    </a:srgbClr>
                  </a:outerShdw>
                </a:effectLst>
                <a:sym typeface="Symbol" panose="05050102010706020507" pitchFamily="18" charset="2"/>
              </a:rPr>
              <a:t>°</a:t>
            </a:r>
            <a:endParaRPr lang="en-GB" sz="3600" b="1" dirty="0">
              <a:effectLst>
                <a:outerShdw blurRad="38100" dist="38100" dir="2700000" algn="tl">
                  <a:srgbClr val="000000">
                    <a:alpha val="43137"/>
                  </a:srgbClr>
                </a:outerShdw>
              </a:effectLst>
            </a:endParaRPr>
          </a:p>
        </p:txBody>
      </p:sp>
      <p:sp>
        <p:nvSpPr>
          <p:cNvPr id="28" name="TextBox 27">
            <a:extLst>
              <a:ext uri="{FF2B5EF4-FFF2-40B4-BE49-F238E27FC236}">
                <a16:creationId xmlns:a16="http://schemas.microsoft.com/office/drawing/2014/main" id="{2D03CE34-1646-4613-B234-0A7F02E7ABA2}"/>
              </a:ext>
            </a:extLst>
          </p:cNvPr>
          <p:cNvSpPr txBox="1"/>
          <p:nvPr/>
        </p:nvSpPr>
        <p:spPr>
          <a:xfrm>
            <a:off x="871928" y="777010"/>
            <a:ext cx="10587680" cy="892552"/>
          </a:xfrm>
          <a:prstGeom prst="rect">
            <a:avLst/>
          </a:prstGeom>
          <a:noFill/>
        </p:spPr>
        <p:txBody>
          <a:bodyPr wrap="square" rtlCol="0">
            <a:spAutoFit/>
          </a:bodyPr>
          <a:lstStyle/>
          <a:p>
            <a:r>
              <a:rPr lang="en-GB" sz="2600" b="1" dirty="0">
                <a:solidFill>
                  <a:srgbClr val="00B050"/>
                </a:solidFill>
                <a:sym typeface="Symbol" panose="05050102010706020507" pitchFamily="18" charset="2"/>
              </a:rPr>
              <a:t></a:t>
            </a:r>
            <a:r>
              <a:rPr lang="en-GB" sz="2600" b="1" baseline="-25000" dirty="0" err="1">
                <a:solidFill>
                  <a:srgbClr val="00B050"/>
                </a:solidFill>
                <a:sym typeface="Symbol" panose="05050102010706020507" pitchFamily="18" charset="2"/>
              </a:rPr>
              <a:t>comb</a:t>
            </a:r>
            <a:r>
              <a:rPr lang="en-GB" sz="2600" b="1" dirty="0" err="1">
                <a:solidFill>
                  <a:srgbClr val="00B050"/>
                </a:solidFill>
                <a:sym typeface="Symbol" panose="05050102010706020507" pitchFamily="18" charset="2"/>
              </a:rPr>
              <a:t>H</a:t>
            </a:r>
            <a:r>
              <a:rPr lang="en-GB" sz="2600" b="1" dirty="0">
                <a:solidFill>
                  <a:srgbClr val="00B050"/>
                </a:solidFill>
                <a:sym typeface="Symbol" panose="05050102010706020507" pitchFamily="18" charset="2"/>
              </a:rPr>
              <a:t>°</a:t>
            </a:r>
            <a:r>
              <a:rPr lang="en-GB" sz="2600" dirty="0">
                <a:sym typeface="Symbol" panose="05050102010706020507" pitchFamily="18" charset="2"/>
              </a:rPr>
              <a:t> (X) </a:t>
            </a:r>
            <a:r>
              <a:rPr lang="en-GB" sz="2600" dirty="0"/>
              <a:t>– </a:t>
            </a:r>
            <a:r>
              <a:rPr lang="en-GB" sz="2600" b="1" dirty="0"/>
              <a:t>heat of combustion</a:t>
            </a:r>
            <a:r>
              <a:rPr lang="en-GB" sz="2600" dirty="0"/>
              <a:t>- released when </a:t>
            </a:r>
            <a:r>
              <a:rPr lang="en-GB" sz="2600" dirty="0">
                <a:solidFill>
                  <a:srgbClr val="CC66FF"/>
                </a:solidFill>
              </a:rPr>
              <a:t>1 mole </a:t>
            </a:r>
            <a:r>
              <a:rPr lang="en-GB" sz="2600" dirty="0"/>
              <a:t>of substance X burns completely in oxygen gas at </a:t>
            </a:r>
            <a:r>
              <a:rPr lang="en-GB" sz="2600" b="1" dirty="0">
                <a:solidFill>
                  <a:srgbClr val="4D7620"/>
                </a:solidFill>
              </a:rPr>
              <a:t>1 bar </a:t>
            </a:r>
            <a:r>
              <a:rPr lang="en-GB" sz="2600" dirty="0"/>
              <a:t>pressure (</a:t>
            </a:r>
            <a:r>
              <a:rPr lang="en-GB" sz="2600" b="1" dirty="0"/>
              <a:t>kJ/mol</a:t>
            </a:r>
            <a:r>
              <a:rPr lang="en-GB" sz="2600" dirty="0"/>
              <a:t>)</a:t>
            </a:r>
          </a:p>
        </p:txBody>
      </p:sp>
      <p:sp>
        <p:nvSpPr>
          <p:cNvPr id="30" name="TextBox 29">
            <a:extLst>
              <a:ext uri="{FF2B5EF4-FFF2-40B4-BE49-F238E27FC236}">
                <a16:creationId xmlns:a16="http://schemas.microsoft.com/office/drawing/2014/main" id="{6A5C0B91-5F89-44BC-BC9E-DF4411E7EEC7}"/>
              </a:ext>
            </a:extLst>
          </p:cNvPr>
          <p:cNvSpPr txBox="1"/>
          <p:nvPr/>
        </p:nvSpPr>
        <p:spPr>
          <a:xfrm>
            <a:off x="1130594" y="2796280"/>
            <a:ext cx="10492967" cy="892552"/>
          </a:xfrm>
          <a:prstGeom prst="rect">
            <a:avLst/>
          </a:prstGeom>
          <a:noFill/>
        </p:spPr>
        <p:txBody>
          <a:bodyPr wrap="square">
            <a:spAutoFit/>
          </a:bodyPr>
          <a:lstStyle/>
          <a:p>
            <a:r>
              <a:rPr lang="en-GB" sz="2600" dirty="0"/>
              <a:t>C</a:t>
            </a:r>
            <a:r>
              <a:rPr lang="en-GB" sz="2600" baseline="-25000" dirty="0"/>
              <a:t>3</a:t>
            </a:r>
            <a:r>
              <a:rPr lang="en-GB" sz="2600" dirty="0"/>
              <a:t>H</a:t>
            </a:r>
            <a:r>
              <a:rPr lang="en-GB" sz="2600" baseline="-25000" dirty="0"/>
              <a:t>8</a:t>
            </a:r>
            <a:r>
              <a:rPr lang="en-GB" sz="2600" dirty="0"/>
              <a:t> (g)  +  5 O</a:t>
            </a:r>
            <a:r>
              <a:rPr lang="en-GB" sz="2600" baseline="-25000" dirty="0"/>
              <a:t>2</a:t>
            </a:r>
            <a:r>
              <a:rPr lang="en-GB" sz="2600" dirty="0"/>
              <a:t> (g) </a:t>
            </a:r>
            <a:r>
              <a:rPr lang="en-GB" sz="2600" dirty="0">
                <a:sym typeface="Symbol" panose="05050102010706020507" pitchFamily="18" charset="2"/>
              </a:rPr>
              <a:t>   3 CO</a:t>
            </a:r>
            <a:r>
              <a:rPr lang="en-GB" sz="2600" baseline="-25000" dirty="0">
                <a:sym typeface="Symbol" panose="05050102010706020507" pitchFamily="18" charset="2"/>
              </a:rPr>
              <a:t>2</a:t>
            </a:r>
            <a:r>
              <a:rPr lang="en-GB" sz="2600" dirty="0">
                <a:sym typeface="Symbol" panose="05050102010706020507" pitchFamily="18" charset="2"/>
              </a:rPr>
              <a:t> (g)   +   4 H</a:t>
            </a:r>
            <a:r>
              <a:rPr lang="en-GB" sz="2600" baseline="-25000" dirty="0">
                <a:sym typeface="Symbol" panose="05050102010706020507" pitchFamily="18" charset="2"/>
              </a:rPr>
              <a:t>2</a:t>
            </a:r>
            <a:r>
              <a:rPr lang="en-GB" sz="2600" dirty="0">
                <a:sym typeface="Symbol" panose="05050102010706020507" pitchFamily="18" charset="2"/>
              </a:rPr>
              <a:t>O (l)	</a:t>
            </a:r>
            <a:r>
              <a:rPr lang="en-GB" sz="2600" b="1" dirty="0">
                <a:solidFill>
                  <a:srgbClr val="00B050"/>
                </a:solidFill>
                <a:sym typeface="Symbol" panose="05050102010706020507" pitchFamily="18" charset="2"/>
              </a:rPr>
              <a:t> </a:t>
            </a:r>
            <a:r>
              <a:rPr lang="en-GB" sz="2600" b="1" baseline="-25000" dirty="0" err="1">
                <a:solidFill>
                  <a:srgbClr val="00B050"/>
                </a:solidFill>
                <a:sym typeface="Symbol" panose="05050102010706020507" pitchFamily="18" charset="2"/>
              </a:rPr>
              <a:t>rxn</a:t>
            </a:r>
            <a:r>
              <a:rPr lang="en-GB" sz="2600" b="1" dirty="0" err="1">
                <a:solidFill>
                  <a:srgbClr val="00B050"/>
                </a:solidFill>
                <a:sym typeface="Symbol" panose="05050102010706020507" pitchFamily="18" charset="2"/>
              </a:rPr>
              <a:t>H</a:t>
            </a:r>
            <a:r>
              <a:rPr lang="en-GB" sz="2600" dirty="0">
                <a:sym typeface="Symbol" panose="05050102010706020507" pitchFamily="18" charset="2"/>
              </a:rPr>
              <a:t> = </a:t>
            </a:r>
            <a:r>
              <a:rPr lang="en-GB" sz="2600" b="1" dirty="0">
                <a:solidFill>
                  <a:srgbClr val="00B050"/>
                </a:solidFill>
                <a:sym typeface="Symbol" panose="05050102010706020507" pitchFamily="18" charset="2"/>
              </a:rPr>
              <a:t>- 2200 kJ</a:t>
            </a:r>
          </a:p>
          <a:p>
            <a:r>
              <a:rPr lang="en-GB" sz="2600" b="1" dirty="0">
                <a:solidFill>
                  <a:srgbClr val="00B050"/>
                </a:solidFill>
                <a:sym typeface="Symbol" panose="05050102010706020507" pitchFamily="18" charset="2"/>
              </a:rPr>
              <a:t></a:t>
            </a:r>
            <a:r>
              <a:rPr lang="en-GB" sz="2600" b="1" baseline="-25000" dirty="0" err="1">
                <a:solidFill>
                  <a:srgbClr val="00B050"/>
                </a:solidFill>
                <a:sym typeface="Symbol" panose="05050102010706020507" pitchFamily="18" charset="2"/>
              </a:rPr>
              <a:t>comb</a:t>
            </a:r>
            <a:r>
              <a:rPr lang="en-GB" sz="2600" b="1" dirty="0" err="1">
                <a:solidFill>
                  <a:srgbClr val="00B050"/>
                </a:solidFill>
                <a:sym typeface="Symbol" panose="05050102010706020507" pitchFamily="18" charset="2"/>
              </a:rPr>
              <a:t>H</a:t>
            </a:r>
            <a:r>
              <a:rPr lang="en-GB" sz="2600" b="1" dirty="0">
                <a:solidFill>
                  <a:srgbClr val="00B050"/>
                </a:solidFill>
                <a:sym typeface="Symbol" panose="05050102010706020507" pitchFamily="18" charset="2"/>
              </a:rPr>
              <a:t>°</a:t>
            </a:r>
            <a:r>
              <a:rPr lang="en-GB" sz="2600" dirty="0">
                <a:sym typeface="Symbol" panose="05050102010706020507" pitchFamily="18" charset="2"/>
              </a:rPr>
              <a:t> (C</a:t>
            </a:r>
            <a:r>
              <a:rPr lang="en-GB" sz="2600" baseline="-25000" dirty="0">
                <a:sym typeface="Symbol" panose="05050102010706020507" pitchFamily="18" charset="2"/>
              </a:rPr>
              <a:t>3</a:t>
            </a:r>
            <a:r>
              <a:rPr lang="en-GB" sz="2600" dirty="0">
                <a:sym typeface="Symbol" panose="05050102010706020507" pitchFamily="18" charset="2"/>
              </a:rPr>
              <a:t>H</a:t>
            </a:r>
            <a:r>
              <a:rPr lang="en-GB" sz="2600" baseline="-25000" dirty="0">
                <a:sym typeface="Symbol" panose="05050102010706020507" pitchFamily="18" charset="2"/>
              </a:rPr>
              <a:t>8</a:t>
            </a:r>
            <a:r>
              <a:rPr lang="en-GB" sz="2600" dirty="0">
                <a:sym typeface="Symbol" panose="05050102010706020507" pitchFamily="18" charset="2"/>
              </a:rPr>
              <a:t> (g)) = </a:t>
            </a:r>
            <a:r>
              <a:rPr lang="en-GB" sz="2600" b="1" dirty="0">
                <a:solidFill>
                  <a:srgbClr val="00B050"/>
                </a:solidFill>
                <a:sym typeface="Symbol" panose="05050102010706020507" pitchFamily="18" charset="2"/>
              </a:rPr>
              <a:t>- 2200 kJ/mol</a:t>
            </a:r>
            <a:r>
              <a:rPr lang="en-GB" sz="2600" dirty="0">
                <a:sym typeface="Symbol" panose="05050102010706020507" pitchFamily="18" charset="2"/>
              </a:rPr>
              <a:t> </a:t>
            </a:r>
          </a:p>
        </p:txBody>
      </p:sp>
      <p:sp>
        <p:nvSpPr>
          <p:cNvPr id="32" name="TextBox 31">
            <a:extLst>
              <a:ext uri="{FF2B5EF4-FFF2-40B4-BE49-F238E27FC236}">
                <a16:creationId xmlns:a16="http://schemas.microsoft.com/office/drawing/2014/main" id="{7354F7E5-A905-4734-A52F-2EFD140D3701}"/>
              </a:ext>
            </a:extLst>
          </p:cNvPr>
          <p:cNvSpPr txBox="1"/>
          <p:nvPr/>
        </p:nvSpPr>
        <p:spPr>
          <a:xfrm>
            <a:off x="1130594" y="3995962"/>
            <a:ext cx="10537518" cy="892552"/>
          </a:xfrm>
          <a:prstGeom prst="rect">
            <a:avLst/>
          </a:prstGeom>
          <a:noFill/>
        </p:spPr>
        <p:txBody>
          <a:bodyPr wrap="square">
            <a:spAutoFit/>
          </a:bodyPr>
          <a:lstStyle/>
          <a:p>
            <a:r>
              <a:rPr lang="en-GB" sz="2600" dirty="0"/>
              <a:t>2 C</a:t>
            </a:r>
            <a:r>
              <a:rPr lang="en-GB" sz="2600" baseline="-25000" dirty="0"/>
              <a:t>4</a:t>
            </a:r>
            <a:r>
              <a:rPr lang="en-GB" sz="2600" dirty="0"/>
              <a:t>H</a:t>
            </a:r>
            <a:r>
              <a:rPr lang="en-GB" sz="2600" baseline="-25000" dirty="0"/>
              <a:t>10</a:t>
            </a:r>
            <a:r>
              <a:rPr lang="en-GB" sz="2600" dirty="0"/>
              <a:t> (g)  +  13 O</a:t>
            </a:r>
            <a:r>
              <a:rPr lang="en-GB" sz="2600" baseline="-25000" dirty="0"/>
              <a:t>2</a:t>
            </a:r>
            <a:r>
              <a:rPr lang="en-GB" sz="2600" dirty="0"/>
              <a:t> (g) </a:t>
            </a:r>
            <a:r>
              <a:rPr lang="en-GB" sz="2600" dirty="0">
                <a:sym typeface="Symbol" panose="05050102010706020507" pitchFamily="18" charset="2"/>
              </a:rPr>
              <a:t>   8 CO</a:t>
            </a:r>
            <a:r>
              <a:rPr lang="en-GB" sz="2600" baseline="-25000" dirty="0">
                <a:sym typeface="Symbol" panose="05050102010706020507" pitchFamily="18" charset="2"/>
              </a:rPr>
              <a:t>2</a:t>
            </a:r>
            <a:r>
              <a:rPr lang="en-GB" sz="2600" dirty="0">
                <a:sym typeface="Symbol" panose="05050102010706020507" pitchFamily="18" charset="2"/>
              </a:rPr>
              <a:t> (g)   +   10 H</a:t>
            </a:r>
            <a:r>
              <a:rPr lang="en-GB" sz="2600" baseline="-25000" dirty="0">
                <a:sym typeface="Symbol" panose="05050102010706020507" pitchFamily="18" charset="2"/>
              </a:rPr>
              <a:t>2</a:t>
            </a:r>
            <a:r>
              <a:rPr lang="en-GB" sz="2600" dirty="0">
                <a:sym typeface="Symbol" panose="05050102010706020507" pitchFamily="18" charset="2"/>
              </a:rPr>
              <a:t>O (l)	</a:t>
            </a:r>
            <a:r>
              <a:rPr lang="en-GB" sz="2600" b="1" dirty="0">
                <a:solidFill>
                  <a:srgbClr val="00B050"/>
                </a:solidFill>
                <a:sym typeface="Symbol" panose="05050102010706020507" pitchFamily="18" charset="2"/>
              </a:rPr>
              <a:t> </a:t>
            </a:r>
            <a:r>
              <a:rPr lang="en-GB" sz="2600" b="1" baseline="-25000" dirty="0" err="1">
                <a:solidFill>
                  <a:srgbClr val="00B050"/>
                </a:solidFill>
                <a:sym typeface="Symbol" panose="05050102010706020507" pitchFamily="18" charset="2"/>
              </a:rPr>
              <a:t>rxn</a:t>
            </a:r>
            <a:r>
              <a:rPr lang="en-GB" sz="2600" b="1" dirty="0" err="1">
                <a:solidFill>
                  <a:srgbClr val="00B050"/>
                </a:solidFill>
                <a:sym typeface="Symbol" panose="05050102010706020507" pitchFamily="18" charset="2"/>
              </a:rPr>
              <a:t>H</a:t>
            </a:r>
            <a:r>
              <a:rPr lang="en-GB" sz="2600" dirty="0">
                <a:sym typeface="Symbol" panose="05050102010706020507" pitchFamily="18" charset="2"/>
              </a:rPr>
              <a:t> = </a:t>
            </a:r>
            <a:r>
              <a:rPr lang="en-GB" sz="2600" b="1" dirty="0">
                <a:solidFill>
                  <a:srgbClr val="00B050"/>
                </a:solidFill>
                <a:sym typeface="Symbol" panose="05050102010706020507" pitchFamily="18" charset="2"/>
              </a:rPr>
              <a:t>- 5600 kJ</a:t>
            </a:r>
          </a:p>
          <a:p>
            <a:r>
              <a:rPr lang="en-GB" sz="2600" b="1" dirty="0">
                <a:solidFill>
                  <a:srgbClr val="00B050"/>
                </a:solidFill>
                <a:sym typeface="Symbol" panose="05050102010706020507" pitchFamily="18" charset="2"/>
              </a:rPr>
              <a:t></a:t>
            </a:r>
            <a:r>
              <a:rPr lang="en-GB" sz="2600" b="1" baseline="-25000" dirty="0" err="1">
                <a:solidFill>
                  <a:srgbClr val="00B050"/>
                </a:solidFill>
                <a:sym typeface="Symbol" panose="05050102010706020507" pitchFamily="18" charset="2"/>
              </a:rPr>
              <a:t>comb</a:t>
            </a:r>
            <a:r>
              <a:rPr lang="en-GB" sz="2600" b="1" dirty="0" err="1">
                <a:solidFill>
                  <a:srgbClr val="00B050"/>
                </a:solidFill>
                <a:sym typeface="Symbol" panose="05050102010706020507" pitchFamily="18" charset="2"/>
              </a:rPr>
              <a:t>H</a:t>
            </a:r>
            <a:r>
              <a:rPr lang="en-GB" sz="2600" b="1" dirty="0">
                <a:solidFill>
                  <a:srgbClr val="00B050"/>
                </a:solidFill>
                <a:sym typeface="Symbol" panose="05050102010706020507" pitchFamily="18" charset="2"/>
              </a:rPr>
              <a:t>°</a:t>
            </a:r>
            <a:r>
              <a:rPr lang="en-GB" sz="2600" dirty="0">
                <a:sym typeface="Symbol" panose="05050102010706020507" pitchFamily="18" charset="2"/>
              </a:rPr>
              <a:t> (C</a:t>
            </a:r>
            <a:r>
              <a:rPr lang="en-GB" sz="2600" baseline="-25000" dirty="0">
                <a:sym typeface="Symbol" panose="05050102010706020507" pitchFamily="18" charset="2"/>
              </a:rPr>
              <a:t>4</a:t>
            </a:r>
            <a:r>
              <a:rPr lang="en-GB" sz="2600" dirty="0">
                <a:sym typeface="Symbol" panose="05050102010706020507" pitchFamily="18" charset="2"/>
              </a:rPr>
              <a:t>H</a:t>
            </a:r>
            <a:r>
              <a:rPr lang="en-GB" sz="2600" baseline="-25000" dirty="0">
                <a:sym typeface="Symbol" panose="05050102010706020507" pitchFamily="18" charset="2"/>
              </a:rPr>
              <a:t>10</a:t>
            </a:r>
            <a:r>
              <a:rPr lang="en-GB" sz="2600" dirty="0">
                <a:sym typeface="Symbol" panose="05050102010706020507" pitchFamily="18" charset="2"/>
              </a:rPr>
              <a:t> (g)) = </a:t>
            </a:r>
            <a:r>
              <a:rPr lang="en-GB" sz="2600" b="1" dirty="0">
                <a:solidFill>
                  <a:srgbClr val="00B050"/>
                </a:solidFill>
                <a:sym typeface="Symbol" panose="05050102010706020507" pitchFamily="18" charset="2"/>
              </a:rPr>
              <a:t>- 5600  2 = -2800 kJ/mol</a:t>
            </a:r>
            <a:r>
              <a:rPr lang="en-GB" sz="2600" dirty="0">
                <a:sym typeface="Symbol" panose="05050102010706020507" pitchFamily="18" charset="2"/>
              </a:rPr>
              <a:t> </a:t>
            </a:r>
          </a:p>
        </p:txBody>
      </p:sp>
      <p:sp>
        <p:nvSpPr>
          <p:cNvPr id="34" name="TextBox 33">
            <a:extLst>
              <a:ext uri="{FF2B5EF4-FFF2-40B4-BE49-F238E27FC236}">
                <a16:creationId xmlns:a16="http://schemas.microsoft.com/office/drawing/2014/main" id="{55720A0C-F5B7-40D9-B143-EE9C05B96CDD}"/>
              </a:ext>
            </a:extLst>
          </p:cNvPr>
          <p:cNvSpPr txBox="1"/>
          <p:nvPr/>
        </p:nvSpPr>
        <p:spPr>
          <a:xfrm>
            <a:off x="606706" y="5801077"/>
            <a:ext cx="11585294" cy="492443"/>
          </a:xfrm>
          <a:prstGeom prst="rect">
            <a:avLst/>
          </a:prstGeom>
          <a:noFill/>
        </p:spPr>
        <p:txBody>
          <a:bodyPr wrap="square">
            <a:spAutoFit/>
          </a:bodyPr>
          <a:lstStyle/>
          <a:p>
            <a:r>
              <a:rPr lang="en-GB" sz="2600" dirty="0"/>
              <a:t>C</a:t>
            </a:r>
            <a:r>
              <a:rPr lang="en-GB" sz="2600" baseline="-25000" dirty="0"/>
              <a:t>4</a:t>
            </a:r>
            <a:r>
              <a:rPr lang="en-GB" sz="2600" dirty="0"/>
              <a:t>H</a:t>
            </a:r>
            <a:r>
              <a:rPr lang="en-GB" sz="2600" baseline="-25000" dirty="0"/>
              <a:t>10</a:t>
            </a:r>
            <a:r>
              <a:rPr lang="en-GB" sz="2600" dirty="0"/>
              <a:t> (g)  +  13/2 O</a:t>
            </a:r>
            <a:r>
              <a:rPr lang="en-GB" sz="2600" baseline="-25000" dirty="0"/>
              <a:t>2</a:t>
            </a:r>
            <a:r>
              <a:rPr lang="en-GB" sz="2600" dirty="0"/>
              <a:t> (g) </a:t>
            </a:r>
            <a:r>
              <a:rPr lang="en-GB" sz="2600" dirty="0">
                <a:sym typeface="Symbol" panose="05050102010706020507" pitchFamily="18" charset="2"/>
              </a:rPr>
              <a:t>   4 CO</a:t>
            </a:r>
            <a:r>
              <a:rPr lang="en-GB" sz="2600" baseline="-25000" dirty="0">
                <a:sym typeface="Symbol" panose="05050102010706020507" pitchFamily="18" charset="2"/>
              </a:rPr>
              <a:t>2</a:t>
            </a:r>
            <a:r>
              <a:rPr lang="en-GB" sz="2600" dirty="0">
                <a:sym typeface="Symbol" panose="05050102010706020507" pitchFamily="18" charset="2"/>
              </a:rPr>
              <a:t> (g)   +   5 H</a:t>
            </a:r>
            <a:r>
              <a:rPr lang="en-GB" sz="2600" baseline="-25000" dirty="0">
                <a:sym typeface="Symbol" panose="05050102010706020507" pitchFamily="18" charset="2"/>
              </a:rPr>
              <a:t>2</a:t>
            </a:r>
            <a:r>
              <a:rPr lang="en-GB" sz="2600" dirty="0">
                <a:sym typeface="Symbol" panose="05050102010706020507" pitchFamily="18" charset="2"/>
              </a:rPr>
              <a:t>O (l)	</a:t>
            </a:r>
            <a:r>
              <a:rPr lang="en-GB" sz="2600" b="1" dirty="0">
                <a:solidFill>
                  <a:srgbClr val="00B050"/>
                </a:solidFill>
                <a:sym typeface="Symbol" panose="05050102010706020507" pitchFamily="18" charset="2"/>
              </a:rPr>
              <a:t> </a:t>
            </a:r>
            <a:r>
              <a:rPr lang="en-GB" sz="2600" b="1" baseline="-25000" dirty="0" err="1">
                <a:solidFill>
                  <a:srgbClr val="00B050"/>
                </a:solidFill>
                <a:sym typeface="Symbol" panose="05050102010706020507" pitchFamily="18" charset="2"/>
              </a:rPr>
              <a:t>rxn</a:t>
            </a:r>
            <a:r>
              <a:rPr lang="en-GB" sz="2600" b="1" dirty="0" err="1">
                <a:solidFill>
                  <a:srgbClr val="00B050"/>
                </a:solidFill>
                <a:sym typeface="Symbol" panose="05050102010706020507" pitchFamily="18" charset="2"/>
              </a:rPr>
              <a:t>H</a:t>
            </a:r>
            <a:r>
              <a:rPr lang="en-GB" sz="2600" b="1" dirty="0">
                <a:solidFill>
                  <a:srgbClr val="00B050"/>
                </a:solidFill>
                <a:sym typeface="Symbol" panose="05050102010706020507" pitchFamily="18" charset="2"/>
              </a:rPr>
              <a:t> °</a:t>
            </a:r>
            <a:r>
              <a:rPr lang="en-GB" sz="2600" dirty="0">
                <a:sym typeface="Symbol" panose="05050102010706020507" pitchFamily="18" charset="2"/>
              </a:rPr>
              <a:t> = </a:t>
            </a:r>
            <a:r>
              <a:rPr lang="en-GB" sz="2600" b="1" dirty="0">
                <a:solidFill>
                  <a:srgbClr val="00B050"/>
                </a:solidFill>
                <a:sym typeface="Symbol" panose="05050102010706020507" pitchFamily="18" charset="2"/>
              </a:rPr>
              <a:t>-2800 kJ/mol</a:t>
            </a:r>
          </a:p>
        </p:txBody>
      </p:sp>
      <p:sp>
        <p:nvSpPr>
          <p:cNvPr id="11" name="TextBox 10">
            <a:extLst>
              <a:ext uri="{FF2B5EF4-FFF2-40B4-BE49-F238E27FC236}">
                <a16:creationId xmlns:a16="http://schemas.microsoft.com/office/drawing/2014/main" id="{04F243B6-73B1-47C0-B2FA-0C9F98BD9C40}"/>
              </a:ext>
            </a:extLst>
          </p:cNvPr>
          <p:cNvSpPr txBox="1"/>
          <p:nvPr/>
        </p:nvSpPr>
        <p:spPr>
          <a:xfrm>
            <a:off x="1264090" y="1976692"/>
            <a:ext cx="8532850" cy="492443"/>
          </a:xfrm>
          <a:prstGeom prst="rect">
            <a:avLst/>
          </a:prstGeom>
          <a:noFill/>
          <a:ln w="19050">
            <a:solidFill>
              <a:srgbClr val="FF0000"/>
            </a:solidFill>
          </a:ln>
        </p:spPr>
        <p:txBody>
          <a:bodyPr wrap="square">
            <a:spAutoFit/>
          </a:bodyPr>
          <a:lstStyle/>
          <a:p>
            <a:r>
              <a:rPr lang="en-GB" sz="2600"/>
              <a:t>always negative – always exothermic - </a:t>
            </a:r>
            <a:r>
              <a:rPr lang="en-GB" sz="2600" b="1">
                <a:solidFill>
                  <a:srgbClr val="00B050"/>
                </a:solidFill>
              </a:rPr>
              <a:t>-</a:t>
            </a:r>
            <a:r>
              <a:rPr lang="en-GB" sz="2600" b="1">
                <a:solidFill>
                  <a:srgbClr val="00B050"/>
                </a:solidFill>
                <a:sym typeface="Symbol" panose="05050102010706020507" pitchFamily="18" charset="2"/>
              </a:rPr>
              <a:t> </a:t>
            </a:r>
            <a:r>
              <a:rPr lang="en-GB" sz="2600" b="1" baseline="-25000" err="1">
                <a:solidFill>
                  <a:srgbClr val="00B050"/>
                </a:solidFill>
                <a:sym typeface="Symbol" panose="05050102010706020507" pitchFamily="18" charset="2"/>
              </a:rPr>
              <a:t>comb</a:t>
            </a:r>
            <a:r>
              <a:rPr lang="en-GB" sz="2600" b="1" err="1">
                <a:solidFill>
                  <a:srgbClr val="00B050"/>
                </a:solidFill>
                <a:sym typeface="Symbol" panose="05050102010706020507" pitchFamily="18" charset="2"/>
              </a:rPr>
              <a:t>H</a:t>
            </a:r>
            <a:r>
              <a:rPr lang="en-GB" sz="2600" b="1">
                <a:solidFill>
                  <a:srgbClr val="00B050"/>
                </a:solidFill>
                <a:sym typeface="Symbol" panose="05050102010706020507" pitchFamily="18" charset="2"/>
              </a:rPr>
              <a:t>°</a:t>
            </a:r>
            <a:r>
              <a:rPr lang="en-GB" sz="2600" b="1">
                <a:sym typeface="Symbol" panose="05050102010706020507" pitchFamily="18" charset="2"/>
              </a:rPr>
              <a:t>(X</a:t>
            </a:r>
            <a:r>
              <a:rPr lang="en-GB" sz="2600">
                <a:sym typeface="Symbol" panose="05050102010706020507" pitchFamily="18" charset="2"/>
              </a:rPr>
              <a:t>) </a:t>
            </a:r>
            <a:endParaRPr lang="en-GB" sz="2600"/>
          </a:p>
        </p:txBody>
      </p:sp>
      <p:sp>
        <p:nvSpPr>
          <p:cNvPr id="4" name="TextBox 3">
            <a:extLst>
              <a:ext uri="{FF2B5EF4-FFF2-40B4-BE49-F238E27FC236}">
                <a16:creationId xmlns:a16="http://schemas.microsoft.com/office/drawing/2014/main" id="{0D9999C3-5E2C-4BC7-A403-C7170C6D05A8}"/>
              </a:ext>
            </a:extLst>
          </p:cNvPr>
          <p:cNvSpPr txBox="1"/>
          <p:nvPr/>
        </p:nvSpPr>
        <p:spPr>
          <a:xfrm>
            <a:off x="606706" y="5308634"/>
            <a:ext cx="8163645" cy="492443"/>
          </a:xfrm>
          <a:prstGeom prst="rect">
            <a:avLst/>
          </a:prstGeom>
          <a:noFill/>
        </p:spPr>
        <p:txBody>
          <a:bodyPr wrap="none" rtlCol="0">
            <a:spAutoFit/>
          </a:bodyPr>
          <a:lstStyle/>
          <a:p>
            <a:r>
              <a:rPr lang="en-GB" sz="2600" b="1" dirty="0">
                <a:solidFill>
                  <a:srgbClr val="00B0F0"/>
                </a:solidFill>
              </a:rPr>
              <a:t>Thermochemical equation can have fractional coefficients</a:t>
            </a:r>
          </a:p>
        </p:txBody>
      </p:sp>
    </p:spTree>
    <p:extLst>
      <p:ext uri="{BB962C8B-B14F-4D97-AF65-F5344CB8AC3E}">
        <p14:creationId xmlns:p14="http://schemas.microsoft.com/office/powerpoint/2010/main" val="2964751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34069" y="37704"/>
            <a:ext cx="9881937"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rPr>
              <a:t>STANDARD HEAT OF COMBUSTION - </a:t>
            </a:r>
            <a:r>
              <a:rPr lang="en-GB" sz="3600" b="1" dirty="0">
                <a:solidFill>
                  <a:srgbClr val="0070C0"/>
                </a:solidFill>
                <a:effectLst>
                  <a:outerShdw blurRad="38100" dist="38100" dir="2700000" algn="tl">
                    <a:srgbClr val="000000">
                      <a:alpha val="43137"/>
                    </a:srgbClr>
                  </a:outerShdw>
                </a:effectLst>
                <a:sym typeface="Symbol" panose="05050102010706020507" pitchFamily="18" charset="2"/>
              </a:rPr>
              <a:t></a:t>
            </a:r>
            <a:r>
              <a:rPr lang="en-GB" sz="3600" b="1" baseline="-25000" dirty="0" err="1">
                <a:solidFill>
                  <a:srgbClr val="0070C0"/>
                </a:solidFill>
                <a:effectLst>
                  <a:outerShdw blurRad="38100" dist="38100" dir="2700000" algn="tl">
                    <a:srgbClr val="000000">
                      <a:alpha val="43137"/>
                    </a:srgbClr>
                  </a:outerShdw>
                </a:effectLst>
                <a:sym typeface="Symbol" panose="05050102010706020507" pitchFamily="18" charset="2"/>
              </a:rPr>
              <a:t>comb</a:t>
            </a:r>
            <a:r>
              <a:rPr lang="en-GB" sz="3600" b="1" dirty="0" err="1">
                <a:solidFill>
                  <a:srgbClr val="0070C0"/>
                </a:solidFill>
                <a:effectLst>
                  <a:outerShdw blurRad="38100" dist="38100" dir="2700000" algn="tl">
                    <a:srgbClr val="000000">
                      <a:alpha val="43137"/>
                    </a:srgbClr>
                  </a:outerShdw>
                </a:effectLst>
                <a:sym typeface="Symbol" panose="05050102010706020507" pitchFamily="18" charset="2"/>
              </a:rPr>
              <a:t>H</a:t>
            </a:r>
            <a:r>
              <a:rPr lang="en-GB" sz="3600" b="1" dirty="0">
                <a:solidFill>
                  <a:srgbClr val="0070C0"/>
                </a:solidFill>
                <a:effectLst>
                  <a:outerShdw blurRad="38100" dist="38100" dir="2700000" algn="tl">
                    <a:srgbClr val="000000">
                      <a:alpha val="43137"/>
                    </a:srgbClr>
                  </a:outerShdw>
                </a:effectLst>
                <a:sym typeface="Symbol" panose="05050102010706020507" pitchFamily="18" charset="2"/>
              </a:rPr>
              <a:t>°</a:t>
            </a:r>
            <a:endParaRPr lang="en-GB" sz="3600" b="1" dirty="0">
              <a:effectLst>
                <a:outerShdw blurRad="38100" dist="38100" dir="2700000" algn="tl">
                  <a:srgbClr val="000000">
                    <a:alpha val="43137"/>
                  </a:srgbClr>
                </a:outerShdw>
              </a:effectLst>
            </a:endParaRPr>
          </a:p>
        </p:txBody>
      </p:sp>
      <p:sp>
        <p:nvSpPr>
          <p:cNvPr id="34" name="TextBox 33">
            <a:extLst>
              <a:ext uri="{FF2B5EF4-FFF2-40B4-BE49-F238E27FC236}">
                <a16:creationId xmlns:a16="http://schemas.microsoft.com/office/drawing/2014/main" id="{55720A0C-F5B7-40D9-B143-EE9C05B96CDD}"/>
              </a:ext>
            </a:extLst>
          </p:cNvPr>
          <p:cNvSpPr txBox="1"/>
          <p:nvPr/>
        </p:nvSpPr>
        <p:spPr>
          <a:xfrm>
            <a:off x="414201" y="3353418"/>
            <a:ext cx="11585294" cy="492443"/>
          </a:xfrm>
          <a:prstGeom prst="rect">
            <a:avLst/>
          </a:prstGeom>
          <a:noFill/>
        </p:spPr>
        <p:txBody>
          <a:bodyPr wrap="square">
            <a:spAutoFit/>
          </a:bodyPr>
          <a:lstStyle/>
          <a:p>
            <a:r>
              <a:rPr lang="en-GB" sz="2600" dirty="0"/>
              <a:t>C</a:t>
            </a:r>
            <a:r>
              <a:rPr lang="en-GB" sz="2600" baseline="-25000" dirty="0"/>
              <a:t>4</a:t>
            </a:r>
            <a:r>
              <a:rPr lang="en-GB" sz="2600" dirty="0"/>
              <a:t>H</a:t>
            </a:r>
            <a:r>
              <a:rPr lang="en-GB" sz="2600" baseline="-25000" dirty="0"/>
              <a:t>10</a:t>
            </a:r>
            <a:r>
              <a:rPr lang="en-GB" sz="2600" dirty="0"/>
              <a:t> (g)  +  13/2 O</a:t>
            </a:r>
            <a:r>
              <a:rPr lang="en-GB" sz="2600" baseline="-25000" dirty="0"/>
              <a:t>2</a:t>
            </a:r>
            <a:r>
              <a:rPr lang="en-GB" sz="2600" dirty="0"/>
              <a:t> (g) </a:t>
            </a:r>
            <a:r>
              <a:rPr lang="en-GB" sz="2600" dirty="0">
                <a:sym typeface="Symbol" panose="05050102010706020507" pitchFamily="18" charset="2"/>
              </a:rPr>
              <a:t>   4 CO</a:t>
            </a:r>
            <a:r>
              <a:rPr lang="en-GB" sz="2600" baseline="-25000" dirty="0">
                <a:sym typeface="Symbol" panose="05050102010706020507" pitchFamily="18" charset="2"/>
              </a:rPr>
              <a:t>2</a:t>
            </a:r>
            <a:r>
              <a:rPr lang="en-GB" sz="2600" dirty="0">
                <a:sym typeface="Symbol" panose="05050102010706020507" pitchFamily="18" charset="2"/>
              </a:rPr>
              <a:t> (g)   +   5 H</a:t>
            </a:r>
            <a:r>
              <a:rPr lang="en-GB" sz="2600" baseline="-25000" dirty="0">
                <a:sym typeface="Symbol" panose="05050102010706020507" pitchFamily="18" charset="2"/>
              </a:rPr>
              <a:t>2</a:t>
            </a:r>
            <a:r>
              <a:rPr lang="en-GB" sz="2600" dirty="0">
                <a:sym typeface="Symbol" panose="05050102010706020507" pitchFamily="18" charset="2"/>
              </a:rPr>
              <a:t>O (l)	</a:t>
            </a:r>
            <a:r>
              <a:rPr lang="en-GB" sz="2600" b="1" dirty="0">
                <a:solidFill>
                  <a:srgbClr val="00B050"/>
                </a:solidFill>
                <a:sym typeface="Symbol" panose="05050102010706020507" pitchFamily="18" charset="2"/>
              </a:rPr>
              <a:t> </a:t>
            </a:r>
            <a:r>
              <a:rPr lang="en-GB" sz="2600" b="1" baseline="-25000" dirty="0" err="1">
                <a:solidFill>
                  <a:srgbClr val="00B050"/>
                </a:solidFill>
                <a:sym typeface="Symbol" panose="05050102010706020507" pitchFamily="18" charset="2"/>
              </a:rPr>
              <a:t>rxn</a:t>
            </a:r>
            <a:r>
              <a:rPr lang="en-GB" sz="2600" b="1" dirty="0" err="1">
                <a:solidFill>
                  <a:srgbClr val="00B050"/>
                </a:solidFill>
                <a:sym typeface="Symbol" panose="05050102010706020507" pitchFamily="18" charset="2"/>
              </a:rPr>
              <a:t>H</a:t>
            </a:r>
            <a:r>
              <a:rPr lang="en-GB" sz="2600" b="1" dirty="0">
                <a:solidFill>
                  <a:srgbClr val="00B050"/>
                </a:solidFill>
                <a:sym typeface="Symbol" panose="05050102010706020507" pitchFamily="18" charset="2"/>
              </a:rPr>
              <a:t> °</a:t>
            </a:r>
            <a:r>
              <a:rPr lang="en-GB" sz="2600" dirty="0">
                <a:sym typeface="Symbol" panose="05050102010706020507" pitchFamily="18" charset="2"/>
              </a:rPr>
              <a:t> = </a:t>
            </a:r>
            <a:r>
              <a:rPr lang="en-GB" sz="2600" b="1" dirty="0">
                <a:solidFill>
                  <a:srgbClr val="00B050"/>
                </a:solidFill>
                <a:sym typeface="Symbol" panose="05050102010706020507" pitchFamily="18" charset="2"/>
              </a:rPr>
              <a:t>-2800 kJ/mol</a:t>
            </a:r>
          </a:p>
        </p:txBody>
      </p:sp>
      <p:sp>
        <p:nvSpPr>
          <p:cNvPr id="4" name="TextBox 3">
            <a:extLst>
              <a:ext uri="{FF2B5EF4-FFF2-40B4-BE49-F238E27FC236}">
                <a16:creationId xmlns:a16="http://schemas.microsoft.com/office/drawing/2014/main" id="{0D9999C3-5E2C-4BC7-A403-C7170C6D05A8}"/>
              </a:ext>
            </a:extLst>
          </p:cNvPr>
          <p:cNvSpPr txBox="1"/>
          <p:nvPr/>
        </p:nvSpPr>
        <p:spPr>
          <a:xfrm>
            <a:off x="2014177" y="4847723"/>
            <a:ext cx="8163645" cy="492443"/>
          </a:xfrm>
          <a:prstGeom prst="rect">
            <a:avLst/>
          </a:prstGeom>
          <a:noFill/>
        </p:spPr>
        <p:txBody>
          <a:bodyPr wrap="none" rtlCol="0">
            <a:spAutoFit/>
          </a:bodyPr>
          <a:lstStyle/>
          <a:p>
            <a:r>
              <a:rPr lang="en-GB" sz="2600" b="1" dirty="0">
                <a:solidFill>
                  <a:srgbClr val="0000FF"/>
                </a:solidFill>
              </a:rPr>
              <a:t>Thermochemical equation can have fractional coefficients</a:t>
            </a:r>
          </a:p>
        </p:txBody>
      </p:sp>
      <p:sp>
        <p:nvSpPr>
          <p:cNvPr id="6" name="TextBox 5">
            <a:extLst>
              <a:ext uri="{FF2B5EF4-FFF2-40B4-BE49-F238E27FC236}">
                <a16:creationId xmlns:a16="http://schemas.microsoft.com/office/drawing/2014/main" id="{0543F23A-2555-4560-922B-9EAF48A80F09}"/>
              </a:ext>
            </a:extLst>
          </p:cNvPr>
          <p:cNvSpPr txBox="1"/>
          <p:nvPr/>
        </p:nvSpPr>
        <p:spPr>
          <a:xfrm>
            <a:off x="414201" y="1419842"/>
            <a:ext cx="10537518" cy="1292662"/>
          </a:xfrm>
          <a:prstGeom prst="rect">
            <a:avLst/>
          </a:prstGeom>
          <a:noFill/>
        </p:spPr>
        <p:txBody>
          <a:bodyPr wrap="square">
            <a:spAutoFit/>
          </a:bodyPr>
          <a:lstStyle/>
          <a:p>
            <a:r>
              <a:rPr lang="en-GB" sz="2600" dirty="0"/>
              <a:t>2 C</a:t>
            </a:r>
            <a:r>
              <a:rPr lang="en-GB" sz="2600" baseline="-25000" dirty="0"/>
              <a:t>4</a:t>
            </a:r>
            <a:r>
              <a:rPr lang="en-GB" sz="2600" dirty="0"/>
              <a:t>H</a:t>
            </a:r>
            <a:r>
              <a:rPr lang="en-GB" sz="2600" baseline="-25000" dirty="0"/>
              <a:t>10</a:t>
            </a:r>
            <a:r>
              <a:rPr lang="en-GB" sz="2600" dirty="0"/>
              <a:t> (g)  +  13 O</a:t>
            </a:r>
            <a:r>
              <a:rPr lang="en-GB" sz="2600" baseline="-25000" dirty="0"/>
              <a:t>2</a:t>
            </a:r>
            <a:r>
              <a:rPr lang="en-GB" sz="2600" dirty="0"/>
              <a:t> (g) </a:t>
            </a:r>
            <a:r>
              <a:rPr lang="en-GB" sz="2600" dirty="0">
                <a:sym typeface="Symbol" panose="05050102010706020507" pitchFamily="18" charset="2"/>
              </a:rPr>
              <a:t>   8 CO</a:t>
            </a:r>
            <a:r>
              <a:rPr lang="en-GB" sz="2600" baseline="-25000" dirty="0">
                <a:sym typeface="Symbol" panose="05050102010706020507" pitchFamily="18" charset="2"/>
              </a:rPr>
              <a:t>2</a:t>
            </a:r>
            <a:r>
              <a:rPr lang="en-GB" sz="2600" dirty="0">
                <a:sym typeface="Symbol" panose="05050102010706020507" pitchFamily="18" charset="2"/>
              </a:rPr>
              <a:t> (g)   +   10 H</a:t>
            </a:r>
            <a:r>
              <a:rPr lang="en-GB" sz="2600" baseline="-25000" dirty="0">
                <a:sym typeface="Symbol" panose="05050102010706020507" pitchFamily="18" charset="2"/>
              </a:rPr>
              <a:t>2</a:t>
            </a:r>
            <a:r>
              <a:rPr lang="en-GB" sz="2600" dirty="0">
                <a:sym typeface="Symbol" panose="05050102010706020507" pitchFamily="18" charset="2"/>
              </a:rPr>
              <a:t>O (l)	</a:t>
            </a:r>
            <a:r>
              <a:rPr lang="en-GB" sz="2600" b="1" dirty="0">
                <a:solidFill>
                  <a:srgbClr val="00B050"/>
                </a:solidFill>
                <a:sym typeface="Symbol" panose="05050102010706020507" pitchFamily="18" charset="2"/>
              </a:rPr>
              <a:t> </a:t>
            </a:r>
            <a:r>
              <a:rPr lang="en-GB" sz="2600" b="1" baseline="-25000" dirty="0" err="1">
                <a:solidFill>
                  <a:srgbClr val="00B050"/>
                </a:solidFill>
                <a:sym typeface="Symbol" panose="05050102010706020507" pitchFamily="18" charset="2"/>
              </a:rPr>
              <a:t>rxn</a:t>
            </a:r>
            <a:r>
              <a:rPr lang="en-GB" sz="2600" b="1" dirty="0" err="1">
                <a:solidFill>
                  <a:srgbClr val="00B050"/>
                </a:solidFill>
                <a:sym typeface="Symbol" panose="05050102010706020507" pitchFamily="18" charset="2"/>
              </a:rPr>
              <a:t>H</a:t>
            </a:r>
            <a:r>
              <a:rPr lang="en-GB" sz="2600" dirty="0">
                <a:sym typeface="Symbol" panose="05050102010706020507" pitchFamily="18" charset="2"/>
              </a:rPr>
              <a:t> = </a:t>
            </a:r>
            <a:r>
              <a:rPr lang="en-GB" sz="2600" b="1" dirty="0">
                <a:solidFill>
                  <a:srgbClr val="00B050"/>
                </a:solidFill>
                <a:sym typeface="Symbol" panose="05050102010706020507" pitchFamily="18" charset="2"/>
              </a:rPr>
              <a:t>- 5600 kJ</a:t>
            </a:r>
          </a:p>
          <a:p>
            <a:endParaRPr lang="en-GB" sz="2600" b="1" dirty="0">
              <a:solidFill>
                <a:srgbClr val="00B050"/>
              </a:solidFill>
              <a:sym typeface="Symbol" panose="05050102010706020507" pitchFamily="18" charset="2"/>
            </a:endParaRPr>
          </a:p>
          <a:p>
            <a:r>
              <a:rPr lang="en-GB" sz="2600" b="1" dirty="0">
                <a:solidFill>
                  <a:srgbClr val="00B050"/>
                </a:solidFill>
                <a:sym typeface="Symbol" panose="05050102010706020507" pitchFamily="18" charset="2"/>
              </a:rPr>
              <a:t></a:t>
            </a:r>
            <a:r>
              <a:rPr lang="en-GB" sz="2600" b="1" baseline="-25000" dirty="0" err="1">
                <a:solidFill>
                  <a:srgbClr val="00B050"/>
                </a:solidFill>
                <a:sym typeface="Symbol" panose="05050102010706020507" pitchFamily="18" charset="2"/>
              </a:rPr>
              <a:t>comb</a:t>
            </a:r>
            <a:r>
              <a:rPr lang="en-GB" sz="2600" b="1" dirty="0" err="1">
                <a:solidFill>
                  <a:srgbClr val="00B050"/>
                </a:solidFill>
                <a:sym typeface="Symbol" panose="05050102010706020507" pitchFamily="18" charset="2"/>
              </a:rPr>
              <a:t>H</a:t>
            </a:r>
            <a:r>
              <a:rPr lang="en-GB" sz="2600" b="1" dirty="0">
                <a:solidFill>
                  <a:srgbClr val="00B050"/>
                </a:solidFill>
                <a:sym typeface="Symbol" panose="05050102010706020507" pitchFamily="18" charset="2"/>
              </a:rPr>
              <a:t>°</a:t>
            </a:r>
            <a:r>
              <a:rPr lang="en-GB" sz="2600" dirty="0">
                <a:sym typeface="Symbol" panose="05050102010706020507" pitchFamily="18" charset="2"/>
              </a:rPr>
              <a:t> (C</a:t>
            </a:r>
            <a:r>
              <a:rPr lang="en-GB" sz="2600" baseline="-25000" dirty="0">
                <a:sym typeface="Symbol" panose="05050102010706020507" pitchFamily="18" charset="2"/>
              </a:rPr>
              <a:t>4</a:t>
            </a:r>
            <a:r>
              <a:rPr lang="en-GB" sz="2600" dirty="0">
                <a:sym typeface="Symbol" panose="05050102010706020507" pitchFamily="18" charset="2"/>
              </a:rPr>
              <a:t>H</a:t>
            </a:r>
            <a:r>
              <a:rPr lang="en-GB" sz="2600" baseline="-25000" dirty="0">
                <a:sym typeface="Symbol" panose="05050102010706020507" pitchFamily="18" charset="2"/>
              </a:rPr>
              <a:t>10</a:t>
            </a:r>
            <a:r>
              <a:rPr lang="en-GB" sz="2600" dirty="0">
                <a:sym typeface="Symbol" panose="05050102010706020507" pitchFamily="18" charset="2"/>
              </a:rPr>
              <a:t> (g)) = </a:t>
            </a:r>
            <a:r>
              <a:rPr lang="en-GB" sz="2600" b="1" dirty="0">
                <a:solidFill>
                  <a:srgbClr val="00B050"/>
                </a:solidFill>
                <a:sym typeface="Symbol" panose="05050102010706020507" pitchFamily="18" charset="2"/>
              </a:rPr>
              <a:t>- 5600  2 = -2800 kJ/mol</a:t>
            </a:r>
            <a:r>
              <a:rPr lang="en-GB" sz="2600" dirty="0">
                <a:sym typeface="Symbol" panose="05050102010706020507" pitchFamily="18" charset="2"/>
              </a:rPr>
              <a:t> </a:t>
            </a:r>
          </a:p>
        </p:txBody>
      </p:sp>
    </p:spTree>
    <p:extLst>
      <p:ext uri="{BB962C8B-B14F-4D97-AF65-F5344CB8AC3E}">
        <p14:creationId xmlns:p14="http://schemas.microsoft.com/office/powerpoint/2010/main" val="4028733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4"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92242" y="62159"/>
            <a:ext cx="7760249"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rPr>
              <a:t>OTHER STANDARD HEATS</a:t>
            </a:r>
            <a:endParaRPr lang="en-GB" sz="3600" b="1" dirty="0">
              <a:effectLst>
                <a:outerShdw blurRad="38100" dist="38100" dir="2700000" algn="tl">
                  <a:srgbClr val="000000">
                    <a:alpha val="43137"/>
                  </a:srgbClr>
                </a:outerShdw>
              </a:effectLst>
            </a:endParaRPr>
          </a:p>
        </p:txBody>
      </p:sp>
      <p:sp>
        <p:nvSpPr>
          <p:cNvPr id="17" name="TextBox 16">
            <a:extLst>
              <a:ext uri="{FF2B5EF4-FFF2-40B4-BE49-F238E27FC236}">
                <a16:creationId xmlns:a16="http://schemas.microsoft.com/office/drawing/2014/main" id="{51D65461-1DAD-48A4-B1B5-6D320AE7E86F}"/>
              </a:ext>
            </a:extLst>
          </p:cNvPr>
          <p:cNvSpPr txBox="1"/>
          <p:nvPr/>
        </p:nvSpPr>
        <p:spPr>
          <a:xfrm>
            <a:off x="0" y="1432144"/>
            <a:ext cx="11274000" cy="523220"/>
          </a:xfrm>
          <a:prstGeom prst="rect">
            <a:avLst/>
          </a:prstGeom>
          <a:noFill/>
        </p:spPr>
        <p:txBody>
          <a:bodyPr wrap="square">
            <a:spAutoFit/>
          </a:bodyPr>
          <a:lstStyle/>
          <a:p>
            <a:r>
              <a:rPr lang="en-GB" sz="2800" b="1" dirty="0">
                <a:solidFill>
                  <a:srgbClr val="00B050"/>
                </a:solidFill>
                <a:sym typeface="Symbol" panose="05050102010706020507" pitchFamily="18" charset="2"/>
              </a:rPr>
              <a:t></a:t>
            </a:r>
            <a:r>
              <a:rPr lang="en-GB" sz="2800" b="1" baseline="-25000" dirty="0" err="1">
                <a:solidFill>
                  <a:srgbClr val="00B050"/>
                </a:solidFill>
                <a:sym typeface="Symbol" panose="05050102010706020507" pitchFamily="18" charset="2"/>
              </a:rPr>
              <a:t>fus</a:t>
            </a:r>
            <a:r>
              <a:rPr lang="en-GB" sz="2800" b="1" dirty="0" err="1">
                <a:solidFill>
                  <a:srgbClr val="00B050"/>
                </a:solidFill>
                <a:sym typeface="Symbol" panose="05050102010706020507" pitchFamily="18" charset="2"/>
              </a:rPr>
              <a:t>H</a:t>
            </a:r>
            <a:r>
              <a:rPr lang="en-GB" sz="2800" b="1" dirty="0">
                <a:solidFill>
                  <a:srgbClr val="00B050"/>
                </a:solidFill>
                <a:sym typeface="Symbol" panose="05050102010706020507" pitchFamily="18" charset="2"/>
              </a:rPr>
              <a:t>° </a:t>
            </a:r>
            <a:r>
              <a:rPr lang="en-GB" sz="2800" dirty="0">
                <a:sym typeface="Symbol" panose="05050102010706020507" pitchFamily="18" charset="2"/>
              </a:rPr>
              <a:t>(X)     heat of fusion of X, 	            	X (s)   X (l) 	</a:t>
            </a:r>
            <a:r>
              <a:rPr lang="en-GB" sz="2800" b="1" dirty="0">
                <a:solidFill>
                  <a:srgbClr val="0000FF"/>
                </a:solidFill>
                <a:sym typeface="Symbol" panose="05050102010706020507" pitchFamily="18" charset="2"/>
              </a:rPr>
              <a:t>always ENDO    </a:t>
            </a:r>
            <a:endParaRPr lang="en-GB" sz="2800" b="1" dirty="0">
              <a:solidFill>
                <a:srgbClr val="0000FF"/>
              </a:solidFill>
            </a:endParaRPr>
          </a:p>
        </p:txBody>
      </p:sp>
      <p:sp>
        <p:nvSpPr>
          <p:cNvPr id="18" name="TextBox 17">
            <a:extLst>
              <a:ext uri="{FF2B5EF4-FFF2-40B4-BE49-F238E27FC236}">
                <a16:creationId xmlns:a16="http://schemas.microsoft.com/office/drawing/2014/main" id="{4CA8154B-0488-47E3-AFB0-B29D6237CEB2}"/>
              </a:ext>
            </a:extLst>
          </p:cNvPr>
          <p:cNvSpPr txBox="1"/>
          <p:nvPr/>
        </p:nvSpPr>
        <p:spPr>
          <a:xfrm>
            <a:off x="5811" y="2332692"/>
            <a:ext cx="12492797" cy="523220"/>
          </a:xfrm>
          <a:prstGeom prst="rect">
            <a:avLst/>
          </a:prstGeom>
          <a:noFill/>
        </p:spPr>
        <p:txBody>
          <a:bodyPr wrap="square">
            <a:spAutoFit/>
          </a:bodyPr>
          <a:lstStyle/>
          <a:p>
            <a:r>
              <a:rPr lang="en-GB" sz="2800" b="1" dirty="0">
                <a:solidFill>
                  <a:srgbClr val="00B050"/>
                </a:solidFill>
                <a:sym typeface="Symbol" panose="05050102010706020507" pitchFamily="18" charset="2"/>
              </a:rPr>
              <a:t></a:t>
            </a:r>
            <a:r>
              <a:rPr lang="en-GB" sz="2800" b="1" baseline="-25000" dirty="0" err="1">
                <a:solidFill>
                  <a:srgbClr val="00B050"/>
                </a:solidFill>
                <a:sym typeface="Symbol" panose="05050102010706020507" pitchFamily="18" charset="2"/>
              </a:rPr>
              <a:t>vap</a:t>
            </a:r>
            <a:r>
              <a:rPr lang="en-GB" sz="2800" b="1" dirty="0" err="1">
                <a:solidFill>
                  <a:srgbClr val="00B050"/>
                </a:solidFill>
                <a:sym typeface="Symbol" panose="05050102010706020507" pitchFamily="18" charset="2"/>
              </a:rPr>
              <a:t>H</a:t>
            </a:r>
            <a:r>
              <a:rPr lang="en-GB" sz="2800" b="1" dirty="0">
                <a:solidFill>
                  <a:srgbClr val="00B050"/>
                </a:solidFill>
                <a:sym typeface="Symbol" panose="05050102010706020507" pitchFamily="18" charset="2"/>
              </a:rPr>
              <a:t>° </a:t>
            </a:r>
            <a:r>
              <a:rPr lang="en-GB" sz="2800" dirty="0">
                <a:sym typeface="Symbol" panose="05050102010706020507" pitchFamily="18" charset="2"/>
              </a:rPr>
              <a:t>(X)      heat of vaporisation of X,   	X (l)   X (g) 	</a:t>
            </a:r>
            <a:r>
              <a:rPr lang="en-GB" sz="2800" b="1" dirty="0">
                <a:solidFill>
                  <a:srgbClr val="0000FF"/>
                </a:solidFill>
                <a:sym typeface="Symbol" panose="05050102010706020507" pitchFamily="18" charset="2"/>
              </a:rPr>
              <a:t>always ENDO    </a:t>
            </a:r>
            <a:endParaRPr lang="en-GB" sz="2800" b="1" dirty="0">
              <a:solidFill>
                <a:srgbClr val="0000FF"/>
              </a:solidFill>
            </a:endParaRPr>
          </a:p>
        </p:txBody>
      </p:sp>
      <p:sp>
        <p:nvSpPr>
          <p:cNvPr id="19" name="TextBox 18">
            <a:extLst>
              <a:ext uri="{FF2B5EF4-FFF2-40B4-BE49-F238E27FC236}">
                <a16:creationId xmlns:a16="http://schemas.microsoft.com/office/drawing/2014/main" id="{6A3548BD-73F7-4CE0-ADBD-B54F6C9DF240}"/>
              </a:ext>
            </a:extLst>
          </p:cNvPr>
          <p:cNvSpPr txBox="1"/>
          <p:nvPr/>
        </p:nvSpPr>
        <p:spPr>
          <a:xfrm>
            <a:off x="5811" y="3233240"/>
            <a:ext cx="12492797" cy="523220"/>
          </a:xfrm>
          <a:prstGeom prst="rect">
            <a:avLst/>
          </a:prstGeom>
          <a:noFill/>
        </p:spPr>
        <p:txBody>
          <a:bodyPr wrap="square">
            <a:spAutoFit/>
          </a:bodyPr>
          <a:lstStyle/>
          <a:p>
            <a:r>
              <a:rPr lang="en-GB" sz="2800" b="1" dirty="0">
                <a:solidFill>
                  <a:srgbClr val="00B050"/>
                </a:solidFill>
                <a:sym typeface="Symbol" panose="05050102010706020507" pitchFamily="18" charset="2"/>
              </a:rPr>
              <a:t></a:t>
            </a:r>
            <a:r>
              <a:rPr lang="en-GB" sz="2800" b="1" baseline="-25000" dirty="0" err="1">
                <a:solidFill>
                  <a:srgbClr val="00B050"/>
                </a:solidFill>
                <a:sym typeface="Symbol" panose="05050102010706020507" pitchFamily="18" charset="2"/>
              </a:rPr>
              <a:t>sub</a:t>
            </a:r>
            <a:r>
              <a:rPr lang="en-GB" sz="2800" b="1" dirty="0" err="1">
                <a:solidFill>
                  <a:srgbClr val="00B050"/>
                </a:solidFill>
                <a:sym typeface="Symbol" panose="05050102010706020507" pitchFamily="18" charset="2"/>
              </a:rPr>
              <a:t>H</a:t>
            </a:r>
            <a:r>
              <a:rPr lang="en-GB" sz="2800" b="1" dirty="0">
                <a:solidFill>
                  <a:srgbClr val="00B050"/>
                </a:solidFill>
                <a:sym typeface="Symbol" panose="05050102010706020507" pitchFamily="18" charset="2"/>
              </a:rPr>
              <a:t>° </a:t>
            </a:r>
            <a:r>
              <a:rPr lang="en-GB" sz="2800" dirty="0">
                <a:sym typeface="Symbol" panose="05050102010706020507" pitchFamily="18" charset="2"/>
              </a:rPr>
              <a:t>(X)     heat of sublimation of X,   		X (s)   X (g) 	</a:t>
            </a:r>
            <a:r>
              <a:rPr lang="en-GB" sz="2800" b="1" dirty="0">
                <a:solidFill>
                  <a:srgbClr val="0000FF"/>
                </a:solidFill>
                <a:sym typeface="Symbol" panose="05050102010706020507" pitchFamily="18" charset="2"/>
              </a:rPr>
              <a:t>always ENDO    </a:t>
            </a:r>
            <a:endParaRPr lang="en-GB" sz="2800" b="1" dirty="0">
              <a:solidFill>
                <a:srgbClr val="0000FF"/>
              </a:solidFill>
            </a:endParaRPr>
          </a:p>
        </p:txBody>
      </p:sp>
      <p:sp>
        <p:nvSpPr>
          <p:cNvPr id="2" name="TextBox 1">
            <a:extLst>
              <a:ext uri="{FF2B5EF4-FFF2-40B4-BE49-F238E27FC236}">
                <a16:creationId xmlns:a16="http://schemas.microsoft.com/office/drawing/2014/main" id="{D1C61DD0-9347-41E8-92AB-749B66233E37}"/>
              </a:ext>
            </a:extLst>
          </p:cNvPr>
          <p:cNvSpPr txBox="1"/>
          <p:nvPr/>
        </p:nvSpPr>
        <p:spPr>
          <a:xfrm>
            <a:off x="3312631" y="4511117"/>
            <a:ext cx="5330252" cy="523220"/>
          </a:xfrm>
          <a:prstGeom prst="rect">
            <a:avLst/>
          </a:prstGeom>
          <a:noFill/>
        </p:spPr>
        <p:txBody>
          <a:bodyPr wrap="square" rtlCol="0">
            <a:spAutoFit/>
          </a:bodyPr>
          <a:lstStyle/>
          <a:p>
            <a:r>
              <a:rPr lang="en-GB" sz="2800" b="1" dirty="0">
                <a:solidFill>
                  <a:srgbClr val="00B0F0"/>
                </a:solidFill>
              </a:rPr>
              <a:t>per 1 mole of substance !!!</a:t>
            </a:r>
          </a:p>
        </p:txBody>
      </p:sp>
    </p:spTree>
    <p:extLst>
      <p:ext uri="{BB962C8B-B14F-4D97-AF65-F5344CB8AC3E}">
        <p14:creationId xmlns:p14="http://schemas.microsoft.com/office/powerpoint/2010/main" val="22111419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803B1-2C69-44C3-B3C5-6906918A32CD}"/>
              </a:ext>
            </a:extLst>
          </p:cNvPr>
          <p:cNvSpPr>
            <a:spLocks noGrp="1"/>
          </p:cNvSpPr>
          <p:nvPr>
            <p:ph type="title"/>
          </p:nvPr>
        </p:nvSpPr>
        <p:spPr>
          <a:xfrm>
            <a:off x="913774" y="0"/>
            <a:ext cx="10364451" cy="1077023"/>
          </a:xfrm>
        </p:spPr>
        <p:txBody>
          <a:bodyPr/>
          <a:lstStyle/>
          <a:p>
            <a:r>
              <a:rPr lang="en-GB" dirty="0"/>
              <a:t>HESS’S LAW</a:t>
            </a:r>
          </a:p>
        </p:txBody>
      </p:sp>
      <p:sp>
        <p:nvSpPr>
          <p:cNvPr id="4" name="TextBox 3">
            <a:extLst>
              <a:ext uri="{FF2B5EF4-FFF2-40B4-BE49-F238E27FC236}">
                <a16:creationId xmlns:a16="http://schemas.microsoft.com/office/drawing/2014/main" id="{7C0E03FE-4043-4364-8351-9933B7B44A1C}"/>
              </a:ext>
            </a:extLst>
          </p:cNvPr>
          <p:cNvSpPr txBox="1"/>
          <p:nvPr/>
        </p:nvSpPr>
        <p:spPr>
          <a:xfrm>
            <a:off x="855840" y="1077023"/>
            <a:ext cx="10480318" cy="1785104"/>
          </a:xfrm>
          <a:prstGeom prst="rect">
            <a:avLst/>
          </a:prstGeom>
          <a:noFill/>
        </p:spPr>
        <p:txBody>
          <a:bodyPr wrap="square">
            <a:spAutoFit/>
          </a:bodyPr>
          <a:lstStyle/>
          <a:p>
            <a:pPr>
              <a:lnSpc>
                <a:spcPts val="3300"/>
              </a:lnSpc>
            </a:pPr>
            <a:r>
              <a:rPr lang="en-GB" sz="2800" dirty="0">
                <a:solidFill>
                  <a:srgbClr val="0000FF"/>
                </a:solidFill>
              </a:rPr>
              <a:t>a fundamental principle in chemistry that states that the total enthalpy change for a chemical reaction is the same regardless of the sequence of individual reactions or steps that make up the overall reaction, as long as the initial and final conditions are the same</a:t>
            </a:r>
          </a:p>
        </p:txBody>
      </p:sp>
      <p:sp>
        <p:nvSpPr>
          <p:cNvPr id="5" name="TextBox 4">
            <a:extLst>
              <a:ext uri="{FF2B5EF4-FFF2-40B4-BE49-F238E27FC236}">
                <a16:creationId xmlns:a16="http://schemas.microsoft.com/office/drawing/2014/main" id="{CAD0FBDE-4AD7-4BAC-AA67-05B3CA2A9701}"/>
              </a:ext>
            </a:extLst>
          </p:cNvPr>
          <p:cNvSpPr txBox="1"/>
          <p:nvPr/>
        </p:nvSpPr>
        <p:spPr>
          <a:xfrm>
            <a:off x="1358413" y="3594568"/>
            <a:ext cx="9787290" cy="1399357"/>
          </a:xfrm>
          <a:prstGeom prst="rect">
            <a:avLst/>
          </a:prstGeom>
          <a:noFill/>
        </p:spPr>
        <p:txBody>
          <a:bodyPr wrap="square" rtlCol="0">
            <a:spAutoFit/>
          </a:bodyPr>
          <a:lstStyle/>
          <a:p>
            <a:pPr>
              <a:lnSpc>
                <a:spcPct val="114000"/>
              </a:lnSpc>
            </a:pPr>
            <a:r>
              <a:rPr lang="en-GB" sz="2800" b="1" dirty="0">
                <a:solidFill>
                  <a:srgbClr val="00B050"/>
                </a:solidFill>
                <a:sym typeface="Symbol" panose="05050102010706020507" pitchFamily="18" charset="2"/>
              </a:rPr>
              <a:t></a:t>
            </a:r>
            <a:r>
              <a:rPr lang="en-GB" sz="2800" b="1" baseline="-25000" dirty="0" err="1">
                <a:solidFill>
                  <a:srgbClr val="00B050"/>
                </a:solidFill>
                <a:sym typeface="Symbol" panose="05050102010706020507" pitchFamily="18" charset="2"/>
              </a:rPr>
              <a:t>rxn</a:t>
            </a:r>
            <a:r>
              <a:rPr lang="en-GB" sz="2800" b="1" dirty="0" err="1">
                <a:solidFill>
                  <a:srgbClr val="00B050"/>
                </a:solidFill>
                <a:sym typeface="Symbol" panose="05050102010706020507" pitchFamily="18" charset="2"/>
              </a:rPr>
              <a:t>H</a:t>
            </a:r>
            <a:r>
              <a:rPr lang="en-GB" sz="2800" dirty="0">
                <a:sym typeface="Symbol" panose="05050102010706020507" pitchFamily="18" charset="2"/>
              </a:rPr>
              <a:t> – </a:t>
            </a:r>
            <a:r>
              <a:rPr lang="en-GB" sz="2800" b="1" dirty="0">
                <a:sym typeface="Symbol" panose="05050102010706020507" pitchFamily="18" charset="2"/>
              </a:rPr>
              <a:t>state function</a:t>
            </a:r>
            <a:r>
              <a:rPr lang="en-GB" sz="2800" dirty="0">
                <a:sym typeface="Symbol" panose="05050102010706020507" pitchFamily="18" charset="2"/>
              </a:rPr>
              <a:t> =&gt; </a:t>
            </a:r>
            <a:r>
              <a:rPr lang="en-GB" sz="2400" b="1" dirty="0">
                <a:solidFill>
                  <a:srgbClr val="00B0F0"/>
                </a:solidFill>
              </a:rPr>
              <a:t>depends only on the initial and final states of the reactants and products and is independent of the specific pathway or intermediates involved in the reaction</a:t>
            </a:r>
          </a:p>
        </p:txBody>
      </p:sp>
    </p:spTree>
    <p:extLst>
      <p:ext uri="{BB962C8B-B14F-4D97-AF65-F5344CB8AC3E}">
        <p14:creationId xmlns:p14="http://schemas.microsoft.com/office/powerpoint/2010/main" val="12346353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803B1-2C69-44C3-B3C5-6906918A32CD}"/>
              </a:ext>
            </a:extLst>
          </p:cNvPr>
          <p:cNvSpPr>
            <a:spLocks noGrp="1"/>
          </p:cNvSpPr>
          <p:nvPr>
            <p:ph type="title"/>
          </p:nvPr>
        </p:nvSpPr>
        <p:spPr>
          <a:xfrm>
            <a:off x="913774" y="0"/>
            <a:ext cx="10364451" cy="1077023"/>
          </a:xfrm>
        </p:spPr>
        <p:txBody>
          <a:bodyPr/>
          <a:lstStyle/>
          <a:p>
            <a:r>
              <a:rPr lang="en-GB" dirty="0"/>
              <a:t>HESS’S LAW</a:t>
            </a:r>
          </a:p>
        </p:txBody>
      </p:sp>
      <p:sp>
        <p:nvSpPr>
          <p:cNvPr id="6" name="TextBox 5">
            <a:extLst>
              <a:ext uri="{FF2B5EF4-FFF2-40B4-BE49-F238E27FC236}">
                <a16:creationId xmlns:a16="http://schemas.microsoft.com/office/drawing/2014/main" id="{11EC29FB-0322-4604-8444-B26DD46B80DC}"/>
              </a:ext>
            </a:extLst>
          </p:cNvPr>
          <p:cNvSpPr txBox="1"/>
          <p:nvPr/>
        </p:nvSpPr>
        <p:spPr>
          <a:xfrm>
            <a:off x="1406540" y="1395213"/>
            <a:ext cx="8554186" cy="1384995"/>
          </a:xfrm>
          <a:prstGeom prst="rect">
            <a:avLst/>
          </a:prstGeom>
          <a:noFill/>
        </p:spPr>
        <p:txBody>
          <a:bodyPr wrap="square" rtlCol="0">
            <a:spAutoFit/>
          </a:bodyPr>
          <a:lstStyle/>
          <a:p>
            <a:r>
              <a:rPr lang="en-GB" sz="2800" dirty="0"/>
              <a:t>A  +  B </a:t>
            </a:r>
            <a:r>
              <a:rPr lang="en-GB" sz="2800" dirty="0">
                <a:sym typeface="Symbol" panose="05050102010706020507" pitchFamily="18" charset="2"/>
              </a:rPr>
              <a:t>  C	 </a:t>
            </a:r>
            <a:r>
              <a:rPr lang="en-GB" sz="2800" dirty="0">
                <a:solidFill>
                  <a:srgbClr val="00B050"/>
                </a:solidFill>
                <a:sym typeface="Symbol" panose="05050102010706020507" pitchFamily="18" charset="2"/>
              </a:rPr>
              <a:t>H</a:t>
            </a:r>
            <a:r>
              <a:rPr lang="en-GB" sz="2800" baseline="-25000" dirty="0">
                <a:solidFill>
                  <a:srgbClr val="00B050"/>
                </a:solidFill>
                <a:sym typeface="Symbol" panose="05050102010706020507" pitchFamily="18" charset="2"/>
              </a:rPr>
              <a:t>1 </a:t>
            </a:r>
            <a:r>
              <a:rPr lang="en-GB" sz="2800" dirty="0">
                <a:sym typeface="Symbol" panose="05050102010706020507" pitchFamily="18" charset="2"/>
              </a:rPr>
              <a:t>					C   A  +  B  	 </a:t>
            </a:r>
            <a:r>
              <a:rPr lang="en-GB" sz="2800" dirty="0">
                <a:solidFill>
                  <a:srgbClr val="00B050"/>
                </a:solidFill>
                <a:sym typeface="Symbol" panose="05050102010706020507" pitchFamily="18" charset="2"/>
              </a:rPr>
              <a:t>-H</a:t>
            </a:r>
            <a:r>
              <a:rPr lang="en-GB" sz="2800" baseline="-25000" dirty="0">
                <a:solidFill>
                  <a:srgbClr val="00B050"/>
                </a:solidFill>
                <a:sym typeface="Symbol" panose="05050102010706020507" pitchFamily="18" charset="2"/>
              </a:rPr>
              <a:t>1</a:t>
            </a:r>
            <a:r>
              <a:rPr lang="en-GB" sz="2800" dirty="0">
                <a:solidFill>
                  <a:srgbClr val="00B050"/>
                </a:solidFill>
                <a:sym typeface="Symbol" panose="05050102010706020507" pitchFamily="18" charset="2"/>
              </a:rPr>
              <a:t>  </a:t>
            </a:r>
            <a:endParaRPr lang="en-GB" sz="2800" baseline="-25000" dirty="0">
              <a:solidFill>
                <a:srgbClr val="00B050"/>
              </a:solidFill>
              <a:sym typeface="Symbol" panose="05050102010706020507" pitchFamily="18" charset="2"/>
            </a:endParaRPr>
          </a:p>
          <a:p>
            <a:r>
              <a:rPr lang="en-GB" sz="2800" dirty="0">
                <a:sym typeface="Symbol" panose="05050102010706020507" pitchFamily="18" charset="2"/>
              </a:rPr>
              <a:t>        C   D	 </a:t>
            </a:r>
            <a:r>
              <a:rPr lang="en-GB" sz="2800" dirty="0">
                <a:solidFill>
                  <a:srgbClr val="00B050"/>
                </a:solidFill>
                <a:sym typeface="Symbol" panose="05050102010706020507" pitchFamily="18" charset="2"/>
              </a:rPr>
              <a:t>H</a:t>
            </a:r>
            <a:r>
              <a:rPr lang="en-GB" sz="2800" baseline="-25000" dirty="0">
                <a:solidFill>
                  <a:srgbClr val="00B050"/>
                </a:solidFill>
                <a:sym typeface="Symbol" panose="05050102010706020507" pitchFamily="18" charset="2"/>
              </a:rPr>
              <a:t>2</a:t>
            </a:r>
          </a:p>
          <a:p>
            <a:r>
              <a:rPr lang="en-GB" sz="2800" dirty="0">
                <a:sym typeface="Symbol" panose="05050102010706020507" pitchFamily="18" charset="2"/>
              </a:rPr>
              <a:t>A  +  B   D</a:t>
            </a:r>
            <a:r>
              <a:rPr lang="en-GB" sz="2800" dirty="0"/>
              <a:t> 	</a:t>
            </a:r>
            <a:r>
              <a:rPr lang="en-GB" sz="2800" dirty="0">
                <a:solidFill>
                  <a:srgbClr val="00B050"/>
                </a:solidFill>
                <a:sym typeface="Symbol" panose="05050102010706020507" pitchFamily="18" charset="2"/>
              </a:rPr>
              <a:t> H</a:t>
            </a:r>
            <a:r>
              <a:rPr lang="en-GB" sz="2800" baseline="-25000" dirty="0">
                <a:solidFill>
                  <a:srgbClr val="00B050"/>
                </a:solidFill>
                <a:sym typeface="Symbol" panose="05050102010706020507" pitchFamily="18" charset="2"/>
              </a:rPr>
              <a:t>1</a:t>
            </a:r>
            <a:r>
              <a:rPr lang="en-GB" sz="2800" dirty="0">
                <a:solidFill>
                  <a:srgbClr val="00B050"/>
                </a:solidFill>
                <a:sym typeface="Symbol" panose="05050102010706020507" pitchFamily="18" charset="2"/>
              </a:rPr>
              <a:t>  + H</a:t>
            </a:r>
            <a:r>
              <a:rPr lang="en-GB" sz="2800" baseline="-25000" dirty="0">
                <a:solidFill>
                  <a:srgbClr val="00B050"/>
                </a:solidFill>
                <a:sym typeface="Symbol" panose="05050102010706020507" pitchFamily="18" charset="2"/>
              </a:rPr>
              <a:t>2</a:t>
            </a:r>
            <a:endParaRPr lang="en-GB" sz="2800" baseline="-25000" dirty="0">
              <a:solidFill>
                <a:srgbClr val="00B050"/>
              </a:solidFill>
            </a:endParaRPr>
          </a:p>
        </p:txBody>
      </p:sp>
      <p:sp>
        <p:nvSpPr>
          <p:cNvPr id="7" name="TextBox 6">
            <a:extLst>
              <a:ext uri="{FF2B5EF4-FFF2-40B4-BE49-F238E27FC236}">
                <a16:creationId xmlns:a16="http://schemas.microsoft.com/office/drawing/2014/main" id="{7DE39F4F-CDCD-4A90-BA6C-08908165CD31}"/>
              </a:ext>
            </a:extLst>
          </p:cNvPr>
          <p:cNvSpPr txBox="1"/>
          <p:nvPr/>
        </p:nvSpPr>
        <p:spPr>
          <a:xfrm>
            <a:off x="6300185" y="1945053"/>
            <a:ext cx="4552113" cy="954107"/>
          </a:xfrm>
          <a:prstGeom prst="rect">
            <a:avLst/>
          </a:prstGeom>
          <a:noFill/>
          <a:ln w="28575">
            <a:solidFill>
              <a:srgbClr val="0000FF"/>
            </a:solidFill>
          </a:ln>
        </p:spPr>
        <p:txBody>
          <a:bodyPr wrap="square">
            <a:spAutoFit/>
          </a:bodyPr>
          <a:lstStyle/>
          <a:p>
            <a:r>
              <a:rPr lang="en-GB" sz="2800" dirty="0">
                <a:solidFill>
                  <a:srgbClr val="00B050"/>
                </a:solidFill>
                <a:sym typeface="Symbol" panose="05050102010706020507" pitchFamily="18" charset="2"/>
              </a:rPr>
              <a:t></a:t>
            </a:r>
            <a:r>
              <a:rPr lang="en-GB" sz="2800" baseline="-25000" dirty="0" err="1">
                <a:solidFill>
                  <a:srgbClr val="00B050"/>
                </a:solidFill>
                <a:sym typeface="Symbol" panose="05050102010706020507" pitchFamily="18" charset="2"/>
              </a:rPr>
              <a:t>rxn</a:t>
            </a:r>
            <a:r>
              <a:rPr lang="en-GB" sz="2800" dirty="0" err="1">
                <a:solidFill>
                  <a:srgbClr val="00B050"/>
                </a:solidFill>
                <a:sym typeface="Symbol" panose="05050102010706020507" pitchFamily="18" charset="2"/>
              </a:rPr>
              <a:t>H</a:t>
            </a:r>
            <a:r>
              <a:rPr lang="en-GB" sz="2800" dirty="0">
                <a:solidFill>
                  <a:srgbClr val="00B050"/>
                </a:solidFill>
                <a:sym typeface="Symbol" panose="05050102010706020507" pitchFamily="18" charset="2"/>
              </a:rPr>
              <a:t> </a:t>
            </a:r>
            <a:r>
              <a:rPr lang="en-GB" sz="2800" dirty="0">
                <a:sym typeface="Symbol" panose="05050102010706020507" pitchFamily="18" charset="2"/>
              </a:rPr>
              <a:t>(forward reaction)  =   = </a:t>
            </a:r>
            <a:r>
              <a:rPr lang="en-GB" sz="2800" b="1" dirty="0">
                <a:solidFill>
                  <a:srgbClr val="00B050"/>
                </a:solidFill>
                <a:sym typeface="Symbol" panose="05050102010706020507" pitchFamily="18" charset="2"/>
              </a:rPr>
              <a:t>-</a:t>
            </a:r>
            <a:r>
              <a:rPr lang="en-GB" sz="2800" dirty="0">
                <a:solidFill>
                  <a:srgbClr val="00B050"/>
                </a:solidFill>
                <a:sym typeface="Symbol" panose="05050102010706020507" pitchFamily="18" charset="2"/>
              </a:rPr>
              <a:t> </a:t>
            </a:r>
            <a:r>
              <a:rPr lang="en-GB" sz="2800" baseline="-25000" dirty="0" err="1">
                <a:solidFill>
                  <a:srgbClr val="00B050"/>
                </a:solidFill>
                <a:sym typeface="Symbol" panose="05050102010706020507" pitchFamily="18" charset="2"/>
              </a:rPr>
              <a:t>rxn</a:t>
            </a:r>
            <a:r>
              <a:rPr lang="en-GB" sz="2800" dirty="0" err="1">
                <a:solidFill>
                  <a:srgbClr val="00B050"/>
                </a:solidFill>
                <a:sym typeface="Symbol" panose="05050102010706020507" pitchFamily="18" charset="2"/>
              </a:rPr>
              <a:t>H</a:t>
            </a:r>
            <a:r>
              <a:rPr lang="en-GB" sz="2800" dirty="0">
                <a:solidFill>
                  <a:srgbClr val="00B050"/>
                </a:solidFill>
                <a:sym typeface="Symbol" panose="05050102010706020507" pitchFamily="18" charset="2"/>
              </a:rPr>
              <a:t> </a:t>
            </a:r>
            <a:r>
              <a:rPr lang="en-GB" sz="2800" dirty="0">
                <a:sym typeface="Symbol" panose="05050102010706020507" pitchFamily="18" charset="2"/>
              </a:rPr>
              <a:t>(backward reaction) </a:t>
            </a:r>
            <a:endParaRPr lang="en-GB" sz="2800" dirty="0"/>
          </a:p>
        </p:txBody>
      </p:sp>
      <p:grpSp>
        <p:nvGrpSpPr>
          <p:cNvPr id="9" name="Group 8">
            <a:extLst>
              <a:ext uri="{FF2B5EF4-FFF2-40B4-BE49-F238E27FC236}">
                <a16:creationId xmlns:a16="http://schemas.microsoft.com/office/drawing/2014/main" id="{58B91815-0AF8-4FE4-9A3A-7EA76C75981C}"/>
              </a:ext>
            </a:extLst>
          </p:cNvPr>
          <p:cNvGrpSpPr/>
          <p:nvPr/>
        </p:nvGrpSpPr>
        <p:grpSpPr>
          <a:xfrm>
            <a:off x="1445897" y="2930678"/>
            <a:ext cx="5726991" cy="1274548"/>
            <a:chOff x="1991630" y="3729083"/>
            <a:chExt cx="5726991" cy="1274548"/>
          </a:xfrm>
        </p:grpSpPr>
        <p:sp>
          <p:nvSpPr>
            <p:cNvPr id="10" name="TextBox 9">
              <a:extLst>
                <a:ext uri="{FF2B5EF4-FFF2-40B4-BE49-F238E27FC236}">
                  <a16:creationId xmlns:a16="http://schemas.microsoft.com/office/drawing/2014/main" id="{6ACCA219-6DDB-4A6C-8011-B2CAA65F091C}"/>
                </a:ext>
              </a:extLst>
            </p:cNvPr>
            <p:cNvSpPr txBox="1"/>
            <p:nvPr/>
          </p:nvSpPr>
          <p:spPr>
            <a:xfrm>
              <a:off x="1991630" y="4480411"/>
              <a:ext cx="3816421" cy="523220"/>
            </a:xfrm>
            <a:prstGeom prst="rect">
              <a:avLst/>
            </a:prstGeom>
            <a:noFill/>
          </p:spPr>
          <p:txBody>
            <a:bodyPr wrap="square">
              <a:spAutoFit/>
            </a:bodyPr>
            <a:lstStyle/>
            <a:p>
              <a:r>
                <a:rPr lang="en-GB" sz="2800" dirty="0"/>
                <a:t>A  +  B     </a:t>
              </a:r>
              <a:r>
                <a:rPr lang="en-GB" sz="2800" dirty="0">
                  <a:sym typeface="Symbol" panose="05050102010706020507" pitchFamily="18" charset="2"/>
                </a:rPr>
                <a:t>     C            D</a:t>
              </a:r>
              <a:endParaRPr lang="en-GB" sz="2800" dirty="0"/>
            </a:p>
          </p:txBody>
        </p:sp>
        <p:cxnSp>
          <p:nvCxnSpPr>
            <p:cNvPr id="11" name="Straight Arrow Connector 10">
              <a:extLst>
                <a:ext uri="{FF2B5EF4-FFF2-40B4-BE49-F238E27FC236}">
                  <a16:creationId xmlns:a16="http://schemas.microsoft.com/office/drawing/2014/main" id="{50A5AD5D-86FF-423F-99E6-DD23E883D7B4}"/>
                </a:ext>
              </a:extLst>
            </p:cNvPr>
            <p:cNvCxnSpPr/>
            <p:nvPr/>
          </p:nvCxnSpPr>
          <p:spPr>
            <a:xfrm>
              <a:off x="3301452" y="4749736"/>
              <a:ext cx="576064"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7466207E-352E-4A8F-BA4E-A16D47E71BD9}"/>
                </a:ext>
              </a:extLst>
            </p:cNvPr>
            <p:cNvSpPr txBox="1"/>
            <p:nvPr/>
          </p:nvSpPr>
          <p:spPr>
            <a:xfrm>
              <a:off x="3249635" y="4315840"/>
              <a:ext cx="724137" cy="461665"/>
            </a:xfrm>
            <a:prstGeom prst="rect">
              <a:avLst/>
            </a:prstGeom>
            <a:noFill/>
          </p:spPr>
          <p:txBody>
            <a:bodyPr wrap="square">
              <a:spAutoFit/>
            </a:bodyPr>
            <a:lstStyle/>
            <a:p>
              <a:r>
                <a:rPr lang="en-GB" sz="2400" dirty="0">
                  <a:solidFill>
                    <a:srgbClr val="00B050"/>
                  </a:solidFill>
                  <a:sym typeface="Symbol" panose="05050102010706020507" pitchFamily="18" charset="2"/>
                </a:rPr>
                <a:t>H</a:t>
              </a:r>
              <a:r>
                <a:rPr lang="en-GB" sz="2400" baseline="-25000" dirty="0">
                  <a:solidFill>
                    <a:srgbClr val="00B050"/>
                  </a:solidFill>
                  <a:sym typeface="Symbol" panose="05050102010706020507" pitchFamily="18" charset="2"/>
                </a:rPr>
                <a:t>1 </a:t>
              </a:r>
              <a:endParaRPr lang="en-GB" sz="2400" dirty="0"/>
            </a:p>
          </p:txBody>
        </p:sp>
        <p:cxnSp>
          <p:nvCxnSpPr>
            <p:cNvPr id="13" name="Straight Arrow Connector 12">
              <a:extLst>
                <a:ext uri="{FF2B5EF4-FFF2-40B4-BE49-F238E27FC236}">
                  <a16:creationId xmlns:a16="http://schemas.microsoft.com/office/drawing/2014/main" id="{C1BFA05A-72F7-49B2-B8AD-D84346A33C08}"/>
                </a:ext>
              </a:extLst>
            </p:cNvPr>
            <p:cNvCxnSpPr/>
            <p:nvPr/>
          </p:nvCxnSpPr>
          <p:spPr>
            <a:xfrm>
              <a:off x="4540380" y="4749736"/>
              <a:ext cx="576064"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11B291FC-0A42-4649-9C5E-A45D00B58AED}"/>
                </a:ext>
              </a:extLst>
            </p:cNvPr>
            <p:cNvSpPr txBox="1"/>
            <p:nvPr/>
          </p:nvSpPr>
          <p:spPr>
            <a:xfrm>
              <a:off x="4495902" y="4324249"/>
              <a:ext cx="870998" cy="461665"/>
            </a:xfrm>
            <a:prstGeom prst="rect">
              <a:avLst/>
            </a:prstGeom>
            <a:noFill/>
          </p:spPr>
          <p:txBody>
            <a:bodyPr wrap="square">
              <a:spAutoFit/>
            </a:bodyPr>
            <a:lstStyle/>
            <a:p>
              <a:r>
                <a:rPr lang="en-GB" sz="2400" dirty="0">
                  <a:solidFill>
                    <a:srgbClr val="00B050"/>
                  </a:solidFill>
                  <a:sym typeface="Symbol" panose="05050102010706020507" pitchFamily="18" charset="2"/>
                </a:rPr>
                <a:t>H</a:t>
              </a:r>
              <a:r>
                <a:rPr lang="en-GB" sz="2400" baseline="-25000" dirty="0">
                  <a:solidFill>
                    <a:srgbClr val="00B050"/>
                  </a:solidFill>
                  <a:sym typeface="Symbol" panose="05050102010706020507" pitchFamily="18" charset="2"/>
                </a:rPr>
                <a:t>2 </a:t>
              </a:r>
              <a:endParaRPr lang="en-GB" sz="2400" dirty="0"/>
            </a:p>
          </p:txBody>
        </p:sp>
        <p:grpSp>
          <p:nvGrpSpPr>
            <p:cNvPr id="15" name="Group 14">
              <a:extLst>
                <a:ext uri="{FF2B5EF4-FFF2-40B4-BE49-F238E27FC236}">
                  <a16:creationId xmlns:a16="http://schemas.microsoft.com/office/drawing/2014/main" id="{886B4F9C-2E21-4101-8DAE-599F8E81FB87}"/>
                </a:ext>
              </a:extLst>
            </p:cNvPr>
            <p:cNvGrpSpPr/>
            <p:nvPr/>
          </p:nvGrpSpPr>
          <p:grpSpPr>
            <a:xfrm>
              <a:off x="2645116" y="4123759"/>
              <a:ext cx="2913606" cy="350192"/>
              <a:chOff x="2556320" y="4123759"/>
              <a:chExt cx="2913606" cy="350192"/>
            </a:xfrm>
          </p:grpSpPr>
          <p:cxnSp>
            <p:nvCxnSpPr>
              <p:cNvPr id="17" name="Straight Connector 16">
                <a:extLst>
                  <a:ext uri="{FF2B5EF4-FFF2-40B4-BE49-F238E27FC236}">
                    <a16:creationId xmlns:a16="http://schemas.microsoft.com/office/drawing/2014/main" id="{343ECC47-0229-4247-A0B3-07DBF181CFC9}"/>
                  </a:ext>
                </a:extLst>
              </p:cNvPr>
              <p:cNvCxnSpPr>
                <a:cxnSpLocks/>
              </p:cNvCxnSpPr>
              <p:nvPr/>
            </p:nvCxnSpPr>
            <p:spPr>
              <a:xfrm>
                <a:off x="2556320" y="4123759"/>
                <a:ext cx="291360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1E8FB753-1A9F-4A72-8DA5-075086F3A736}"/>
                  </a:ext>
                </a:extLst>
              </p:cNvPr>
              <p:cNvCxnSpPr>
                <a:cxnSpLocks/>
              </p:cNvCxnSpPr>
              <p:nvPr/>
            </p:nvCxnSpPr>
            <p:spPr>
              <a:xfrm flipV="1">
                <a:off x="2556320" y="4123759"/>
                <a:ext cx="0" cy="3313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0F19993-D853-4B73-9CC3-29897C3F1D18}"/>
                  </a:ext>
                </a:extLst>
              </p:cNvPr>
              <p:cNvCxnSpPr>
                <a:cxnSpLocks/>
              </p:cNvCxnSpPr>
              <p:nvPr/>
            </p:nvCxnSpPr>
            <p:spPr>
              <a:xfrm flipV="1">
                <a:off x="5469926" y="4142620"/>
                <a:ext cx="0" cy="3313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6" name="TextBox 15">
              <a:extLst>
                <a:ext uri="{FF2B5EF4-FFF2-40B4-BE49-F238E27FC236}">
                  <a16:creationId xmlns:a16="http://schemas.microsoft.com/office/drawing/2014/main" id="{40C67414-462C-48DC-AA79-2AC8207D4FA5}"/>
                </a:ext>
              </a:extLst>
            </p:cNvPr>
            <p:cNvSpPr txBox="1"/>
            <p:nvPr/>
          </p:nvSpPr>
          <p:spPr>
            <a:xfrm>
              <a:off x="3096615" y="3729083"/>
              <a:ext cx="4622006" cy="461665"/>
            </a:xfrm>
            <a:prstGeom prst="rect">
              <a:avLst/>
            </a:prstGeom>
            <a:noFill/>
          </p:spPr>
          <p:txBody>
            <a:bodyPr wrap="square">
              <a:spAutoFit/>
            </a:bodyPr>
            <a:lstStyle/>
            <a:p>
              <a:r>
                <a:rPr lang="en-GB" sz="2400" dirty="0">
                  <a:solidFill>
                    <a:srgbClr val="00B050"/>
                  </a:solidFill>
                  <a:sym typeface="Symbol" panose="05050102010706020507" pitchFamily="18" charset="2"/>
                </a:rPr>
                <a:t>H</a:t>
              </a:r>
              <a:r>
                <a:rPr lang="en-GB" sz="2400" baseline="-25000" dirty="0">
                  <a:solidFill>
                    <a:srgbClr val="00B050"/>
                  </a:solidFill>
                  <a:sym typeface="Symbol" panose="05050102010706020507" pitchFamily="18" charset="2"/>
                </a:rPr>
                <a:t>1</a:t>
              </a:r>
              <a:r>
                <a:rPr lang="en-GB" sz="2400" dirty="0">
                  <a:solidFill>
                    <a:srgbClr val="00B050"/>
                  </a:solidFill>
                  <a:sym typeface="Symbol" panose="05050102010706020507" pitchFamily="18" charset="2"/>
                </a:rPr>
                <a:t>  + H</a:t>
              </a:r>
              <a:r>
                <a:rPr lang="en-GB" sz="2400" baseline="-25000" dirty="0">
                  <a:solidFill>
                    <a:srgbClr val="00B050"/>
                  </a:solidFill>
                  <a:sym typeface="Symbol" panose="05050102010706020507" pitchFamily="18" charset="2"/>
                </a:rPr>
                <a:t>2</a:t>
              </a:r>
              <a:endParaRPr lang="en-GB" sz="2400" dirty="0"/>
            </a:p>
          </p:txBody>
        </p:sp>
      </p:grpSp>
      <p:sp>
        <p:nvSpPr>
          <p:cNvPr id="20" name="TextBox 19">
            <a:extLst>
              <a:ext uri="{FF2B5EF4-FFF2-40B4-BE49-F238E27FC236}">
                <a16:creationId xmlns:a16="http://schemas.microsoft.com/office/drawing/2014/main" id="{FD2801CC-86EB-4971-A22B-A909DE2EB981}"/>
              </a:ext>
            </a:extLst>
          </p:cNvPr>
          <p:cNvSpPr txBox="1"/>
          <p:nvPr/>
        </p:nvSpPr>
        <p:spPr>
          <a:xfrm>
            <a:off x="1482168" y="5363039"/>
            <a:ext cx="9227663" cy="954107"/>
          </a:xfrm>
          <a:prstGeom prst="rect">
            <a:avLst/>
          </a:prstGeom>
          <a:noFill/>
          <a:ln w="28575">
            <a:solidFill>
              <a:srgbClr val="0000FF"/>
            </a:solidFill>
          </a:ln>
        </p:spPr>
        <p:txBody>
          <a:bodyPr wrap="square" rtlCol="0">
            <a:spAutoFit/>
          </a:bodyPr>
          <a:lstStyle/>
          <a:p>
            <a:r>
              <a:rPr lang="en-GB" sz="2800" dirty="0"/>
              <a:t>The overall enthalpy of the reaction is the sum of the reaction enthalpies of the steps into which the reaction can be divided</a:t>
            </a:r>
          </a:p>
        </p:txBody>
      </p:sp>
    </p:spTree>
    <p:extLst>
      <p:ext uri="{BB962C8B-B14F-4D97-AF65-F5344CB8AC3E}">
        <p14:creationId xmlns:p14="http://schemas.microsoft.com/office/powerpoint/2010/main" val="37717431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047FCC5-A980-4C3B-ABBF-F3A6582DEC26}"/>
              </a:ext>
            </a:extLst>
          </p:cNvPr>
          <p:cNvSpPr>
            <a:spLocks noChangeArrowheads="1"/>
          </p:cNvSpPr>
          <p:nvPr/>
        </p:nvSpPr>
        <p:spPr bwMode="auto">
          <a:xfrm>
            <a:off x="609601" y="2552730"/>
            <a:ext cx="11376323"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tabLst>
                <a:tab pos="457200" algn="l"/>
              </a:tabLst>
              <a:defRPr>
                <a:solidFill>
                  <a:schemeClr val="tx1"/>
                </a:solidFill>
                <a:latin typeface="Arial" panose="020B0604020202020204" pitchFamily="34" charset="0"/>
              </a:defRPr>
            </a:lvl1pPr>
            <a:lvl2pPr eaLnBrk="0" hangingPunct="0">
              <a:tabLst>
                <a:tab pos="457200" algn="l"/>
              </a:tabLst>
              <a:defRPr>
                <a:solidFill>
                  <a:schemeClr val="tx1"/>
                </a:solidFill>
                <a:latin typeface="Arial" panose="020B0604020202020204" pitchFamily="34" charset="0"/>
              </a:defRPr>
            </a:lvl2pPr>
            <a:lvl3pPr eaLnBrk="0" hangingPunct="0">
              <a:tabLst>
                <a:tab pos="457200" algn="l"/>
              </a:tabLst>
              <a:defRPr>
                <a:solidFill>
                  <a:schemeClr val="tx1"/>
                </a:solidFill>
                <a:latin typeface="Arial" panose="020B0604020202020204" pitchFamily="34" charset="0"/>
              </a:defRPr>
            </a:lvl3pPr>
            <a:lvl4pPr eaLnBrk="0" hangingPunct="0">
              <a:tabLst>
                <a:tab pos="457200" algn="l"/>
              </a:tabLst>
              <a:defRPr>
                <a:solidFill>
                  <a:schemeClr val="tx1"/>
                </a:solidFill>
                <a:latin typeface="Arial" panose="020B0604020202020204" pitchFamily="34" charset="0"/>
              </a:defRPr>
            </a:lvl4pPr>
            <a:lvl5pPr eaLnBrk="0" hangingPunct="0">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defTabSz="914400" fontAlgn="base">
              <a:spcBef>
                <a:spcPct val="0"/>
              </a:spcBef>
              <a:spcAft>
                <a:spcPct val="0"/>
              </a:spcAft>
            </a:pPr>
            <a:r>
              <a:rPr lang="en-GB" altLang="en-US" sz="2800" dirty="0">
                <a:latin typeface="+mn-lt"/>
                <a:ea typeface="DengXian" panose="02010600030101010101" pitchFamily="2" charset="-122"/>
                <a:cs typeface="Calibri" panose="020F0502020204030204" pitchFamily="34" charset="0"/>
              </a:rPr>
              <a:t>Given these </a:t>
            </a:r>
            <a:r>
              <a:rPr lang="en-GB" altLang="en-US" sz="2800" dirty="0">
                <a:latin typeface="+mn-lt"/>
                <a:ea typeface="DengXian" panose="02010600030101010101" pitchFamily="2" charset="-122"/>
                <a:cs typeface="Calibri" panose="020F0502020204030204" pitchFamily="34" charset="0"/>
                <a:sym typeface="Symbol" panose="05050102010706020507" pitchFamily="18" charset="2"/>
              </a:rPr>
              <a:t></a:t>
            </a:r>
            <a:r>
              <a:rPr lang="en-GB" altLang="en-US" sz="2800" dirty="0">
                <a:latin typeface="+mn-lt"/>
                <a:ea typeface="DengXian" panose="02010600030101010101" pitchFamily="2" charset="-122"/>
                <a:cs typeface="Calibri" panose="020F0502020204030204" pitchFamily="34" charset="0"/>
              </a:rPr>
              <a:t>H</a:t>
            </a:r>
            <a:r>
              <a:rPr lang="en-GB" altLang="en-US" sz="2800" baseline="30000" dirty="0">
                <a:latin typeface="+mn-lt"/>
                <a:ea typeface="DengXian" panose="02010600030101010101" pitchFamily="2" charset="-122"/>
                <a:cs typeface="Calibri" panose="020F0502020204030204" pitchFamily="34" charset="0"/>
                <a:sym typeface="Symbol" panose="05050102010706020507" pitchFamily="18" charset="2"/>
              </a:rPr>
              <a:t>o</a:t>
            </a:r>
            <a:r>
              <a:rPr lang="en-GB" altLang="en-US" sz="2800" dirty="0">
                <a:latin typeface="+mn-lt"/>
                <a:ea typeface="DengXian" panose="02010600030101010101" pitchFamily="2" charset="-122"/>
                <a:cs typeface="Calibri" panose="020F0502020204030204" pitchFamily="34" charset="0"/>
                <a:sym typeface="Symbol" panose="05050102010706020507" pitchFamily="18" charset="2"/>
              </a:rPr>
              <a:t> values</a:t>
            </a:r>
            <a:endParaRPr lang="en-GB" altLang="en-US" sz="2800" dirty="0">
              <a:latin typeface="+mn-lt"/>
              <a:sym typeface="Symbol" panose="05050102010706020507" pitchFamily="18" charset="2"/>
            </a:endParaRPr>
          </a:p>
          <a:p>
            <a:pPr defTabSz="914400" fontAlgn="base">
              <a:spcBef>
                <a:spcPct val="0"/>
              </a:spcBef>
              <a:spcAft>
                <a:spcPct val="0"/>
              </a:spcAft>
            </a:pPr>
            <a:r>
              <a:rPr lang="pt-PT" altLang="en-US" sz="2800" dirty="0">
                <a:latin typeface="+mn-lt"/>
                <a:ea typeface="DengXian" panose="02010600030101010101" pitchFamily="2" charset="-122"/>
                <a:cs typeface="Calibri" panose="020F0502020204030204" pitchFamily="34" charset="0"/>
                <a:sym typeface="Symbol" panose="05050102010706020507" pitchFamily="18" charset="2"/>
              </a:rPr>
              <a:t>2 H</a:t>
            </a:r>
            <a:r>
              <a:rPr lang="pt-PT" altLang="en-US" sz="2800" baseline="-30000" dirty="0">
                <a:latin typeface="+mn-lt"/>
                <a:ea typeface="DengXian" panose="02010600030101010101" pitchFamily="2" charset="-122"/>
                <a:cs typeface="Calibri" panose="020F0502020204030204" pitchFamily="34" charset="0"/>
                <a:sym typeface="Symbol" panose="05050102010706020507" pitchFamily="18" charset="2"/>
              </a:rPr>
              <a:t>2</a:t>
            </a:r>
            <a:r>
              <a:rPr lang="pt-PT" altLang="en-US" sz="2800" dirty="0">
                <a:latin typeface="+mn-lt"/>
                <a:ea typeface="DengXian" panose="02010600030101010101" pitchFamily="2" charset="-122"/>
                <a:cs typeface="Calibri" panose="020F0502020204030204" pitchFamily="34" charset="0"/>
                <a:sym typeface="Symbol" panose="05050102010706020507" pitchFamily="18" charset="2"/>
              </a:rPr>
              <a:t> (g) + O</a:t>
            </a:r>
            <a:r>
              <a:rPr lang="pt-PT" altLang="en-US" sz="2800" baseline="-30000" dirty="0">
                <a:latin typeface="+mn-lt"/>
                <a:ea typeface="DengXian" panose="02010600030101010101" pitchFamily="2" charset="-122"/>
                <a:cs typeface="Calibri" panose="020F0502020204030204" pitchFamily="34" charset="0"/>
                <a:sym typeface="Symbol" panose="05050102010706020507" pitchFamily="18" charset="2"/>
              </a:rPr>
              <a:t>2</a:t>
            </a:r>
            <a:r>
              <a:rPr lang="pt-PT" altLang="en-US" sz="2800" dirty="0">
                <a:latin typeface="+mn-lt"/>
                <a:ea typeface="DengXian" panose="02010600030101010101" pitchFamily="2" charset="-122"/>
                <a:cs typeface="Calibri" panose="020F0502020204030204" pitchFamily="34" charset="0"/>
                <a:sym typeface="Symbol" panose="05050102010706020507" pitchFamily="18" charset="2"/>
              </a:rPr>
              <a:t> (g) </a:t>
            </a:r>
            <a:r>
              <a:rPr lang="en-GB" altLang="en-US" sz="2800" dirty="0">
                <a:latin typeface="+mn-lt"/>
                <a:ea typeface="DengXian" panose="02010600030101010101" pitchFamily="2" charset="-122"/>
                <a:cs typeface="Calibri" panose="020F0502020204030204" pitchFamily="34" charset="0"/>
                <a:sym typeface="Wingdings" panose="05000000000000000000" pitchFamily="2" charset="2"/>
              </a:rPr>
              <a:t></a:t>
            </a:r>
            <a:r>
              <a:rPr lang="pt-PT" altLang="en-US" sz="2800" dirty="0">
                <a:latin typeface="+mn-lt"/>
                <a:ea typeface="DengXian" panose="02010600030101010101" pitchFamily="2" charset="-122"/>
                <a:cs typeface="Calibri" panose="020F0502020204030204" pitchFamily="34" charset="0"/>
              </a:rPr>
              <a:t> </a:t>
            </a:r>
            <a:r>
              <a:rPr lang="pt-PT" altLang="en-US" sz="2800" dirty="0">
                <a:latin typeface="+mn-lt"/>
                <a:ea typeface="DengXian" panose="02010600030101010101" pitchFamily="2" charset="-122"/>
                <a:cs typeface="Calibri" panose="020F0502020204030204" pitchFamily="34" charset="0"/>
                <a:sym typeface="Wingdings" panose="05000000000000000000" pitchFamily="2" charset="2"/>
              </a:rPr>
              <a:t>2 H</a:t>
            </a:r>
            <a:r>
              <a:rPr lang="pt-PT" altLang="en-US" sz="2800" baseline="-30000" dirty="0">
                <a:latin typeface="+mn-lt"/>
                <a:ea typeface="DengXian" panose="02010600030101010101" pitchFamily="2" charset="-122"/>
                <a:cs typeface="Calibri" panose="020F0502020204030204" pitchFamily="34" charset="0"/>
                <a:sym typeface="Wingdings" panose="05000000000000000000" pitchFamily="2" charset="2"/>
              </a:rPr>
              <a:t>2</a:t>
            </a:r>
            <a:r>
              <a:rPr lang="pt-PT" altLang="en-US" sz="2800" dirty="0">
                <a:latin typeface="+mn-lt"/>
                <a:ea typeface="DengXian" panose="02010600030101010101" pitchFamily="2" charset="-122"/>
                <a:cs typeface="Calibri" panose="020F0502020204030204" pitchFamily="34" charset="0"/>
                <a:sym typeface="Wingdings" panose="05000000000000000000" pitchFamily="2" charset="2"/>
              </a:rPr>
              <a:t>O (l) 				</a:t>
            </a:r>
            <a:r>
              <a:rPr lang="en-GB" altLang="en-US" sz="2800" dirty="0">
                <a:latin typeface="+mn-lt"/>
                <a:ea typeface="DengXian" panose="02010600030101010101" pitchFamily="2" charset="-122"/>
                <a:cs typeface="Calibri" panose="020F0502020204030204" pitchFamily="34" charset="0"/>
                <a:sym typeface="Symbol" panose="05050102010706020507" pitchFamily="18" charset="2"/>
              </a:rPr>
              <a:t></a:t>
            </a:r>
            <a:r>
              <a:rPr lang="pt-PT" altLang="en-US" sz="2800" dirty="0">
                <a:latin typeface="+mn-lt"/>
                <a:ea typeface="DengXian" panose="02010600030101010101" pitchFamily="2" charset="-122"/>
                <a:cs typeface="Calibri" panose="020F0502020204030204" pitchFamily="34" charset="0"/>
              </a:rPr>
              <a:t>H</a:t>
            </a:r>
            <a:r>
              <a:rPr lang="pt-PT" altLang="en-US" sz="2800" baseline="30000" dirty="0">
                <a:latin typeface="+mn-lt"/>
                <a:ea typeface="DengXian" panose="02010600030101010101" pitchFamily="2" charset="-122"/>
                <a:cs typeface="Calibri" panose="020F0502020204030204" pitchFamily="34" charset="0"/>
                <a:sym typeface="Symbol" panose="05050102010706020507" pitchFamily="18" charset="2"/>
              </a:rPr>
              <a:t>o</a:t>
            </a:r>
            <a:r>
              <a:rPr lang="pt-PT" altLang="en-US" sz="2800" dirty="0">
                <a:latin typeface="+mn-lt"/>
                <a:ea typeface="DengXian" panose="02010600030101010101" pitchFamily="2" charset="-122"/>
                <a:cs typeface="Calibri" panose="020F0502020204030204" pitchFamily="34" charset="0"/>
                <a:sym typeface="Symbol" panose="05050102010706020507" pitchFamily="18" charset="2"/>
              </a:rPr>
              <a:t>   =   -576 kJ	</a:t>
            </a:r>
            <a:r>
              <a:rPr lang="pt-PT" altLang="en-US" sz="2800" b="1" dirty="0">
                <a:solidFill>
                  <a:srgbClr val="0070C0"/>
                </a:solidFill>
                <a:latin typeface="+mn-lt"/>
                <a:ea typeface="DengXian" panose="02010600030101010101" pitchFamily="2" charset="-122"/>
                <a:cs typeface="Calibri" panose="020F0502020204030204" pitchFamily="34" charset="0"/>
                <a:sym typeface="Symbol" panose="05050102010706020507" pitchFamily="18" charset="2"/>
              </a:rPr>
              <a:t>/ : 2	</a:t>
            </a:r>
          </a:p>
          <a:p>
            <a:pPr defTabSz="914400" fontAlgn="base">
              <a:spcBef>
                <a:spcPct val="0"/>
              </a:spcBef>
              <a:spcAft>
                <a:spcPct val="0"/>
              </a:spcAft>
            </a:pPr>
            <a:r>
              <a:rPr lang="pl-PL" altLang="en-US" sz="2800" dirty="0">
                <a:latin typeface="+mn-lt"/>
                <a:ea typeface="DengXian" panose="02010600030101010101" pitchFamily="2" charset="-122"/>
                <a:cs typeface="Calibri" panose="020F0502020204030204" pitchFamily="34" charset="0"/>
                <a:sym typeface="Symbol" panose="05050102010706020507" pitchFamily="18" charset="2"/>
              </a:rPr>
              <a:t>C (s) + O</a:t>
            </a:r>
            <a:r>
              <a:rPr lang="pl-PL" altLang="en-US" sz="2800" baseline="-30000" dirty="0">
                <a:latin typeface="+mn-lt"/>
                <a:ea typeface="DengXian" panose="02010600030101010101" pitchFamily="2" charset="-122"/>
                <a:cs typeface="Calibri" panose="020F0502020204030204" pitchFamily="34" charset="0"/>
                <a:sym typeface="Symbol" panose="05050102010706020507" pitchFamily="18" charset="2"/>
              </a:rPr>
              <a:t>2</a:t>
            </a:r>
            <a:r>
              <a:rPr lang="pl-PL" altLang="en-US" sz="2800" dirty="0">
                <a:latin typeface="+mn-lt"/>
                <a:ea typeface="DengXian" panose="02010600030101010101" pitchFamily="2" charset="-122"/>
                <a:cs typeface="Calibri" panose="020F0502020204030204" pitchFamily="34" charset="0"/>
                <a:sym typeface="Symbol" panose="05050102010706020507" pitchFamily="18" charset="2"/>
              </a:rPr>
              <a:t> (g) </a:t>
            </a:r>
            <a:r>
              <a:rPr lang="en-GB" altLang="en-US" sz="2800" dirty="0">
                <a:latin typeface="+mn-lt"/>
                <a:ea typeface="DengXian" panose="02010600030101010101" pitchFamily="2" charset="-122"/>
                <a:cs typeface="Calibri" panose="020F0502020204030204" pitchFamily="34" charset="0"/>
                <a:sym typeface="Wingdings" panose="05000000000000000000" pitchFamily="2" charset="2"/>
              </a:rPr>
              <a:t></a:t>
            </a:r>
            <a:r>
              <a:rPr lang="pl-PL" altLang="en-US" sz="2800" dirty="0">
                <a:latin typeface="+mn-lt"/>
                <a:ea typeface="DengXian" panose="02010600030101010101" pitchFamily="2" charset="-122"/>
                <a:cs typeface="Calibri" panose="020F0502020204030204" pitchFamily="34" charset="0"/>
              </a:rPr>
              <a:t>   </a:t>
            </a:r>
            <a:r>
              <a:rPr lang="pl-PL" altLang="en-US" sz="2800" dirty="0">
                <a:latin typeface="+mn-lt"/>
                <a:ea typeface="DengXian" panose="02010600030101010101" pitchFamily="2" charset="-122"/>
                <a:cs typeface="Calibri" panose="020F0502020204030204" pitchFamily="34" charset="0"/>
                <a:sym typeface="Wingdings" panose="05000000000000000000" pitchFamily="2" charset="2"/>
              </a:rPr>
              <a:t>CO</a:t>
            </a:r>
            <a:r>
              <a:rPr lang="pl-PL" altLang="en-US" sz="2800" baseline="-30000" dirty="0">
                <a:latin typeface="+mn-lt"/>
                <a:ea typeface="DengXian" panose="02010600030101010101" pitchFamily="2" charset="-122"/>
                <a:cs typeface="Calibri" panose="020F0502020204030204" pitchFamily="34" charset="0"/>
                <a:sym typeface="Wingdings" panose="05000000000000000000" pitchFamily="2" charset="2"/>
              </a:rPr>
              <a:t>2</a:t>
            </a:r>
            <a:r>
              <a:rPr lang="pl-PL" altLang="en-US" sz="2800" dirty="0">
                <a:latin typeface="+mn-lt"/>
                <a:ea typeface="DengXian" panose="02010600030101010101" pitchFamily="2" charset="-122"/>
                <a:cs typeface="Calibri" panose="020F0502020204030204" pitchFamily="34" charset="0"/>
                <a:sym typeface="Wingdings" panose="05000000000000000000" pitchFamily="2" charset="2"/>
              </a:rPr>
              <a:t> (g) 			</a:t>
            </a:r>
            <a:r>
              <a:rPr lang="en-GB" altLang="en-US" sz="2800" dirty="0">
                <a:latin typeface="+mn-lt"/>
                <a:ea typeface="DengXian" panose="02010600030101010101" pitchFamily="2" charset="-122"/>
                <a:cs typeface="Calibri" panose="020F0502020204030204" pitchFamily="34" charset="0"/>
                <a:sym typeface="Wingdings" panose="05000000000000000000" pitchFamily="2" charset="2"/>
              </a:rPr>
              <a:t>	</a:t>
            </a:r>
            <a:r>
              <a:rPr lang="en-GB" altLang="en-US" sz="2800" dirty="0">
                <a:latin typeface="+mn-lt"/>
                <a:ea typeface="DengXian" panose="02010600030101010101" pitchFamily="2" charset="-122"/>
                <a:cs typeface="Calibri" panose="020F0502020204030204" pitchFamily="34" charset="0"/>
                <a:sym typeface="Symbol" panose="05050102010706020507" pitchFamily="18" charset="2"/>
              </a:rPr>
              <a:t></a:t>
            </a:r>
            <a:r>
              <a:rPr lang="pl-PL" altLang="en-US" sz="2800" dirty="0">
                <a:latin typeface="+mn-lt"/>
                <a:ea typeface="DengXian" panose="02010600030101010101" pitchFamily="2" charset="-122"/>
                <a:cs typeface="Calibri" panose="020F0502020204030204" pitchFamily="34" charset="0"/>
              </a:rPr>
              <a:t>H</a:t>
            </a:r>
            <a:r>
              <a:rPr lang="pl-PL" altLang="en-US" sz="2800" baseline="30000" dirty="0">
                <a:latin typeface="+mn-lt"/>
                <a:ea typeface="DengXian" panose="02010600030101010101" pitchFamily="2" charset="-122"/>
                <a:cs typeface="Calibri" panose="020F0502020204030204" pitchFamily="34" charset="0"/>
                <a:sym typeface="Symbol" panose="05050102010706020507" pitchFamily="18" charset="2"/>
              </a:rPr>
              <a:t>o</a:t>
            </a:r>
            <a:r>
              <a:rPr lang="pl-PL" altLang="en-US" sz="2800" dirty="0">
                <a:latin typeface="+mn-lt"/>
                <a:ea typeface="DengXian" panose="02010600030101010101" pitchFamily="2" charset="-122"/>
                <a:cs typeface="Calibri" panose="020F0502020204030204" pitchFamily="34" charset="0"/>
                <a:sym typeface="Symbol" panose="05050102010706020507" pitchFamily="18" charset="2"/>
              </a:rPr>
              <a:t>   =   -394 </a:t>
            </a:r>
            <a:r>
              <a:rPr lang="pl-PL" altLang="en-US" sz="2800" dirty="0" err="1">
                <a:latin typeface="+mn-lt"/>
                <a:ea typeface="DengXian" panose="02010600030101010101" pitchFamily="2" charset="-122"/>
                <a:cs typeface="Calibri" panose="020F0502020204030204" pitchFamily="34" charset="0"/>
                <a:sym typeface="Symbol" panose="05050102010706020507" pitchFamily="18" charset="2"/>
              </a:rPr>
              <a:t>kJ</a:t>
            </a:r>
            <a:r>
              <a:rPr lang="pl-PL" altLang="en-US" sz="2800" dirty="0">
                <a:latin typeface="+mn-lt"/>
                <a:ea typeface="DengXian" panose="02010600030101010101" pitchFamily="2" charset="-122"/>
                <a:cs typeface="Calibri" panose="020F0502020204030204" pitchFamily="34" charset="0"/>
                <a:sym typeface="Symbol" panose="05050102010706020507" pitchFamily="18" charset="2"/>
              </a:rPr>
              <a:t> 	</a:t>
            </a:r>
            <a:r>
              <a:rPr lang="pl-PL" altLang="en-US" sz="2800" b="1" dirty="0">
                <a:solidFill>
                  <a:srgbClr val="0070C0"/>
                </a:solidFill>
                <a:latin typeface="+mn-lt"/>
                <a:ea typeface="DengXian" panose="02010600030101010101" pitchFamily="2" charset="-122"/>
                <a:cs typeface="Calibri" panose="020F0502020204030204" pitchFamily="34" charset="0"/>
                <a:sym typeface="Symbol" panose="05050102010706020507" pitchFamily="18" charset="2"/>
              </a:rPr>
              <a:t>/ x 2	</a:t>
            </a:r>
            <a:endParaRPr lang="en-GB" altLang="en-US" sz="2800" b="1" dirty="0">
              <a:solidFill>
                <a:srgbClr val="0070C0"/>
              </a:solidFill>
              <a:latin typeface="+mn-lt"/>
              <a:ea typeface="DengXian" panose="02010600030101010101" pitchFamily="2" charset="-122"/>
              <a:cs typeface="Calibri" panose="020F0502020204030204" pitchFamily="34" charset="0"/>
              <a:sym typeface="Symbol" panose="05050102010706020507" pitchFamily="18" charset="2"/>
            </a:endParaRPr>
          </a:p>
          <a:p>
            <a:pPr defTabSz="914400" fontAlgn="base">
              <a:spcBef>
                <a:spcPct val="0"/>
              </a:spcBef>
              <a:spcAft>
                <a:spcPct val="0"/>
              </a:spcAft>
            </a:pPr>
            <a:r>
              <a:rPr lang="pt-PT" altLang="en-US" sz="2800" dirty="0">
                <a:latin typeface="+mn-lt"/>
                <a:ea typeface="DengXian" panose="02010600030101010101" pitchFamily="2" charset="-122"/>
                <a:cs typeface="Calibri" panose="020F0502020204030204" pitchFamily="34" charset="0"/>
                <a:sym typeface="Symbol" panose="05050102010706020507" pitchFamily="18" charset="2"/>
              </a:rPr>
              <a:t>2 C</a:t>
            </a:r>
            <a:r>
              <a:rPr lang="pt-PT" altLang="en-US" sz="2800" baseline="-30000" dirty="0">
                <a:latin typeface="+mn-lt"/>
                <a:ea typeface="DengXian" panose="02010600030101010101" pitchFamily="2" charset="-122"/>
                <a:cs typeface="Calibri" panose="020F0502020204030204" pitchFamily="34" charset="0"/>
                <a:sym typeface="Symbol" panose="05050102010706020507" pitchFamily="18" charset="2"/>
              </a:rPr>
              <a:t>2</a:t>
            </a:r>
            <a:r>
              <a:rPr lang="pt-PT" altLang="en-US" sz="2800" dirty="0">
                <a:latin typeface="+mn-lt"/>
                <a:ea typeface="DengXian" panose="02010600030101010101" pitchFamily="2" charset="-122"/>
                <a:cs typeface="Calibri" panose="020F0502020204030204" pitchFamily="34" charset="0"/>
                <a:sym typeface="Symbol" panose="05050102010706020507" pitchFamily="18" charset="2"/>
              </a:rPr>
              <a:t>H</a:t>
            </a:r>
            <a:r>
              <a:rPr lang="pt-PT" altLang="en-US" sz="2800" baseline="-30000" dirty="0">
                <a:latin typeface="+mn-lt"/>
                <a:ea typeface="DengXian" panose="02010600030101010101" pitchFamily="2" charset="-122"/>
                <a:cs typeface="Calibri" panose="020F0502020204030204" pitchFamily="34" charset="0"/>
                <a:sym typeface="Symbol" panose="05050102010706020507" pitchFamily="18" charset="2"/>
              </a:rPr>
              <a:t>2</a:t>
            </a:r>
            <a:r>
              <a:rPr lang="pt-PT" altLang="en-US" sz="2800" dirty="0">
                <a:latin typeface="+mn-lt"/>
                <a:ea typeface="DengXian" panose="02010600030101010101" pitchFamily="2" charset="-122"/>
                <a:cs typeface="Calibri" panose="020F0502020204030204" pitchFamily="34" charset="0"/>
                <a:sym typeface="Symbol" panose="05050102010706020507" pitchFamily="18" charset="2"/>
              </a:rPr>
              <a:t> (g) + O</a:t>
            </a:r>
            <a:r>
              <a:rPr lang="pt-PT" altLang="en-US" sz="2800" baseline="-30000" dirty="0">
                <a:latin typeface="+mn-lt"/>
                <a:ea typeface="DengXian" panose="02010600030101010101" pitchFamily="2" charset="-122"/>
                <a:cs typeface="Calibri" panose="020F0502020204030204" pitchFamily="34" charset="0"/>
                <a:sym typeface="Symbol" panose="05050102010706020507" pitchFamily="18" charset="2"/>
              </a:rPr>
              <a:t>2</a:t>
            </a:r>
            <a:r>
              <a:rPr lang="pt-PT" altLang="en-US" sz="2800" dirty="0">
                <a:latin typeface="+mn-lt"/>
                <a:ea typeface="DengXian" panose="02010600030101010101" pitchFamily="2" charset="-122"/>
                <a:cs typeface="Calibri" panose="020F0502020204030204" pitchFamily="34" charset="0"/>
                <a:sym typeface="Symbol" panose="05050102010706020507" pitchFamily="18" charset="2"/>
              </a:rPr>
              <a:t> (g)   </a:t>
            </a:r>
            <a:r>
              <a:rPr lang="en-GB" altLang="en-US" sz="2800" dirty="0">
                <a:latin typeface="+mn-lt"/>
                <a:ea typeface="DengXian" panose="02010600030101010101" pitchFamily="2" charset="-122"/>
                <a:cs typeface="Calibri" panose="020F0502020204030204" pitchFamily="34" charset="0"/>
                <a:sym typeface="Wingdings" panose="05000000000000000000" pitchFamily="2" charset="2"/>
              </a:rPr>
              <a:t></a:t>
            </a:r>
            <a:r>
              <a:rPr lang="pt-PT" altLang="en-US" sz="2800" dirty="0">
                <a:latin typeface="+mn-lt"/>
                <a:ea typeface="DengXian" panose="02010600030101010101" pitchFamily="2" charset="-122"/>
                <a:cs typeface="Calibri" panose="020F0502020204030204" pitchFamily="34" charset="0"/>
              </a:rPr>
              <a:t> </a:t>
            </a:r>
            <a:r>
              <a:rPr lang="pt-PT" altLang="en-US" sz="2800" dirty="0">
                <a:latin typeface="+mn-lt"/>
                <a:ea typeface="DengXian" panose="02010600030101010101" pitchFamily="2" charset="-122"/>
                <a:cs typeface="Calibri" panose="020F0502020204030204" pitchFamily="34" charset="0"/>
                <a:sym typeface="Wingdings" panose="05000000000000000000" pitchFamily="2" charset="2"/>
              </a:rPr>
              <a:t>4 CO</a:t>
            </a:r>
            <a:r>
              <a:rPr lang="pt-PT" altLang="en-US" sz="2800" baseline="-30000" dirty="0">
                <a:latin typeface="+mn-lt"/>
                <a:ea typeface="DengXian" panose="02010600030101010101" pitchFamily="2" charset="-122"/>
                <a:cs typeface="Calibri" panose="020F0502020204030204" pitchFamily="34" charset="0"/>
                <a:sym typeface="Wingdings" panose="05000000000000000000" pitchFamily="2" charset="2"/>
              </a:rPr>
              <a:t>2</a:t>
            </a:r>
            <a:r>
              <a:rPr lang="pt-PT" altLang="en-US" sz="2800" dirty="0">
                <a:latin typeface="+mn-lt"/>
                <a:ea typeface="DengXian" panose="02010600030101010101" pitchFamily="2" charset="-122"/>
                <a:cs typeface="Calibri" panose="020F0502020204030204" pitchFamily="34" charset="0"/>
                <a:sym typeface="Wingdings" panose="05000000000000000000" pitchFamily="2" charset="2"/>
              </a:rPr>
              <a:t> (g) + 2H2O (l)	</a:t>
            </a:r>
            <a:r>
              <a:rPr lang="en-GB" altLang="en-US" sz="2800" dirty="0">
                <a:latin typeface="+mn-lt"/>
                <a:ea typeface="DengXian" panose="02010600030101010101" pitchFamily="2" charset="-122"/>
                <a:cs typeface="Calibri" panose="020F0502020204030204" pitchFamily="34" charset="0"/>
                <a:sym typeface="Symbol" panose="05050102010706020507" pitchFamily="18" charset="2"/>
              </a:rPr>
              <a:t></a:t>
            </a:r>
            <a:r>
              <a:rPr lang="pt-PT" altLang="en-US" sz="2800" dirty="0">
                <a:latin typeface="+mn-lt"/>
                <a:ea typeface="DengXian" panose="02010600030101010101" pitchFamily="2" charset="-122"/>
                <a:cs typeface="Calibri" panose="020F0502020204030204" pitchFamily="34" charset="0"/>
              </a:rPr>
              <a:t>H</a:t>
            </a:r>
            <a:r>
              <a:rPr lang="pt-PT" altLang="en-US" sz="2800" baseline="30000" dirty="0">
                <a:latin typeface="+mn-lt"/>
                <a:ea typeface="DengXian" panose="02010600030101010101" pitchFamily="2" charset="-122"/>
                <a:cs typeface="Calibri" panose="020F0502020204030204" pitchFamily="34" charset="0"/>
                <a:sym typeface="Symbol" panose="05050102010706020507" pitchFamily="18" charset="2"/>
              </a:rPr>
              <a:t>o</a:t>
            </a:r>
            <a:r>
              <a:rPr lang="pt-PT" altLang="en-US" sz="2800" dirty="0">
                <a:latin typeface="+mn-lt"/>
                <a:ea typeface="DengXian" panose="02010600030101010101" pitchFamily="2" charset="-122"/>
                <a:cs typeface="Calibri" panose="020F0502020204030204" pitchFamily="34" charset="0"/>
                <a:sym typeface="Symbol" panose="05050102010706020507" pitchFamily="18" charset="2"/>
              </a:rPr>
              <a:t>   =   -2600 kJ	</a:t>
            </a:r>
            <a:r>
              <a:rPr lang="pt-PT" altLang="en-US" sz="2800" b="1" dirty="0">
                <a:solidFill>
                  <a:srgbClr val="0070C0"/>
                </a:solidFill>
                <a:latin typeface="+mn-lt"/>
                <a:ea typeface="DengXian" panose="02010600030101010101" pitchFamily="2" charset="-122"/>
                <a:cs typeface="Calibri" panose="020F0502020204030204" pitchFamily="34" charset="0"/>
                <a:sym typeface="Symbol" panose="05050102010706020507" pitchFamily="18" charset="2"/>
              </a:rPr>
              <a:t>/ : (-2)	</a:t>
            </a:r>
            <a:r>
              <a:rPr lang="pt-PT" altLang="en-US" sz="2800" dirty="0">
                <a:latin typeface="+mn-lt"/>
                <a:ea typeface="DengXian" panose="02010600030101010101" pitchFamily="2" charset="-122"/>
                <a:cs typeface="Calibri" panose="020F0502020204030204" pitchFamily="34" charset="0"/>
                <a:sym typeface="Symbol" panose="05050102010706020507" pitchFamily="18" charset="2"/>
              </a:rPr>
              <a:t>	</a:t>
            </a:r>
            <a:endParaRPr lang="en-GB" altLang="en-US" sz="2800" dirty="0">
              <a:latin typeface="+mn-lt"/>
              <a:cs typeface="Calibri" panose="020F0502020204030204" pitchFamily="34" charset="0"/>
              <a:sym typeface="Symbol" panose="05050102010706020507" pitchFamily="18" charset="2"/>
            </a:endParaRPr>
          </a:p>
          <a:p>
            <a:pPr defTabSz="914400" fontAlgn="base">
              <a:spcBef>
                <a:spcPct val="0"/>
              </a:spcBef>
              <a:spcAft>
                <a:spcPct val="0"/>
              </a:spcAft>
            </a:pPr>
            <a:endParaRPr lang="en-GB" altLang="en-US" sz="2800" dirty="0">
              <a:latin typeface="+mn-lt"/>
              <a:ea typeface="DengXian" panose="02010600030101010101" pitchFamily="2" charset="-122"/>
              <a:cs typeface="Calibri" panose="020F0502020204030204" pitchFamily="34" charset="0"/>
              <a:sym typeface="Symbol" panose="05050102010706020507" pitchFamily="18" charset="2"/>
            </a:endParaRPr>
          </a:p>
          <a:p>
            <a:pPr defTabSz="914400" fontAlgn="base">
              <a:spcBef>
                <a:spcPct val="0"/>
              </a:spcBef>
              <a:spcAft>
                <a:spcPct val="0"/>
              </a:spcAft>
            </a:pPr>
            <a:r>
              <a:rPr lang="en-GB" altLang="en-US" sz="2800" dirty="0">
                <a:latin typeface="+mn-lt"/>
                <a:ea typeface="DengXian" panose="02010600030101010101" pitchFamily="2" charset="-122"/>
                <a:cs typeface="Calibri" panose="020F0502020204030204" pitchFamily="34" charset="0"/>
                <a:sym typeface="Symbol" panose="05050102010706020507" pitchFamily="18" charset="2"/>
              </a:rPr>
              <a:t>Find </a:t>
            </a:r>
            <a:r>
              <a:rPr lang="en-GB" altLang="en-US" sz="2800" dirty="0">
                <a:latin typeface="+mn-lt"/>
                <a:ea typeface="DengXian" panose="02010600030101010101" pitchFamily="2" charset="-122"/>
                <a:cs typeface="Calibri" panose="020F0502020204030204" pitchFamily="34" charset="0"/>
              </a:rPr>
              <a:t>H</a:t>
            </a:r>
            <a:r>
              <a:rPr lang="en-GB" altLang="en-US" sz="2800" baseline="30000" dirty="0">
                <a:latin typeface="+mn-lt"/>
                <a:ea typeface="DengXian" panose="02010600030101010101" pitchFamily="2" charset="-122"/>
                <a:cs typeface="Calibri" panose="020F0502020204030204" pitchFamily="34" charset="0"/>
                <a:sym typeface="Symbol" panose="05050102010706020507" pitchFamily="18" charset="2"/>
              </a:rPr>
              <a:t>o</a:t>
            </a:r>
            <a:r>
              <a:rPr lang="en-GB" altLang="en-US" sz="2800" dirty="0">
                <a:latin typeface="+mn-lt"/>
                <a:ea typeface="DengXian" panose="02010600030101010101" pitchFamily="2" charset="-122"/>
                <a:cs typeface="Calibri" panose="020F0502020204030204" pitchFamily="34" charset="0"/>
                <a:sym typeface="Symbol" panose="05050102010706020507" pitchFamily="18" charset="2"/>
              </a:rPr>
              <a:t> for   </a:t>
            </a:r>
            <a:r>
              <a:rPr lang="en-GB" altLang="en-US" sz="2800" b="1" dirty="0">
                <a:latin typeface="+mn-lt"/>
                <a:ea typeface="DengXian" panose="02010600030101010101" pitchFamily="2" charset="-122"/>
                <a:cs typeface="Calibri" panose="020F0502020204030204" pitchFamily="34" charset="0"/>
                <a:sym typeface="Symbol" panose="05050102010706020507" pitchFamily="18" charset="2"/>
              </a:rPr>
              <a:t>2 C (s)   +   H</a:t>
            </a:r>
            <a:r>
              <a:rPr lang="en-GB" altLang="en-US" sz="2800" b="1" baseline="-30000" dirty="0">
                <a:latin typeface="+mn-lt"/>
                <a:ea typeface="DengXian" panose="02010600030101010101" pitchFamily="2" charset="-122"/>
                <a:cs typeface="Calibri" panose="020F0502020204030204" pitchFamily="34" charset="0"/>
                <a:sym typeface="Symbol" panose="05050102010706020507" pitchFamily="18" charset="2"/>
              </a:rPr>
              <a:t>2</a:t>
            </a:r>
            <a:r>
              <a:rPr lang="en-GB" altLang="en-US" sz="2800" b="1" dirty="0">
                <a:latin typeface="+mn-lt"/>
                <a:ea typeface="DengXian" panose="02010600030101010101" pitchFamily="2" charset="-122"/>
                <a:cs typeface="Calibri" panose="020F0502020204030204" pitchFamily="34" charset="0"/>
                <a:sym typeface="Symbol" panose="05050102010706020507" pitchFamily="18" charset="2"/>
              </a:rPr>
              <a:t> (g)   </a:t>
            </a:r>
            <a:r>
              <a:rPr lang="en-GB" altLang="en-US" sz="2800" b="1" dirty="0">
                <a:latin typeface="+mn-lt"/>
                <a:ea typeface="DengXian" panose="02010600030101010101" pitchFamily="2" charset="-122"/>
                <a:cs typeface="Calibri" panose="020F0502020204030204" pitchFamily="34" charset="0"/>
                <a:sym typeface="Wingdings" panose="05000000000000000000" pitchFamily="2" charset="2"/>
              </a:rPr>
              <a:t></a:t>
            </a:r>
            <a:r>
              <a:rPr lang="en-GB" altLang="en-US" sz="2800" b="1" dirty="0">
                <a:latin typeface="+mn-lt"/>
                <a:ea typeface="DengXian" panose="02010600030101010101" pitchFamily="2" charset="-122"/>
                <a:cs typeface="Calibri" panose="020F0502020204030204" pitchFamily="34" charset="0"/>
              </a:rPr>
              <a:t>   </a:t>
            </a:r>
            <a:r>
              <a:rPr lang="en-GB" altLang="en-US" sz="2800" b="1" dirty="0">
                <a:latin typeface="+mn-lt"/>
                <a:ea typeface="DengXian" panose="02010600030101010101" pitchFamily="2" charset="-122"/>
                <a:cs typeface="Calibri" panose="020F0502020204030204" pitchFamily="34" charset="0"/>
                <a:sym typeface="Wingdings" panose="05000000000000000000" pitchFamily="2" charset="2"/>
              </a:rPr>
              <a:t>C</a:t>
            </a:r>
            <a:r>
              <a:rPr lang="en-GB" altLang="en-US" sz="2800" b="1" baseline="-30000" dirty="0">
                <a:latin typeface="+mn-lt"/>
                <a:ea typeface="DengXian" panose="02010600030101010101" pitchFamily="2" charset="-122"/>
                <a:cs typeface="Calibri" panose="020F0502020204030204" pitchFamily="34" charset="0"/>
                <a:sym typeface="Wingdings" panose="05000000000000000000" pitchFamily="2" charset="2"/>
              </a:rPr>
              <a:t>2</a:t>
            </a:r>
            <a:r>
              <a:rPr lang="en-GB" altLang="en-US" sz="2800" b="1" dirty="0">
                <a:latin typeface="+mn-lt"/>
                <a:ea typeface="DengXian" panose="02010600030101010101" pitchFamily="2" charset="-122"/>
                <a:cs typeface="Calibri" panose="020F0502020204030204" pitchFamily="34" charset="0"/>
                <a:sym typeface="Wingdings" panose="05000000000000000000" pitchFamily="2" charset="2"/>
              </a:rPr>
              <a:t>H</a:t>
            </a:r>
            <a:r>
              <a:rPr lang="en-GB" altLang="en-US" sz="2800" b="1" baseline="-30000" dirty="0">
                <a:latin typeface="+mn-lt"/>
                <a:ea typeface="DengXian" panose="02010600030101010101" pitchFamily="2" charset="-122"/>
                <a:cs typeface="Calibri" panose="020F0502020204030204" pitchFamily="34" charset="0"/>
                <a:sym typeface="Wingdings" panose="05000000000000000000" pitchFamily="2" charset="2"/>
              </a:rPr>
              <a:t>2</a:t>
            </a:r>
            <a:r>
              <a:rPr lang="en-GB" altLang="en-US" sz="2800" b="1" dirty="0">
                <a:latin typeface="+mn-lt"/>
                <a:ea typeface="DengXian" panose="02010600030101010101" pitchFamily="2" charset="-122"/>
                <a:cs typeface="Calibri" panose="020F0502020204030204" pitchFamily="34" charset="0"/>
                <a:sym typeface="Wingdings" panose="05000000000000000000" pitchFamily="2" charset="2"/>
              </a:rPr>
              <a:t> (g)</a:t>
            </a:r>
            <a:endParaRPr lang="en-GB" altLang="en-US" sz="2800" b="1" dirty="0">
              <a:latin typeface="+mn-lt"/>
              <a:cs typeface="Calibri" panose="020F0502020204030204" pitchFamily="34" charset="0"/>
              <a:sym typeface="Wingdings" panose="05000000000000000000" pitchFamily="2" charset="2"/>
            </a:endParaRPr>
          </a:p>
          <a:p>
            <a:pPr defTabSz="914400" fontAlgn="base">
              <a:spcBef>
                <a:spcPct val="0"/>
              </a:spcBef>
              <a:spcAft>
                <a:spcPct val="0"/>
              </a:spcAft>
            </a:pPr>
            <a:endParaRPr lang="en-GB" altLang="en-US" sz="2800" b="1" dirty="0">
              <a:latin typeface="+mn-lt"/>
              <a:ea typeface="DengXian" panose="02010600030101010101" pitchFamily="2" charset="-122"/>
              <a:cs typeface="Calibri" panose="020F0502020204030204" pitchFamily="34" charset="0"/>
              <a:sym typeface="Wingdings" panose="05000000000000000000" pitchFamily="2" charset="2"/>
            </a:endParaRPr>
          </a:p>
        </p:txBody>
      </p:sp>
      <p:sp>
        <p:nvSpPr>
          <p:cNvPr id="3" name="Text Box 2">
            <a:extLst>
              <a:ext uri="{FF2B5EF4-FFF2-40B4-BE49-F238E27FC236}">
                <a16:creationId xmlns:a16="http://schemas.microsoft.com/office/drawing/2014/main" id="{24939632-9D75-4FE6-B499-2D3B03AD50BE}"/>
              </a:ext>
            </a:extLst>
          </p:cNvPr>
          <p:cNvSpPr txBox="1">
            <a:spLocks noChangeArrowheads="1"/>
          </p:cNvSpPr>
          <p:nvPr/>
        </p:nvSpPr>
        <p:spPr bwMode="auto">
          <a:xfrm>
            <a:off x="2381367" y="5868435"/>
            <a:ext cx="6996130" cy="76096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defTabSz="914400" eaLnBrk="0" fontAlgn="base" hangingPunct="0">
              <a:spcBef>
                <a:spcPct val="0"/>
              </a:spcBef>
              <a:spcAft>
                <a:spcPct val="0"/>
              </a:spcAft>
            </a:pPr>
            <a:r>
              <a:rPr lang="en-US" altLang="en-US" sz="3200" dirty="0">
                <a:solidFill>
                  <a:srgbClr val="0070C0"/>
                </a:solidFill>
                <a:latin typeface="Calibri" panose="020F0502020204030204" pitchFamily="34" charset="0"/>
                <a:ea typeface="DengXian" panose="02010600030101010101" pitchFamily="2" charset="-122"/>
                <a:cs typeface="Calibri" panose="020F0502020204030204" pitchFamily="34" charset="0"/>
              </a:rPr>
              <a:t>(-576) / 2 + (-394) x 2 + 2600 / 2 = 244 kJ</a:t>
            </a:r>
            <a:endParaRPr lang="en-US" altLang="en-US" sz="3200" dirty="0"/>
          </a:p>
          <a:p>
            <a:pPr defTabSz="914400" eaLnBrk="0" fontAlgn="base" hangingPunct="0">
              <a:spcBef>
                <a:spcPct val="0"/>
              </a:spcBef>
              <a:spcAft>
                <a:spcPct val="0"/>
              </a:spcAft>
            </a:pPr>
            <a:endParaRPr lang="en-US" altLang="en-US" dirty="0">
              <a:latin typeface="Arial" panose="020B0604020202020204" pitchFamily="34" charset="0"/>
            </a:endParaRPr>
          </a:p>
        </p:txBody>
      </p:sp>
      <p:sp>
        <p:nvSpPr>
          <p:cNvPr id="5" name="TextBox 4">
            <a:extLst>
              <a:ext uri="{FF2B5EF4-FFF2-40B4-BE49-F238E27FC236}">
                <a16:creationId xmlns:a16="http://schemas.microsoft.com/office/drawing/2014/main" id="{BA0A9981-A1AE-4823-9B9D-C12B7B40A919}"/>
              </a:ext>
            </a:extLst>
          </p:cNvPr>
          <p:cNvSpPr txBox="1"/>
          <p:nvPr/>
        </p:nvSpPr>
        <p:spPr>
          <a:xfrm>
            <a:off x="73728" y="68633"/>
            <a:ext cx="7760249"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rPr>
              <a:t>SAMPLE PROBLEM</a:t>
            </a:r>
            <a:endParaRPr lang="en-GB" sz="3600" b="1" dirty="0">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9E99C894-C097-4FC1-BF9F-87FEE6B4B42B}"/>
              </a:ext>
            </a:extLst>
          </p:cNvPr>
          <p:cNvSpPr txBox="1"/>
          <p:nvPr/>
        </p:nvSpPr>
        <p:spPr>
          <a:xfrm>
            <a:off x="332906" y="948659"/>
            <a:ext cx="12147851" cy="1370375"/>
          </a:xfrm>
          <a:prstGeom prst="rect">
            <a:avLst/>
          </a:prstGeom>
          <a:noFill/>
        </p:spPr>
        <p:txBody>
          <a:bodyPr wrap="square">
            <a:spAutoFit/>
          </a:bodyPr>
          <a:lstStyle/>
          <a:p>
            <a:pPr>
              <a:lnSpc>
                <a:spcPts val="3400"/>
              </a:lnSpc>
            </a:pPr>
            <a:r>
              <a:rPr lang="en-GB" sz="2400" dirty="0">
                <a:solidFill>
                  <a:srgbClr val="0000FF"/>
                </a:solidFill>
              </a:rPr>
              <a:t>Hess's Law is especially useful in thermochemistry for calculating the enthalpy change of a chemical reaction when it cannot be measured directly. It allows to combine known enthalpy changes of other reactions to determine the desired enthalpy change.</a:t>
            </a:r>
          </a:p>
        </p:txBody>
      </p:sp>
    </p:spTree>
    <p:extLst>
      <p:ext uri="{BB962C8B-B14F-4D97-AF65-F5344CB8AC3E}">
        <p14:creationId xmlns:p14="http://schemas.microsoft.com/office/powerpoint/2010/main" val="325608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5279" y="16602"/>
            <a:ext cx="7760249"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rPr>
              <a:t>HESS’S LAW, </a:t>
            </a:r>
            <a:r>
              <a:rPr lang="en-GB" sz="3600" b="1" dirty="0" err="1">
                <a:solidFill>
                  <a:srgbClr val="0070C0"/>
                </a:solidFill>
                <a:effectLst>
                  <a:outerShdw blurRad="38100" dist="38100" dir="2700000" algn="tl">
                    <a:srgbClr val="000000">
                      <a:alpha val="43137"/>
                    </a:srgbClr>
                  </a:outerShdw>
                </a:effectLst>
              </a:rPr>
              <a:t>cnt</a:t>
            </a:r>
            <a:r>
              <a:rPr lang="en-GB" sz="3600" b="1" dirty="0">
                <a:solidFill>
                  <a:srgbClr val="0070C0"/>
                </a:solidFill>
                <a:effectLst>
                  <a:outerShdw blurRad="38100" dist="38100" dir="2700000" algn="tl">
                    <a:srgbClr val="000000">
                      <a:alpha val="43137"/>
                    </a:srgbClr>
                  </a:outerShdw>
                </a:effectLst>
              </a:rPr>
              <a:t>. </a:t>
            </a:r>
            <a:endParaRPr lang="en-GB" sz="3600" b="1" dirty="0">
              <a:effectLst>
                <a:outerShdw blurRad="38100" dist="38100" dir="2700000" algn="tl">
                  <a:srgbClr val="000000">
                    <a:alpha val="43137"/>
                  </a:srgbClr>
                </a:outerShdw>
              </a:effectLst>
            </a:endParaRPr>
          </a:p>
        </p:txBody>
      </p:sp>
      <p:grpSp>
        <p:nvGrpSpPr>
          <p:cNvPr id="60" name="Group 59">
            <a:extLst>
              <a:ext uri="{FF2B5EF4-FFF2-40B4-BE49-F238E27FC236}">
                <a16:creationId xmlns:a16="http://schemas.microsoft.com/office/drawing/2014/main" id="{B989ED40-F6C6-49AD-9DD0-DBC55384B522}"/>
              </a:ext>
            </a:extLst>
          </p:cNvPr>
          <p:cNvGrpSpPr/>
          <p:nvPr/>
        </p:nvGrpSpPr>
        <p:grpSpPr>
          <a:xfrm>
            <a:off x="1821711" y="3750343"/>
            <a:ext cx="8654285" cy="1672021"/>
            <a:chOff x="5292080" y="357017"/>
            <a:chExt cx="5277909" cy="1672021"/>
          </a:xfrm>
        </p:grpSpPr>
        <p:grpSp>
          <p:nvGrpSpPr>
            <p:cNvPr id="24" name="Group 23">
              <a:extLst>
                <a:ext uri="{FF2B5EF4-FFF2-40B4-BE49-F238E27FC236}">
                  <a16:creationId xmlns:a16="http://schemas.microsoft.com/office/drawing/2014/main" id="{0603EDB6-069E-4E40-ADA4-86DC65EC3B1A}"/>
                </a:ext>
              </a:extLst>
            </p:cNvPr>
            <p:cNvGrpSpPr/>
            <p:nvPr/>
          </p:nvGrpSpPr>
          <p:grpSpPr>
            <a:xfrm>
              <a:off x="5292080" y="357017"/>
              <a:ext cx="5277909" cy="1423554"/>
              <a:chOff x="1991630" y="3580077"/>
              <a:chExt cx="5112567" cy="1423554"/>
            </a:xfrm>
          </p:grpSpPr>
          <p:sp>
            <p:nvSpPr>
              <p:cNvPr id="25" name="TextBox 24">
                <a:extLst>
                  <a:ext uri="{FF2B5EF4-FFF2-40B4-BE49-F238E27FC236}">
                    <a16:creationId xmlns:a16="http://schemas.microsoft.com/office/drawing/2014/main" id="{6824ED0C-F41D-4880-8540-70A0D73B3F03}"/>
                  </a:ext>
                </a:extLst>
              </p:cNvPr>
              <p:cNvSpPr txBox="1"/>
              <p:nvPr/>
            </p:nvSpPr>
            <p:spPr>
              <a:xfrm>
                <a:off x="1991630" y="4480411"/>
                <a:ext cx="5112567" cy="523220"/>
              </a:xfrm>
              <a:prstGeom prst="rect">
                <a:avLst/>
              </a:prstGeom>
              <a:noFill/>
            </p:spPr>
            <p:txBody>
              <a:bodyPr wrap="square">
                <a:spAutoFit/>
              </a:bodyPr>
              <a:lstStyle/>
              <a:p>
                <a:r>
                  <a:rPr lang="en-GB" sz="2800" dirty="0">
                    <a:solidFill>
                      <a:srgbClr val="0000FF"/>
                    </a:solidFill>
                    <a:cs typeface="Calibri" panose="020F0502020204030204" pitchFamily="34" charset="0"/>
                  </a:rPr>
                  <a:t>reactants </a:t>
                </a:r>
                <a:r>
                  <a:rPr lang="en-GB" sz="2800" dirty="0">
                    <a:cs typeface="Calibri" panose="020F0502020204030204" pitchFamily="34" charset="0"/>
                  </a:rPr>
                  <a:t>         </a:t>
                </a:r>
                <a:r>
                  <a:rPr lang="en-GB" sz="2800" dirty="0">
                    <a:cs typeface="Calibri" panose="020F0502020204030204" pitchFamily="34" charset="0"/>
                    <a:sym typeface="Symbol" panose="05050102010706020507" pitchFamily="18" charset="2"/>
                  </a:rPr>
                  <a:t>              </a:t>
                </a:r>
                <a:r>
                  <a:rPr lang="en-GB" sz="2800" dirty="0">
                    <a:solidFill>
                      <a:srgbClr val="CC66FF"/>
                    </a:solidFill>
                    <a:cs typeface="Calibri" panose="020F0502020204030204" pitchFamily="34" charset="0"/>
                    <a:sym typeface="Symbol" panose="05050102010706020507" pitchFamily="18" charset="2"/>
                  </a:rPr>
                  <a:t>elements </a:t>
                </a:r>
                <a:r>
                  <a:rPr lang="en-GB" sz="2800" dirty="0">
                    <a:cs typeface="Calibri" panose="020F0502020204030204" pitchFamily="34" charset="0"/>
                    <a:sym typeface="Symbol" panose="05050102010706020507" pitchFamily="18" charset="2"/>
                  </a:rPr>
                  <a:t>                     </a:t>
                </a:r>
                <a:r>
                  <a:rPr lang="en-GB" sz="2800" dirty="0">
                    <a:solidFill>
                      <a:srgbClr val="FF0000"/>
                    </a:solidFill>
                    <a:cs typeface="Calibri" panose="020F0502020204030204" pitchFamily="34" charset="0"/>
                    <a:sym typeface="Symbol" panose="05050102010706020507" pitchFamily="18" charset="2"/>
                  </a:rPr>
                  <a:t>products</a:t>
                </a:r>
                <a:endParaRPr lang="en-GB" sz="2800" dirty="0">
                  <a:solidFill>
                    <a:srgbClr val="FF0000"/>
                  </a:solidFill>
                  <a:cs typeface="Calibri" panose="020F0502020204030204" pitchFamily="34" charset="0"/>
                </a:endParaRPr>
              </a:p>
            </p:txBody>
          </p:sp>
          <p:cxnSp>
            <p:nvCxnSpPr>
              <p:cNvPr id="26" name="Straight Arrow Connector 25">
                <a:extLst>
                  <a:ext uri="{FF2B5EF4-FFF2-40B4-BE49-F238E27FC236}">
                    <a16:creationId xmlns:a16="http://schemas.microsoft.com/office/drawing/2014/main" id="{EF092F8E-F39D-40C4-AA91-D37A986BF9BF}"/>
                  </a:ext>
                </a:extLst>
              </p:cNvPr>
              <p:cNvCxnSpPr>
                <a:cxnSpLocks/>
              </p:cNvCxnSpPr>
              <p:nvPr/>
            </p:nvCxnSpPr>
            <p:spPr>
              <a:xfrm flipV="1">
                <a:off x="3136536" y="4690313"/>
                <a:ext cx="918980" cy="1472"/>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43AA2300-DE96-4FFD-B8E4-5E799876A588}"/>
                  </a:ext>
                </a:extLst>
              </p:cNvPr>
              <p:cNvSpPr txBox="1"/>
              <p:nvPr/>
            </p:nvSpPr>
            <p:spPr>
              <a:xfrm>
                <a:off x="3256347" y="4225881"/>
                <a:ext cx="949643" cy="461665"/>
              </a:xfrm>
              <a:prstGeom prst="rect">
                <a:avLst/>
              </a:prstGeom>
              <a:noFill/>
            </p:spPr>
            <p:txBody>
              <a:bodyPr wrap="square">
                <a:spAutoFit/>
              </a:bodyPr>
              <a:lstStyle/>
              <a:p>
                <a:r>
                  <a:rPr lang="en-GB" sz="2400" dirty="0">
                    <a:solidFill>
                      <a:srgbClr val="00B050"/>
                    </a:solidFill>
                    <a:cs typeface="Calibri" panose="020F0502020204030204" pitchFamily="34" charset="0"/>
                    <a:sym typeface="Symbol" panose="05050102010706020507" pitchFamily="18" charset="2"/>
                  </a:rPr>
                  <a:t></a:t>
                </a:r>
                <a:r>
                  <a:rPr lang="en-GB" sz="2400" baseline="-25000" dirty="0" err="1">
                    <a:solidFill>
                      <a:srgbClr val="00B050"/>
                    </a:solidFill>
                    <a:cs typeface="Calibri" panose="020F0502020204030204" pitchFamily="34" charset="0"/>
                    <a:sym typeface="Symbol" panose="05050102010706020507" pitchFamily="18" charset="2"/>
                  </a:rPr>
                  <a:t>atom</a:t>
                </a:r>
                <a:r>
                  <a:rPr lang="en-GB" sz="2400" dirty="0" err="1">
                    <a:solidFill>
                      <a:srgbClr val="00B050"/>
                    </a:solidFill>
                    <a:cs typeface="Calibri" panose="020F0502020204030204" pitchFamily="34" charset="0"/>
                    <a:sym typeface="Symbol" panose="05050102010706020507" pitchFamily="18" charset="2"/>
                  </a:rPr>
                  <a:t>H</a:t>
                </a:r>
                <a:r>
                  <a:rPr lang="en-GB" sz="2400" baseline="-25000" dirty="0">
                    <a:solidFill>
                      <a:srgbClr val="00B050"/>
                    </a:solidFill>
                    <a:cs typeface="Calibri" panose="020F0502020204030204" pitchFamily="34" charset="0"/>
                    <a:sym typeface="Symbol" panose="05050102010706020507" pitchFamily="18" charset="2"/>
                  </a:rPr>
                  <a:t> </a:t>
                </a:r>
                <a:endParaRPr lang="en-GB" sz="2400" dirty="0">
                  <a:cs typeface="Calibri" panose="020F0502020204030204" pitchFamily="34" charset="0"/>
                </a:endParaRPr>
              </a:p>
            </p:txBody>
          </p:sp>
          <p:cxnSp>
            <p:nvCxnSpPr>
              <p:cNvPr id="28" name="Straight Arrow Connector 27">
                <a:extLst>
                  <a:ext uri="{FF2B5EF4-FFF2-40B4-BE49-F238E27FC236}">
                    <a16:creationId xmlns:a16="http://schemas.microsoft.com/office/drawing/2014/main" id="{3B225AD5-4141-4961-9906-B73B97FE9215}"/>
                  </a:ext>
                </a:extLst>
              </p:cNvPr>
              <p:cNvCxnSpPr>
                <a:cxnSpLocks/>
              </p:cNvCxnSpPr>
              <p:nvPr/>
            </p:nvCxnSpPr>
            <p:spPr>
              <a:xfrm flipV="1">
                <a:off x="5209588" y="4784203"/>
                <a:ext cx="812736" cy="994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30" name="Group 29">
                <a:extLst>
                  <a:ext uri="{FF2B5EF4-FFF2-40B4-BE49-F238E27FC236}">
                    <a16:creationId xmlns:a16="http://schemas.microsoft.com/office/drawing/2014/main" id="{A8DFA48B-471B-4E40-BE98-6986A025790E}"/>
                  </a:ext>
                </a:extLst>
              </p:cNvPr>
              <p:cNvGrpSpPr/>
              <p:nvPr/>
            </p:nvGrpSpPr>
            <p:grpSpPr>
              <a:xfrm>
                <a:off x="2428548" y="4149080"/>
                <a:ext cx="4166727" cy="346396"/>
                <a:chOff x="2339752" y="4149080"/>
                <a:chExt cx="4166727" cy="346396"/>
              </a:xfrm>
            </p:grpSpPr>
            <p:cxnSp>
              <p:nvCxnSpPr>
                <p:cNvPr id="32" name="Straight Connector 31">
                  <a:extLst>
                    <a:ext uri="{FF2B5EF4-FFF2-40B4-BE49-F238E27FC236}">
                      <a16:creationId xmlns:a16="http://schemas.microsoft.com/office/drawing/2014/main" id="{65346069-9966-4763-88D9-1DF0B93FE8CC}"/>
                    </a:ext>
                  </a:extLst>
                </p:cNvPr>
                <p:cNvCxnSpPr>
                  <a:cxnSpLocks/>
                </p:cNvCxnSpPr>
                <p:nvPr/>
              </p:nvCxnSpPr>
              <p:spPr>
                <a:xfrm>
                  <a:off x="2339752" y="4149080"/>
                  <a:ext cx="4166727" cy="1126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2DCF1A8-01E1-4F2A-A311-6A031F2C30D7}"/>
                    </a:ext>
                  </a:extLst>
                </p:cNvPr>
                <p:cNvCxnSpPr>
                  <a:cxnSpLocks/>
                </p:cNvCxnSpPr>
                <p:nvPr/>
              </p:nvCxnSpPr>
              <p:spPr>
                <a:xfrm flipV="1">
                  <a:off x="2339752" y="4149080"/>
                  <a:ext cx="0" cy="3313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DC2226AF-6255-45E3-8B55-18002C14F12B}"/>
                    </a:ext>
                  </a:extLst>
                </p:cNvPr>
                <p:cNvCxnSpPr>
                  <a:cxnSpLocks/>
                </p:cNvCxnSpPr>
                <p:nvPr/>
              </p:nvCxnSpPr>
              <p:spPr>
                <a:xfrm flipV="1">
                  <a:off x="6506479" y="4164145"/>
                  <a:ext cx="0" cy="3313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1" name="TextBox 30">
                <a:extLst>
                  <a:ext uri="{FF2B5EF4-FFF2-40B4-BE49-F238E27FC236}">
                    <a16:creationId xmlns:a16="http://schemas.microsoft.com/office/drawing/2014/main" id="{B3203868-A333-4FBF-836C-AF05FE27A2BD}"/>
                  </a:ext>
                </a:extLst>
              </p:cNvPr>
              <p:cNvSpPr txBox="1"/>
              <p:nvPr/>
            </p:nvSpPr>
            <p:spPr>
              <a:xfrm>
                <a:off x="3388004" y="3580077"/>
                <a:ext cx="2670880" cy="461665"/>
              </a:xfrm>
              <a:prstGeom prst="rect">
                <a:avLst/>
              </a:prstGeom>
              <a:noFill/>
            </p:spPr>
            <p:txBody>
              <a:bodyPr wrap="square">
                <a:spAutoFit/>
              </a:bodyPr>
              <a:lstStyle/>
              <a:p>
                <a:r>
                  <a:rPr lang="en-GB" sz="2400" dirty="0">
                    <a:solidFill>
                      <a:srgbClr val="00B050"/>
                    </a:solidFill>
                    <a:cs typeface="Calibri" panose="020F0502020204030204" pitchFamily="34" charset="0"/>
                    <a:sym typeface="Symbol" panose="05050102010706020507" pitchFamily="18" charset="2"/>
                  </a:rPr>
                  <a:t></a:t>
                </a:r>
                <a:r>
                  <a:rPr lang="en-GB" sz="2400" baseline="-25000" dirty="0" err="1">
                    <a:solidFill>
                      <a:srgbClr val="00B050"/>
                    </a:solidFill>
                    <a:cs typeface="Calibri" panose="020F0502020204030204" pitchFamily="34" charset="0"/>
                    <a:sym typeface="Symbol" panose="05050102010706020507" pitchFamily="18" charset="2"/>
                  </a:rPr>
                  <a:t>rxn</a:t>
                </a:r>
                <a:r>
                  <a:rPr lang="en-GB" sz="2400" dirty="0" err="1">
                    <a:solidFill>
                      <a:srgbClr val="00B050"/>
                    </a:solidFill>
                    <a:cs typeface="Calibri" panose="020F0502020204030204" pitchFamily="34" charset="0"/>
                    <a:sym typeface="Symbol" panose="05050102010706020507" pitchFamily="18" charset="2"/>
                  </a:rPr>
                  <a:t>H</a:t>
                </a:r>
                <a:r>
                  <a:rPr lang="en-GB" sz="2400" dirty="0">
                    <a:solidFill>
                      <a:srgbClr val="00B050"/>
                    </a:solidFill>
                    <a:cs typeface="Calibri" panose="020F0502020204030204" pitchFamily="34" charset="0"/>
                    <a:sym typeface="Symbol" panose="05050102010706020507" pitchFamily="18" charset="2"/>
                  </a:rPr>
                  <a:t>° = </a:t>
                </a:r>
                <a:r>
                  <a:rPr lang="en-GB" sz="2400" baseline="-25000" dirty="0" err="1">
                    <a:solidFill>
                      <a:srgbClr val="00B050"/>
                    </a:solidFill>
                    <a:cs typeface="Calibri" panose="020F0502020204030204" pitchFamily="34" charset="0"/>
                    <a:sym typeface="Symbol" panose="05050102010706020507" pitchFamily="18" charset="2"/>
                  </a:rPr>
                  <a:t>atom</a:t>
                </a:r>
                <a:r>
                  <a:rPr lang="en-GB" sz="2400" dirty="0" err="1">
                    <a:solidFill>
                      <a:srgbClr val="00B050"/>
                    </a:solidFill>
                    <a:cs typeface="Calibri" panose="020F0502020204030204" pitchFamily="34" charset="0"/>
                    <a:sym typeface="Symbol" panose="05050102010706020507" pitchFamily="18" charset="2"/>
                  </a:rPr>
                  <a:t>H</a:t>
                </a:r>
                <a:r>
                  <a:rPr lang="en-GB" sz="2400" dirty="0">
                    <a:solidFill>
                      <a:srgbClr val="00B050"/>
                    </a:solidFill>
                    <a:cs typeface="Calibri" panose="020F0502020204030204" pitchFamily="34" charset="0"/>
                    <a:sym typeface="Symbol" panose="05050102010706020507" pitchFamily="18" charset="2"/>
                  </a:rPr>
                  <a:t>° + </a:t>
                </a:r>
                <a:r>
                  <a:rPr lang="en-GB" sz="2400" baseline="-25000" dirty="0" err="1">
                    <a:solidFill>
                      <a:srgbClr val="00B050"/>
                    </a:solidFill>
                    <a:cs typeface="Calibri" panose="020F0502020204030204" pitchFamily="34" charset="0"/>
                    <a:sym typeface="Symbol" panose="05050102010706020507" pitchFamily="18" charset="2"/>
                  </a:rPr>
                  <a:t>f</a:t>
                </a:r>
                <a:r>
                  <a:rPr lang="en-GB" sz="2400" dirty="0" err="1">
                    <a:solidFill>
                      <a:srgbClr val="00B050"/>
                    </a:solidFill>
                    <a:cs typeface="Calibri" panose="020F0502020204030204" pitchFamily="34" charset="0"/>
                    <a:sym typeface="Symbol" panose="05050102010706020507" pitchFamily="18" charset="2"/>
                  </a:rPr>
                  <a:t>H</a:t>
                </a:r>
                <a:r>
                  <a:rPr lang="en-GB" sz="2400" dirty="0">
                    <a:solidFill>
                      <a:srgbClr val="00B050"/>
                    </a:solidFill>
                    <a:cs typeface="Calibri" panose="020F0502020204030204" pitchFamily="34" charset="0"/>
                    <a:sym typeface="Symbol" panose="05050102010706020507" pitchFamily="18" charset="2"/>
                  </a:rPr>
                  <a:t>° </a:t>
                </a:r>
                <a:endParaRPr lang="en-GB" sz="2400" dirty="0">
                  <a:cs typeface="Calibri" panose="020F0502020204030204" pitchFamily="34" charset="0"/>
                </a:endParaRPr>
              </a:p>
            </p:txBody>
          </p:sp>
        </p:grpSp>
        <p:sp>
          <p:nvSpPr>
            <p:cNvPr id="36" name="TextBox 35">
              <a:extLst>
                <a:ext uri="{FF2B5EF4-FFF2-40B4-BE49-F238E27FC236}">
                  <a16:creationId xmlns:a16="http://schemas.microsoft.com/office/drawing/2014/main" id="{9A38BB18-3F35-441E-A225-EC6FBB43D606}"/>
                </a:ext>
              </a:extLst>
            </p:cNvPr>
            <p:cNvSpPr txBox="1"/>
            <p:nvPr/>
          </p:nvSpPr>
          <p:spPr>
            <a:xfrm>
              <a:off x="6597698" y="1567373"/>
              <a:ext cx="1040714" cy="461665"/>
            </a:xfrm>
            <a:prstGeom prst="rect">
              <a:avLst/>
            </a:prstGeom>
            <a:noFill/>
          </p:spPr>
          <p:txBody>
            <a:bodyPr wrap="square">
              <a:spAutoFit/>
            </a:bodyPr>
            <a:lstStyle/>
            <a:p>
              <a:r>
                <a:rPr lang="en-GB" sz="2400" dirty="0">
                  <a:solidFill>
                    <a:srgbClr val="00B050"/>
                  </a:solidFill>
                  <a:cs typeface="Calibri" panose="020F0502020204030204" pitchFamily="34" charset="0"/>
                  <a:sym typeface="Symbol" panose="05050102010706020507" pitchFamily="18" charset="2"/>
                </a:rPr>
                <a:t></a:t>
              </a:r>
              <a:r>
                <a:rPr lang="en-GB" sz="2400" baseline="-25000" dirty="0" err="1">
                  <a:solidFill>
                    <a:srgbClr val="00B050"/>
                  </a:solidFill>
                  <a:cs typeface="Calibri" panose="020F0502020204030204" pitchFamily="34" charset="0"/>
                  <a:sym typeface="Symbol" panose="05050102010706020507" pitchFamily="18" charset="2"/>
                </a:rPr>
                <a:t>f</a:t>
              </a:r>
              <a:r>
                <a:rPr lang="en-GB" sz="2400" dirty="0" err="1">
                  <a:solidFill>
                    <a:srgbClr val="00B050"/>
                  </a:solidFill>
                  <a:cs typeface="Calibri" panose="020F0502020204030204" pitchFamily="34" charset="0"/>
                  <a:sym typeface="Symbol" panose="05050102010706020507" pitchFamily="18" charset="2"/>
                </a:rPr>
                <a:t>H</a:t>
              </a:r>
              <a:r>
                <a:rPr lang="en-GB" sz="2400" dirty="0">
                  <a:solidFill>
                    <a:srgbClr val="00B050"/>
                  </a:solidFill>
                  <a:cs typeface="Calibri" panose="020F0502020204030204" pitchFamily="34" charset="0"/>
                  <a:sym typeface="Symbol" panose="05050102010706020507" pitchFamily="18" charset="2"/>
                </a:rPr>
                <a:t>°(1) </a:t>
              </a:r>
              <a:endParaRPr lang="en-GB" sz="2400" dirty="0">
                <a:cs typeface="Calibri" panose="020F0502020204030204" pitchFamily="34" charset="0"/>
              </a:endParaRPr>
            </a:p>
          </p:txBody>
        </p:sp>
        <p:cxnSp>
          <p:nvCxnSpPr>
            <p:cNvPr id="37" name="Straight Arrow Connector 36">
              <a:extLst>
                <a:ext uri="{FF2B5EF4-FFF2-40B4-BE49-F238E27FC236}">
                  <a16:creationId xmlns:a16="http://schemas.microsoft.com/office/drawing/2014/main" id="{8771ED24-F953-4676-94A2-13096992B2F2}"/>
                </a:ext>
              </a:extLst>
            </p:cNvPr>
            <p:cNvCxnSpPr>
              <a:cxnSpLocks/>
            </p:cNvCxnSpPr>
            <p:nvPr/>
          </p:nvCxnSpPr>
          <p:spPr>
            <a:xfrm flipH="1">
              <a:off x="6474012" y="1571084"/>
              <a:ext cx="914408"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961947B3-9D41-4D50-A5EA-26275E6CA46B}"/>
                </a:ext>
              </a:extLst>
            </p:cNvPr>
            <p:cNvSpPr txBox="1"/>
            <p:nvPr/>
          </p:nvSpPr>
          <p:spPr>
            <a:xfrm>
              <a:off x="8598942" y="1089283"/>
              <a:ext cx="980355" cy="461665"/>
            </a:xfrm>
            <a:prstGeom prst="rect">
              <a:avLst/>
            </a:prstGeom>
            <a:noFill/>
          </p:spPr>
          <p:txBody>
            <a:bodyPr wrap="square">
              <a:spAutoFit/>
            </a:bodyPr>
            <a:lstStyle/>
            <a:p>
              <a:r>
                <a:rPr lang="en-GB" sz="2400" dirty="0">
                  <a:solidFill>
                    <a:srgbClr val="00B050"/>
                  </a:solidFill>
                  <a:cs typeface="Calibri" panose="020F0502020204030204" pitchFamily="34" charset="0"/>
                  <a:sym typeface="Symbol" panose="05050102010706020507" pitchFamily="18" charset="2"/>
                </a:rPr>
                <a:t></a:t>
              </a:r>
              <a:r>
                <a:rPr lang="en-GB" sz="2400" baseline="-25000" dirty="0" err="1">
                  <a:solidFill>
                    <a:srgbClr val="00B050"/>
                  </a:solidFill>
                  <a:cs typeface="Calibri" panose="020F0502020204030204" pitchFamily="34" charset="0"/>
                  <a:sym typeface="Symbol" panose="05050102010706020507" pitchFamily="18" charset="2"/>
                </a:rPr>
                <a:t>f</a:t>
              </a:r>
              <a:r>
                <a:rPr lang="en-GB" sz="2400" dirty="0" err="1">
                  <a:solidFill>
                    <a:srgbClr val="00B050"/>
                  </a:solidFill>
                  <a:cs typeface="Calibri" panose="020F0502020204030204" pitchFamily="34" charset="0"/>
                  <a:sym typeface="Symbol" panose="05050102010706020507" pitchFamily="18" charset="2"/>
                </a:rPr>
                <a:t>H</a:t>
              </a:r>
              <a:r>
                <a:rPr lang="en-GB" sz="2400" dirty="0">
                  <a:solidFill>
                    <a:srgbClr val="00B050"/>
                  </a:solidFill>
                  <a:cs typeface="Calibri" panose="020F0502020204030204" pitchFamily="34" charset="0"/>
                  <a:sym typeface="Symbol" panose="05050102010706020507" pitchFamily="18" charset="2"/>
                </a:rPr>
                <a:t>°(2) </a:t>
              </a:r>
              <a:endParaRPr lang="en-GB" sz="2400" dirty="0">
                <a:cs typeface="Calibri" panose="020F0502020204030204" pitchFamily="34" charset="0"/>
              </a:endParaRPr>
            </a:p>
          </p:txBody>
        </p:sp>
      </p:grpSp>
      <p:sp>
        <p:nvSpPr>
          <p:cNvPr id="63" name="TextBox 62">
            <a:extLst>
              <a:ext uri="{FF2B5EF4-FFF2-40B4-BE49-F238E27FC236}">
                <a16:creationId xmlns:a16="http://schemas.microsoft.com/office/drawing/2014/main" id="{9F9170CE-AF86-4127-958F-D661465A62A8}"/>
              </a:ext>
            </a:extLst>
          </p:cNvPr>
          <p:cNvSpPr txBox="1"/>
          <p:nvPr/>
        </p:nvSpPr>
        <p:spPr>
          <a:xfrm>
            <a:off x="290541" y="4114303"/>
            <a:ext cx="660758" cy="523220"/>
          </a:xfrm>
          <a:prstGeom prst="rect">
            <a:avLst/>
          </a:prstGeom>
          <a:noFill/>
        </p:spPr>
        <p:txBody>
          <a:bodyPr wrap="none" rtlCol="0">
            <a:spAutoFit/>
          </a:bodyPr>
          <a:lstStyle/>
          <a:p>
            <a:r>
              <a:rPr lang="en-GB" sz="2800" b="1" dirty="0">
                <a:solidFill>
                  <a:srgbClr val="CC6600"/>
                </a:solidFill>
              </a:rPr>
              <a:t>OR</a:t>
            </a:r>
          </a:p>
        </p:txBody>
      </p:sp>
      <p:grpSp>
        <p:nvGrpSpPr>
          <p:cNvPr id="3" name="Group 2">
            <a:extLst>
              <a:ext uri="{FF2B5EF4-FFF2-40B4-BE49-F238E27FC236}">
                <a16:creationId xmlns:a16="http://schemas.microsoft.com/office/drawing/2014/main" id="{95B0ABB3-D993-4B1D-966C-01D5A5680735}"/>
              </a:ext>
            </a:extLst>
          </p:cNvPr>
          <p:cNvGrpSpPr/>
          <p:nvPr/>
        </p:nvGrpSpPr>
        <p:grpSpPr>
          <a:xfrm>
            <a:off x="6666672" y="546740"/>
            <a:ext cx="6211128" cy="1980855"/>
            <a:chOff x="1997260" y="621847"/>
            <a:chExt cx="6418010" cy="1980855"/>
          </a:xfrm>
        </p:grpSpPr>
        <p:grpSp>
          <p:nvGrpSpPr>
            <p:cNvPr id="6" name="Group 5">
              <a:extLst>
                <a:ext uri="{FF2B5EF4-FFF2-40B4-BE49-F238E27FC236}">
                  <a16:creationId xmlns:a16="http://schemas.microsoft.com/office/drawing/2014/main" id="{99FC0449-D77E-4372-9900-86E48AD589AC}"/>
                </a:ext>
              </a:extLst>
            </p:cNvPr>
            <p:cNvGrpSpPr/>
            <p:nvPr/>
          </p:nvGrpSpPr>
          <p:grpSpPr>
            <a:xfrm>
              <a:off x="1997260" y="898461"/>
              <a:ext cx="6418010" cy="1704241"/>
              <a:chOff x="2051721" y="777390"/>
              <a:chExt cx="3347394" cy="1704241"/>
            </a:xfrm>
          </p:grpSpPr>
          <p:grpSp>
            <p:nvGrpSpPr>
              <p:cNvPr id="2" name="Group 1">
                <a:extLst>
                  <a:ext uri="{FF2B5EF4-FFF2-40B4-BE49-F238E27FC236}">
                    <a16:creationId xmlns:a16="http://schemas.microsoft.com/office/drawing/2014/main" id="{63461DD0-006F-4F4C-AE33-483E05E2AB24}"/>
                  </a:ext>
                </a:extLst>
              </p:cNvPr>
              <p:cNvGrpSpPr>
                <a:grpSpLocks noChangeAspect="1"/>
              </p:cNvGrpSpPr>
              <p:nvPr/>
            </p:nvGrpSpPr>
            <p:grpSpPr>
              <a:xfrm>
                <a:off x="2051721" y="777390"/>
                <a:ext cx="3347394" cy="1704241"/>
                <a:chOff x="1835697" y="1052736"/>
                <a:chExt cx="2574918" cy="1578123"/>
              </a:xfrm>
            </p:grpSpPr>
            <p:sp>
              <p:nvSpPr>
                <p:cNvPr id="9" name="TextBox 8">
                  <a:extLst>
                    <a:ext uri="{FF2B5EF4-FFF2-40B4-BE49-F238E27FC236}">
                      <a16:creationId xmlns:a16="http://schemas.microsoft.com/office/drawing/2014/main" id="{377B2295-0B80-4D55-9121-848E9186B226}"/>
                    </a:ext>
                  </a:extLst>
                </p:cNvPr>
                <p:cNvSpPr txBox="1">
                  <a:spLocks noChangeAspect="1"/>
                </p:cNvSpPr>
                <p:nvPr/>
              </p:nvSpPr>
              <p:spPr>
                <a:xfrm>
                  <a:off x="1835697" y="1052736"/>
                  <a:ext cx="2574918" cy="484501"/>
                </a:xfrm>
                <a:prstGeom prst="rect">
                  <a:avLst/>
                </a:prstGeom>
                <a:noFill/>
              </p:spPr>
              <p:txBody>
                <a:bodyPr wrap="square">
                  <a:spAutoFit/>
                </a:bodyPr>
                <a:lstStyle/>
                <a:p>
                  <a:r>
                    <a:rPr lang="en-GB" sz="2800" dirty="0">
                      <a:solidFill>
                        <a:srgbClr val="0000FF"/>
                      </a:solidFill>
                    </a:rPr>
                    <a:t>reactants			</a:t>
                  </a:r>
                  <a:r>
                    <a:rPr lang="en-GB" sz="2800" dirty="0"/>
                    <a:t> </a:t>
                  </a:r>
                  <a:r>
                    <a:rPr lang="en-GB" sz="2800" dirty="0">
                      <a:sym typeface="Symbol" panose="05050102010706020507" pitchFamily="18" charset="2"/>
                    </a:rPr>
                    <a:t>		</a:t>
                  </a:r>
                  <a:r>
                    <a:rPr lang="en-GB" sz="2800" dirty="0">
                      <a:solidFill>
                        <a:srgbClr val="FF0000"/>
                      </a:solidFill>
                      <a:sym typeface="Symbol" panose="05050102010706020507" pitchFamily="18" charset="2"/>
                    </a:rPr>
                    <a:t>product	</a:t>
                  </a:r>
                  <a:endParaRPr lang="en-GB" sz="2800" dirty="0">
                    <a:solidFill>
                      <a:srgbClr val="00B050"/>
                    </a:solidFill>
                  </a:endParaRPr>
                </a:p>
              </p:txBody>
            </p:sp>
            <p:sp>
              <p:nvSpPr>
                <p:cNvPr id="12" name="TextBox 11">
                  <a:extLst>
                    <a:ext uri="{FF2B5EF4-FFF2-40B4-BE49-F238E27FC236}">
                      <a16:creationId xmlns:a16="http://schemas.microsoft.com/office/drawing/2014/main" id="{63CBAE46-712D-413E-BDB4-5BA0232BB965}"/>
                    </a:ext>
                  </a:extLst>
                </p:cNvPr>
                <p:cNvSpPr txBox="1">
                  <a:spLocks noChangeAspect="1"/>
                </p:cNvSpPr>
                <p:nvPr/>
              </p:nvSpPr>
              <p:spPr>
                <a:xfrm>
                  <a:off x="2499628" y="2146359"/>
                  <a:ext cx="1231280" cy="484500"/>
                </a:xfrm>
                <a:prstGeom prst="rect">
                  <a:avLst/>
                </a:prstGeom>
                <a:noFill/>
              </p:spPr>
              <p:txBody>
                <a:bodyPr wrap="square">
                  <a:spAutoFit/>
                </a:bodyPr>
                <a:lstStyle/>
                <a:p>
                  <a:r>
                    <a:rPr lang="en-GB" sz="2800" dirty="0">
                      <a:solidFill>
                        <a:srgbClr val="CC66FF"/>
                      </a:solidFill>
                    </a:rPr>
                    <a:t>elements</a:t>
                  </a:r>
                </a:p>
              </p:txBody>
            </p:sp>
          </p:grpSp>
          <p:sp>
            <p:nvSpPr>
              <p:cNvPr id="18" name="TextBox 17">
                <a:extLst>
                  <a:ext uri="{FF2B5EF4-FFF2-40B4-BE49-F238E27FC236}">
                    <a16:creationId xmlns:a16="http://schemas.microsoft.com/office/drawing/2014/main" id="{A2DA86EB-B67B-4BB2-90FC-A9A18C9E6059}"/>
                  </a:ext>
                </a:extLst>
              </p:cNvPr>
              <p:cNvSpPr txBox="1"/>
              <p:nvPr/>
            </p:nvSpPr>
            <p:spPr>
              <a:xfrm>
                <a:off x="2241310" y="1479111"/>
                <a:ext cx="1209395" cy="461665"/>
              </a:xfrm>
              <a:prstGeom prst="rect">
                <a:avLst/>
              </a:prstGeom>
              <a:noFill/>
            </p:spPr>
            <p:txBody>
              <a:bodyPr wrap="square">
                <a:spAutoFit/>
              </a:bodyPr>
              <a:lstStyle/>
              <a:p>
                <a:r>
                  <a:rPr lang="en-GB" sz="2400" b="1" dirty="0">
                    <a:solidFill>
                      <a:srgbClr val="00B050"/>
                    </a:solidFill>
                    <a:sym typeface="Symbol" panose="05050102010706020507" pitchFamily="18" charset="2"/>
                  </a:rPr>
                  <a:t>-  </a:t>
                </a:r>
                <a:r>
                  <a:rPr lang="en-GB" sz="2400" dirty="0">
                    <a:solidFill>
                      <a:srgbClr val="00B050"/>
                    </a:solidFill>
                    <a:sym typeface="Symbol" panose="05050102010706020507" pitchFamily="18" charset="2"/>
                  </a:rPr>
                  <a:t></a:t>
                </a:r>
                <a:r>
                  <a:rPr lang="en-GB" sz="2400" baseline="-25000" dirty="0" err="1">
                    <a:solidFill>
                      <a:srgbClr val="00B050"/>
                    </a:solidFill>
                    <a:sym typeface="Symbol" panose="05050102010706020507" pitchFamily="18" charset="2"/>
                  </a:rPr>
                  <a:t>f</a:t>
                </a:r>
                <a:r>
                  <a:rPr lang="en-GB" sz="2400" dirty="0" err="1">
                    <a:solidFill>
                      <a:srgbClr val="00B050"/>
                    </a:solidFill>
                    <a:sym typeface="Symbol" panose="05050102010706020507" pitchFamily="18" charset="2"/>
                  </a:rPr>
                  <a:t>H</a:t>
                </a:r>
                <a:r>
                  <a:rPr lang="en-GB" sz="2400" dirty="0">
                    <a:solidFill>
                      <a:srgbClr val="00B050"/>
                    </a:solidFill>
                    <a:sym typeface="Symbol" panose="05050102010706020507" pitchFamily="18" charset="2"/>
                  </a:rPr>
                  <a:t>° </a:t>
                </a:r>
                <a:endParaRPr lang="en-GB" sz="2400" dirty="0"/>
              </a:p>
            </p:txBody>
          </p:sp>
          <p:sp>
            <p:nvSpPr>
              <p:cNvPr id="20" name="TextBox 19">
                <a:extLst>
                  <a:ext uri="{FF2B5EF4-FFF2-40B4-BE49-F238E27FC236}">
                    <a16:creationId xmlns:a16="http://schemas.microsoft.com/office/drawing/2014/main" id="{8D7D466E-760A-43D2-BB8B-67AF5CC5289A}"/>
                  </a:ext>
                </a:extLst>
              </p:cNvPr>
              <p:cNvSpPr txBox="1"/>
              <p:nvPr/>
            </p:nvSpPr>
            <p:spPr>
              <a:xfrm>
                <a:off x="3789946" y="1503027"/>
                <a:ext cx="1209395" cy="461665"/>
              </a:xfrm>
              <a:prstGeom prst="rect">
                <a:avLst/>
              </a:prstGeom>
              <a:noFill/>
            </p:spPr>
            <p:txBody>
              <a:bodyPr wrap="square">
                <a:spAutoFit/>
              </a:bodyPr>
              <a:lstStyle/>
              <a:p>
                <a:r>
                  <a:rPr lang="en-GB" sz="2400" b="1" dirty="0">
                    <a:solidFill>
                      <a:srgbClr val="00B050"/>
                    </a:solidFill>
                    <a:sym typeface="Symbol" panose="05050102010706020507" pitchFamily="18" charset="2"/>
                  </a:rPr>
                  <a:t>+ </a:t>
                </a:r>
                <a:r>
                  <a:rPr lang="en-GB" sz="2400" dirty="0">
                    <a:solidFill>
                      <a:srgbClr val="00B050"/>
                    </a:solidFill>
                    <a:sym typeface="Symbol" panose="05050102010706020507" pitchFamily="18" charset="2"/>
                  </a:rPr>
                  <a:t></a:t>
                </a:r>
                <a:r>
                  <a:rPr lang="en-GB" sz="2400" baseline="-25000" dirty="0" err="1">
                    <a:solidFill>
                      <a:srgbClr val="00B050"/>
                    </a:solidFill>
                    <a:sym typeface="Symbol" panose="05050102010706020507" pitchFamily="18" charset="2"/>
                  </a:rPr>
                  <a:t>f</a:t>
                </a:r>
                <a:r>
                  <a:rPr lang="en-GB" sz="2400" dirty="0" err="1">
                    <a:solidFill>
                      <a:srgbClr val="00B050"/>
                    </a:solidFill>
                    <a:sym typeface="Symbol" panose="05050102010706020507" pitchFamily="18" charset="2"/>
                  </a:rPr>
                  <a:t>H</a:t>
                </a:r>
                <a:r>
                  <a:rPr lang="en-GB" sz="2400" dirty="0">
                    <a:solidFill>
                      <a:srgbClr val="00B050"/>
                    </a:solidFill>
                    <a:sym typeface="Symbol" panose="05050102010706020507" pitchFamily="18" charset="2"/>
                  </a:rPr>
                  <a:t>° </a:t>
                </a:r>
                <a:endParaRPr lang="en-GB" sz="2400" dirty="0"/>
              </a:p>
            </p:txBody>
          </p:sp>
          <p:sp>
            <p:nvSpPr>
              <p:cNvPr id="23" name="Oval 22">
                <a:extLst>
                  <a:ext uri="{FF2B5EF4-FFF2-40B4-BE49-F238E27FC236}">
                    <a16:creationId xmlns:a16="http://schemas.microsoft.com/office/drawing/2014/main" id="{7BBF659F-E344-4150-B7B6-717E731AD02B}"/>
                  </a:ext>
                </a:extLst>
              </p:cNvPr>
              <p:cNvSpPr/>
              <p:nvPr/>
            </p:nvSpPr>
            <p:spPr>
              <a:xfrm>
                <a:off x="2205404" y="1555141"/>
                <a:ext cx="203682" cy="342460"/>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grpSp>
        <p:sp>
          <p:nvSpPr>
            <p:cNvPr id="62" name="TextBox 61">
              <a:extLst>
                <a:ext uri="{FF2B5EF4-FFF2-40B4-BE49-F238E27FC236}">
                  <a16:creationId xmlns:a16="http://schemas.microsoft.com/office/drawing/2014/main" id="{C8FF79ED-353E-46C2-8F17-BCA7B439016E}"/>
                </a:ext>
              </a:extLst>
            </p:cNvPr>
            <p:cNvSpPr txBox="1"/>
            <p:nvPr/>
          </p:nvSpPr>
          <p:spPr>
            <a:xfrm>
              <a:off x="3769044" y="621847"/>
              <a:ext cx="1353292" cy="461665"/>
            </a:xfrm>
            <a:prstGeom prst="rect">
              <a:avLst/>
            </a:prstGeom>
            <a:noFill/>
          </p:spPr>
          <p:txBody>
            <a:bodyPr wrap="square">
              <a:spAutoFit/>
            </a:bodyPr>
            <a:lstStyle/>
            <a:p>
              <a:r>
                <a:rPr lang="en-GB" sz="2400" dirty="0">
                  <a:solidFill>
                    <a:srgbClr val="00B050"/>
                  </a:solidFill>
                  <a:sym typeface="Symbol" panose="05050102010706020507" pitchFamily="18" charset="2"/>
                </a:rPr>
                <a:t></a:t>
              </a:r>
              <a:r>
                <a:rPr lang="en-GB" sz="2400" baseline="-25000" dirty="0" err="1">
                  <a:solidFill>
                    <a:srgbClr val="00B050"/>
                  </a:solidFill>
                  <a:sym typeface="Symbol" panose="05050102010706020507" pitchFamily="18" charset="2"/>
                </a:rPr>
                <a:t>rxn</a:t>
              </a:r>
              <a:r>
                <a:rPr lang="en-GB" sz="2400" dirty="0" err="1">
                  <a:solidFill>
                    <a:srgbClr val="00B050"/>
                  </a:solidFill>
                  <a:sym typeface="Symbol" panose="05050102010706020507" pitchFamily="18" charset="2"/>
                </a:rPr>
                <a:t>H</a:t>
              </a:r>
              <a:r>
                <a:rPr lang="en-GB" sz="2400" dirty="0">
                  <a:solidFill>
                    <a:srgbClr val="00B050"/>
                  </a:solidFill>
                  <a:sym typeface="Symbol" panose="05050102010706020507" pitchFamily="18" charset="2"/>
                </a:rPr>
                <a:t>° </a:t>
              </a:r>
              <a:endParaRPr lang="en-GB" sz="2400" dirty="0"/>
            </a:p>
          </p:txBody>
        </p:sp>
        <p:cxnSp>
          <p:nvCxnSpPr>
            <p:cNvPr id="67" name="Straight Arrow Connector 66">
              <a:extLst>
                <a:ext uri="{FF2B5EF4-FFF2-40B4-BE49-F238E27FC236}">
                  <a16:creationId xmlns:a16="http://schemas.microsoft.com/office/drawing/2014/main" id="{8BF35F63-CA4C-4004-BDFC-31285CEA23AB}"/>
                </a:ext>
              </a:extLst>
            </p:cNvPr>
            <p:cNvCxnSpPr>
              <a:cxnSpLocks/>
            </p:cNvCxnSpPr>
            <p:nvPr/>
          </p:nvCxnSpPr>
          <p:spPr>
            <a:xfrm flipV="1">
              <a:off x="3677040" y="1202569"/>
              <a:ext cx="1375757" cy="994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8" name="Straight Arrow Connector 67">
              <a:extLst>
                <a:ext uri="{FF2B5EF4-FFF2-40B4-BE49-F238E27FC236}">
                  <a16:creationId xmlns:a16="http://schemas.microsoft.com/office/drawing/2014/main" id="{906FB798-0576-4391-AEFA-900A5B6A0724}"/>
                </a:ext>
              </a:extLst>
            </p:cNvPr>
            <p:cNvCxnSpPr>
              <a:cxnSpLocks/>
            </p:cNvCxnSpPr>
            <p:nvPr/>
          </p:nvCxnSpPr>
          <p:spPr>
            <a:xfrm>
              <a:off x="2887837" y="1386198"/>
              <a:ext cx="1088519" cy="769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9" name="Straight Arrow Connector 68">
              <a:extLst>
                <a:ext uri="{FF2B5EF4-FFF2-40B4-BE49-F238E27FC236}">
                  <a16:creationId xmlns:a16="http://schemas.microsoft.com/office/drawing/2014/main" id="{C87C94CC-5C6E-468C-930C-236C498DBFD9}"/>
                </a:ext>
              </a:extLst>
            </p:cNvPr>
            <p:cNvCxnSpPr>
              <a:cxnSpLocks/>
            </p:cNvCxnSpPr>
            <p:nvPr/>
          </p:nvCxnSpPr>
          <p:spPr>
            <a:xfrm flipV="1">
              <a:off x="4748398" y="1421681"/>
              <a:ext cx="1031872" cy="717628"/>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72" name="TextBox 71">
            <a:extLst>
              <a:ext uri="{FF2B5EF4-FFF2-40B4-BE49-F238E27FC236}">
                <a16:creationId xmlns:a16="http://schemas.microsoft.com/office/drawing/2014/main" id="{FF46FE48-D798-48AD-8BE8-FC37FD6415C1}"/>
              </a:ext>
            </a:extLst>
          </p:cNvPr>
          <p:cNvSpPr txBox="1"/>
          <p:nvPr/>
        </p:nvSpPr>
        <p:spPr>
          <a:xfrm>
            <a:off x="4005956" y="5728706"/>
            <a:ext cx="2977897" cy="461665"/>
          </a:xfrm>
          <a:prstGeom prst="rect">
            <a:avLst/>
          </a:prstGeom>
          <a:noFill/>
        </p:spPr>
        <p:txBody>
          <a:bodyPr wrap="square">
            <a:spAutoFit/>
          </a:bodyPr>
          <a:lstStyle/>
          <a:p>
            <a:r>
              <a:rPr lang="en-GB" sz="2400" dirty="0">
                <a:solidFill>
                  <a:srgbClr val="00B050"/>
                </a:solidFill>
                <a:sym typeface="Symbol" panose="05050102010706020507" pitchFamily="18" charset="2"/>
              </a:rPr>
              <a:t></a:t>
            </a:r>
            <a:r>
              <a:rPr lang="en-GB" sz="2400" baseline="-25000" dirty="0" err="1">
                <a:solidFill>
                  <a:srgbClr val="00B050"/>
                </a:solidFill>
                <a:sym typeface="Symbol" panose="05050102010706020507" pitchFamily="18" charset="2"/>
              </a:rPr>
              <a:t>atom</a:t>
            </a:r>
            <a:r>
              <a:rPr lang="en-GB" sz="2400" dirty="0" err="1">
                <a:solidFill>
                  <a:srgbClr val="00B050"/>
                </a:solidFill>
                <a:sym typeface="Symbol" panose="05050102010706020507" pitchFamily="18" charset="2"/>
              </a:rPr>
              <a:t>H</a:t>
            </a:r>
            <a:r>
              <a:rPr lang="en-GB" sz="2400" dirty="0">
                <a:solidFill>
                  <a:srgbClr val="00B050"/>
                </a:solidFill>
                <a:sym typeface="Symbol" panose="05050102010706020507" pitchFamily="18" charset="2"/>
              </a:rPr>
              <a:t>° = - </a:t>
            </a:r>
            <a:r>
              <a:rPr lang="en-GB" sz="2400" baseline="-25000" dirty="0" err="1">
                <a:solidFill>
                  <a:srgbClr val="00B050"/>
                </a:solidFill>
                <a:sym typeface="Symbol" panose="05050102010706020507" pitchFamily="18" charset="2"/>
              </a:rPr>
              <a:t>f</a:t>
            </a:r>
            <a:r>
              <a:rPr lang="en-GB" sz="2400" dirty="0" err="1">
                <a:solidFill>
                  <a:srgbClr val="00B050"/>
                </a:solidFill>
                <a:sym typeface="Symbol" panose="05050102010706020507" pitchFamily="18" charset="2"/>
              </a:rPr>
              <a:t>H</a:t>
            </a:r>
            <a:r>
              <a:rPr lang="en-GB" sz="2400" dirty="0">
                <a:solidFill>
                  <a:srgbClr val="00B050"/>
                </a:solidFill>
                <a:sym typeface="Symbol" panose="05050102010706020507" pitchFamily="18" charset="2"/>
              </a:rPr>
              <a:t>°</a:t>
            </a:r>
            <a:endParaRPr lang="en-GB" sz="2400" dirty="0"/>
          </a:p>
        </p:txBody>
      </p:sp>
      <p:sp>
        <p:nvSpPr>
          <p:cNvPr id="40" name="TextBox 39">
            <a:extLst>
              <a:ext uri="{FF2B5EF4-FFF2-40B4-BE49-F238E27FC236}">
                <a16:creationId xmlns:a16="http://schemas.microsoft.com/office/drawing/2014/main" id="{E1AA58B7-8BFF-48C4-B535-9FACCF653BC2}"/>
              </a:ext>
            </a:extLst>
          </p:cNvPr>
          <p:cNvSpPr txBox="1"/>
          <p:nvPr/>
        </p:nvSpPr>
        <p:spPr>
          <a:xfrm>
            <a:off x="10920" y="786411"/>
            <a:ext cx="6109757" cy="2242409"/>
          </a:xfrm>
          <a:prstGeom prst="rect">
            <a:avLst/>
          </a:prstGeom>
          <a:noFill/>
        </p:spPr>
        <p:txBody>
          <a:bodyPr wrap="square">
            <a:spAutoFit/>
          </a:bodyPr>
          <a:lstStyle/>
          <a:p>
            <a:pPr>
              <a:lnSpc>
                <a:spcPts val="3400"/>
              </a:lnSpc>
            </a:pPr>
            <a:r>
              <a:rPr lang="en-GB" sz="2400" dirty="0"/>
              <a:t>Hess's Law is closely related to the concept of standard enthalpy of formation (</a:t>
            </a:r>
            <a:r>
              <a:rPr lang="en-GB" sz="2400" dirty="0" err="1"/>
              <a:t>Δ</a:t>
            </a:r>
            <a:r>
              <a:rPr lang="en-GB" sz="2400" baseline="-25000" dirty="0" err="1"/>
              <a:t>f</a:t>
            </a:r>
            <a:r>
              <a:rPr lang="en-GB" sz="2400" dirty="0" err="1"/>
              <a:t>H</a:t>
            </a:r>
            <a:r>
              <a:rPr lang="en-GB" sz="2400" dirty="0"/>
              <a:t>°), which is the change in enthalpy when one mole of a compound is formed from its elements in their standard states. </a:t>
            </a:r>
          </a:p>
        </p:txBody>
      </p:sp>
    </p:spTree>
    <p:extLst>
      <p:ext uri="{BB962C8B-B14F-4D97-AF65-F5344CB8AC3E}">
        <p14:creationId xmlns:p14="http://schemas.microsoft.com/office/powerpoint/2010/main" val="10961381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5279" y="16602"/>
            <a:ext cx="7760249"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rPr>
              <a:t>HESS’S LAW, </a:t>
            </a:r>
            <a:r>
              <a:rPr lang="en-GB" sz="3600" b="1" dirty="0" err="1">
                <a:solidFill>
                  <a:srgbClr val="0070C0"/>
                </a:solidFill>
                <a:effectLst>
                  <a:outerShdw blurRad="38100" dist="38100" dir="2700000" algn="tl">
                    <a:srgbClr val="000000">
                      <a:alpha val="43137"/>
                    </a:srgbClr>
                  </a:outerShdw>
                </a:effectLst>
              </a:rPr>
              <a:t>cnt</a:t>
            </a:r>
            <a:r>
              <a:rPr lang="en-GB" sz="3600" b="1" dirty="0">
                <a:solidFill>
                  <a:srgbClr val="0070C0"/>
                </a:solidFill>
                <a:effectLst>
                  <a:outerShdw blurRad="38100" dist="38100" dir="2700000" algn="tl">
                    <a:srgbClr val="000000">
                      <a:alpha val="43137"/>
                    </a:srgbClr>
                  </a:outerShdw>
                </a:effectLst>
              </a:rPr>
              <a:t>. </a:t>
            </a:r>
            <a:endParaRPr lang="en-GB" sz="3600" b="1" dirty="0">
              <a:effectLst>
                <a:outerShdw blurRad="38100" dist="38100" dir="2700000" algn="tl">
                  <a:srgbClr val="000000">
                    <a:alpha val="43137"/>
                  </a:srgbClr>
                </a:outerShdw>
              </a:effectLst>
            </a:endParaRPr>
          </a:p>
        </p:txBody>
      </p:sp>
      <p:sp>
        <p:nvSpPr>
          <p:cNvPr id="13" name="TextBox 12">
            <a:extLst>
              <a:ext uri="{FF2B5EF4-FFF2-40B4-BE49-F238E27FC236}">
                <a16:creationId xmlns:a16="http://schemas.microsoft.com/office/drawing/2014/main" id="{F8F187DF-D831-4FC5-B3E0-BB427990BAAE}"/>
              </a:ext>
            </a:extLst>
          </p:cNvPr>
          <p:cNvSpPr txBox="1"/>
          <p:nvPr/>
        </p:nvSpPr>
        <p:spPr>
          <a:xfrm>
            <a:off x="358862" y="1602296"/>
            <a:ext cx="10323093" cy="954107"/>
          </a:xfrm>
          <a:prstGeom prst="rect">
            <a:avLst/>
          </a:prstGeom>
          <a:noFill/>
        </p:spPr>
        <p:txBody>
          <a:bodyPr wrap="square">
            <a:spAutoFit/>
          </a:bodyPr>
          <a:lstStyle/>
          <a:p>
            <a:r>
              <a:rPr lang="en-GB" sz="2800" dirty="0">
                <a:solidFill>
                  <a:srgbClr val="0000FF"/>
                </a:solidFill>
              </a:rPr>
              <a:t>Reactants</a:t>
            </a:r>
            <a:r>
              <a:rPr lang="en-GB" sz="2800" dirty="0"/>
              <a:t> </a:t>
            </a:r>
            <a:r>
              <a:rPr lang="en-GB" sz="2800" dirty="0">
                <a:sym typeface="Symbol" panose="05050102010706020507" pitchFamily="18" charset="2"/>
              </a:rPr>
              <a:t> </a:t>
            </a:r>
            <a:r>
              <a:rPr lang="en-GB" sz="2800" dirty="0">
                <a:solidFill>
                  <a:srgbClr val="CC66FF"/>
                </a:solidFill>
                <a:sym typeface="Symbol" panose="05050102010706020507" pitchFamily="18" charset="2"/>
              </a:rPr>
              <a:t>Elements:</a:t>
            </a:r>
            <a:r>
              <a:rPr lang="en-GB" sz="2800" dirty="0">
                <a:sym typeface="Symbol" panose="05050102010706020507" pitchFamily="18" charset="2"/>
              </a:rPr>
              <a:t>		</a:t>
            </a:r>
            <a:r>
              <a:rPr lang="en-GB" sz="2800" dirty="0">
                <a:solidFill>
                  <a:srgbClr val="00B050"/>
                </a:solidFill>
                <a:sym typeface="Symbol" panose="05050102010706020507" pitchFamily="18" charset="2"/>
              </a:rPr>
              <a:t>-</a:t>
            </a:r>
            <a:r>
              <a:rPr lang="en-GB" sz="2800" baseline="-25000" dirty="0" err="1">
                <a:solidFill>
                  <a:srgbClr val="00B050"/>
                </a:solidFill>
                <a:sym typeface="Symbol" panose="05050102010706020507" pitchFamily="18" charset="2"/>
              </a:rPr>
              <a:t>f</a:t>
            </a:r>
            <a:r>
              <a:rPr lang="en-GB" sz="2800" dirty="0" err="1">
                <a:solidFill>
                  <a:srgbClr val="00B050"/>
                </a:solidFill>
                <a:sym typeface="Symbol" panose="05050102010706020507" pitchFamily="18" charset="2"/>
              </a:rPr>
              <a:t>H</a:t>
            </a:r>
            <a:r>
              <a:rPr lang="en-GB" sz="2800" dirty="0">
                <a:solidFill>
                  <a:srgbClr val="00B050"/>
                </a:solidFill>
                <a:sym typeface="Symbol" panose="05050102010706020507" pitchFamily="18" charset="2"/>
              </a:rPr>
              <a:t>° </a:t>
            </a:r>
            <a:r>
              <a:rPr lang="en-GB" sz="2800" dirty="0">
                <a:sym typeface="Symbol" panose="05050102010706020507" pitchFamily="18" charset="2"/>
              </a:rPr>
              <a:t>(</a:t>
            </a:r>
            <a:r>
              <a:rPr lang="en-GB" sz="2800" dirty="0">
                <a:solidFill>
                  <a:srgbClr val="0000FF"/>
                </a:solidFill>
                <a:sym typeface="Symbol" panose="05050102010706020507" pitchFamily="18" charset="2"/>
              </a:rPr>
              <a:t>reactant 1</a:t>
            </a:r>
            <a:r>
              <a:rPr lang="en-GB" sz="2800" dirty="0">
                <a:sym typeface="Symbol" panose="05050102010706020507" pitchFamily="18" charset="2"/>
              </a:rPr>
              <a:t>)	</a:t>
            </a:r>
          </a:p>
          <a:p>
            <a:r>
              <a:rPr lang="en-GB" sz="2800" dirty="0">
                <a:solidFill>
                  <a:srgbClr val="00B050"/>
                </a:solidFill>
                <a:sym typeface="Symbol" panose="05050102010706020507" pitchFamily="18" charset="2"/>
              </a:rPr>
              <a:t>								-</a:t>
            </a:r>
            <a:r>
              <a:rPr lang="en-GB" sz="2800" baseline="-25000" dirty="0" err="1">
                <a:solidFill>
                  <a:srgbClr val="00B050"/>
                </a:solidFill>
                <a:sym typeface="Symbol" panose="05050102010706020507" pitchFamily="18" charset="2"/>
              </a:rPr>
              <a:t>f</a:t>
            </a:r>
            <a:r>
              <a:rPr lang="en-GB" sz="2800" dirty="0" err="1">
                <a:solidFill>
                  <a:srgbClr val="00B050"/>
                </a:solidFill>
                <a:sym typeface="Symbol" panose="05050102010706020507" pitchFamily="18" charset="2"/>
              </a:rPr>
              <a:t>H</a:t>
            </a:r>
            <a:r>
              <a:rPr lang="en-GB" sz="2800" dirty="0">
                <a:solidFill>
                  <a:srgbClr val="00B050"/>
                </a:solidFill>
                <a:sym typeface="Symbol" panose="05050102010706020507" pitchFamily="18" charset="2"/>
              </a:rPr>
              <a:t>° </a:t>
            </a:r>
            <a:r>
              <a:rPr lang="en-GB" sz="2800" dirty="0">
                <a:sym typeface="Symbol" panose="05050102010706020507" pitchFamily="18" charset="2"/>
              </a:rPr>
              <a:t>(</a:t>
            </a:r>
            <a:r>
              <a:rPr lang="en-GB" sz="2800" dirty="0">
                <a:solidFill>
                  <a:srgbClr val="0000FF"/>
                </a:solidFill>
                <a:sym typeface="Symbol" panose="05050102010706020507" pitchFamily="18" charset="2"/>
              </a:rPr>
              <a:t>reactant 2</a:t>
            </a:r>
            <a:r>
              <a:rPr lang="en-GB" sz="2800" dirty="0">
                <a:sym typeface="Symbol" panose="05050102010706020507" pitchFamily="18" charset="2"/>
              </a:rPr>
              <a:t>)   etc</a:t>
            </a:r>
            <a:endParaRPr lang="en-GB" sz="2800" dirty="0"/>
          </a:p>
        </p:txBody>
      </p:sp>
      <p:sp>
        <p:nvSpPr>
          <p:cNvPr id="15" name="TextBox 14">
            <a:extLst>
              <a:ext uri="{FF2B5EF4-FFF2-40B4-BE49-F238E27FC236}">
                <a16:creationId xmlns:a16="http://schemas.microsoft.com/office/drawing/2014/main" id="{722AC894-3978-4D92-B4C4-1D1A95346127}"/>
              </a:ext>
            </a:extLst>
          </p:cNvPr>
          <p:cNvSpPr txBox="1"/>
          <p:nvPr/>
        </p:nvSpPr>
        <p:spPr>
          <a:xfrm>
            <a:off x="358862" y="2898863"/>
            <a:ext cx="11173690" cy="954107"/>
          </a:xfrm>
          <a:prstGeom prst="rect">
            <a:avLst/>
          </a:prstGeom>
          <a:noFill/>
        </p:spPr>
        <p:txBody>
          <a:bodyPr wrap="square">
            <a:spAutoFit/>
          </a:bodyPr>
          <a:lstStyle/>
          <a:p>
            <a:r>
              <a:rPr lang="en-GB" sz="2800" dirty="0">
                <a:solidFill>
                  <a:srgbClr val="CC66FF"/>
                </a:solidFill>
              </a:rPr>
              <a:t>Elements</a:t>
            </a:r>
            <a:r>
              <a:rPr lang="en-GB" sz="2800" dirty="0"/>
              <a:t> </a:t>
            </a:r>
            <a:r>
              <a:rPr lang="en-GB" sz="2800" dirty="0">
                <a:sym typeface="Symbol" panose="05050102010706020507" pitchFamily="18" charset="2"/>
              </a:rPr>
              <a:t> </a:t>
            </a:r>
            <a:r>
              <a:rPr lang="en-GB" sz="2800" dirty="0">
                <a:solidFill>
                  <a:srgbClr val="FF0000"/>
                </a:solidFill>
                <a:sym typeface="Symbol" panose="05050102010706020507" pitchFamily="18" charset="2"/>
              </a:rPr>
              <a:t>Products:</a:t>
            </a:r>
            <a:r>
              <a:rPr lang="en-GB" sz="2800" dirty="0">
                <a:sym typeface="Symbol" panose="05050102010706020507" pitchFamily="18" charset="2"/>
              </a:rPr>
              <a:t>	 	 </a:t>
            </a:r>
            <a:r>
              <a:rPr lang="en-GB" sz="2800" dirty="0">
                <a:solidFill>
                  <a:srgbClr val="00B050"/>
                </a:solidFill>
                <a:sym typeface="Symbol" panose="05050102010706020507" pitchFamily="18" charset="2"/>
              </a:rPr>
              <a:t></a:t>
            </a:r>
            <a:r>
              <a:rPr lang="en-GB" sz="2800" baseline="-25000" dirty="0" err="1">
                <a:solidFill>
                  <a:srgbClr val="00B050"/>
                </a:solidFill>
                <a:sym typeface="Symbol" panose="05050102010706020507" pitchFamily="18" charset="2"/>
              </a:rPr>
              <a:t>f</a:t>
            </a:r>
            <a:r>
              <a:rPr lang="en-GB" sz="2800" dirty="0" err="1">
                <a:solidFill>
                  <a:srgbClr val="00B050"/>
                </a:solidFill>
                <a:sym typeface="Symbol" panose="05050102010706020507" pitchFamily="18" charset="2"/>
              </a:rPr>
              <a:t>H</a:t>
            </a:r>
            <a:r>
              <a:rPr lang="en-GB" sz="2800" dirty="0">
                <a:solidFill>
                  <a:srgbClr val="00B050"/>
                </a:solidFill>
                <a:sym typeface="Symbol" panose="05050102010706020507" pitchFamily="18" charset="2"/>
              </a:rPr>
              <a:t>° </a:t>
            </a:r>
            <a:r>
              <a:rPr lang="en-GB" sz="2800" dirty="0">
                <a:sym typeface="Symbol" panose="05050102010706020507" pitchFamily="18" charset="2"/>
              </a:rPr>
              <a:t>(</a:t>
            </a:r>
            <a:r>
              <a:rPr lang="en-GB" sz="2800" dirty="0">
                <a:solidFill>
                  <a:srgbClr val="FF0000"/>
                </a:solidFill>
                <a:sym typeface="Symbol" panose="05050102010706020507" pitchFamily="18" charset="2"/>
              </a:rPr>
              <a:t>product 1</a:t>
            </a:r>
            <a:r>
              <a:rPr lang="en-GB" sz="2800" dirty="0">
                <a:sym typeface="Symbol" panose="05050102010706020507" pitchFamily="18" charset="2"/>
              </a:rPr>
              <a:t>)	 </a:t>
            </a:r>
          </a:p>
          <a:p>
            <a:r>
              <a:rPr lang="en-GB" sz="2800" dirty="0">
                <a:solidFill>
                  <a:srgbClr val="00B050"/>
                </a:solidFill>
                <a:sym typeface="Symbol" panose="05050102010706020507" pitchFamily="18" charset="2"/>
              </a:rPr>
              <a:t>								 </a:t>
            </a:r>
            <a:r>
              <a:rPr lang="en-GB" sz="2800" baseline="-25000" dirty="0" err="1">
                <a:solidFill>
                  <a:srgbClr val="00B050"/>
                </a:solidFill>
                <a:sym typeface="Symbol" panose="05050102010706020507" pitchFamily="18" charset="2"/>
              </a:rPr>
              <a:t>f</a:t>
            </a:r>
            <a:r>
              <a:rPr lang="en-GB" sz="2800" dirty="0" err="1">
                <a:solidFill>
                  <a:srgbClr val="00B050"/>
                </a:solidFill>
                <a:sym typeface="Symbol" panose="05050102010706020507" pitchFamily="18" charset="2"/>
              </a:rPr>
              <a:t>H</a:t>
            </a:r>
            <a:r>
              <a:rPr lang="en-GB" sz="2800" dirty="0">
                <a:solidFill>
                  <a:srgbClr val="00B050"/>
                </a:solidFill>
                <a:sym typeface="Symbol" panose="05050102010706020507" pitchFamily="18" charset="2"/>
              </a:rPr>
              <a:t>° </a:t>
            </a:r>
            <a:r>
              <a:rPr lang="en-GB" sz="2800" dirty="0">
                <a:sym typeface="Symbol" panose="05050102010706020507" pitchFamily="18" charset="2"/>
              </a:rPr>
              <a:t>(</a:t>
            </a:r>
            <a:r>
              <a:rPr lang="en-GB" sz="2800" dirty="0">
                <a:solidFill>
                  <a:srgbClr val="FF0000"/>
                </a:solidFill>
                <a:sym typeface="Symbol" panose="05050102010706020507" pitchFamily="18" charset="2"/>
              </a:rPr>
              <a:t>product 2</a:t>
            </a:r>
            <a:r>
              <a:rPr lang="en-GB" sz="2800" dirty="0">
                <a:sym typeface="Symbol" panose="05050102010706020507" pitchFamily="18" charset="2"/>
              </a:rPr>
              <a:t>)   etc</a:t>
            </a:r>
            <a:endParaRPr lang="en-GB" sz="2800" dirty="0"/>
          </a:p>
        </p:txBody>
      </p:sp>
      <p:sp>
        <p:nvSpPr>
          <p:cNvPr id="16" name="TextBox 15">
            <a:extLst>
              <a:ext uri="{FF2B5EF4-FFF2-40B4-BE49-F238E27FC236}">
                <a16:creationId xmlns:a16="http://schemas.microsoft.com/office/drawing/2014/main" id="{46E52B16-A77C-4FD4-A953-E04C3EC89411}"/>
              </a:ext>
            </a:extLst>
          </p:cNvPr>
          <p:cNvSpPr txBox="1"/>
          <p:nvPr/>
        </p:nvSpPr>
        <p:spPr>
          <a:xfrm>
            <a:off x="8708805" y="1953443"/>
            <a:ext cx="3564021" cy="523220"/>
          </a:xfrm>
          <a:prstGeom prst="rect">
            <a:avLst/>
          </a:prstGeom>
          <a:noFill/>
        </p:spPr>
        <p:txBody>
          <a:bodyPr wrap="square" rtlCol="0">
            <a:spAutoFit/>
          </a:bodyPr>
          <a:lstStyle/>
          <a:p>
            <a:r>
              <a:rPr lang="en-GB" sz="2800" dirty="0"/>
              <a:t>-</a:t>
            </a:r>
            <a:r>
              <a:rPr lang="en-GB" sz="2800" dirty="0">
                <a:sym typeface="Symbol" panose="05050102010706020507" pitchFamily="18" charset="2"/>
              </a:rPr>
              <a:t> </a:t>
            </a:r>
            <a:r>
              <a:rPr lang="en-GB" sz="2800" dirty="0">
                <a:solidFill>
                  <a:srgbClr val="00B050"/>
                </a:solidFill>
                <a:sym typeface="Symbol" panose="05050102010706020507" pitchFamily="18" charset="2"/>
              </a:rPr>
              <a:t></a:t>
            </a:r>
            <a:r>
              <a:rPr lang="en-GB" sz="2800" baseline="-25000" dirty="0" err="1">
                <a:solidFill>
                  <a:srgbClr val="00B050"/>
                </a:solidFill>
                <a:sym typeface="Symbol" panose="05050102010706020507" pitchFamily="18" charset="2"/>
              </a:rPr>
              <a:t>f</a:t>
            </a:r>
            <a:r>
              <a:rPr lang="en-GB" sz="2800" dirty="0" err="1">
                <a:solidFill>
                  <a:srgbClr val="00B050"/>
                </a:solidFill>
                <a:sym typeface="Symbol" panose="05050102010706020507" pitchFamily="18" charset="2"/>
              </a:rPr>
              <a:t>H</a:t>
            </a:r>
            <a:r>
              <a:rPr lang="en-GB" sz="2800" dirty="0">
                <a:solidFill>
                  <a:srgbClr val="00B050"/>
                </a:solidFill>
                <a:sym typeface="Symbol" panose="05050102010706020507" pitchFamily="18" charset="2"/>
              </a:rPr>
              <a:t>° </a:t>
            </a:r>
            <a:r>
              <a:rPr lang="en-GB" sz="2800" dirty="0">
                <a:sym typeface="Symbol" panose="05050102010706020507" pitchFamily="18" charset="2"/>
              </a:rPr>
              <a:t>(</a:t>
            </a:r>
            <a:r>
              <a:rPr lang="en-GB" sz="2800" dirty="0">
                <a:solidFill>
                  <a:srgbClr val="0000FF"/>
                </a:solidFill>
                <a:sym typeface="Symbol" panose="05050102010706020507" pitchFamily="18" charset="2"/>
              </a:rPr>
              <a:t>reactants</a:t>
            </a:r>
            <a:r>
              <a:rPr lang="en-GB" sz="2800" dirty="0">
                <a:sym typeface="Symbol" panose="05050102010706020507" pitchFamily="18" charset="2"/>
              </a:rPr>
              <a:t>) </a:t>
            </a:r>
            <a:endParaRPr lang="en-GB" sz="2800" dirty="0"/>
          </a:p>
        </p:txBody>
      </p:sp>
      <p:sp>
        <p:nvSpPr>
          <p:cNvPr id="17" name="TextBox 16">
            <a:extLst>
              <a:ext uri="{FF2B5EF4-FFF2-40B4-BE49-F238E27FC236}">
                <a16:creationId xmlns:a16="http://schemas.microsoft.com/office/drawing/2014/main" id="{807AD32E-5EA1-4067-8DEF-667E1ECA5B08}"/>
              </a:ext>
            </a:extLst>
          </p:cNvPr>
          <p:cNvSpPr txBox="1"/>
          <p:nvPr/>
        </p:nvSpPr>
        <p:spPr>
          <a:xfrm>
            <a:off x="8839515" y="3061197"/>
            <a:ext cx="3302599" cy="523220"/>
          </a:xfrm>
          <a:prstGeom prst="rect">
            <a:avLst/>
          </a:prstGeom>
          <a:noFill/>
        </p:spPr>
        <p:txBody>
          <a:bodyPr wrap="square" rtlCol="0">
            <a:spAutoFit/>
          </a:bodyPr>
          <a:lstStyle/>
          <a:p>
            <a:r>
              <a:rPr lang="en-GB" sz="2800" dirty="0">
                <a:sym typeface="Symbol" panose="05050102010706020507" pitchFamily="18" charset="2"/>
              </a:rPr>
              <a:t> </a:t>
            </a:r>
            <a:r>
              <a:rPr lang="en-GB" sz="2800" dirty="0">
                <a:solidFill>
                  <a:srgbClr val="00B050"/>
                </a:solidFill>
                <a:sym typeface="Symbol" panose="05050102010706020507" pitchFamily="18" charset="2"/>
              </a:rPr>
              <a:t></a:t>
            </a:r>
            <a:r>
              <a:rPr lang="en-GB" sz="2800" baseline="-25000" dirty="0" err="1">
                <a:solidFill>
                  <a:srgbClr val="00B050"/>
                </a:solidFill>
                <a:sym typeface="Symbol" panose="05050102010706020507" pitchFamily="18" charset="2"/>
              </a:rPr>
              <a:t>f</a:t>
            </a:r>
            <a:r>
              <a:rPr lang="en-GB" sz="2800" dirty="0" err="1">
                <a:solidFill>
                  <a:srgbClr val="00B050"/>
                </a:solidFill>
                <a:sym typeface="Symbol" panose="05050102010706020507" pitchFamily="18" charset="2"/>
              </a:rPr>
              <a:t>H</a:t>
            </a:r>
            <a:r>
              <a:rPr lang="en-GB" sz="2800" dirty="0">
                <a:solidFill>
                  <a:srgbClr val="00B050"/>
                </a:solidFill>
                <a:sym typeface="Symbol" panose="05050102010706020507" pitchFamily="18" charset="2"/>
              </a:rPr>
              <a:t>° </a:t>
            </a:r>
            <a:r>
              <a:rPr lang="en-GB" sz="2800" dirty="0">
                <a:sym typeface="Symbol" panose="05050102010706020507" pitchFamily="18" charset="2"/>
              </a:rPr>
              <a:t>(</a:t>
            </a:r>
            <a:r>
              <a:rPr lang="en-GB" sz="2800" dirty="0">
                <a:solidFill>
                  <a:srgbClr val="FF0000"/>
                </a:solidFill>
                <a:sym typeface="Symbol" panose="05050102010706020507" pitchFamily="18" charset="2"/>
              </a:rPr>
              <a:t>products</a:t>
            </a:r>
            <a:r>
              <a:rPr lang="en-GB" sz="2800" dirty="0">
                <a:sym typeface="Symbol" panose="05050102010706020507" pitchFamily="18" charset="2"/>
              </a:rPr>
              <a:t>) </a:t>
            </a:r>
            <a:endParaRPr lang="en-GB" sz="2800" dirty="0"/>
          </a:p>
        </p:txBody>
      </p:sp>
      <p:sp>
        <p:nvSpPr>
          <p:cNvPr id="19" name="TextBox 18">
            <a:extLst>
              <a:ext uri="{FF2B5EF4-FFF2-40B4-BE49-F238E27FC236}">
                <a16:creationId xmlns:a16="http://schemas.microsoft.com/office/drawing/2014/main" id="{395FEAFC-C929-4323-B6C1-F124B49EE04E}"/>
              </a:ext>
            </a:extLst>
          </p:cNvPr>
          <p:cNvSpPr txBox="1"/>
          <p:nvPr/>
        </p:nvSpPr>
        <p:spPr>
          <a:xfrm>
            <a:off x="1955939" y="5512420"/>
            <a:ext cx="9967355" cy="584775"/>
          </a:xfrm>
          <a:prstGeom prst="rect">
            <a:avLst/>
          </a:prstGeom>
          <a:noFill/>
          <a:ln w="38100">
            <a:solidFill>
              <a:srgbClr val="00B0F0"/>
            </a:solidFill>
          </a:ln>
        </p:spPr>
        <p:txBody>
          <a:bodyPr wrap="square">
            <a:spAutoFit/>
          </a:bodyPr>
          <a:lstStyle/>
          <a:p>
            <a:r>
              <a:rPr lang="en-GB" sz="3200">
                <a:solidFill>
                  <a:srgbClr val="00B050"/>
                </a:solidFill>
                <a:sym typeface="Symbol" panose="05050102010706020507" pitchFamily="18" charset="2"/>
              </a:rPr>
              <a:t></a:t>
            </a:r>
            <a:r>
              <a:rPr lang="en-GB" sz="3200" baseline="-25000" err="1">
                <a:solidFill>
                  <a:srgbClr val="00B050"/>
                </a:solidFill>
                <a:sym typeface="Symbol" panose="05050102010706020507" pitchFamily="18" charset="2"/>
              </a:rPr>
              <a:t>rxn</a:t>
            </a:r>
            <a:r>
              <a:rPr lang="en-GB" sz="3200" err="1">
                <a:solidFill>
                  <a:srgbClr val="00B050"/>
                </a:solidFill>
                <a:sym typeface="Symbol" panose="05050102010706020507" pitchFamily="18" charset="2"/>
              </a:rPr>
              <a:t>H</a:t>
            </a:r>
            <a:r>
              <a:rPr lang="en-GB" sz="3200">
                <a:solidFill>
                  <a:srgbClr val="00B050"/>
                </a:solidFill>
                <a:sym typeface="Symbol" panose="05050102010706020507" pitchFamily="18" charset="2"/>
              </a:rPr>
              <a:t> </a:t>
            </a:r>
            <a:r>
              <a:rPr lang="en-GB" sz="3200">
                <a:sym typeface="Symbol" panose="05050102010706020507" pitchFamily="18" charset="2"/>
              </a:rPr>
              <a:t>=  </a:t>
            </a:r>
            <a:r>
              <a:rPr lang="en-GB" sz="3200">
                <a:solidFill>
                  <a:srgbClr val="00B050"/>
                </a:solidFill>
                <a:sym typeface="Symbol" panose="05050102010706020507" pitchFamily="18" charset="2"/>
              </a:rPr>
              <a:t></a:t>
            </a:r>
            <a:r>
              <a:rPr lang="en-GB" sz="3200" baseline="-25000" err="1">
                <a:solidFill>
                  <a:srgbClr val="00B050"/>
                </a:solidFill>
                <a:sym typeface="Symbol" panose="05050102010706020507" pitchFamily="18" charset="2"/>
              </a:rPr>
              <a:t>f</a:t>
            </a:r>
            <a:r>
              <a:rPr lang="en-GB" sz="3200" err="1">
                <a:solidFill>
                  <a:srgbClr val="00B050"/>
                </a:solidFill>
                <a:sym typeface="Symbol" panose="05050102010706020507" pitchFamily="18" charset="2"/>
              </a:rPr>
              <a:t>H</a:t>
            </a:r>
            <a:r>
              <a:rPr lang="en-GB" sz="3200">
                <a:solidFill>
                  <a:srgbClr val="00B050"/>
                </a:solidFill>
                <a:sym typeface="Symbol" panose="05050102010706020507" pitchFamily="18" charset="2"/>
              </a:rPr>
              <a:t>° </a:t>
            </a:r>
            <a:r>
              <a:rPr lang="en-GB" sz="3200">
                <a:sym typeface="Symbol" panose="05050102010706020507" pitchFamily="18" charset="2"/>
              </a:rPr>
              <a:t>(</a:t>
            </a:r>
            <a:r>
              <a:rPr lang="en-GB" sz="3200">
                <a:solidFill>
                  <a:srgbClr val="FF0000"/>
                </a:solidFill>
                <a:sym typeface="Symbol" panose="05050102010706020507" pitchFamily="18" charset="2"/>
              </a:rPr>
              <a:t>products</a:t>
            </a:r>
            <a:r>
              <a:rPr lang="en-GB" sz="3200">
                <a:sym typeface="Symbol" panose="05050102010706020507" pitchFamily="18" charset="2"/>
              </a:rPr>
              <a:t>)   -    </a:t>
            </a:r>
            <a:r>
              <a:rPr lang="en-GB" sz="3200">
                <a:solidFill>
                  <a:srgbClr val="00B050"/>
                </a:solidFill>
                <a:sym typeface="Symbol" panose="05050102010706020507" pitchFamily="18" charset="2"/>
              </a:rPr>
              <a:t></a:t>
            </a:r>
            <a:r>
              <a:rPr lang="en-GB" sz="3200" baseline="-25000" err="1">
                <a:solidFill>
                  <a:srgbClr val="00B050"/>
                </a:solidFill>
                <a:sym typeface="Symbol" panose="05050102010706020507" pitchFamily="18" charset="2"/>
              </a:rPr>
              <a:t>f</a:t>
            </a:r>
            <a:r>
              <a:rPr lang="en-GB" sz="3200" err="1">
                <a:solidFill>
                  <a:srgbClr val="00B050"/>
                </a:solidFill>
                <a:sym typeface="Symbol" panose="05050102010706020507" pitchFamily="18" charset="2"/>
              </a:rPr>
              <a:t>H</a:t>
            </a:r>
            <a:r>
              <a:rPr lang="en-GB" sz="3200">
                <a:solidFill>
                  <a:srgbClr val="00B050"/>
                </a:solidFill>
                <a:sym typeface="Symbol" panose="05050102010706020507" pitchFamily="18" charset="2"/>
              </a:rPr>
              <a:t>° </a:t>
            </a:r>
            <a:r>
              <a:rPr lang="en-GB" sz="3200">
                <a:sym typeface="Symbol" panose="05050102010706020507" pitchFamily="18" charset="2"/>
              </a:rPr>
              <a:t>(</a:t>
            </a:r>
            <a:r>
              <a:rPr lang="en-GB" sz="3200">
                <a:solidFill>
                  <a:srgbClr val="0000FF"/>
                </a:solidFill>
                <a:sym typeface="Symbol" panose="05050102010706020507" pitchFamily="18" charset="2"/>
              </a:rPr>
              <a:t>reactants</a:t>
            </a:r>
            <a:r>
              <a:rPr lang="en-GB" sz="3200">
                <a:sym typeface="Symbol" panose="05050102010706020507" pitchFamily="18" charset="2"/>
              </a:rPr>
              <a:t>) </a:t>
            </a:r>
            <a:r>
              <a:rPr lang="en-GB" sz="3200">
                <a:solidFill>
                  <a:srgbClr val="00B050"/>
                </a:solidFill>
                <a:sym typeface="Symbol" panose="05050102010706020507" pitchFamily="18" charset="2"/>
              </a:rPr>
              <a:t> </a:t>
            </a:r>
            <a:endParaRPr lang="en-GB" sz="3200"/>
          </a:p>
        </p:txBody>
      </p:sp>
      <p:sp>
        <p:nvSpPr>
          <p:cNvPr id="21" name="TextBox 20">
            <a:extLst>
              <a:ext uri="{FF2B5EF4-FFF2-40B4-BE49-F238E27FC236}">
                <a16:creationId xmlns:a16="http://schemas.microsoft.com/office/drawing/2014/main" id="{76A5CE51-5622-435C-BD2B-18A192D2E185}"/>
              </a:ext>
            </a:extLst>
          </p:cNvPr>
          <p:cNvSpPr txBox="1"/>
          <p:nvPr/>
        </p:nvSpPr>
        <p:spPr>
          <a:xfrm>
            <a:off x="2322605" y="4437504"/>
            <a:ext cx="8359350" cy="523220"/>
          </a:xfrm>
          <a:prstGeom prst="rect">
            <a:avLst/>
          </a:prstGeom>
          <a:noFill/>
        </p:spPr>
        <p:txBody>
          <a:bodyPr wrap="square">
            <a:spAutoFit/>
          </a:bodyPr>
          <a:lstStyle/>
          <a:p>
            <a:r>
              <a:rPr lang="en-GB" sz="2800" dirty="0">
                <a:solidFill>
                  <a:srgbClr val="00B050"/>
                </a:solidFill>
                <a:sym typeface="Symbol" panose="05050102010706020507" pitchFamily="18" charset="2"/>
              </a:rPr>
              <a:t></a:t>
            </a:r>
            <a:r>
              <a:rPr lang="en-GB" sz="2800" baseline="-25000" dirty="0" err="1">
                <a:solidFill>
                  <a:srgbClr val="00B050"/>
                </a:solidFill>
                <a:sym typeface="Symbol" panose="05050102010706020507" pitchFamily="18" charset="2"/>
              </a:rPr>
              <a:t>rxn</a:t>
            </a:r>
            <a:r>
              <a:rPr lang="en-GB" sz="2800" dirty="0" err="1">
                <a:solidFill>
                  <a:srgbClr val="00B050"/>
                </a:solidFill>
                <a:sym typeface="Symbol" panose="05050102010706020507" pitchFamily="18" charset="2"/>
              </a:rPr>
              <a:t>H</a:t>
            </a:r>
            <a:r>
              <a:rPr lang="en-GB" sz="2800" dirty="0">
                <a:solidFill>
                  <a:srgbClr val="00B050"/>
                </a:solidFill>
                <a:sym typeface="Symbol" panose="05050102010706020507" pitchFamily="18" charset="2"/>
              </a:rPr>
              <a:t> </a:t>
            </a:r>
            <a:r>
              <a:rPr lang="en-GB" sz="2800" dirty="0">
                <a:sym typeface="Symbol" panose="05050102010706020507" pitchFamily="18" charset="2"/>
              </a:rPr>
              <a:t>= - </a:t>
            </a:r>
            <a:r>
              <a:rPr lang="en-GB" sz="2800" dirty="0">
                <a:solidFill>
                  <a:srgbClr val="00B050"/>
                </a:solidFill>
                <a:sym typeface="Symbol" panose="05050102010706020507" pitchFamily="18" charset="2"/>
              </a:rPr>
              <a:t></a:t>
            </a:r>
            <a:r>
              <a:rPr lang="en-GB" sz="2800" baseline="-25000" dirty="0" err="1">
                <a:solidFill>
                  <a:srgbClr val="00B050"/>
                </a:solidFill>
                <a:sym typeface="Symbol" panose="05050102010706020507" pitchFamily="18" charset="2"/>
              </a:rPr>
              <a:t>f</a:t>
            </a:r>
            <a:r>
              <a:rPr lang="en-GB" sz="2800" dirty="0" err="1">
                <a:solidFill>
                  <a:srgbClr val="00B050"/>
                </a:solidFill>
                <a:sym typeface="Symbol" panose="05050102010706020507" pitchFamily="18" charset="2"/>
              </a:rPr>
              <a:t>H</a:t>
            </a:r>
            <a:r>
              <a:rPr lang="en-GB" sz="2800" dirty="0">
                <a:solidFill>
                  <a:srgbClr val="00B050"/>
                </a:solidFill>
                <a:sym typeface="Symbol" panose="05050102010706020507" pitchFamily="18" charset="2"/>
              </a:rPr>
              <a:t>° </a:t>
            </a:r>
            <a:r>
              <a:rPr lang="en-GB" sz="2800" dirty="0">
                <a:sym typeface="Symbol" panose="05050102010706020507" pitchFamily="18" charset="2"/>
              </a:rPr>
              <a:t>(</a:t>
            </a:r>
            <a:r>
              <a:rPr lang="en-GB" sz="2800" dirty="0">
                <a:solidFill>
                  <a:srgbClr val="0000FF"/>
                </a:solidFill>
                <a:sym typeface="Symbol" panose="05050102010706020507" pitchFamily="18" charset="2"/>
              </a:rPr>
              <a:t>reactants</a:t>
            </a:r>
            <a:r>
              <a:rPr lang="en-GB" sz="2800" dirty="0">
                <a:sym typeface="Symbol" panose="05050102010706020507" pitchFamily="18" charset="2"/>
              </a:rPr>
              <a:t>) +  </a:t>
            </a:r>
            <a:r>
              <a:rPr lang="en-GB" sz="2800" dirty="0">
                <a:solidFill>
                  <a:srgbClr val="00B050"/>
                </a:solidFill>
                <a:sym typeface="Symbol" panose="05050102010706020507" pitchFamily="18" charset="2"/>
              </a:rPr>
              <a:t></a:t>
            </a:r>
            <a:r>
              <a:rPr lang="en-GB" sz="2800" baseline="-25000" dirty="0" err="1">
                <a:solidFill>
                  <a:srgbClr val="00B050"/>
                </a:solidFill>
                <a:sym typeface="Symbol" panose="05050102010706020507" pitchFamily="18" charset="2"/>
              </a:rPr>
              <a:t>f</a:t>
            </a:r>
            <a:r>
              <a:rPr lang="en-GB" sz="2800" dirty="0" err="1">
                <a:solidFill>
                  <a:srgbClr val="00B050"/>
                </a:solidFill>
                <a:sym typeface="Symbol" panose="05050102010706020507" pitchFamily="18" charset="2"/>
              </a:rPr>
              <a:t>H</a:t>
            </a:r>
            <a:r>
              <a:rPr lang="en-GB" sz="2800" dirty="0">
                <a:solidFill>
                  <a:srgbClr val="00B050"/>
                </a:solidFill>
                <a:sym typeface="Symbol" panose="05050102010706020507" pitchFamily="18" charset="2"/>
              </a:rPr>
              <a:t>° </a:t>
            </a:r>
            <a:r>
              <a:rPr lang="en-GB" sz="2800" dirty="0">
                <a:sym typeface="Symbol" panose="05050102010706020507" pitchFamily="18" charset="2"/>
              </a:rPr>
              <a:t>(</a:t>
            </a:r>
            <a:r>
              <a:rPr lang="en-GB" sz="2800" dirty="0">
                <a:solidFill>
                  <a:srgbClr val="FF0000"/>
                </a:solidFill>
                <a:sym typeface="Symbol" panose="05050102010706020507" pitchFamily="18" charset="2"/>
              </a:rPr>
              <a:t>products</a:t>
            </a:r>
            <a:r>
              <a:rPr lang="en-GB" sz="2800" dirty="0">
                <a:sym typeface="Symbol" panose="05050102010706020507" pitchFamily="18" charset="2"/>
              </a:rPr>
              <a:t>)  </a:t>
            </a:r>
            <a:r>
              <a:rPr lang="en-GB" sz="2800" dirty="0">
                <a:solidFill>
                  <a:srgbClr val="00B050"/>
                </a:solidFill>
                <a:sym typeface="Symbol" panose="05050102010706020507" pitchFamily="18" charset="2"/>
              </a:rPr>
              <a:t> </a:t>
            </a:r>
            <a:endParaRPr lang="en-GB" sz="2800" dirty="0"/>
          </a:p>
        </p:txBody>
      </p:sp>
      <p:sp>
        <p:nvSpPr>
          <p:cNvPr id="22" name="Oval 21">
            <a:extLst>
              <a:ext uri="{FF2B5EF4-FFF2-40B4-BE49-F238E27FC236}">
                <a16:creationId xmlns:a16="http://schemas.microsoft.com/office/drawing/2014/main" id="{E164E91F-7BE2-461C-9FCE-CB96C28898C6}"/>
              </a:ext>
            </a:extLst>
          </p:cNvPr>
          <p:cNvSpPr/>
          <p:nvPr/>
        </p:nvSpPr>
        <p:spPr>
          <a:xfrm>
            <a:off x="6562181" y="5657484"/>
            <a:ext cx="360040" cy="342460"/>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C7E34CC9-7A11-48A8-8336-74D5620EB4F8}"/>
              </a:ext>
            </a:extLst>
          </p:cNvPr>
          <p:cNvSpPr txBox="1"/>
          <p:nvPr/>
        </p:nvSpPr>
        <p:spPr>
          <a:xfrm>
            <a:off x="5520409" y="6423027"/>
            <a:ext cx="2361737" cy="369332"/>
          </a:xfrm>
          <a:prstGeom prst="rect">
            <a:avLst/>
          </a:prstGeom>
          <a:noFill/>
        </p:spPr>
        <p:txBody>
          <a:bodyPr wrap="none" rtlCol="0">
            <a:spAutoFit/>
          </a:bodyPr>
          <a:lstStyle/>
          <a:p>
            <a:r>
              <a:rPr lang="en-GB"/>
              <a:t>represents the reversion</a:t>
            </a:r>
          </a:p>
        </p:txBody>
      </p:sp>
      <p:cxnSp>
        <p:nvCxnSpPr>
          <p:cNvPr id="14" name="Straight Arrow Connector 13">
            <a:extLst>
              <a:ext uri="{FF2B5EF4-FFF2-40B4-BE49-F238E27FC236}">
                <a16:creationId xmlns:a16="http://schemas.microsoft.com/office/drawing/2014/main" id="{A89E84C0-3F0D-4427-BD3D-94895C6C3599}"/>
              </a:ext>
            </a:extLst>
          </p:cNvPr>
          <p:cNvCxnSpPr>
            <a:stCxn id="22" idx="4"/>
          </p:cNvCxnSpPr>
          <p:nvPr/>
        </p:nvCxnSpPr>
        <p:spPr>
          <a:xfrm>
            <a:off x="6742201" y="5999944"/>
            <a:ext cx="0" cy="492484"/>
          </a:xfrm>
          <a:prstGeom prst="straightConnector1">
            <a:avLst/>
          </a:prstGeom>
          <a:ln w="19050">
            <a:solidFill>
              <a:srgbClr val="00B050"/>
            </a:solidFill>
            <a:tailEnd type="triangle"/>
          </a:ln>
        </p:spPr>
        <p:style>
          <a:lnRef idx="1">
            <a:schemeClr val="accent1"/>
          </a:lnRef>
          <a:fillRef idx="0">
            <a:schemeClr val="accent1"/>
          </a:fillRef>
          <a:effectRef idx="0">
            <a:schemeClr val="accent1"/>
          </a:effectRef>
          <a:fontRef idx="minor">
            <a:schemeClr val="tx1"/>
          </a:fontRef>
        </p:style>
      </p:cxnSp>
      <p:grpSp>
        <p:nvGrpSpPr>
          <p:cNvPr id="60" name="Group 59">
            <a:extLst>
              <a:ext uri="{FF2B5EF4-FFF2-40B4-BE49-F238E27FC236}">
                <a16:creationId xmlns:a16="http://schemas.microsoft.com/office/drawing/2014/main" id="{B989ED40-F6C6-49AD-9DD0-DBC55384B522}"/>
              </a:ext>
            </a:extLst>
          </p:cNvPr>
          <p:cNvGrpSpPr/>
          <p:nvPr/>
        </p:nvGrpSpPr>
        <p:grpSpPr>
          <a:xfrm>
            <a:off x="4103246" y="19688"/>
            <a:ext cx="5277909" cy="1224285"/>
            <a:chOff x="5292080" y="567956"/>
            <a:chExt cx="5277909" cy="1224285"/>
          </a:xfrm>
        </p:grpSpPr>
        <p:grpSp>
          <p:nvGrpSpPr>
            <p:cNvPr id="24" name="Group 23">
              <a:extLst>
                <a:ext uri="{FF2B5EF4-FFF2-40B4-BE49-F238E27FC236}">
                  <a16:creationId xmlns:a16="http://schemas.microsoft.com/office/drawing/2014/main" id="{0603EDB6-069E-4E40-ADA4-86DC65EC3B1A}"/>
                </a:ext>
              </a:extLst>
            </p:cNvPr>
            <p:cNvGrpSpPr/>
            <p:nvPr/>
          </p:nvGrpSpPr>
          <p:grpSpPr>
            <a:xfrm>
              <a:off x="5292080" y="567956"/>
              <a:ext cx="5277909" cy="1058727"/>
              <a:chOff x="1991630" y="3791016"/>
              <a:chExt cx="5112567" cy="1058727"/>
            </a:xfrm>
          </p:grpSpPr>
          <p:sp>
            <p:nvSpPr>
              <p:cNvPr id="25" name="TextBox 24">
                <a:extLst>
                  <a:ext uri="{FF2B5EF4-FFF2-40B4-BE49-F238E27FC236}">
                    <a16:creationId xmlns:a16="http://schemas.microsoft.com/office/drawing/2014/main" id="{6824ED0C-F41D-4880-8540-70A0D73B3F03}"/>
                  </a:ext>
                </a:extLst>
              </p:cNvPr>
              <p:cNvSpPr txBox="1"/>
              <p:nvPr/>
            </p:nvSpPr>
            <p:spPr>
              <a:xfrm>
                <a:off x="1991630" y="4480411"/>
                <a:ext cx="5112567" cy="369332"/>
              </a:xfrm>
              <a:prstGeom prst="rect">
                <a:avLst/>
              </a:prstGeom>
              <a:noFill/>
            </p:spPr>
            <p:txBody>
              <a:bodyPr wrap="square">
                <a:spAutoFit/>
              </a:bodyPr>
              <a:lstStyle/>
              <a:p>
                <a:r>
                  <a:rPr lang="en-GB" dirty="0">
                    <a:solidFill>
                      <a:srgbClr val="0000FF"/>
                    </a:solidFill>
                    <a:latin typeface="Calibri" panose="020F0502020204030204" pitchFamily="34" charset="0"/>
                    <a:cs typeface="Calibri" panose="020F0502020204030204" pitchFamily="34" charset="0"/>
                  </a:rPr>
                  <a:t>reactants </a:t>
                </a:r>
                <a:r>
                  <a:rPr lang="en-GB" dirty="0">
                    <a:latin typeface="Calibri" panose="020F0502020204030204" pitchFamily="34" charset="0"/>
                    <a:cs typeface="Calibri" panose="020F0502020204030204" pitchFamily="34" charset="0"/>
                  </a:rPr>
                  <a:t>         </a:t>
                </a:r>
                <a:r>
                  <a:rPr lang="en-GB" dirty="0">
                    <a:latin typeface="Calibri" panose="020F0502020204030204" pitchFamily="34" charset="0"/>
                    <a:cs typeface="Calibri" panose="020F0502020204030204" pitchFamily="34" charset="0"/>
                    <a:sym typeface="Symbol" panose="05050102010706020507" pitchFamily="18" charset="2"/>
                  </a:rPr>
                  <a:t>              </a:t>
                </a:r>
                <a:r>
                  <a:rPr lang="en-GB" dirty="0">
                    <a:solidFill>
                      <a:srgbClr val="CC66FF"/>
                    </a:solidFill>
                    <a:latin typeface="Calibri" panose="020F0502020204030204" pitchFamily="34" charset="0"/>
                    <a:cs typeface="Calibri" panose="020F0502020204030204" pitchFamily="34" charset="0"/>
                    <a:sym typeface="Symbol" panose="05050102010706020507" pitchFamily="18" charset="2"/>
                  </a:rPr>
                  <a:t>elements </a:t>
                </a:r>
                <a:r>
                  <a:rPr lang="en-GB" dirty="0">
                    <a:latin typeface="Calibri" panose="020F0502020204030204" pitchFamily="34" charset="0"/>
                    <a:cs typeface="Calibri" panose="020F0502020204030204" pitchFamily="34" charset="0"/>
                    <a:sym typeface="Symbol" panose="05050102010706020507" pitchFamily="18" charset="2"/>
                  </a:rPr>
                  <a:t>                     </a:t>
                </a:r>
                <a:r>
                  <a:rPr lang="en-GB" dirty="0">
                    <a:solidFill>
                      <a:srgbClr val="FF0000"/>
                    </a:solidFill>
                    <a:latin typeface="Calibri" panose="020F0502020204030204" pitchFamily="34" charset="0"/>
                    <a:cs typeface="Calibri" panose="020F0502020204030204" pitchFamily="34" charset="0"/>
                    <a:sym typeface="Symbol" panose="05050102010706020507" pitchFamily="18" charset="2"/>
                  </a:rPr>
                  <a:t>products</a:t>
                </a:r>
                <a:endParaRPr lang="en-GB" dirty="0">
                  <a:solidFill>
                    <a:srgbClr val="FF0000"/>
                  </a:solidFill>
                  <a:latin typeface="Calibri" panose="020F0502020204030204" pitchFamily="34" charset="0"/>
                  <a:cs typeface="Calibri" panose="020F0502020204030204" pitchFamily="34" charset="0"/>
                </a:endParaRPr>
              </a:p>
            </p:txBody>
          </p:sp>
          <p:cxnSp>
            <p:nvCxnSpPr>
              <p:cNvPr id="26" name="Straight Arrow Connector 25">
                <a:extLst>
                  <a:ext uri="{FF2B5EF4-FFF2-40B4-BE49-F238E27FC236}">
                    <a16:creationId xmlns:a16="http://schemas.microsoft.com/office/drawing/2014/main" id="{EF092F8E-F39D-40C4-AA91-D37A986BF9BF}"/>
                  </a:ext>
                </a:extLst>
              </p:cNvPr>
              <p:cNvCxnSpPr>
                <a:cxnSpLocks/>
              </p:cNvCxnSpPr>
              <p:nvPr/>
            </p:nvCxnSpPr>
            <p:spPr>
              <a:xfrm flipV="1">
                <a:off x="3160883" y="4593688"/>
                <a:ext cx="918980" cy="1472"/>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43AA2300-DE96-4FFD-B8E4-5E799876A588}"/>
                  </a:ext>
                </a:extLst>
              </p:cNvPr>
              <p:cNvSpPr txBox="1"/>
              <p:nvPr/>
            </p:nvSpPr>
            <p:spPr>
              <a:xfrm>
                <a:off x="3130220" y="4239467"/>
                <a:ext cx="949643" cy="369332"/>
              </a:xfrm>
              <a:prstGeom prst="rect">
                <a:avLst/>
              </a:prstGeom>
              <a:noFill/>
            </p:spPr>
            <p:txBody>
              <a:bodyPr wrap="square">
                <a:spAutoFit/>
              </a:bodyPr>
              <a:lstStyle/>
              <a:p>
                <a:r>
                  <a:rPr lang="en-GB">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atom</a:t>
                </a:r>
                <a:r>
                  <a:rPr lang="en-GB"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baseline="-25000">
                    <a:solidFill>
                      <a:srgbClr val="00B050"/>
                    </a:solidFill>
                    <a:latin typeface="Calibri" panose="020F0502020204030204" pitchFamily="34" charset="0"/>
                    <a:cs typeface="Calibri" panose="020F0502020204030204" pitchFamily="34" charset="0"/>
                    <a:sym typeface="Symbol" panose="05050102010706020507" pitchFamily="18" charset="2"/>
                  </a:rPr>
                  <a:t> </a:t>
                </a:r>
                <a:endParaRPr lang="en-GB">
                  <a:latin typeface="Calibri" panose="020F0502020204030204" pitchFamily="34" charset="0"/>
                  <a:cs typeface="Calibri" panose="020F0502020204030204" pitchFamily="34" charset="0"/>
                </a:endParaRPr>
              </a:p>
            </p:txBody>
          </p:sp>
          <p:cxnSp>
            <p:nvCxnSpPr>
              <p:cNvPr id="28" name="Straight Arrow Connector 27">
                <a:extLst>
                  <a:ext uri="{FF2B5EF4-FFF2-40B4-BE49-F238E27FC236}">
                    <a16:creationId xmlns:a16="http://schemas.microsoft.com/office/drawing/2014/main" id="{3B225AD5-4141-4961-9906-B73B97FE9215}"/>
                  </a:ext>
                </a:extLst>
              </p:cNvPr>
              <p:cNvCxnSpPr>
                <a:cxnSpLocks/>
              </p:cNvCxnSpPr>
              <p:nvPr/>
            </p:nvCxnSpPr>
            <p:spPr>
              <a:xfrm flipV="1">
                <a:off x="5191050" y="4663037"/>
                <a:ext cx="812736" cy="994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30" name="Group 29">
                <a:extLst>
                  <a:ext uri="{FF2B5EF4-FFF2-40B4-BE49-F238E27FC236}">
                    <a16:creationId xmlns:a16="http://schemas.microsoft.com/office/drawing/2014/main" id="{A8DFA48B-471B-4E40-BE98-6986A025790E}"/>
                  </a:ext>
                </a:extLst>
              </p:cNvPr>
              <p:cNvGrpSpPr/>
              <p:nvPr/>
            </p:nvGrpSpPr>
            <p:grpSpPr>
              <a:xfrm>
                <a:off x="2428548" y="4149080"/>
                <a:ext cx="4166727" cy="346396"/>
                <a:chOff x="2339752" y="4149080"/>
                <a:chExt cx="4166727" cy="346396"/>
              </a:xfrm>
            </p:grpSpPr>
            <p:cxnSp>
              <p:nvCxnSpPr>
                <p:cNvPr id="32" name="Straight Connector 31">
                  <a:extLst>
                    <a:ext uri="{FF2B5EF4-FFF2-40B4-BE49-F238E27FC236}">
                      <a16:creationId xmlns:a16="http://schemas.microsoft.com/office/drawing/2014/main" id="{65346069-9966-4763-88D9-1DF0B93FE8CC}"/>
                    </a:ext>
                  </a:extLst>
                </p:cNvPr>
                <p:cNvCxnSpPr>
                  <a:cxnSpLocks/>
                </p:cNvCxnSpPr>
                <p:nvPr/>
              </p:nvCxnSpPr>
              <p:spPr>
                <a:xfrm>
                  <a:off x="2339752" y="4149080"/>
                  <a:ext cx="4166727" cy="1126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2DCF1A8-01E1-4F2A-A311-6A031F2C30D7}"/>
                    </a:ext>
                  </a:extLst>
                </p:cNvPr>
                <p:cNvCxnSpPr>
                  <a:cxnSpLocks/>
                </p:cNvCxnSpPr>
                <p:nvPr/>
              </p:nvCxnSpPr>
              <p:spPr>
                <a:xfrm flipV="1">
                  <a:off x="2339752" y="4149080"/>
                  <a:ext cx="0" cy="3313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DC2226AF-6255-45E3-8B55-18002C14F12B}"/>
                    </a:ext>
                  </a:extLst>
                </p:cNvPr>
                <p:cNvCxnSpPr>
                  <a:cxnSpLocks/>
                </p:cNvCxnSpPr>
                <p:nvPr/>
              </p:nvCxnSpPr>
              <p:spPr>
                <a:xfrm flipV="1">
                  <a:off x="6506479" y="4164145"/>
                  <a:ext cx="0" cy="3313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1" name="TextBox 30">
                <a:extLst>
                  <a:ext uri="{FF2B5EF4-FFF2-40B4-BE49-F238E27FC236}">
                    <a16:creationId xmlns:a16="http://schemas.microsoft.com/office/drawing/2014/main" id="{B3203868-A333-4FBF-836C-AF05FE27A2BD}"/>
                  </a:ext>
                </a:extLst>
              </p:cNvPr>
              <p:cNvSpPr txBox="1"/>
              <p:nvPr/>
            </p:nvSpPr>
            <p:spPr>
              <a:xfrm>
                <a:off x="3060768" y="3791016"/>
                <a:ext cx="2670880" cy="369332"/>
              </a:xfrm>
              <a:prstGeom prst="rect">
                <a:avLst/>
              </a:prstGeom>
              <a:noFill/>
            </p:spPr>
            <p:txBody>
              <a:bodyPr wrap="square">
                <a:spAutoFit/>
              </a:bodyPr>
              <a:lstStyle/>
              <a:p>
                <a:r>
                  <a:rPr lang="en-GB">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rxn</a:t>
                </a:r>
                <a:r>
                  <a:rPr lang="en-GB"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 </a:t>
                </a:r>
                <a:r>
                  <a:rPr lang="en-GB"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atom</a:t>
                </a:r>
                <a:r>
                  <a:rPr lang="en-GB"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 </a:t>
                </a:r>
                <a:r>
                  <a:rPr lang="en-GB"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a:t>
                </a:r>
                <a:endParaRPr lang="en-GB">
                  <a:latin typeface="Calibri" panose="020F0502020204030204" pitchFamily="34" charset="0"/>
                  <a:cs typeface="Calibri" panose="020F0502020204030204" pitchFamily="34" charset="0"/>
                </a:endParaRPr>
              </a:p>
            </p:txBody>
          </p:sp>
        </p:grpSp>
        <p:sp>
          <p:nvSpPr>
            <p:cNvPr id="36" name="TextBox 35">
              <a:extLst>
                <a:ext uri="{FF2B5EF4-FFF2-40B4-BE49-F238E27FC236}">
                  <a16:creationId xmlns:a16="http://schemas.microsoft.com/office/drawing/2014/main" id="{9A38BB18-3F35-441E-A225-EC6FBB43D606}"/>
                </a:ext>
              </a:extLst>
            </p:cNvPr>
            <p:cNvSpPr txBox="1"/>
            <p:nvPr/>
          </p:nvSpPr>
          <p:spPr>
            <a:xfrm>
              <a:off x="6483614" y="1422909"/>
              <a:ext cx="1040714" cy="369332"/>
            </a:xfrm>
            <a:prstGeom prst="rect">
              <a:avLst/>
            </a:prstGeom>
            <a:noFill/>
          </p:spPr>
          <p:txBody>
            <a:bodyPr wrap="square">
              <a:spAutoFit/>
            </a:bodyPr>
            <a:lstStyle/>
            <a:p>
              <a:r>
                <a:rPr lang="en-GB">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°(1) </a:t>
              </a:r>
              <a:endParaRPr lang="en-GB">
                <a:latin typeface="Calibri" panose="020F0502020204030204" pitchFamily="34" charset="0"/>
                <a:cs typeface="Calibri" panose="020F0502020204030204" pitchFamily="34" charset="0"/>
              </a:endParaRPr>
            </a:p>
          </p:txBody>
        </p:sp>
        <p:cxnSp>
          <p:nvCxnSpPr>
            <p:cNvPr id="37" name="Straight Arrow Connector 36">
              <a:extLst>
                <a:ext uri="{FF2B5EF4-FFF2-40B4-BE49-F238E27FC236}">
                  <a16:creationId xmlns:a16="http://schemas.microsoft.com/office/drawing/2014/main" id="{8771ED24-F953-4676-94A2-13096992B2F2}"/>
                </a:ext>
              </a:extLst>
            </p:cNvPr>
            <p:cNvCxnSpPr>
              <a:cxnSpLocks/>
            </p:cNvCxnSpPr>
            <p:nvPr/>
          </p:nvCxnSpPr>
          <p:spPr>
            <a:xfrm flipH="1">
              <a:off x="6465904" y="1471259"/>
              <a:ext cx="914408"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961947B3-9D41-4D50-A5EA-26275E6CA46B}"/>
                </a:ext>
              </a:extLst>
            </p:cNvPr>
            <p:cNvSpPr txBox="1"/>
            <p:nvPr/>
          </p:nvSpPr>
          <p:spPr>
            <a:xfrm>
              <a:off x="8586898" y="1087750"/>
              <a:ext cx="980355" cy="369332"/>
            </a:xfrm>
            <a:prstGeom prst="rect">
              <a:avLst/>
            </a:prstGeom>
            <a:noFill/>
          </p:spPr>
          <p:txBody>
            <a:bodyPr wrap="square">
              <a:spAutoFit/>
            </a:bodyPr>
            <a:lstStyle/>
            <a:p>
              <a:r>
                <a:rPr lang="en-GB">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°(2) </a:t>
              </a:r>
              <a:endParaRPr lang="en-GB">
                <a:latin typeface="Calibri" panose="020F0502020204030204" pitchFamily="34" charset="0"/>
                <a:cs typeface="Calibri" panose="020F0502020204030204" pitchFamily="34" charset="0"/>
              </a:endParaRPr>
            </a:p>
          </p:txBody>
        </p:sp>
      </p:grpSp>
      <p:sp>
        <p:nvSpPr>
          <p:cNvPr id="59" name="TextBox 58">
            <a:extLst>
              <a:ext uri="{FF2B5EF4-FFF2-40B4-BE49-F238E27FC236}">
                <a16:creationId xmlns:a16="http://schemas.microsoft.com/office/drawing/2014/main" id="{514D26E2-9FD4-4022-B20C-2C3388C7B530}"/>
              </a:ext>
            </a:extLst>
          </p:cNvPr>
          <p:cNvSpPr txBox="1"/>
          <p:nvPr/>
        </p:nvSpPr>
        <p:spPr>
          <a:xfrm>
            <a:off x="10128566" y="724148"/>
            <a:ext cx="2084428" cy="369332"/>
          </a:xfrm>
          <a:prstGeom prst="rect">
            <a:avLst/>
          </a:prstGeom>
          <a:noFill/>
        </p:spPr>
        <p:txBody>
          <a:bodyPr wrap="square">
            <a:spAutoFit/>
          </a:bodyPr>
          <a:lstStyle/>
          <a:p>
            <a:r>
              <a:rPr lang="en-GB" dirty="0">
                <a:solidFill>
                  <a:srgbClr val="00B050"/>
                </a:solidFill>
                <a:sym typeface="Symbol" panose="05050102010706020507" pitchFamily="18" charset="2"/>
              </a:rPr>
              <a:t></a:t>
            </a:r>
            <a:r>
              <a:rPr lang="en-GB" baseline="-25000" dirty="0" err="1">
                <a:solidFill>
                  <a:srgbClr val="00B050"/>
                </a:solidFill>
                <a:sym typeface="Symbol" panose="05050102010706020507" pitchFamily="18" charset="2"/>
              </a:rPr>
              <a:t>atom</a:t>
            </a:r>
            <a:r>
              <a:rPr lang="en-GB" dirty="0" err="1">
                <a:solidFill>
                  <a:srgbClr val="00B050"/>
                </a:solidFill>
                <a:sym typeface="Symbol" panose="05050102010706020507" pitchFamily="18" charset="2"/>
              </a:rPr>
              <a:t>H</a:t>
            </a:r>
            <a:r>
              <a:rPr lang="en-GB" dirty="0">
                <a:solidFill>
                  <a:srgbClr val="00B050"/>
                </a:solidFill>
                <a:sym typeface="Symbol" panose="05050102010706020507" pitchFamily="18" charset="2"/>
              </a:rPr>
              <a:t>° = - </a:t>
            </a:r>
            <a:r>
              <a:rPr lang="en-GB" baseline="-25000" dirty="0" err="1">
                <a:solidFill>
                  <a:srgbClr val="00B050"/>
                </a:solidFill>
                <a:sym typeface="Symbol" panose="05050102010706020507" pitchFamily="18" charset="2"/>
              </a:rPr>
              <a:t>f</a:t>
            </a:r>
            <a:r>
              <a:rPr lang="en-GB" dirty="0" err="1">
                <a:solidFill>
                  <a:srgbClr val="00B050"/>
                </a:solidFill>
                <a:sym typeface="Symbol" panose="05050102010706020507" pitchFamily="18" charset="2"/>
              </a:rPr>
              <a:t>H</a:t>
            </a:r>
            <a:r>
              <a:rPr lang="en-GB" dirty="0">
                <a:solidFill>
                  <a:srgbClr val="00B050"/>
                </a:solidFill>
                <a:sym typeface="Symbol" panose="05050102010706020507" pitchFamily="18" charset="2"/>
              </a:rPr>
              <a:t>°</a:t>
            </a:r>
            <a:endParaRPr lang="en-GB" dirty="0"/>
          </a:p>
        </p:txBody>
      </p:sp>
    </p:spTree>
    <p:extLst>
      <p:ext uri="{BB962C8B-B14F-4D97-AF65-F5344CB8AC3E}">
        <p14:creationId xmlns:p14="http://schemas.microsoft.com/office/powerpoint/2010/main" val="684706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0" y="45600"/>
            <a:ext cx="7760249"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rPr>
              <a:t>SAMPLE PROBLEMS</a:t>
            </a:r>
            <a:endParaRPr lang="en-GB" sz="3600" b="1" dirty="0">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1E5BC246-3226-45E6-AF5F-A295D1C2647B}"/>
              </a:ext>
            </a:extLst>
          </p:cNvPr>
          <p:cNvSpPr txBox="1"/>
          <p:nvPr/>
        </p:nvSpPr>
        <p:spPr>
          <a:xfrm>
            <a:off x="380446" y="794958"/>
            <a:ext cx="12091737" cy="4401205"/>
          </a:xfrm>
          <a:prstGeom prst="rect">
            <a:avLst/>
          </a:prstGeom>
          <a:noFill/>
        </p:spPr>
        <p:txBody>
          <a:bodyPr wrap="square">
            <a:spAutoFit/>
          </a:bodyPr>
          <a:lstStyle/>
          <a:p>
            <a:pPr defTabSz="914400" eaLnBrk="0" fontAlgn="base" hangingPunct="0">
              <a:spcBef>
                <a:spcPct val="0"/>
              </a:spcBef>
              <a:spcAft>
                <a:spcPct val="0"/>
              </a:spcAft>
            </a:pPr>
            <a:r>
              <a:rPr lang="en-US" altLang="en-US" sz="2800" dirty="0">
                <a:cs typeface="Calibri" panose="020F0502020204030204" pitchFamily="34" charset="0"/>
              </a:rPr>
              <a:t>What is the value of </a:t>
            </a:r>
            <a:r>
              <a:rPr lang="en-US" altLang="en-US" sz="2800" dirty="0" err="1">
                <a:cs typeface="Calibri" panose="020F0502020204030204" pitchFamily="34" charset="0"/>
              </a:rPr>
              <a:t>Δ</a:t>
            </a:r>
            <a:r>
              <a:rPr lang="en-US" altLang="en-US" sz="2800" baseline="-30000" dirty="0" err="1">
                <a:cs typeface="Calibri" panose="020F0502020204030204" pitchFamily="34" charset="0"/>
              </a:rPr>
              <a:t>r</a:t>
            </a:r>
            <a:r>
              <a:rPr lang="en-US" altLang="en-US" sz="2800" dirty="0" err="1">
                <a:cs typeface="Calibri" panose="020F0502020204030204" pitchFamily="34" charset="0"/>
              </a:rPr>
              <a:t>H</a:t>
            </a:r>
            <a:r>
              <a:rPr lang="en-US" altLang="en-US" sz="2800" dirty="0">
                <a:cs typeface="Calibri" panose="020F0502020204030204" pitchFamily="34" charset="0"/>
              </a:rPr>
              <a:t>º in kJ for: </a:t>
            </a:r>
          </a:p>
          <a:p>
            <a:pPr defTabSz="914400" eaLnBrk="0" fontAlgn="base" hangingPunct="0">
              <a:spcBef>
                <a:spcPct val="0"/>
              </a:spcBef>
              <a:spcAft>
                <a:spcPct val="0"/>
              </a:spcAft>
            </a:pPr>
            <a:r>
              <a:rPr lang="en-US" altLang="en-US" sz="2800" dirty="0">
                <a:cs typeface="Calibri" panose="020F0502020204030204" pitchFamily="34" charset="0"/>
              </a:rPr>
              <a:t>2 HgCl</a:t>
            </a:r>
            <a:r>
              <a:rPr lang="en-US" altLang="en-US" sz="2800" baseline="-30000" dirty="0">
                <a:cs typeface="Calibri" panose="020F0502020204030204" pitchFamily="34" charset="0"/>
              </a:rPr>
              <a:t>2</a:t>
            </a:r>
            <a:r>
              <a:rPr lang="en-US" altLang="en-US" sz="2800" dirty="0">
                <a:cs typeface="Calibri" panose="020F0502020204030204" pitchFamily="34" charset="0"/>
              </a:rPr>
              <a:t>(s) → Hg</a:t>
            </a:r>
            <a:r>
              <a:rPr lang="en-US" altLang="en-US" sz="2800" baseline="-30000" dirty="0">
                <a:cs typeface="Calibri" panose="020F0502020204030204" pitchFamily="34" charset="0"/>
              </a:rPr>
              <a:t>2</a:t>
            </a:r>
            <a:r>
              <a:rPr lang="en-US" altLang="en-US" sz="2800" dirty="0">
                <a:cs typeface="Calibri" panose="020F0502020204030204" pitchFamily="34" charset="0"/>
              </a:rPr>
              <a:t>Cl</a:t>
            </a:r>
            <a:r>
              <a:rPr lang="en-US" altLang="en-US" sz="2800" baseline="-30000" dirty="0">
                <a:cs typeface="Calibri" panose="020F0502020204030204" pitchFamily="34" charset="0"/>
              </a:rPr>
              <a:t>2</a:t>
            </a:r>
            <a:r>
              <a:rPr lang="en-US" altLang="en-US" sz="2800" dirty="0">
                <a:cs typeface="Calibri" panose="020F0502020204030204" pitchFamily="34" charset="0"/>
              </a:rPr>
              <a:t>(s) + Cl</a:t>
            </a:r>
            <a:r>
              <a:rPr lang="en-US" altLang="en-US" sz="2800" baseline="-30000" dirty="0">
                <a:cs typeface="Calibri" panose="020F0502020204030204" pitchFamily="34" charset="0"/>
              </a:rPr>
              <a:t>2</a:t>
            </a:r>
            <a:r>
              <a:rPr lang="en-US" altLang="en-US" sz="2800" dirty="0">
                <a:cs typeface="Calibri" panose="020F0502020204030204" pitchFamily="34" charset="0"/>
              </a:rPr>
              <a:t>(g)</a:t>
            </a:r>
            <a:br>
              <a:rPr lang="en-US" altLang="en-US" sz="2800" dirty="0">
                <a:cs typeface="Calibri" panose="020F0502020204030204" pitchFamily="34" charset="0"/>
              </a:rPr>
            </a:br>
            <a:r>
              <a:rPr lang="en-US" altLang="en-US" sz="2800" dirty="0">
                <a:cs typeface="Calibri" panose="020F0502020204030204" pitchFamily="34" charset="0"/>
              </a:rPr>
              <a:t>given the </a:t>
            </a:r>
            <a:r>
              <a:rPr lang="en-US" altLang="en-US" sz="2800" dirty="0" err="1">
                <a:cs typeface="Calibri" panose="020F0502020204030204" pitchFamily="34" charset="0"/>
              </a:rPr>
              <a:t>Δ</a:t>
            </a:r>
            <a:r>
              <a:rPr lang="en-US" altLang="en-US" sz="2800" baseline="-30000" dirty="0" err="1">
                <a:cs typeface="Calibri" panose="020F0502020204030204" pitchFamily="34" charset="0"/>
              </a:rPr>
              <a:t>f</a:t>
            </a:r>
            <a:r>
              <a:rPr lang="en-US" altLang="en-US" sz="2800" dirty="0" err="1">
                <a:cs typeface="Calibri" panose="020F0502020204030204" pitchFamily="34" charset="0"/>
              </a:rPr>
              <a:t>H</a:t>
            </a:r>
            <a:r>
              <a:rPr lang="en-US" altLang="en-US" sz="2800" dirty="0">
                <a:cs typeface="Calibri" panose="020F0502020204030204" pitchFamily="34" charset="0"/>
              </a:rPr>
              <a:t>º values (in kJ/mol) for HgCl</a:t>
            </a:r>
            <a:r>
              <a:rPr lang="en-US" altLang="en-US" sz="2800" baseline="-30000" dirty="0">
                <a:cs typeface="Calibri" panose="020F0502020204030204" pitchFamily="34" charset="0"/>
              </a:rPr>
              <a:t>2</a:t>
            </a:r>
            <a:r>
              <a:rPr lang="en-US" altLang="en-US" sz="2800" dirty="0">
                <a:cs typeface="Calibri" panose="020F0502020204030204" pitchFamily="34" charset="0"/>
              </a:rPr>
              <a:t> = -230 and Hg</a:t>
            </a:r>
            <a:r>
              <a:rPr lang="en-US" altLang="en-US" sz="2800" baseline="-30000" dirty="0">
                <a:cs typeface="Calibri" panose="020F0502020204030204" pitchFamily="34" charset="0"/>
              </a:rPr>
              <a:t>2</a:t>
            </a:r>
            <a:r>
              <a:rPr lang="en-US" altLang="en-US" sz="2800" dirty="0">
                <a:cs typeface="Calibri" panose="020F0502020204030204" pitchFamily="34" charset="0"/>
              </a:rPr>
              <a:t>Cl</a:t>
            </a:r>
            <a:r>
              <a:rPr lang="en-US" altLang="en-US" sz="2800" baseline="-30000" dirty="0">
                <a:cs typeface="Calibri" panose="020F0502020204030204" pitchFamily="34" charset="0"/>
              </a:rPr>
              <a:t>2</a:t>
            </a:r>
            <a:r>
              <a:rPr lang="en-US" altLang="en-US" sz="2800" dirty="0">
                <a:cs typeface="Calibri" panose="020F0502020204030204" pitchFamily="34" charset="0"/>
              </a:rPr>
              <a:t> = -265?</a:t>
            </a:r>
          </a:p>
          <a:p>
            <a:pPr defTabSz="914400" eaLnBrk="0" fontAlgn="base" hangingPunct="0">
              <a:spcBef>
                <a:spcPct val="0"/>
              </a:spcBef>
              <a:spcAft>
                <a:spcPct val="0"/>
              </a:spcAft>
            </a:pPr>
            <a:endParaRPr lang="en-US" altLang="en-US" sz="2800" dirty="0">
              <a:cs typeface="Calibri" panose="020F0502020204030204" pitchFamily="34" charset="0"/>
            </a:endParaRPr>
          </a:p>
          <a:p>
            <a:pPr defTabSz="914400" eaLnBrk="0" fontAlgn="base" hangingPunct="0">
              <a:spcBef>
                <a:spcPct val="0"/>
              </a:spcBef>
              <a:spcAft>
                <a:spcPct val="0"/>
              </a:spcAft>
            </a:pPr>
            <a:r>
              <a:rPr lang="en-US" altLang="en-US" sz="2800" dirty="0">
                <a:cs typeface="Calibri" panose="020F0502020204030204" pitchFamily="34" charset="0"/>
              </a:rPr>
              <a:t>-195</a:t>
            </a:r>
          </a:p>
          <a:p>
            <a:pPr defTabSz="914400" eaLnBrk="0" fontAlgn="base" hangingPunct="0">
              <a:spcBef>
                <a:spcPct val="0"/>
              </a:spcBef>
              <a:spcAft>
                <a:spcPct val="0"/>
              </a:spcAft>
            </a:pPr>
            <a:r>
              <a:rPr lang="en-US" altLang="en-US" sz="2800" dirty="0">
                <a:cs typeface="Calibri" panose="020F0502020204030204" pitchFamily="34" charset="0"/>
              </a:rPr>
              <a:t>-495</a:t>
            </a:r>
          </a:p>
          <a:p>
            <a:pPr defTabSz="914400" eaLnBrk="0" fontAlgn="base" hangingPunct="0">
              <a:spcBef>
                <a:spcPct val="0"/>
              </a:spcBef>
              <a:spcAft>
                <a:spcPct val="0"/>
              </a:spcAft>
            </a:pPr>
            <a:r>
              <a:rPr lang="en-US" altLang="en-US" sz="2800" dirty="0">
                <a:cs typeface="Calibri" panose="020F0502020204030204" pitchFamily="34" charset="0"/>
              </a:rPr>
              <a:t>-35</a:t>
            </a:r>
          </a:p>
          <a:p>
            <a:pPr defTabSz="914400" eaLnBrk="0" fontAlgn="base" hangingPunct="0">
              <a:spcBef>
                <a:spcPct val="0"/>
              </a:spcBef>
              <a:spcAft>
                <a:spcPct val="0"/>
              </a:spcAft>
            </a:pPr>
            <a:r>
              <a:rPr lang="en-US" altLang="en-US" sz="2800" dirty="0">
                <a:cs typeface="Calibri" panose="020F0502020204030204" pitchFamily="34" charset="0"/>
              </a:rPr>
              <a:t>+195</a:t>
            </a:r>
          </a:p>
          <a:p>
            <a:pPr defTabSz="914400" eaLnBrk="0" fontAlgn="base" hangingPunct="0">
              <a:spcBef>
                <a:spcPct val="0"/>
              </a:spcBef>
              <a:spcAft>
                <a:spcPct val="0"/>
              </a:spcAft>
            </a:pPr>
            <a:r>
              <a:rPr lang="en-US" altLang="en-US" sz="2800" dirty="0">
                <a:cs typeface="Calibri" panose="020F0502020204030204" pitchFamily="34" charset="0"/>
              </a:rPr>
              <a:t>-725</a:t>
            </a:r>
          </a:p>
          <a:p>
            <a:pPr defTabSz="914400" eaLnBrk="0" fontAlgn="base" hangingPunct="0">
              <a:spcBef>
                <a:spcPct val="0"/>
              </a:spcBef>
              <a:spcAft>
                <a:spcPct val="0"/>
              </a:spcAft>
            </a:pPr>
            <a:r>
              <a:rPr lang="en-US" altLang="en-US" sz="2800" dirty="0">
                <a:cs typeface="Calibri" panose="020F0502020204030204" pitchFamily="34" charset="0"/>
              </a:rPr>
              <a:t> </a:t>
            </a:r>
          </a:p>
        </p:txBody>
      </p:sp>
      <p:sp>
        <p:nvSpPr>
          <p:cNvPr id="12" name="TextBox 11">
            <a:extLst>
              <a:ext uri="{FF2B5EF4-FFF2-40B4-BE49-F238E27FC236}">
                <a16:creationId xmlns:a16="http://schemas.microsoft.com/office/drawing/2014/main" id="{803E84E4-01AB-41CD-ABEE-F55B35D35C83}"/>
              </a:ext>
            </a:extLst>
          </p:cNvPr>
          <p:cNvSpPr txBox="1"/>
          <p:nvPr/>
        </p:nvSpPr>
        <p:spPr>
          <a:xfrm>
            <a:off x="4675424" y="3540451"/>
            <a:ext cx="6216565" cy="830997"/>
          </a:xfrm>
          <a:prstGeom prst="rect">
            <a:avLst/>
          </a:prstGeom>
          <a:noFill/>
        </p:spPr>
        <p:txBody>
          <a:bodyPr wrap="square">
            <a:spAutoFit/>
          </a:bodyPr>
          <a:lstStyle/>
          <a:p>
            <a:r>
              <a:rPr lang="en-US" altLang="en-US" sz="2400">
                <a:solidFill>
                  <a:srgbClr val="0000FF"/>
                </a:solidFill>
                <a:cs typeface="Calibri" panose="020F0502020204030204" pitchFamily="34" charset="0"/>
              </a:rPr>
              <a:t>2 HgCl</a:t>
            </a:r>
            <a:r>
              <a:rPr lang="en-US" altLang="en-US" sz="2400" baseline="-30000">
                <a:solidFill>
                  <a:srgbClr val="0000FF"/>
                </a:solidFill>
                <a:cs typeface="Calibri" panose="020F0502020204030204" pitchFamily="34" charset="0"/>
              </a:rPr>
              <a:t>2</a:t>
            </a:r>
            <a:r>
              <a:rPr lang="en-US" altLang="en-US" sz="2400">
                <a:solidFill>
                  <a:srgbClr val="0000FF"/>
                </a:solidFill>
                <a:cs typeface="Calibri" panose="020F0502020204030204" pitchFamily="34" charset="0"/>
              </a:rPr>
              <a:t>(s) </a:t>
            </a:r>
            <a:r>
              <a:rPr lang="en-US" altLang="en-US" sz="2400">
                <a:cs typeface="Calibri" panose="020F0502020204030204" pitchFamily="34" charset="0"/>
              </a:rPr>
              <a:t>→ </a:t>
            </a:r>
            <a:r>
              <a:rPr lang="en-US" altLang="en-US" sz="2400">
                <a:solidFill>
                  <a:srgbClr val="FF0000"/>
                </a:solidFill>
                <a:cs typeface="Calibri" panose="020F0502020204030204" pitchFamily="34" charset="0"/>
              </a:rPr>
              <a:t>Hg</a:t>
            </a:r>
            <a:r>
              <a:rPr lang="en-US" altLang="en-US" sz="2400" baseline="-30000">
                <a:solidFill>
                  <a:srgbClr val="FF0000"/>
                </a:solidFill>
                <a:cs typeface="Calibri" panose="020F0502020204030204" pitchFamily="34" charset="0"/>
              </a:rPr>
              <a:t>2</a:t>
            </a:r>
            <a:r>
              <a:rPr lang="en-US" altLang="en-US" sz="2400">
                <a:solidFill>
                  <a:srgbClr val="FF0000"/>
                </a:solidFill>
                <a:cs typeface="Calibri" panose="020F0502020204030204" pitchFamily="34" charset="0"/>
              </a:rPr>
              <a:t>Cl</a:t>
            </a:r>
            <a:r>
              <a:rPr lang="en-US" altLang="en-US" sz="2400" baseline="-30000">
                <a:solidFill>
                  <a:srgbClr val="FF0000"/>
                </a:solidFill>
                <a:cs typeface="Calibri" panose="020F0502020204030204" pitchFamily="34" charset="0"/>
              </a:rPr>
              <a:t>2</a:t>
            </a:r>
            <a:r>
              <a:rPr lang="en-US" altLang="en-US" sz="2400">
                <a:solidFill>
                  <a:srgbClr val="FF0000"/>
                </a:solidFill>
                <a:cs typeface="Calibri" panose="020F0502020204030204" pitchFamily="34" charset="0"/>
              </a:rPr>
              <a:t>(s) + Cl</a:t>
            </a:r>
            <a:r>
              <a:rPr lang="en-US" altLang="en-US" sz="2400" baseline="-30000">
                <a:solidFill>
                  <a:srgbClr val="FF0000"/>
                </a:solidFill>
                <a:cs typeface="Calibri" panose="020F0502020204030204" pitchFamily="34" charset="0"/>
              </a:rPr>
              <a:t>2</a:t>
            </a:r>
            <a:r>
              <a:rPr lang="en-US" altLang="en-US" sz="2400">
                <a:solidFill>
                  <a:srgbClr val="FF0000"/>
                </a:solidFill>
                <a:cs typeface="Calibri" panose="020F0502020204030204" pitchFamily="34" charset="0"/>
              </a:rPr>
              <a:t>(g)</a:t>
            </a:r>
            <a:br>
              <a:rPr lang="en-US" altLang="en-US" sz="2400">
                <a:solidFill>
                  <a:srgbClr val="FF0000"/>
                </a:solidFill>
                <a:cs typeface="Calibri" panose="020F0502020204030204" pitchFamily="34" charset="0"/>
              </a:rPr>
            </a:br>
            <a:endParaRPr lang="en-GB" sz="2400">
              <a:solidFill>
                <a:srgbClr val="FF0000"/>
              </a:solidFill>
              <a:cs typeface="Calibri" panose="020F0502020204030204" pitchFamily="34" charset="0"/>
            </a:endParaRPr>
          </a:p>
        </p:txBody>
      </p:sp>
      <p:sp>
        <p:nvSpPr>
          <p:cNvPr id="4" name="TextBox 3">
            <a:extLst>
              <a:ext uri="{FF2B5EF4-FFF2-40B4-BE49-F238E27FC236}">
                <a16:creationId xmlns:a16="http://schemas.microsoft.com/office/drawing/2014/main" id="{B0C8B863-4CE8-4663-88A9-3B5B7CC19DAD}"/>
              </a:ext>
            </a:extLst>
          </p:cNvPr>
          <p:cNvSpPr txBox="1"/>
          <p:nvPr/>
        </p:nvSpPr>
        <p:spPr>
          <a:xfrm>
            <a:off x="5897765" y="4375517"/>
            <a:ext cx="2412113" cy="461665"/>
          </a:xfrm>
          <a:prstGeom prst="rect">
            <a:avLst/>
          </a:prstGeom>
          <a:noFill/>
        </p:spPr>
        <p:txBody>
          <a:bodyPr wrap="square" rtlCol="0">
            <a:spAutoFit/>
          </a:bodyPr>
          <a:lstStyle/>
          <a:p>
            <a:r>
              <a:rPr lang="en-GB" sz="2400">
                <a:cs typeface="Calibri" panose="020F0502020204030204" pitchFamily="34" charset="0"/>
              </a:rPr>
              <a:t>2 Hg + 2 Cl</a:t>
            </a:r>
            <a:r>
              <a:rPr lang="en-GB" sz="2400" baseline="-25000">
                <a:cs typeface="Calibri" panose="020F0502020204030204" pitchFamily="34" charset="0"/>
              </a:rPr>
              <a:t>2</a:t>
            </a:r>
          </a:p>
        </p:txBody>
      </p:sp>
      <p:sp>
        <p:nvSpPr>
          <p:cNvPr id="13" name="TextBox 12">
            <a:extLst>
              <a:ext uri="{FF2B5EF4-FFF2-40B4-BE49-F238E27FC236}">
                <a16:creationId xmlns:a16="http://schemas.microsoft.com/office/drawing/2014/main" id="{F90EE5AA-95E3-4F21-82A9-92858F8B4261}"/>
              </a:ext>
            </a:extLst>
          </p:cNvPr>
          <p:cNvSpPr txBox="1">
            <a:spLocks noChangeAspect="1"/>
          </p:cNvSpPr>
          <p:nvPr/>
        </p:nvSpPr>
        <p:spPr>
          <a:xfrm rot="13467235">
            <a:off x="5000381" y="3868137"/>
            <a:ext cx="1228665" cy="461665"/>
          </a:xfrm>
          <a:prstGeom prst="rect">
            <a:avLst/>
          </a:prstGeom>
          <a:noFill/>
        </p:spPr>
        <p:txBody>
          <a:bodyPr wrap="square">
            <a:spAutoFit/>
          </a:bodyPr>
          <a:lstStyle/>
          <a:p>
            <a:r>
              <a:rPr lang="en-GB" sz="2400" dirty="0">
                <a:cs typeface="Calibri" panose="020F0502020204030204" pitchFamily="34" charset="0"/>
                <a:sym typeface="Symbol" panose="05050102010706020507" pitchFamily="18" charset="2"/>
              </a:rPr>
              <a:t> </a:t>
            </a:r>
            <a:endParaRPr lang="en-GB" sz="2400" dirty="0">
              <a:cs typeface="Calibri" panose="020F0502020204030204" pitchFamily="34" charset="0"/>
            </a:endParaRPr>
          </a:p>
        </p:txBody>
      </p:sp>
      <p:sp>
        <p:nvSpPr>
          <p:cNvPr id="14" name="TextBox 13">
            <a:extLst>
              <a:ext uri="{FF2B5EF4-FFF2-40B4-BE49-F238E27FC236}">
                <a16:creationId xmlns:a16="http://schemas.microsoft.com/office/drawing/2014/main" id="{DE492ADF-2D5E-4E68-B59E-CD07D7398FB4}"/>
              </a:ext>
            </a:extLst>
          </p:cNvPr>
          <p:cNvSpPr txBox="1">
            <a:spLocks noChangeAspect="1"/>
          </p:cNvSpPr>
          <p:nvPr/>
        </p:nvSpPr>
        <p:spPr>
          <a:xfrm rot="19291655">
            <a:off x="6878998" y="3765003"/>
            <a:ext cx="1479063" cy="461665"/>
          </a:xfrm>
          <a:prstGeom prst="rect">
            <a:avLst/>
          </a:prstGeom>
          <a:noFill/>
        </p:spPr>
        <p:txBody>
          <a:bodyPr wrap="square">
            <a:spAutoFit/>
          </a:bodyPr>
          <a:lstStyle/>
          <a:p>
            <a:r>
              <a:rPr lang="en-GB" sz="2400" dirty="0">
                <a:cs typeface="Calibri" panose="020F0502020204030204" pitchFamily="34" charset="0"/>
                <a:sym typeface="Symbol" panose="05050102010706020507" pitchFamily="18" charset="2"/>
              </a:rPr>
              <a:t> </a:t>
            </a:r>
            <a:endParaRPr lang="en-GB" sz="2400" dirty="0">
              <a:cs typeface="Calibri" panose="020F0502020204030204" pitchFamily="34" charset="0"/>
            </a:endParaRPr>
          </a:p>
        </p:txBody>
      </p:sp>
      <p:sp>
        <p:nvSpPr>
          <p:cNvPr id="15" name="TextBox 14">
            <a:extLst>
              <a:ext uri="{FF2B5EF4-FFF2-40B4-BE49-F238E27FC236}">
                <a16:creationId xmlns:a16="http://schemas.microsoft.com/office/drawing/2014/main" id="{AAF2A2AF-78C9-4FE4-900C-E8EF13234870}"/>
              </a:ext>
            </a:extLst>
          </p:cNvPr>
          <p:cNvSpPr txBox="1"/>
          <p:nvPr/>
        </p:nvSpPr>
        <p:spPr>
          <a:xfrm>
            <a:off x="4486041" y="4125412"/>
            <a:ext cx="1487501" cy="461665"/>
          </a:xfrm>
          <a:prstGeom prst="rect">
            <a:avLst/>
          </a:prstGeom>
          <a:noFill/>
        </p:spPr>
        <p:txBody>
          <a:bodyPr wrap="square">
            <a:spAutoFit/>
          </a:bodyPr>
          <a:lstStyle/>
          <a:p>
            <a:r>
              <a:rPr lang="en-GB" sz="2400" dirty="0">
                <a:solidFill>
                  <a:srgbClr val="00B050"/>
                </a:solidFill>
                <a:cs typeface="Calibri" panose="020F0502020204030204" pitchFamily="34" charset="0"/>
                <a:sym typeface="Symbol" panose="05050102010706020507" pitchFamily="18" charset="2"/>
              </a:rPr>
              <a:t> 2(</a:t>
            </a:r>
            <a:r>
              <a:rPr lang="en-GB" sz="2400" baseline="-25000" dirty="0">
                <a:solidFill>
                  <a:srgbClr val="00B050"/>
                </a:solidFill>
                <a:cs typeface="Calibri" panose="020F0502020204030204" pitchFamily="34" charset="0"/>
                <a:sym typeface="Symbol" panose="05050102010706020507" pitchFamily="18" charset="2"/>
              </a:rPr>
              <a:t>f</a:t>
            </a:r>
            <a:r>
              <a:rPr lang="en-GB" sz="2400" dirty="0">
                <a:solidFill>
                  <a:srgbClr val="00B050"/>
                </a:solidFill>
                <a:cs typeface="Calibri" panose="020F0502020204030204" pitchFamily="34" charset="0"/>
                <a:sym typeface="Symbol" panose="05050102010706020507" pitchFamily="18" charset="2"/>
              </a:rPr>
              <a:t>H</a:t>
            </a:r>
            <a:r>
              <a:rPr lang="en-GB" sz="2400" baseline="-25000" dirty="0">
                <a:solidFill>
                  <a:srgbClr val="00B050"/>
                </a:solidFill>
                <a:cs typeface="Calibri" panose="020F0502020204030204" pitchFamily="34" charset="0"/>
                <a:sym typeface="Symbol" panose="05050102010706020507" pitchFamily="18" charset="2"/>
              </a:rPr>
              <a:t>1</a:t>
            </a:r>
            <a:r>
              <a:rPr lang="en-GB" sz="2400" dirty="0">
                <a:solidFill>
                  <a:srgbClr val="00B050"/>
                </a:solidFill>
                <a:cs typeface="Calibri" panose="020F0502020204030204" pitchFamily="34" charset="0"/>
                <a:sym typeface="Symbol" panose="05050102010706020507" pitchFamily="18" charset="2"/>
              </a:rPr>
              <a:t>°) </a:t>
            </a:r>
            <a:endParaRPr lang="en-GB" sz="2400" dirty="0">
              <a:cs typeface="Calibri" panose="020F0502020204030204" pitchFamily="34" charset="0"/>
            </a:endParaRPr>
          </a:p>
        </p:txBody>
      </p:sp>
      <p:sp>
        <p:nvSpPr>
          <p:cNvPr id="16" name="TextBox 15">
            <a:extLst>
              <a:ext uri="{FF2B5EF4-FFF2-40B4-BE49-F238E27FC236}">
                <a16:creationId xmlns:a16="http://schemas.microsoft.com/office/drawing/2014/main" id="{F23EF706-DC01-4D8D-9212-C8005852F3B6}"/>
              </a:ext>
            </a:extLst>
          </p:cNvPr>
          <p:cNvSpPr txBox="1"/>
          <p:nvPr/>
        </p:nvSpPr>
        <p:spPr>
          <a:xfrm>
            <a:off x="1490254" y="2313791"/>
            <a:ext cx="11117179" cy="1077218"/>
          </a:xfrm>
          <a:prstGeom prst="rect">
            <a:avLst/>
          </a:prstGeom>
          <a:noFill/>
        </p:spPr>
        <p:txBody>
          <a:bodyPr wrap="square">
            <a:spAutoFit/>
          </a:bodyPr>
          <a:lstStyle/>
          <a:p>
            <a:r>
              <a:rPr lang="en-US" altLang="en-US" sz="2400" dirty="0">
                <a:solidFill>
                  <a:srgbClr val="0000FF"/>
                </a:solidFill>
                <a:cs typeface="Calibri" panose="020F0502020204030204" pitchFamily="34" charset="0"/>
              </a:rPr>
              <a:t>Reactants:</a:t>
            </a:r>
            <a:r>
              <a:rPr lang="en-US" altLang="en-US" sz="2400" dirty="0">
                <a:cs typeface="Calibri" panose="020F0502020204030204" pitchFamily="34" charset="0"/>
              </a:rPr>
              <a:t> </a:t>
            </a:r>
            <a:r>
              <a:rPr lang="en-US" altLang="en-US" sz="2400" dirty="0" err="1">
                <a:cs typeface="Calibri" panose="020F0502020204030204" pitchFamily="34" charset="0"/>
              </a:rPr>
              <a:t>Δ</a:t>
            </a:r>
            <a:r>
              <a:rPr lang="en-US" altLang="en-US" sz="2400" baseline="-30000" dirty="0" err="1">
                <a:cs typeface="Calibri" panose="020F0502020204030204" pitchFamily="34" charset="0"/>
              </a:rPr>
              <a:t>f</a:t>
            </a:r>
            <a:r>
              <a:rPr lang="en-US" altLang="en-US" sz="2400" dirty="0" err="1">
                <a:cs typeface="Calibri" panose="020F0502020204030204" pitchFamily="34" charset="0"/>
              </a:rPr>
              <a:t>H</a:t>
            </a:r>
            <a:r>
              <a:rPr lang="en-US" altLang="en-US" sz="2400" dirty="0">
                <a:cs typeface="Calibri" panose="020F0502020204030204" pitchFamily="34" charset="0"/>
              </a:rPr>
              <a:t>º HgCl</a:t>
            </a:r>
            <a:r>
              <a:rPr lang="en-US" altLang="en-US" sz="2400" baseline="-30000" dirty="0">
                <a:cs typeface="Calibri" panose="020F0502020204030204" pitchFamily="34" charset="0"/>
              </a:rPr>
              <a:t>2</a:t>
            </a:r>
            <a:r>
              <a:rPr lang="en-US" altLang="en-US" sz="2400" dirty="0">
                <a:cs typeface="Calibri" panose="020F0502020204030204" pitchFamily="34" charset="0"/>
              </a:rPr>
              <a:t>= -230 kJ/</a:t>
            </a:r>
            <a:r>
              <a:rPr lang="en-US" altLang="en-US" sz="2400" dirty="0">
                <a:solidFill>
                  <a:srgbClr val="7030A0"/>
                </a:solidFill>
                <a:cs typeface="Calibri" panose="020F0502020204030204" pitchFamily="34" charset="0"/>
              </a:rPr>
              <a:t>mol</a:t>
            </a:r>
            <a:r>
              <a:rPr lang="en-US" altLang="en-US" sz="2400" dirty="0">
                <a:cs typeface="Calibri" panose="020F0502020204030204" pitchFamily="34" charset="0"/>
              </a:rPr>
              <a:t> is for reaction </a:t>
            </a:r>
            <a:r>
              <a:rPr lang="en-GB" sz="2400" dirty="0">
                <a:cs typeface="Calibri" panose="020F0502020204030204" pitchFamily="34" charset="0"/>
              </a:rPr>
              <a:t>Hg + Cl</a:t>
            </a:r>
            <a:r>
              <a:rPr lang="en-GB" sz="2400" baseline="-25000" dirty="0">
                <a:cs typeface="Calibri" panose="020F0502020204030204" pitchFamily="34" charset="0"/>
              </a:rPr>
              <a:t>2</a:t>
            </a:r>
            <a:r>
              <a:rPr lang="en-GB" sz="2400" dirty="0">
                <a:cs typeface="Calibri" panose="020F0502020204030204" pitchFamily="34" charset="0"/>
              </a:rPr>
              <a:t> </a:t>
            </a:r>
            <a:r>
              <a:rPr lang="en-GB" sz="2400" dirty="0">
                <a:cs typeface="Calibri" panose="020F0502020204030204" pitchFamily="34" charset="0"/>
                <a:sym typeface="Wingdings" panose="05000000000000000000" pitchFamily="2" charset="2"/>
              </a:rPr>
              <a:t> </a:t>
            </a:r>
            <a:r>
              <a:rPr lang="en-GB" sz="2400" dirty="0">
                <a:solidFill>
                  <a:srgbClr val="7030A0"/>
                </a:solidFill>
                <a:cs typeface="Calibri" panose="020F0502020204030204" pitchFamily="34" charset="0"/>
                <a:sym typeface="Wingdings" panose="05000000000000000000" pitchFamily="2" charset="2"/>
              </a:rPr>
              <a:t>1 mol H</a:t>
            </a:r>
            <a:r>
              <a:rPr lang="en-US" altLang="en-US" sz="2400" dirty="0">
                <a:solidFill>
                  <a:srgbClr val="7030A0"/>
                </a:solidFill>
                <a:cs typeface="Calibri" panose="020F0502020204030204" pitchFamily="34" charset="0"/>
              </a:rPr>
              <a:t>gCl</a:t>
            </a:r>
            <a:r>
              <a:rPr lang="en-US" altLang="en-US" sz="2400" baseline="-30000" dirty="0">
                <a:solidFill>
                  <a:srgbClr val="7030A0"/>
                </a:solidFill>
                <a:cs typeface="Calibri" panose="020F0502020204030204" pitchFamily="34" charset="0"/>
              </a:rPr>
              <a:t>2</a:t>
            </a:r>
          </a:p>
          <a:p>
            <a:endParaRPr lang="en-GB" sz="2400" baseline="-25000" dirty="0">
              <a:solidFill>
                <a:srgbClr val="7030A0"/>
              </a:solidFill>
              <a:cs typeface="Calibri" panose="020F0502020204030204" pitchFamily="34" charset="0"/>
            </a:endParaRPr>
          </a:p>
          <a:p>
            <a:r>
              <a:rPr lang="en-US" altLang="en-US" sz="2400" dirty="0">
                <a:solidFill>
                  <a:srgbClr val="FF0000"/>
                </a:solidFill>
                <a:cs typeface="Calibri" panose="020F0502020204030204" pitchFamily="34" charset="0"/>
              </a:rPr>
              <a:t>Products:</a:t>
            </a:r>
            <a:r>
              <a:rPr lang="en-US" altLang="en-US" sz="2400" dirty="0">
                <a:cs typeface="Calibri" panose="020F0502020204030204" pitchFamily="34" charset="0"/>
              </a:rPr>
              <a:t> </a:t>
            </a:r>
            <a:r>
              <a:rPr lang="en-US" altLang="en-US" sz="2400" dirty="0" err="1">
                <a:cs typeface="Calibri" panose="020F0502020204030204" pitchFamily="34" charset="0"/>
              </a:rPr>
              <a:t>Δ</a:t>
            </a:r>
            <a:r>
              <a:rPr lang="en-US" altLang="en-US" sz="2400" baseline="-30000" dirty="0" err="1">
                <a:cs typeface="Calibri" panose="020F0502020204030204" pitchFamily="34" charset="0"/>
              </a:rPr>
              <a:t>f</a:t>
            </a:r>
            <a:r>
              <a:rPr lang="en-US" altLang="en-US" sz="2400" dirty="0" err="1">
                <a:cs typeface="Calibri" panose="020F0502020204030204" pitchFamily="34" charset="0"/>
              </a:rPr>
              <a:t>H</a:t>
            </a:r>
            <a:r>
              <a:rPr lang="en-US" altLang="en-US" sz="2400" dirty="0">
                <a:cs typeface="Calibri" panose="020F0502020204030204" pitchFamily="34" charset="0"/>
              </a:rPr>
              <a:t>º Hg</a:t>
            </a:r>
            <a:r>
              <a:rPr lang="en-US" altLang="en-US" sz="2400" baseline="-25000" dirty="0">
                <a:cs typeface="Calibri" panose="020F0502020204030204" pitchFamily="34" charset="0"/>
              </a:rPr>
              <a:t>2</a:t>
            </a:r>
            <a:r>
              <a:rPr lang="en-US" altLang="en-US" sz="2400" dirty="0">
                <a:cs typeface="Calibri" panose="020F0502020204030204" pitchFamily="34" charset="0"/>
              </a:rPr>
              <a:t>Cl</a:t>
            </a:r>
            <a:r>
              <a:rPr lang="en-US" altLang="en-US" sz="2400" baseline="-30000" dirty="0">
                <a:cs typeface="Calibri" panose="020F0502020204030204" pitchFamily="34" charset="0"/>
              </a:rPr>
              <a:t>2</a:t>
            </a:r>
            <a:r>
              <a:rPr lang="en-US" altLang="en-US" sz="2400" dirty="0">
                <a:cs typeface="Calibri" panose="020F0502020204030204" pitchFamily="34" charset="0"/>
              </a:rPr>
              <a:t>= -265 kJ/</a:t>
            </a:r>
            <a:r>
              <a:rPr lang="en-US" altLang="en-US" sz="2400" dirty="0">
                <a:solidFill>
                  <a:srgbClr val="7030A0"/>
                </a:solidFill>
                <a:cs typeface="Calibri" panose="020F0502020204030204" pitchFamily="34" charset="0"/>
              </a:rPr>
              <a:t>mol</a:t>
            </a:r>
            <a:r>
              <a:rPr lang="en-US" altLang="en-US" sz="2400" dirty="0">
                <a:cs typeface="Calibri" panose="020F0502020204030204" pitchFamily="34" charset="0"/>
              </a:rPr>
              <a:t> is for reaction </a:t>
            </a:r>
            <a:r>
              <a:rPr lang="en-GB" sz="2400" dirty="0">
                <a:cs typeface="Calibri" panose="020F0502020204030204" pitchFamily="34" charset="0"/>
              </a:rPr>
              <a:t>2 Hg + 2 Cl</a:t>
            </a:r>
            <a:r>
              <a:rPr lang="en-GB" sz="2400" baseline="-25000" dirty="0">
                <a:cs typeface="Calibri" panose="020F0502020204030204" pitchFamily="34" charset="0"/>
              </a:rPr>
              <a:t>2 </a:t>
            </a:r>
            <a:r>
              <a:rPr lang="en-GB" sz="2400" dirty="0">
                <a:cs typeface="Calibri" panose="020F0502020204030204" pitchFamily="34" charset="0"/>
                <a:sym typeface="Wingdings" panose="05000000000000000000" pitchFamily="2" charset="2"/>
              </a:rPr>
              <a:t> </a:t>
            </a:r>
            <a:r>
              <a:rPr lang="en-GB" sz="2400" dirty="0">
                <a:solidFill>
                  <a:srgbClr val="7030A0"/>
                </a:solidFill>
                <a:cs typeface="Calibri" panose="020F0502020204030204" pitchFamily="34" charset="0"/>
                <a:sym typeface="Wingdings" panose="05000000000000000000" pitchFamily="2" charset="2"/>
              </a:rPr>
              <a:t>1 mol H</a:t>
            </a:r>
            <a:r>
              <a:rPr lang="en-US" altLang="en-US" sz="2400" dirty="0">
                <a:solidFill>
                  <a:srgbClr val="7030A0"/>
                </a:solidFill>
                <a:cs typeface="Calibri" panose="020F0502020204030204" pitchFamily="34" charset="0"/>
              </a:rPr>
              <a:t>g</a:t>
            </a:r>
            <a:r>
              <a:rPr lang="en-US" altLang="en-US" sz="2400" baseline="-25000" dirty="0">
                <a:solidFill>
                  <a:srgbClr val="7030A0"/>
                </a:solidFill>
                <a:cs typeface="Calibri" panose="020F0502020204030204" pitchFamily="34" charset="0"/>
              </a:rPr>
              <a:t>2</a:t>
            </a:r>
            <a:r>
              <a:rPr lang="en-US" altLang="en-US" sz="2400" dirty="0">
                <a:solidFill>
                  <a:srgbClr val="7030A0"/>
                </a:solidFill>
                <a:cs typeface="Calibri" panose="020F0502020204030204" pitchFamily="34" charset="0"/>
              </a:rPr>
              <a:t>Cl</a:t>
            </a:r>
            <a:r>
              <a:rPr lang="en-US" altLang="en-US" sz="2400" baseline="-30000" dirty="0">
                <a:solidFill>
                  <a:srgbClr val="7030A0"/>
                </a:solidFill>
                <a:cs typeface="Calibri" panose="020F0502020204030204" pitchFamily="34" charset="0"/>
              </a:rPr>
              <a:t>2 </a:t>
            </a:r>
            <a:r>
              <a:rPr lang="en-US" altLang="en-US" sz="2400" dirty="0">
                <a:cs typeface="Calibri" panose="020F0502020204030204" pitchFamily="34" charset="0"/>
              </a:rPr>
              <a:t>+ Cl</a:t>
            </a:r>
            <a:r>
              <a:rPr lang="en-US" altLang="en-US" sz="2400" baseline="-25000" dirty="0">
                <a:cs typeface="Calibri" panose="020F0502020204030204" pitchFamily="34" charset="0"/>
              </a:rPr>
              <a:t>2</a:t>
            </a:r>
            <a:endParaRPr lang="en-GB" sz="2400" dirty="0">
              <a:cs typeface="Calibri" panose="020F0502020204030204" pitchFamily="34" charset="0"/>
            </a:endParaRPr>
          </a:p>
        </p:txBody>
      </p:sp>
      <p:sp>
        <p:nvSpPr>
          <p:cNvPr id="18" name="TextBox 17">
            <a:extLst>
              <a:ext uri="{FF2B5EF4-FFF2-40B4-BE49-F238E27FC236}">
                <a16:creationId xmlns:a16="http://schemas.microsoft.com/office/drawing/2014/main" id="{CFF35E3D-B4FD-4393-B1A5-095436E85BEE}"/>
              </a:ext>
            </a:extLst>
          </p:cNvPr>
          <p:cNvSpPr txBox="1"/>
          <p:nvPr/>
        </p:nvSpPr>
        <p:spPr>
          <a:xfrm>
            <a:off x="7518924" y="4100350"/>
            <a:ext cx="1554242" cy="461665"/>
          </a:xfrm>
          <a:prstGeom prst="rect">
            <a:avLst/>
          </a:prstGeom>
          <a:noFill/>
        </p:spPr>
        <p:txBody>
          <a:bodyPr wrap="square">
            <a:spAutoFit/>
          </a:bodyPr>
          <a:lstStyle/>
          <a:p>
            <a:r>
              <a:rPr lang="en-GB" sz="2400" dirty="0">
                <a:solidFill>
                  <a:srgbClr val="00B050"/>
                </a:solidFill>
                <a:cs typeface="Calibri" panose="020F0502020204030204" pitchFamily="34" charset="0"/>
                <a:sym typeface="Symbol" panose="05050102010706020507" pitchFamily="18" charset="2"/>
              </a:rPr>
              <a:t></a:t>
            </a:r>
            <a:r>
              <a:rPr lang="en-GB" sz="2400" baseline="-25000" dirty="0">
                <a:solidFill>
                  <a:srgbClr val="00B050"/>
                </a:solidFill>
                <a:cs typeface="Calibri" panose="020F0502020204030204" pitchFamily="34" charset="0"/>
                <a:sym typeface="Symbol" panose="05050102010706020507" pitchFamily="18" charset="2"/>
              </a:rPr>
              <a:t>f</a:t>
            </a:r>
            <a:r>
              <a:rPr lang="en-GB" sz="2400" dirty="0">
                <a:solidFill>
                  <a:srgbClr val="00B050"/>
                </a:solidFill>
                <a:cs typeface="Calibri" panose="020F0502020204030204" pitchFamily="34" charset="0"/>
                <a:sym typeface="Symbol" panose="05050102010706020507" pitchFamily="18" charset="2"/>
              </a:rPr>
              <a:t>H</a:t>
            </a:r>
            <a:r>
              <a:rPr lang="en-GB" sz="2400" baseline="-25000" dirty="0">
                <a:solidFill>
                  <a:srgbClr val="00B050"/>
                </a:solidFill>
                <a:cs typeface="Calibri" panose="020F0502020204030204" pitchFamily="34" charset="0"/>
                <a:sym typeface="Symbol" panose="05050102010706020507" pitchFamily="18" charset="2"/>
              </a:rPr>
              <a:t>2</a:t>
            </a:r>
            <a:r>
              <a:rPr lang="en-GB" sz="2400" dirty="0">
                <a:solidFill>
                  <a:srgbClr val="00B050"/>
                </a:solidFill>
                <a:cs typeface="Calibri" panose="020F0502020204030204" pitchFamily="34" charset="0"/>
                <a:sym typeface="Symbol" panose="05050102010706020507" pitchFamily="18" charset="2"/>
              </a:rPr>
              <a:t>° </a:t>
            </a:r>
            <a:endParaRPr lang="en-GB" sz="2400" dirty="0">
              <a:cs typeface="Calibri" panose="020F0502020204030204" pitchFamily="34" charset="0"/>
            </a:endParaRPr>
          </a:p>
        </p:txBody>
      </p:sp>
      <p:sp>
        <p:nvSpPr>
          <p:cNvPr id="19" name="TextBox 18">
            <a:extLst>
              <a:ext uri="{FF2B5EF4-FFF2-40B4-BE49-F238E27FC236}">
                <a16:creationId xmlns:a16="http://schemas.microsoft.com/office/drawing/2014/main" id="{63F302CF-2A71-4233-A4E6-3569EBF24272}"/>
              </a:ext>
            </a:extLst>
          </p:cNvPr>
          <p:cNvSpPr txBox="1"/>
          <p:nvPr/>
        </p:nvSpPr>
        <p:spPr>
          <a:xfrm>
            <a:off x="2217651" y="5487331"/>
            <a:ext cx="8317598" cy="461665"/>
          </a:xfrm>
          <a:prstGeom prst="rect">
            <a:avLst/>
          </a:prstGeom>
          <a:noFill/>
        </p:spPr>
        <p:txBody>
          <a:bodyPr wrap="square">
            <a:spAutoFit/>
          </a:bodyPr>
          <a:lstStyle/>
          <a:p>
            <a:r>
              <a:rPr lang="en-GB" sz="2400" dirty="0">
                <a:solidFill>
                  <a:srgbClr val="00B050"/>
                </a:solidFill>
                <a:sym typeface="Symbol" panose="05050102010706020507" pitchFamily="18" charset="2"/>
              </a:rPr>
              <a:t></a:t>
            </a:r>
            <a:r>
              <a:rPr lang="en-GB" sz="2400" baseline="-25000" dirty="0" err="1">
                <a:solidFill>
                  <a:srgbClr val="00B050"/>
                </a:solidFill>
                <a:sym typeface="Symbol" panose="05050102010706020507" pitchFamily="18" charset="2"/>
              </a:rPr>
              <a:t>rxn</a:t>
            </a:r>
            <a:r>
              <a:rPr lang="en-GB" sz="2400" dirty="0" err="1">
                <a:solidFill>
                  <a:srgbClr val="00B050"/>
                </a:solidFill>
                <a:sym typeface="Symbol" panose="05050102010706020507" pitchFamily="18" charset="2"/>
              </a:rPr>
              <a:t>H</a:t>
            </a:r>
            <a:r>
              <a:rPr lang="en-GB" sz="2400" dirty="0">
                <a:solidFill>
                  <a:srgbClr val="00B050"/>
                </a:solidFill>
                <a:sym typeface="Symbol" panose="05050102010706020507" pitchFamily="18" charset="2"/>
              </a:rPr>
              <a:t> </a:t>
            </a:r>
            <a:r>
              <a:rPr lang="en-GB" sz="2400" dirty="0">
                <a:sym typeface="Symbol" panose="05050102010706020507" pitchFamily="18" charset="2"/>
              </a:rPr>
              <a:t>=  </a:t>
            </a:r>
            <a:r>
              <a:rPr lang="en-GB" sz="2400" dirty="0">
                <a:solidFill>
                  <a:srgbClr val="00B050"/>
                </a:solidFill>
                <a:sym typeface="Symbol" panose="05050102010706020507" pitchFamily="18" charset="2"/>
              </a:rPr>
              <a:t></a:t>
            </a:r>
            <a:r>
              <a:rPr lang="en-GB" sz="2400" baseline="-25000" dirty="0" err="1">
                <a:solidFill>
                  <a:srgbClr val="00B050"/>
                </a:solidFill>
                <a:sym typeface="Symbol" panose="05050102010706020507" pitchFamily="18" charset="2"/>
              </a:rPr>
              <a:t>f</a:t>
            </a:r>
            <a:r>
              <a:rPr lang="en-GB" sz="2400" dirty="0" err="1">
                <a:solidFill>
                  <a:srgbClr val="00B050"/>
                </a:solidFill>
                <a:sym typeface="Symbol" panose="05050102010706020507" pitchFamily="18" charset="2"/>
              </a:rPr>
              <a:t>H</a:t>
            </a:r>
            <a:r>
              <a:rPr lang="en-GB" sz="2400" dirty="0">
                <a:solidFill>
                  <a:srgbClr val="00B050"/>
                </a:solidFill>
                <a:sym typeface="Symbol" panose="05050102010706020507" pitchFamily="18" charset="2"/>
              </a:rPr>
              <a:t>° </a:t>
            </a:r>
            <a:r>
              <a:rPr lang="en-GB" sz="2400" dirty="0">
                <a:sym typeface="Symbol" panose="05050102010706020507" pitchFamily="18" charset="2"/>
              </a:rPr>
              <a:t>(</a:t>
            </a:r>
            <a:r>
              <a:rPr lang="en-GB" sz="2400" dirty="0">
                <a:solidFill>
                  <a:srgbClr val="FF0000"/>
                </a:solidFill>
                <a:sym typeface="Symbol" panose="05050102010706020507" pitchFamily="18" charset="2"/>
              </a:rPr>
              <a:t>products</a:t>
            </a:r>
            <a:r>
              <a:rPr lang="en-GB" sz="2400" dirty="0">
                <a:sym typeface="Symbol" panose="05050102010706020507" pitchFamily="18" charset="2"/>
              </a:rPr>
              <a:t>) - </a:t>
            </a:r>
            <a:r>
              <a:rPr lang="en-GB" sz="2400" dirty="0">
                <a:solidFill>
                  <a:srgbClr val="00B050"/>
                </a:solidFill>
                <a:sym typeface="Symbol" panose="05050102010706020507" pitchFamily="18" charset="2"/>
              </a:rPr>
              <a:t></a:t>
            </a:r>
            <a:r>
              <a:rPr lang="en-GB" sz="2400" baseline="-25000" dirty="0" err="1">
                <a:solidFill>
                  <a:srgbClr val="00B050"/>
                </a:solidFill>
                <a:sym typeface="Symbol" panose="05050102010706020507" pitchFamily="18" charset="2"/>
              </a:rPr>
              <a:t>f</a:t>
            </a:r>
            <a:r>
              <a:rPr lang="en-GB" sz="2400" dirty="0" err="1">
                <a:solidFill>
                  <a:srgbClr val="00B050"/>
                </a:solidFill>
                <a:sym typeface="Symbol" panose="05050102010706020507" pitchFamily="18" charset="2"/>
              </a:rPr>
              <a:t>H</a:t>
            </a:r>
            <a:r>
              <a:rPr lang="en-GB" sz="2400" dirty="0">
                <a:solidFill>
                  <a:srgbClr val="00B050"/>
                </a:solidFill>
                <a:sym typeface="Symbol" panose="05050102010706020507" pitchFamily="18" charset="2"/>
              </a:rPr>
              <a:t>° </a:t>
            </a:r>
            <a:r>
              <a:rPr lang="en-GB" sz="2400" dirty="0">
                <a:sym typeface="Symbol" panose="05050102010706020507" pitchFamily="18" charset="2"/>
              </a:rPr>
              <a:t>(</a:t>
            </a:r>
            <a:r>
              <a:rPr lang="en-GB" sz="2400" dirty="0">
                <a:solidFill>
                  <a:srgbClr val="0000FF"/>
                </a:solidFill>
                <a:sym typeface="Symbol" panose="05050102010706020507" pitchFamily="18" charset="2"/>
              </a:rPr>
              <a:t>reactants</a:t>
            </a:r>
            <a:r>
              <a:rPr lang="en-GB" sz="2400" dirty="0">
                <a:sym typeface="Symbol" panose="05050102010706020507" pitchFamily="18" charset="2"/>
              </a:rPr>
              <a:t>) </a:t>
            </a:r>
            <a:r>
              <a:rPr lang="en-GB" sz="2400" dirty="0">
                <a:solidFill>
                  <a:srgbClr val="00B050"/>
                </a:solidFill>
                <a:sym typeface="Symbol" panose="05050102010706020507" pitchFamily="18" charset="2"/>
              </a:rPr>
              <a:t> </a:t>
            </a:r>
            <a:endParaRPr lang="en-GB" sz="2400" dirty="0"/>
          </a:p>
        </p:txBody>
      </p:sp>
      <p:sp>
        <p:nvSpPr>
          <p:cNvPr id="20" name="TextBox 19">
            <a:extLst>
              <a:ext uri="{FF2B5EF4-FFF2-40B4-BE49-F238E27FC236}">
                <a16:creationId xmlns:a16="http://schemas.microsoft.com/office/drawing/2014/main" id="{8EB51554-C21E-4D24-93C3-3533345F758C}"/>
              </a:ext>
            </a:extLst>
          </p:cNvPr>
          <p:cNvSpPr txBox="1"/>
          <p:nvPr/>
        </p:nvSpPr>
        <p:spPr>
          <a:xfrm>
            <a:off x="2217651" y="6043244"/>
            <a:ext cx="8317598" cy="461665"/>
          </a:xfrm>
          <a:prstGeom prst="rect">
            <a:avLst/>
          </a:prstGeom>
          <a:noFill/>
        </p:spPr>
        <p:txBody>
          <a:bodyPr wrap="square">
            <a:spAutoFit/>
          </a:bodyPr>
          <a:lstStyle/>
          <a:p>
            <a:r>
              <a:rPr lang="en-GB" sz="2400" dirty="0">
                <a:solidFill>
                  <a:srgbClr val="00B050"/>
                </a:solidFill>
                <a:sym typeface="Symbol" panose="05050102010706020507" pitchFamily="18" charset="2"/>
              </a:rPr>
              <a:t></a:t>
            </a:r>
            <a:r>
              <a:rPr lang="en-GB" sz="2400" baseline="-25000" dirty="0" err="1">
                <a:solidFill>
                  <a:srgbClr val="00B050"/>
                </a:solidFill>
                <a:sym typeface="Symbol" panose="05050102010706020507" pitchFamily="18" charset="2"/>
              </a:rPr>
              <a:t>rxn</a:t>
            </a:r>
            <a:r>
              <a:rPr lang="en-GB" sz="2400" dirty="0" err="1">
                <a:solidFill>
                  <a:srgbClr val="00B050"/>
                </a:solidFill>
                <a:sym typeface="Symbol" panose="05050102010706020507" pitchFamily="18" charset="2"/>
              </a:rPr>
              <a:t>H</a:t>
            </a:r>
            <a:r>
              <a:rPr lang="en-GB" sz="2400" dirty="0">
                <a:solidFill>
                  <a:srgbClr val="00B050"/>
                </a:solidFill>
                <a:sym typeface="Symbol" panose="05050102010706020507" pitchFamily="18" charset="2"/>
              </a:rPr>
              <a:t> </a:t>
            </a:r>
            <a:r>
              <a:rPr lang="en-GB" sz="2400" dirty="0">
                <a:sym typeface="Symbol" panose="05050102010706020507" pitchFamily="18" charset="2"/>
              </a:rPr>
              <a:t>= </a:t>
            </a:r>
            <a:r>
              <a:rPr lang="en-GB" sz="2400" dirty="0">
                <a:solidFill>
                  <a:srgbClr val="FF0000"/>
                </a:solidFill>
                <a:sym typeface="Symbol" panose="05050102010706020507" pitchFamily="18" charset="2"/>
              </a:rPr>
              <a:t>(-265) </a:t>
            </a:r>
            <a:r>
              <a:rPr lang="en-GB" sz="2400" dirty="0">
                <a:sym typeface="Symbol" panose="05050102010706020507" pitchFamily="18" charset="2"/>
              </a:rPr>
              <a:t>– (</a:t>
            </a:r>
            <a:r>
              <a:rPr lang="en-GB" sz="2400" dirty="0">
                <a:solidFill>
                  <a:srgbClr val="0000FF"/>
                </a:solidFill>
                <a:sym typeface="Symbol" panose="05050102010706020507" pitchFamily="18" charset="2"/>
              </a:rPr>
              <a:t>-460) </a:t>
            </a:r>
            <a:r>
              <a:rPr lang="en-GB" sz="2400" dirty="0">
                <a:sym typeface="Symbol" panose="05050102010706020507" pitchFamily="18" charset="2"/>
              </a:rPr>
              <a:t>= +</a:t>
            </a:r>
            <a:r>
              <a:rPr lang="en-GB" sz="2400" dirty="0">
                <a:solidFill>
                  <a:srgbClr val="00B050"/>
                </a:solidFill>
                <a:sym typeface="Symbol" panose="05050102010706020507" pitchFamily="18" charset="2"/>
              </a:rPr>
              <a:t>195 kJ   </a:t>
            </a:r>
            <a:endParaRPr lang="en-GB" sz="2400" dirty="0">
              <a:solidFill>
                <a:srgbClr val="00B050"/>
              </a:solidFill>
            </a:endParaRPr>
          </a:p>
        </p:txBody>
      </p:sp>
      <p:sp>
        <p:nvSpPr>
          <p:cNvPr id="21" name="TextBox 20">
            <a:extLst>
              <a:ext uri="{FF2B5EF4-FFF2-40B4-BE49-F238E27FC236}">
                <a16:creationId xmlns:a16="http://schemas.microsoft.com/office/drawing/2014/main" id="{324114D8-253D-49F3-BA1D-6A70632AB35D}"/>
              </a:ext>
            </a:extLst>
          </p:cNvPr>
          <p:cNvSpPr txBox="1"/>
          <p:nvPr/>
        </p:nvSpPr>
        <p:spPr>
          <a:xfrm>
            <a:off x="7939767" y="4597349"/>
            <a:ext cx="4409046" cy="461665"/>
          </a:xfrm>
          <a:prstGeom prst="rect">
            <a:avLst/>
          </a:prstGeom>
          <a:noFill/>
        </p:spPr>
        <p:txBody>
          <a:bodyPr wrap="square">
            <a:spAutoFit/>
          </a:bodyPr>
          <a:lstStyle/>
          <a:p>
            <a:r>
              <a:rPr lang="en-GB" sz="2400" dirty="0">
                <a:solidFill>
                  <a:srgbClr val="00B050"/>
                </a:solidFill>
                <a:cs typeface="Calibri" panose="020F0502020204030204" pitchFamily="34" charset="0"/>
                <a:sym typeface="Symbol" panose="05050102010706020507" pitchFamily="18" charset="2"/>
              </a:rPr>
              <a:t></a:t>
            </a:r>
            <a:r>
              <a:rPr lang="en-GB" sz="2400" baseline="-25000" dirty="0">
                <a:solidFill>
                  <a:srgbClr val="00B050"/>
                </a:solidFill>
                <a:cs typeface="Calibri" panose="020F0502020204030204" pitchFamily="34" charset="0"/>
                <a:sym typeface="Symbol" panose="05050102010706020507" pitchFamily="18" charset="2"/>
              </a:rPr>
              <a:t>f</a:t>
            </a:r>
            <a:r>
              <a:rPr lang="en-GB" sz="2400" dirty="0">
                <a:solidFill>
                  <a:srgbClr val="00B050"/>
                </a:solidFill>
                <a:cs typeface="Calibri" panose="020F0502020204030204" pitchFamily="34" charset="0"/>
                <a:sym typeface="Symbol" panose="05050102010706020507" pitchFamily="18" charset="2"/>
              </a:rPr>
              <a:t>H</a:t>
            </a:r>
            <a:r>
              <a:rPr lang="en-GB" sz="2400" baseline="-25000" dirty="0">
                <a:solidFill>
                  <a:srgbClr val="00B050"/>
                </a:solidFill>
                <a:cs typeface="Calibri" panose="020F0502020204030204" pitchFamily="34" charset="0"/>
                <a:sym typeface="Symbol" panose="05050102010706020507" pitchFamily="18" charset="2"/>
              </a:rPr>
              <a:t>2</a:t>
            </a:r>
            <a:r>
              <a:rPr lang="en-GB" sz="2400" dirty="0">
                <a:solidFill>
                  <a:srgbClr val="00B050"/>
                </a:solidFill>
                <a:cs typeface="Calibri" panose="020F0502020204030204" pitchFamily="34" charset="0"/>
                <a:sym typeface="Symbol" panose="05050102010706020507" pitchFamily="18" charset="2"/>
              </a:rPr>
              <a:t>° = -265 - 0 = -265 kJ</a:t>
            </a:r>
            <a:endParaRPr lang="en-GB" sz="2400" dirty="0">
              <a:cs typeface="Calibri" panose="020F0502020204030204" pitchFamily="34" charset="0"/>
            </a:endParaRPr>
          </a:p>
        </p:txBody>
      </p:sp>
      <p:sp>
        <p:nvSpPr>
          <p:cNvPr id="22" name="TextBox 21">
            <a:extLst>
              <a:ext uri="{FF2B5EF4-FFF2-40B4-BE49-F238E27FC236}">
                <a16:creationId xmlns:a16="http://schemas.microsoft.com/office/drawing/2014/main" id="{68510622-CE4F-4515-A234-168BA69EDA1A}"/>
              </a:ext>
            </a:extLst>
          </p:cNvPr>
          <p:cNvSpPr txBox="1"/>
          <p:nvPr/>
        </p:nvSpPr>
        <p:spPr>
          <a:xfrm>
            <a:off x="1555144" y="4646303"/>
            <a:ext cx="4311374" cy="461665"/>
          </a:xfrm>
          <a:prstGeom prst="rect">
            <a:avLst/>
          </a:prstGeom>
          <a:noFill/>
        </p:spPr>
        <p:txBody>
          <a:bodyPr wrap="square">
            <a:spAutoFit/>
          </a:bodyPr>
          <a:lstStyle/>
          <a:p>
            <a:r>
              <a:rPr lang="en-GB" sz="2400" dirty="0">
                <a:solidFill>
                  <a:srgbClr val="00B050"/>
                </a:solidFill>
                <a:cs typeface="Calibri" panose="020F0502020204030204" pitchFamily="34" charset="0"/>
                <a:sym typeface="Symbol" panose="05050102010706020507" pitchFamily="18" charset="2"/>
              </a:rPr>
              <a:t>2(</a:t>
            </a:r>
            <a:r>
              <a:rPr lang="en-GB" sz="2400" baseline="-25000" dirty="0">
                <a:solidFill>
                  <a:srgbClr val="00B050"/>
                </a:solidFill>
                <a:cs typeface="Calibri" panose="020F0502020204030204" pitchFamily="34" charset="0"/>
                <a:sym typeface="Symbol" panose="05050102010706020507" pitchFamily="18" charset="2"/>
              </a:rPr>
              <a:t>f</a:t>
            </a:r>
            <a:r>
              <a:rPr lang="en-GB" sz="2400" dirty="0">
                <a:solidFill>
                  <a:srgbClr val="00B050"/>
                </a:solidFill>
                <a:cs typeface="Calibri" panose="020F0502020204030204" pitchFamily="34" charset="0"/>
                <a:sym typeface="Symbol" panose="05050102010706020507" pitchFamily="18" charset="2"/>
              </a:rPr>
              <a:t>H</a:t>
            </a:r>
            <a:r>
              <a:rPr lang="en-GB" sz="2400" baseline="-25000" dirty="0">
                <a:solidFill>
                  <a:srgbClr val="00B050"/>
                </a:solidFill>
                <a:cs typeface="Calibri" panose="020F0502020204030204" pitchFamily="34" charset="0"/>
                <a:sym typeface="Symbol" panose="05050102010706020507" pitchFamily="18" charset="2"/>
              </a:rPr>
              <a:t>1</a:t>
            </a:r>
            <a:r>
              <a:rPr lang="en-GB" sz="2400" dirty="0">
                <a:solidFill>
                  <a:srgbClr val="00B050"/>
                </a:solidFill>
                <a:cs typeface="Calibri" panose="020F0502020204030204" pitchFamily="34" charset="0"/>
                <a:sym typeface="Symbol" panose="05050102010706020507" pitchFamily="18" charset="2"/>
              </a:rPr>
              <a:t>°) = 2x(-230) = -460 kJ</a:t>
            </a:r>
            <a:endParaRPr lang="en-GB" sz="2400" dirty="0">
              <a:cs typeface="Calibri" panose="020F0502020204030204" pitchFamily="34" charset="0"/>
            </a:endParaRPr>
          </a:p>
        </p:txBody>
      </p:sp>
      <p:sp>
        <p:nvSpPr>
          <p:cNvPr id="23" name="Oval 22">
            <a:extLst>
              <a:ext uri="{FF2B5EF4-FFF2-40B4-BE49-F238E27FC236}">
                <a16:creationId xmlns:a16="http://schemas.microsoft.com/office/drawing/2014/main" id="{3A56336C-B983-4A19-9047-71DCB3670F6C}"/>
              </a:ext>
            </a:extLst>
          </p:cNvPr>
          <p:cNvSpPr/>
          <p:nvPr/>
        </p:nvSpPr>
        <p:spPr>
          <a:xfrm>
            <a:off x="384869" y="3849643"/>
            <a:ext cx="1105385" cy="472238"/>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spTree>
    <p:extLst>
      <p:ext uri="{BB962C8B-B14F-4D97-AF65-F5344CB8AC3E}">
        <p14:creationId xmlns:p14="http://schemas.microsoft.com/office/powerpoint/2010/main" val="156444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p:bldP spid="13" grpId="0"/>
      <p:bldP spid="14" grpId="0"/>
      <p:bldP spid="15" grpId="0"/>
      <p:bldP spid="16" grpId="0"/>
      <p:bldP spid="18" grpId="0"/>
      <p:bldP spid="19" grpId="0"/>
      <p:bldP spid="20" grpId="0"/>
      <p:bldP spid="21" grpId="0"/>
      <p:bldP spid="22" grpId="0"/>
      <p:bldP spid="2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1524000" y="17925"/>
            <a:ext cx="7760249" cy="461665"/>
          </a:xfrm>
          <a:prstGeom prst="rect">
            <a:avLst/>
          </a:prstGeom>
          <a:noFill/>
        </p:spPr>
        <p:txBody>
          <a:bodyPr wrap="square">
            <a:spAutoFit/>
          </a:bodyPr>
          <a:lstStyle/>
          <a:p>
            <a:r>
              <a:rPr lang="en-GB" sz="2400" b="1">
                <a:solidFill>
                  <a:srgbClr val="0070C0"/>
                </a:solidFill>
                <a:effectLst>
                  <a:outerShdw blurRad="38100" dist="38100" dir="2700000" algn="tl">
                    <a:srgbClr val="000000">
                      <a:alpha val="43137"/>
                    </a:srgbClr>
                  </a:outerShdw>
                </a:effectLst>
              </a:rPr>
              <a:t>SAMPLE PROBLEMS</a:t>
            </a:r>
            <a:endParaRPr lang="en-GB" sz="2400" b="1">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11D9270D-0120-43DA-BA65-DE9F99271D52}"/>
              </a:ext>
            </a:extLst>
          </p:cNvPr>
          <p:cNvSpPr txBox="1"/>
          <p:nvPr/>
        </p:nvSpPr>
        <p:spPr>
          <a:xfrm>
            <a:off x="1684859" y="535041"/>
            <a:ext cx="8964488" cy="646331"/>
          </a:xfrm>
          <a:prstGeom prst="rect">
            <a:avLst/>
          </a:prstGeom>
          <a:noFill/>
        </p:spPr>
        <p:txBody>
          <a:bodyPr wrap="square">
            <a:spAutoFit/>
          </a:bodyPr>
          <a:lstStyle/>
          <a:p>
            <a:pPr defTabSz="914400" eaLnBrk="0" fontAlgn="base" hangingPunct="0">
              <a:spcBef>
                <a:spcPct val="0"/>
              </a:spcBef>
              <a:spcAft>
                <a:spcPct val="0"/>
              </a:spcAft>
            </a:pPr>
            <a:r>
              <a:rPr lang="en-US" altLang="en-US" b="1">
                <a:latin typeface="Calibri" panose="020F0502020204030204" pitchFamily="34" charset="0"/>
                <a:cs typeface="Calibri" panose="020F0502020204030204" pitchFamily="34" charset="0"/>
              </a:rPr>
              <a:t>PROBLEM 2</a:t>
            </a:r>
            <a:r>
              <a:rPr lang="en-US" altLang="en-US">
                <a:latin typeface="Calibri" panose="020F0502020204030204" pitchFamily="34" charset="0"/>
                <a:cs typeface="Calibri" panose="020F0502020204030204" pitchFamily="34" charset="0"/>
              </a:rPr>
              <a:t>: Calculate </a:t>
            </a:r>
            <a:r>
              <a:rPr lang="en-US" altLang="en-US" err="1">
                <a:latin typeface="Calibri" panose="020F0502020204030204" pitchFamily="34" charset="0"/>
                <a:cs typeface="Calibri" panose="020F0502020204030204" pitchFamily="34" charset="0"/>
              </a:rPr>
              <a:t>Δ</a:t>
            </a:r>
            <a:r>
              <a:rPr lang="en-US" altLang="en-US" baseline="-30000" err="1">
                <a:latin typeface="Calibri" panose="020F0502020204030204" pitchFamily="34" charset="0"/>
                <a:cs typeface="Calibri" panose="020F0502020204030204" pitchFamily="34" charset="0"/>
              </a:rPr>
              <a:t>r</a:t>
            </a:r>
            <a:r>
              <a:rPr lang="en-US" altLang="en-US" err="1">
                <a:latin typeface="Calibri" panose="020F0502020204030204" pitchFamily="34" charset="0"/>
                <a:cs typeface="Calibri" panose="020F0502020204030204" pitchFamily="34" charset="0"/>
              </a:rPr>
              <a:t>H</a:t>
            </a:r>
            <a:r>
              <a:rPr lang="en-US" altLang="en-US">
                <a:latin typeface="Calibri" panose="020F0502020204030204" pitchFamily="34" charset="0"/>
                <a:cs typeface="Calibri" panose="020F0502020204030204" pitchFamily="34" charset="0"/>
              </a:rPr>
              <a:t> for the reaction C</a:t>
            </a:r>
            <a:r>
              <a:rPr lang="en-US" altLang="en-US" baseline="-30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H</a:t>
            </a:r>
            <a:r>
              <a:rPr lang="en-US" altLang="en-US" baseline="-30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(g) + 2H</a:t>
            </a:r>
            <a:r>
              <a:rPr lang="en-US" altLang="en-US" baseline="-30000">
                <a:latin typeface="Calibri" panose="020F0502020204030204" pitchFamily="34" charset="0"/>
                <a:cs typeface="Calibri" panose="020F0502020204030204" pitchFamily="34" charset="0"/>
              </a:rPr>
              <a:t>2</a:t>
            </a:r>
            <a:r>
              <a:rPr lang="en-US" altLang="en-US">
                <a:latin typeface="Calibri" panose="020F0502020204030204" pitchFamily="34" charset="0"/>
                <a:cs typeface="Calibri" panose="020F0502020204030204" pitchFamily="34" charset="0"/>
              </a:rPr>
              <a:t>(g) =&gt; C</a:t>
            </a:r>
            <a:r>
              <a:rPr lang="en-US" altLang="en-US" baseline="-30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H</a:t>
            </a:r>
            <a:r>
              <a:rPr lang="en-US" altLang="en-US" baseline="-30000">
                <a:latin typeface="Calibri" panose="020F0502020204030204" pitchFamily="34" charset="0"/>
                <a:cs typeface="Calibri" panose="020F0502020204030204" pitchFamily="34" charset="0"/>
              </a:rPr>
              <a:t>8</a:t>
            </a:r>
            <a:r>
              <a:rPr lang="en-US" altLang="en-US">
                <a:latin typeface="Calibri" panose="020F0502020204030204" pitchFamily="34" charset="0"/>
                <a:cs typeface="Calibri" panose="020F0502020204030204" pitchFamily="34" charset="0"/>
              </a:rPr>
              <a:t>(g), using the following information: </a:t>
            </a:r>
          </a:p>
        </p:txBody>
      </p:sp>
      <p:sp>
        <p:nvSpPr>
          <p:cNvPr id="11" name="TextBox 10">
            <a:extLst>
              <a:ext uri="{FF2B5EF4-FFF2-40B4-BE49-F238E27FC236}">
                <a16:creationId xmlns:a16="http://schemas.microsoft.com/office/drawing/2014/main" id="{12537C25-B4FC-4758-A5AD-26B20916F2DB}"/>
              </a:ext>
            </a:extLst>
          </p:cNvPr>
          <p:cNvSpPr txBox="1"/>
          <p:nvPr/>
        </p:nvSpPr>
        <p:spPr>
          <a:xfrm>
            <a:off x="1661964" y="2254207"/>
            <a:ext cx="1152128" cy="1323439"/>
          </a:xfrm>
          <a:prstGeom prst="rect">
            <a:avLst/>
          </a:prstGeom>
          <a:noFill/>
        </p:spPr>
        <p:txBody>
          <a:bodyPr wrap="square">
            <a:spAutoFit/>
          </a:bodyPr>
          <a:lstStyle/>
          <a:p>
            <a:pPr defTabSz="914400" eaLnBrk="0" fontAlgn="base" hangingPunct="0">
              <a:spcBef>
                <a:spcPct val="0"/>
              </a:spcBef>
              <a:spcAft>
                <a:spcPct val="0"/>
              </a:spcAft>
            </a:pPr>
            <a:r>
              <a:rPr lang="en-US" altLang="en-US" sz="1600"/>
              <a:t>-700 kJ</a:t>
            </a:r>
          </a:p>
          <a:p>
            <a:pPr defTabSz="914400" eaLnBrk="0" fontAlgn="base" hangingPunct="0">
              <a:spcBef>
                <a:spcPct val="0"/>
              </a:spcBef>
              <a:spcAft>
                <a:spcPct val="0"/>
              </a:spcAft>
            </a:pPr>
            <a:r>
              <a:rPr lang="en-US" altLang="en-US" sz="1600"/>
              <a:t>-128 kJ</a:t>
            </a:r>
          </a:p>
          <a:p>
            <a:pPr defTabSz="914400" eaLnBrk="0" fontAlgn="base" hangingPunct="0">
              <a:spcBef>
                <a:spcPct val="0"/>
              </a:spcBef>
              <a:spcAft>
                <a:spcPct val="0"/>
              </a:spcAft>
            </a:pPr>
            <a:r>
              <a:rPr lang="en-US" altLang="en-US" sz="1600"/>
              <a:t>-158 kJ</a:t>
            </a:r>
          </a:p>
          <a:p>
            <a:pPr defTabSz="914400" eaLnBrk="0" fontAlgn="base" hangingPunct="0">
              <a:spcBef>
                <a:spcPct val="0"/>
              </a:spcBef>
              <a:spcAft>
                <a:spcPct val="0"/>
              </a:spcAft>
            </a:pPr>
            <a:r>
              <a:rPr lang="en-US" altLang="en-US" sz="1600"/>
              <a:t>-316 kJ</a:t>
            </a:r>
          </a:p>
          <a:p>
            <a:pPr defTabSz="914400" eaLnBrk="0" fontAlgn="base" hangingPunct="0">
              <a:spcBef>
                <a:spcPct val="0"/>
              </a:spcBef>
              <a:spcAft>
                <a:spcPct val="0"/>
              </a:spcAft>
            </a:pPr>
            <a:r>
              <a:rPr lang="en-US" altLang="en-US" sz="1600"/>
              <a:t>-4810 kJ</a:t>
            </a:r>
          </a:p>
        </p:txBody>
      </p:sp>
      <p:sp>
        <p:nvSpPr>
          <p:cNvPr id="20" name="TextBox 19">
            <a:extLst>
              <a:ext uri="{FF2B5EF4-FFF2-40B4-BE49-F238E27FC236}">
                <a16:creationId xmlns:a16="http://schemas.microsoft.com/office/drawing/2014/main" id="{C1E4AD14-2CF9-484D-801E-D795945F4B64}"/>
              </a:ext>
            </a:extLst>
          </p:cNvPr>
          <p:cNvSpPr txBox="1"/>
          <p:nvPr/>
        </p:nvSpPr>
        <p:spPr>
          <a:xfrm>
            <a:off x="2814092" y="5378785"/>
            <a:ext cx="6810300" cy="369332"/>
          </a:xfrm>
          <a:prstGeom prst="rect">
            <a:avLst/>
          </a:prstGeom>
          <a:noFill/>
        </p:spPr>
        <p:txBody>
          <a:bodyPr wrap="square">
            <a:spAutoFit/>
          </a:bodyPr>
          <a:lstStyle/>
          <a:p>
            <a:r>
              <a:rPr lang="en-GB">
                <a:solidFill>
                  <a:srgbClr val="00B050"/>
                </a:solidFill>
                <a:sym typeface="Symbol" panose="05050102010706020507" pitchFamily="18" charset="2"/>
              </a:rPr>
              <a:t></a:t>
            </a:r>
            <a:r>
              <a:rPr lang="en-GB" baseline="-25000" err="1">
                <a:solidFill>
                  <a:srgbClr val="00B050"/>
                </a:solidFill>
                <a:sym typeface="Symbol" panose="05050102010706020507" pitchFamily="18" charset="2"/>
              </a:rPr>
              <a:t>rxn</a:t>
            </a:r>
            <a:r>
              <a:rPr lang="en-GB" err="1">
                <a:solidFill>
                  <a:srgbClr val="00B050"/>
                </a:solidFill>
                <a:sym typeface="Symbol" panose="05050102010706020507" pitchFamily="18" charset="2"/>
              </a:rPr>
              <a:t>H</a:t>
            </a:r>
            <a:r>
              <a:rPr lang="en-GB">
                <a:solidFill>
                  <a:srgbClr val="00B050"/>
                </a:solidFill>
                <a:sym typeface="Symbol" panose="05050102010706020507" pitchFamily="18" charset="2"/>
              </a:rPr>
              <a:t> </a:t>
            </a:r>
            <a:r>
              <a:rPr lang="en-GB">
                <a:sym typeface="Symbol" panose="05050102010706020507" pitchFamily="18" charset="2"/>
              </a:rPr>
              <a:t>= (-2341 + </a:t>
            </a:r>
            <a:r>
              <a:rPr lang="en-GB" b="1">
                <a:solidFill>
                  <a:srgbClr val="FF6600"/>
                </a:solidFill>
                <a:sym typeface="Symbol" panose="05050102010706020507" pitchFamily="18" charset="2"/>
              </a:rPr>
              <a:t>2(-286)</a:t>
            </a:r>
            <a:r>
              <a:rPr lang="en-GB">
                <a:sym typeface="Symbol" panose="05050102010706020507" pitchFamily="18" charset="2"/>
              </a:rPr>
              <a:t>) + </a:t>
            </a:r>
            <a:r>
              <a:rPr lang="en-GB" b="1">
                <a:solidFill>
                  <a:srgbClr val="996600"/>
                </a:solidFill>
                <a:sym typeface="Symbol" panose="05050102010706020507" pitchFamily="18" charset="2"/>
              </a:rPr>
              <a:t>2755</a:t>
            </a:r>
            <a:r>
              <a:rPr lang="en-GB">
                <a:sym typeface="Symbol" panose="05050102010706020507" pitchFamily="18" charset="2"/>
              </a:rPr>
              <a:t> = (-2913) + 2755 = </a:t>
            </a:r>
            <a:r>
              <a:rPr lang="en-GB" b="1">
                <a:solidFill>
                  <a:srgbClr val="00B050"/>
                </a:solidFill>
                <a:sym typeface="Symbol" panose="05050102010706020507" pitchFamily="18" charset="2"/>
              </a:rPr>
              <a:t>-158 kJ </a:t>
            </a:r>
            <a:endParaRPr lang="en-GB" b="1">
              <a:solidFill>
                <a:srgbClr val="00B050"/>
              </a:solidFill>
            </a:endParaRPr>
          </a:p>
        </p:txBody>
      </p:sp>
      <p:sp>
        <p:nvSpPr>
          <p:cNvPr id="23" name="TextBox 22">
            <a:extLst>
              <a:ext uri="{FF2B5EF4-FFF2-40B4-BE49-F238E27FC236}">
                <a16:creationId xmlns:a16="http://schemas.microsoft.com/office/drawing/2014/main" id="{03D42058-6142-4F4F-8D5C-B18DC6F59F36}"/>
              </a:ext>
            </a:extLst>
          </p:cNvPr>
          <p:cNvSpPr txBox="1"/>
          <p:nvPr/>
        </p:nvSpPr>
        <p:spPr>
          <a:xfrm>
            <a:off x="5375920" y="867472"/>
            <a:ext cx="3989066" cy="1477328"/>
          </a:xfrm>
          <a:prstGeom prst="rect">
            <a:avLst/>
          </a:prstGeom>
          <a:noFill/>
        </p:spPr>
        <p:txBody>
          <a:bodyPr wrap="square">
            <a:spAutoFit/>
          </a:bodyPr>
          <a:lstStyle/>
          <a:p>
            <a:r>
              <a:rPr lang="en-US" altLang="en-US" b="1">
                <a:latin typeface="Calibri" panose="020F0502020204030204" pitchFamily="34" charset="0"/>
                <a:cs typeface="Calibri" panose="020F0502020204030204" pitchFamily="34" charset="0"/>
                <a:sym typeface="Wingdings" panose="05000000000000000000" pitchFamily="2" charset="2"/>
              </a:rPr>
              <a:t>combustion reactions</a:t>
            </a:r>
          </a:p>
          <a:p>
            <a:r>
              <a:rPr lang="en-US" altLang="en-US">
                <a:latin typeface="Calibri" panose="020F0502020204030204" pitchFamily="34" charset="0"/>
                <a:cs typeface="Calibri" panose="020F0502020204030204" pitchFamily="34" charset="0"/>
              </a:rPr>
              <a:t>C</a:t>
            </a:r>
            <a:r>
              <a:rPr lang="en-US" altLang="en-US" baseline="-25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H</a:t>
            </a:r>
            <a:r>
              <a:rPr lang="en-US" altLang="en-US" baseline="-25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 + 5O</a:t>
            </a:r>
            <a:r>
              <a:rPr lang="en-US" altLang="en-US" baseline="-25000">
                <a:latin typeface="Calibri" panose="020F0502020204030204" pitchFamily="34" charset="0"/>
                <a:cs typeface="Calibri" panose="020F0502020204030204" pitchFamily="34" charset="0"/>
              </a:rPr>
              <a:t>2</a:t>
            </a:r>
            <a:r>
              <a:rPr lang="en-US" altLang="en-US">
                <a:latin typeface="Calibri" panose="020F0502020204030204" pitchFamily="34" charset="0"/>
                <a:cs typeface="Calibri" panose="020F0502020204030204" pitchFamily="34" charset="0"/>
              </a:rPr>
              <a:t>  </a:t>
            </a:r>
            <a:r>
              <a:rPr lang="en-US" altLang="en-US">
                <a:latin typeface="Calibri" panose="020F0502020204030204" pitchFamily="34" charset="0"/>
                <a:cs typeface="Calibri" panose="020F0502020204030204" pitchFamily="34" charset="0"/>
                <a:sym typeface="Wingdings" panose="05000000000000000000" pitchFamily="2" charset="2"/>
              </a:rPr>
              <a:t>  4CO</a:t>
            </a:r>
            <a:r>
              <a:rPr lang="en-US" altLang="en-US" baseline="-25000">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  +  2H</a:t>
            </a:r>
            <a:r>
              <a:rPr lang="en-US" altLang="en-US" baseline="-25000">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O</a:t>
            </a:r>
          </a:p>
          <a:p>
            <a:r>
              <a:rPr lang="en-US" altLang="en-US" b="1">
                <a:solidFill>
                  <a:srgbClr val="FF6600"/>
                </a:solidFill>
                <a:latin typeface="Calibri" panose="020F0502020204030204" pitchFamily="34" charset="0"/>
                <a:cs typeface="Calibri" panose="020F0502020204030204" pitchFamily="34" charset="0"/>
              </a:rPr>
              <a:t>H</a:t>
            </a:r>
            <a:r>
              <a:rPr lang="en-US" altLang="en-US" b="1" baseline="-25000">
                <a:solidFill>
                  <a:srgbClr val="FF6600"/>
                </a:solidFill>
                <a:latin typeface="Calibri" panose="020F0502020204030204" pitchFamily="34" charset="0"/>
                <a:cs typeface="Calibri" panose="020F0502020204030204" pitchFamily="34" charset="0"/>
              </a:rPr>
              <a:t>2</a:t>
            </a:r>
            <a:r>
              <a:rPr lang="en-US" altLang="en-US" b="1">
                <a:solidFill>
                  <a:srgbClr val="FF6600"/>
                </a:solidFill>
                <a:latin typeface="Calibri" panose="020F0502020204030204" pitchFamily="34" charset="0"/>
                <a:cs typeface="Calibri" panose="020F0502020204030204" pitchFamily="34" charset="0"/>
              </a:rPr>
              <a:t>  +  ½ O</a:t>
            </a:r>
            <a:r>
              <a:rPr lang="en-US" altLang="en-US" b="1" baseline="-25000">
                <a:solidFill>
                  <a:srgbClr val="FF6600"/>
                </a:solidFill>
                <a:latin typeface="Calibri" panose="020F0502020204030204" pitchFamily="34" charset="0"/>
                <a:cs typeface="Calibri" panose="020F0502020204030204" pitchFamily="34" charset="0"/>
              </a:rPr>
              <a:t>2</a:t>
            </a:r>
            <a:r>
              <a:rPr lang="en-US" altLang="en-US" b="1">
                <a:solidFill>
                  <a:srgbClr val="FF6600"/>
                </a:solidFill>
                <a:latin typeface="Calibri" panose="020F0502020204030204" pitchFamily="34" charset="0"/>
                <a:cs typeface="Calibri" panose="020F0502020204030204" pitchFamily="34" charset="0"/>
              </a:rPr>
              <a:t>  </a:t>
            </a:r>
            <a:r>
              <a:rPr lang="en-US" altLang="en-US" b="1">
                <a:solidFill>
                  <a:srgbClr val="FF6600"/>
                </a:solidFill>
                <a:latin typeface="Calibri" panose="020F0502020204030204" pitchFamily="34" charset="0"/>
                <a:cs typeface="Calibri" panose="020F0502020204030204" pitchFamily="34" charset="0"/>
                <a:sym typeface="Wingdings" panose="05000000000000000000" pitchFamily="2" charset="2"/>
              </a:rPr>
              <a:t>  H</a:t>
            </a:r>
            <a:r>
              <a:rPr lang="en-US" altLang="en-US" b="1" baseline="-25000">
                <a:solidFill>
                  <a:srgbClr val="FF6600"/>
                </a:solidFill>
                <a:latin typeface="Calibri" panose="020F0502020204030204" pitchFamily="34" charset="0"/>
                <a:cs typeface="Calibri" panose="020F0502020204030204" pitchFamily="34" charset="0"/>
                <a:sym typeface="Wingdings" panose="05000000000000000000" pitchFamily="2" charset="2"/>
              </a:rPr>
              <a:t>2</a:t>
            </a:r>
            <a:r>
              <a:rPr lang="en-US" altLang="en-US" b="1">
                <a:solidFill>
                  <a:srgbClr val="FF6600"/>
                </a:solidFill>
                <a:latin typeface="Calibri" panose="020F0502020204030204" pitchFamily="34" charset="0"/>
                <a:cs typeface="Calibri" panose="020F0502020204030204" pitchFamily="34" charset="0"/>
                <a:sym typeface="Wingdings" panose="05000000000000000000" pitchFamily="2" charset="2"/>
              </a:rPr>
              <a:t>O	</a:t>
            </a:r>
            <a:r>
              <a:rPr lang="en-US" altLang="en-US">
                <a:latin typeface="Calibri" panose="020F0502020204030204" pitchFamily="34" charset="0"/>
                <a:cs typeface="Calibri" panose="020F0502020204030204" pitchFamily="34" charset="0"/>
                <a:sym typeface="Wingdings" panose="05000000000000000000" pitchFamily="2" charset="2"/>
              </a:rPr>
              <a:t>	</a:t>
            </a:r>
          </a:p>
          <a:p>
            <a:r>
              <a:rPr lang="en-US" altLang="en-US" b="1">
                <a:solidFill>
                  <a:srgbClr val="996600"/>
                </a:solidFill>
                <a:latin typeface="Calibri" panose="020F0502020204030204" pitchFamily="34" charset="0"/>
                <a:cs typeface="Calibri" panose="020F0502020204030204" pitchFamily="34" charset="0"/>
                <a:sym typeface="Wingdings" panose="05000000000000000000" pitchFamily="2" charset="2"/>
              </a:rPr>
              <a:t>C</a:t>
            </a:r>
            <a:r>
              <a:rPr lang="en-US" altLang="en-US" b="1" baseline="-25000">
                <a:solidFill>
                  <a:srgbClr val="996600"/>
                </a:solidFill>
                <a:latin typeface="Calibri" panose="020F0502020204030204" pitchFamily="34" charset="0"/>
                <a:cs typeface="Calibri" panose="020F0502020204030204" pitchFamily="34" charset="0"/>
                <a:sym typeface="Wingdings" panose="05000000000000000000" pitchFamily="2" charset="2"/>
              </a:rPr>
              <a:t>4</a:t>
            </a:r>
            <a:r>
              <a:rPr lang="en-US" altLang="en-US" b="1">
                <a:solidFill>
                  <a:srgbClr val="996600"/>
                </a:solidFill>
                <a:latin typeface="Calibri" panose="020F0502020204030204" pitchFamily="34" charset="0"/>
                <a:cs typeface="Calibri" panose="020F0502020204030204" pitchFamily="34" charset="0"/>
                <a:sym typeface="Wingdings" panose="05000000000000000000" pitchFamily="2" charset="2"/>
              </a:rPr>
              <a:t>H</a:t>
            </a:r>
            <a:r>
              <a:rPr lang="en-US" altLang="en-US" b="1" baseline="-25000">
                <a:solidFill>
                  <a:srgbClr val="996600"/>
                </a:solidFill>
                <a:latin typeface="Calibri" panose="020F0502020204030204" pitchFamily="34" charset="0"/>
                <a:cs typeface="Calibri" panose="020F0502020204030204" pitchFamily="34" charset="0"/>
                <a:sym typeface="Wingdings" panose="05000000000000000000" pitchFamily="2" charset="2"/>
              </a:rPr>
              <a:t>8</a:t>
            </a:r>
            <a:r>
              <a:rPr lang="en-US" altLang="en-US" b="1">
                <a:solidFill>
                  <a:srgbClr val="996600"/>
                </a:solidFill>
                <a:latin typeface="Calibri" panose="020F0502020204030204" pitchFamily="34" charset="0"/>
                <a:cs typeface="Calibri" panose="020F0502020204030204" pitchFamily="34" charset="0"/>
                <a:sym typeface="Wingdings" panose="05000000000000000000" pitchFamily="2" charset="2"/>
              </a:rPr>
              <a:t> + 6O</a:t>
            </a:r>
            <a:r>
              <a:rPr lang="en-US" altLang="en-US" b="1" baseline="-25000">
                <a:solidFill>
                  <a:srgbClr val="996600"/>
                </a:solidFill>
                <a:latin typeface="Calibri" panose="020F0502020204030204" pitchFamily="34" charset="0"/>
                <a:cs typeface="Calibri" panose="020F0502020204030204" pitchFamily="34" charset="0"/>
                <a:sym typeface="Wingdings" panose="05000000000000000000" pitchFamily="2" charset="2"/>
              </a:rPr>
              <a:t>2</a:t>
            </a:r>
            <a:r>
              <a:rPr lang="en-US" altLang="en-US" b="1">
                <a:solidFill>
                  <a:srgbClr val="996600"/>
                </a:solidFill>
                <a:latin typeface="Calibri" panose="020F0502020204030204" pitchFamily="34" charset="0"/>
                <a:cs typeface="Calibri" panose="020F0502020204030204" pitchFamily="34" charset="0"/>
                <a:sym typeface="Wingdings" panose="05000000000000000000" pitchFamily="2" charset="2"/>
              </a:rPr>
              <a:t>   4CO</a:t>
            </a:r>
            <a:r>
              <a:rPr lang="en-US" altLang="en-US" b="1" baseline="-25000">
                <a:solidFill>
                  <a:srgbClr val="996600"/>
                </a:solidFill>
                <a:latin typeface="Calibri" panose="020F0502020204030204" pitchFamily="34" charset="0"/>
                <a:cs typeface="Calibri" panose="020F0502020204030204" pitchFamily="34" charset="0"/>
                <a:sym typeface="Wingdings" panose="05000000000000000000" pitchFamily="2" charset="2"/>
              </a:rPr>
              <a:t>2</a:t>
            </a:r>
            <a:r>
              <a:rPr lang="en-US" altLang="en-US" b="1">
                <a:solidFill>
                  <a:srgbClr val="996600"/>
                </a:solidFill>
                <a:latin typeface="Calibri" panose="020F0502020204030204" pitchFamily="34" charset="0"/>
                <a:cs typeface="Calibri" panose="020F0502020204030204" pitchFamily="34" charset="0"/>
                <a:sym typeface="Wingdings" panose="05000000000000000000" pitchFamily="2" charset="2"/>
              </a:rPr>
              <a:t>  +  4H</a:t>
            </a:r>
            <a:r>
              <a:rPr lang="en-US" altLang="en-US" b="1" baseline="-25000">
                <a:solidFill>
                  <a:srgbClr val="996600"/>
                </a:solidFill>
                <a:latin typeface="Calibri" panose="020F0502020204030204" pitchFamily="34" charset="0"/>
                <a:cs typeface="Calibri" panose="020F0502020204030204" pitchFamily="34" charset="0"/>
                <a:sym typeface="Wingdings" panose="05000000000000000000" pitchFamily="2" charset="2"/>
              </a:rPr>
              <a:t>2</a:t>
            </a:r>
            <a:r>
              <a:rPr lang="en-US" altLang="en-US" b="1">
                <a:solidFill>
                  <a:srgbClr val="996600"/>
                </a:solidFill>
                <a:latin typeface="Calibri" panose="020F0502020204030204" pitchFamily="34" charset="0"/>
                <a:cs typeface="Calibri" panose="020F0502020204030204" pitchFamily="34" charset="0"/>
                <a:sym typeface="Wingdings" panose="05000000000000000000" pitchFamily="2" charset="2"/>
              </a:rPr>
              <a:t>O</a:t>
            </a:r>
            <a:br>
              <a:rPr lang="en-US" altLang="en-US">
                <a:latin typeface="Calibri" panose="020F0502020204030204" pitchFamily="34" charset="0"/>
                <a:cs typeface="Calibri" panose="020F0502020204030204" pitchFamily="34" charset="0"/>
              </a:rPr>
            </a:br>
            <a:endParaRPr lang="en-GB"/>
          </a:p>
        </p:txBody>
      </p:sp>
      <p:sp>
        <p:nvSpPr>
          <p:cNvPr id="24" name="TextBox 23">
            <a:extLst>
              <a:ext uri="{FF2B5EF4-FFF2-40B4-BE49-F238E27FC236}">
                <a16:creationId xmlns:a16="http://schemas.microsoft.com/office/drawing/2014/main" id="{4C3CF290-871B-4AD0-A73D-8F516E267145}"/>
              </a:ext>
            </a:extLst>
          </p:cNvPr>
          <p:cNvSpPr txBox="1"/>
          <p:nvPr/>
        </p:nvSpPr>
        <p:spPr>
          <a:xfrm>
            <a:off x="1644295" y="1160341"/>
            <a:ext cx="4039891" cy="1200329"/>
          </a:xfrm>
          <a:prstGeom prst="rect">
            <a:avLst/>
          </a:prstGeom>
          <a:noFill/>
        </p:spPr>
        <p:txBody>
          <a:bodyPr wrap="square">
            <a:spAutoFit/>
          </a:bodyPr>
          <a:lstStyle/>
          <a:p>
            <a:pPr lvl="0" eaLnBrk="0" hangingPunct="0"/>
            <a:r>
              <a:rPr lang="en-US" altLang="en-US" err="1">
                <a:latin typeface="Calibri" panose="020F0502020204030204" pitchFamily="34" charset="0"/>
                <a:cs typeface="Calibri" panose="020F0502020204030204" pitchFamily="34" charset="0"/>
              </a:rPr>
              <a:t>Δ</a:t>
            </a:r>
            <a:r>
              <a:rPr lang="en-US" altLang="en-US" baseline="-30000" err="1">
                <a:latin typeface="Calibri" panose="020F0502020204030204" pitchFamily="34" charset="0"/>
                <a:cs typeface="Calibri" panose="020F0502020204030204" pitchFamily="34" charset="0"/>
              </a:rPr>
              <a:t>combustion</a:t>
            </a:r>
            <a:r>
              <a:rPr lang="en-US" altLang="en-US" err="1">
                <a:latin typeface="Calibri" panose="020F0502020204030204" pitchFamily="34" charset="0"/>
                <a:cs typeface="Calibri" panose="020F0502020204030204" pitchFamily="34" charset="0"/>
              </a:rPr>
              <a:t>H</a:t>
            </a:r>
            <a:r>
              <a:rPr lang="en-US" altLang="en-US">
                <a:latin typeface="Calibri" panose="020F0502020204030204" pitchFamily="34" charset="0"/>
                <a:cs typeface="Calibri" panose="020F0502020204030204" pitchFamily="34" charset="0"/>
              </a:rPr>
              <a:t> for C</a:t>
            </a:r>
            <a:r>
              <a:rPr lang="en-US" altLang="en-US" baseline="-30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H</a:t>
            </a:r>
            <a:r>
              <a:rPr lang="en-US" altLang="en-US" baseline="-30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(g)= -2341 kJ/mol	</a:t>
            </a:r>
          </a:p>
          <a:p>
            <a:pPr lvl="0" eaLnBrk="0" hangingPunct="0"/>
            <a:r>
              <a:rPr lang="en-US" altLang="en-US" err="1">
                <a:latin typeface="Calibri" panose="020F0502020204030204" pitchFamily="34" charset="0"/>
                <a:cs typeface="Calibri" panose="020F0502020204030204" pitchFamily="34" charset="0"/>
              </a:rPr>
              <a:t>Δ</a:t>
            </a:r>
            <a:r>
              <a:rPr lang="en-US" altLang="en-US" baseline="-30000" err="1">
                <a:latin typeface="Calibri" panose="020F0502020204030204" pitchFamily="34" charset="0"/>
                <a:cs typeface="Calibri" panose="020F0502020204030204" pitchFamily="34" charset="0"/>
              </a:rPr>
              <a:t>combustion</a:t>
            </a:r>
            <a:r>
              <a:rPr lang="en-US" altLang="en-US" err="1">
                <a:latin typeface="Calibri" panose="020F0502020204030204" pitchFamily="34" charset="0"/>
                <a:cs typeface="Calibri" panose="020F0502020204030204" pitchFamily="34" charset="0"/>
              </a:rPr>
              <a:t>H</a:t>
            </a:r>
            <a:r>
              <a:rPr lang="en-US" altLang="en-US">
                <a:latin typeface="Calibri" panose="020F0502020204030204" pitchFamily="34" charset="0"/>
                <a:cs typeface="Calibri" panose="020F0502020204030204" pitchFamily="34" charset="0"/>
              </a:rPr>
              <a:t> for H</a:t>
            </a:r>
            <a:r>
              <a:rPr lang="en-US" altLang="en-US" baseline="-30000">
                <a:latin typeface="Calibri" panose="020F0502020204030204" pitchFamily="34" charset="0"/>
                <a:cs typeface="Calibri" panose="020F0502020204030204" pitchFamily="34" charset="0"/>
              </a:rPr>
              <a:t>2</a:t>
            </a:r>
            <a:r>
              <a:rPr lang="en-US" altLang="en-US">
                <a:latin typeface="Calibri" panose="020F0502020204030204" pitchFamily="34" charset="0"/>
                <a:cs typeface="Calibri" panose="020F0502020204030204" pitchFamily="34" charset="0"/>
              </a:rPr>
              <a:t>(g) = -286 kJ/mol</a:t>
            </a:r>
          </a:p>
          <a:p>
            <a:pPr lvl="0" eaLnBrk="0" hangingPunct="0"/>
            <a:r>
              <a:rPr lang="en-US" altLang="en-US" err="1">
                <a:latin typeface="Calibri" panose="020F0502020204030204" pitchFamily="34" charset="0"/>
                <a:cs typeface="Calibri" panose="020F0502020204030204" pitchFamily="34" charset="0"/>
              </a:rPr>
              <a:t>Δ</a:t>
            </a:r>
            <a:r>
              <a:rPr lang="en-US" altLang="en-US" baseline="-30000" err="1">
                <a:latin typeface="Calibri" panose="020F0502020204030204" pitchFamily="34" charset="0"/>
                <a:cs typeface="Calibri" panose="020F0502020204030204" pitchFamily="34" charset="0"/>
              </a:rPr>
              <a:t>combustion</a:t>
            </a:r>
            <a:r>
              <a:rPr lang="en-US" altLang="en-US" err="1">
                <a:latin typeface="Calibri" panose="020F0502020204030204" pitchFamily="34" charset="0"/>
                <a:cs typeface="Calibri" panose="020F0502020204030204" pitchFamily="34" charset="0"/>
              </a:rPr>
              <a:t>H</a:t>
            </a:r>
            <a:r>
              <a:rPr lang="en-US" altLang="en-US">
                <a:latin typeface="Calibri" panose="020F0502020204030204" pitchFamily="34" charset="0"/>
                <a:cs typeface="Calibri" panose="020F0502020204030204" pitchFamily="34" charset="0"/>
              </a:rPr>
              <a:t> for C</a:t>
            </a:r>
            <a:r>
              <a:rPr lang="en-US" altLang="en-US" baseline="-30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H</a:t>
            </a:r>
            <a:r>
              <a:rPr lang="en-US" altLang="en-US" baseline="-30000">
                <a:latin typeface="Calibri" panose="020F0502020204030204" pitchFamily="34" charset="0"/>
                <a:cs typeface="Calibri" panose="020F0502020204030204" pitchFamily="34" charset="0"/>
              </a:rPr>
              <a:t>8</a:t>
            </a:r>
            <a:r>
              <a:rPr lang="en-US" altLang="en-US">
                <a:latin typeface="Calibri" panose="020F0502020204030204" pitchFamily="34" charset="0"/>
                <a:cs typeface="Calibri" panose="020F0502020204030204" pitchFamily="34" charset="0"/>
              </a:rPr>
              <a:t>(g)= -2755 kJ/mol</a:t>
            </a:r>
            <a:br>
              <a:rPr lang="en-US" altLang="en-US">
                <a:latin typeface="Calibri" panose="020F0502020204030204" pitchFamily="34" charset="0"/>
                <a:cs typeface="Calibri" panose="020F0502020204030204" pitchFamily="34" charset="0"/>
              </a:rPr>
            </a:br>
            <a:endParaRPr lang="en-US" altLang="en-US">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CAB6ADB0-42ED-4AE7-8AD0-EDE0E3FA3446}"/>
              </a:ext>
            </a:extLst>
          </p:cNvPr>
          <p:cNvSpPr txBox="1"/>
          <p:nvPr/>
        </p:nvSpPr>
        <p:spPr>
          <a:xfrm>
            <a:off x="2942134" y="2414025"/>
            <a:ext cx="7554774" cy="646331"/>
          </a:xfrm>
          <a:prstGeom prst="rect">
            <a:avLst/>
          </a:prstGeom>
          <a:noFill/>
        </p:spPr>
        <p:txBody>
          <a:bodyPr wrap="square" rtlCol="0">
            <a:spAutoFit/>
          </a:bodyPr>
          <a:lstStyle/>
          <a:p>
            <a:r>
              <a:rPr lang="en-GB"/>
              <a:t>Combine these combustion reactions:</a:t>
            </a:r>
          </a:p>
          <a:p>
            <a:r>
              <a:rPr lang="en-US" altLang="en-US">
                <a:latin typeface="Calibri" panose="020F0502020204030204" pitchFamily="34" charset="0"/>
                <a:cs typeface="Calibri" panose="020F0502020204030204" pitchFamily="34" charset="0"/>
              </a:rPr>
              <a:t>C</a:t>
            </a:r>
            <a:r>
              <a:rPr lang="en-US" altLang="en-US" baseline="-25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H</a:t>
            </a:r>
            <a:r>
              <a:rPr lang="en-US" altLang="en-US" baseline="-25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 + 5O</a:t>
            </a:r>
            <a:r>
              <a:rPr lang="en-US" altLang="en-US" baseline="-25000">
                <a:latin typeface="Calibri" panose="020F0502020204030204" pitchFamily="34" charset="0"/>
                <a:cs typeface="Calibri" panose="020F0502020204030204" pitchFamily="34" charset="0"/>
              </a:rPr>
              <a:t>2</a:t>
            </a:r>
            <a:r>
              <a:rPr lang="en-US" altLang="en-US">
                <a:latin typeface="Calibri" panose="020F0502020204030204" pitchFamily="34" charset="0"/>
                <a:cs typeface="Calibri" panose="020F0502020204030204" pitchFamily="34" charset="0"/>
              </a:rPr>
              <a:t> + H</a:t>
            </a:r>
            <a:r>
              <a:rPr lang="en-US" altLang="en-US" baseline="-25000">
                <a:latin typeface="Calibri" panose="020F0502020204030204" pitchFamily="34" charset="0"/>
                <a:cs typeface="Calibri" panose="020F0502020204030204" pitchFamily="34" charset="0"/>
              </a:rPr>
              <a:t>2</a:t>
            </a:r>
            <a:r>
              <a:rPr lang="en-US" altLang="en-US">
                <a:latin typeface="Calibri" panose="020F0502020204030204" pitchFamily="34" charset="0"/>
                <a:cs typeface="Calibri" panose="020F0502020204030204" pitchFamily="34" charset="0"/>
              </a:rPr>
              <a:t> +  ½O</a:t>
            </a:r>
            <a:r>
              <a:rPr lang="en-US" altLang="en-US" baseline="-25000">
                <a:latin typeface="Calibri" panose="020F0502020204030204" pitchFamily="34" charset="0"/>
                <a:cs typeface="Calibri" panose="020F0502020204030204" pitchFamily="34" charset="0"/>
              </a:rPr>
              <a:t>2</a:t>
            </a:r>
            <a:r>
              <a:rPr lang="en-US" altLang="en-US">
                <a:latin typeface="Calibri" panose="020F0502020204030204" pitchFamily="34" charset="0"/>
                <a:cs typeface="Calibri" panose="020F0502020204030204" pitchFamily="34" charset="0"/>
              </a:rPr>
              <a:t> + </a:t>
            </a:r>
            <a:r>
              <a:rPr lang="en-US" altLang="en-US">
                <a:latin typeface="Calibri" panose="020F0502020204030204" pitchFamily="34" charset="0"/>
                <a:cs typeface="Calibri" panose="020F0502020204030204" pitchFamily="34" charset="0"/>
                <a:sym typeface="Wingdings" panose="05000000000000000000" pitchFamily="2" charset="2"/>
              </a:rPr>
              <a:t>4CO</a:t>
            </a:r>
            <a:r>
              <a:rPr lang="en-US" altLang="en-US" baseline="-25000">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 + 4H</a:t>
            </a:r>
            <a:r>
              <a:rPr lang="en-US" altLang="en-US" baseline="-25000">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O   4CO</a:t>
            </a:r>
            <a:r>
              <a:rPr lang="en-US" altLang="en-US" baseline="-25000">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  +  2H</a:t>
            </a:r>
            <a:r>
              <a:rPr lang="en-US" altLang="en-US" baseline="-25000">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O + H</a:t>
            </a:r>
            <a:r>
              <a:rPr lang="en-US" altLang="en-US" baseline="-25000">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O + C</a:t>
            </a:r>
            <a:r>
              <a:rPr lang="en-US" altLang="en-US" baseline="-25000">
                <a:latin typeface="Calibri" panose="020F0502020204030204" pitchFamily="34" charset="0"/>
                <a:cs typeface="Calibri" panose="020F0502020204030204" pitchFamily="34" charset="0"/>
                <a:sym typeface="Wingdings" panose="05000000000000000000" pitchFamily="2" charset="2"/>
              </a:rPr>
              <a:t>4</a:t>
            </a:r>
            <a:r>
              <a:rPr lang="en-US" altLang="en-US">
                <a:latin typeface="Calibri" panose="020F0502020204030204" pitchFamily="34" charset="0"/>
                <a:cs typeface="Calibri" panose="020F0502020204030204" pitchFamily="34" charset="0"/>
                <a:sym typeface="Wingdings" panose="05000000000000000000" pitchFamily="2" charset="2"/>
              </a:rPr>
              <a:t>H</a:t>
            </a:r>
            <a:r>
              <a:rPr lang="en-US" altLang="en-US" baseline="-25000">
                <a:latin typeface="Calibri" panose="020F0502020204030204" pitchFamily="34" charset="0"/>
                <a:cs typeface="Calibri" panose="020F0502020204030204" pitchFamily="34" charset="0"/>
                <a:sym typeface="Wingdings" panose="05000000000000000000" pitchFamily="2" charset="2"/>
              </a:rPr>
              <a:t>8</a:t>
            </a:r>
            <a:r>
              <a:rPr lang="en-US" altLang="en-US">
                <a:latin typeface="Calibri" panose="020F0502020204030204" pitchFamily="34" charset="0"/>
                <a:cs typeface="Calibri" panose="020F0502020204030204" pitchFamily="34" charset="0"/>
                <a:sym typeface="Wingdings" panose="05000000000000000000" pitchFamily="2" charset="2"/>
              </a:rPr>
              <a:t> + 6O</a:t>
            </a:r>
            <a:r>
              <a:rPr lang="en-US" altLang="en-US" baseline="-25000">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	</a:t>
            </a:r>
            <a:endParaRPr lang="en-GB"/>
          </a:p>
        </p:txBody>
      </p:sp>
      <p:sp>
        <p:nvSpPr>
          <p:cNvPr id="4" name="TextBox 3">
            <a:extLst>
              <a:ext uri="{FF2B5EF4-FFF2-40B4-BE49-F238E27FC236}">
                <a16:creationId xmlns:a16="http://schemas.microsoft.com/office/drawing/2014/main" id="{0D1E5B1A-E0A6-4F0F-8FC2-EA0ADFAEA8A3}"/>
              </a:ext>
            </a:extLst>
          </p:cNvPr>
          <p:cNvSpPr txBox="1"/>
          <p:nvPr/>
        </p:nvSpPr>
        <p:spPr>
          <a:xfrm>
            <a:off x="8924818" y="1122049"/>
            <a:ext cx="999954" cy="923330"/>
          </a:xfrm>
          <a:prstGeom prst="rect">
            <a:avLst/>
          </a:prstGeom>
          <a:noFill/>
        </p:spPr>
        <p:txBody>
          <a:bodyPr wrap="none" rtlCol="0">
            <a:spAutoFit/>
          </a:bodyPr>
          <a:lstStyle/>
          <a:p>
            <a:r>
              <a:rPr lang="en-GB"/>
              <a:t>as is </a:t>
            </a:r>
          </a:p>
          <a:p>
            <a:r>
              <a:rPr lang="en-GB" b="1">
                <a:solidFill>
                  <a:srgbClr val="FF6600"/>
                </a:solidFill>
              </a:rPr>
              <a:t>x 2 </a:t>
            </a:r>
          </a:p>
          <a:p>
            <a:r>
              <a:rPr lang="en-GB" b="1">
                <a:solidFill>
                  <a:srgbClr val="996600"/>
                </a:solidFill>
              </a:rPr>
              <a:t>reversed</a:t>
            </a:r>
          </a:p>
        </p:txBody>
      </p:sp>
      <p:sp>
        <p:nvSpPr>
          <p:cNvPr id="25" name="TextBox 24">
            <a:extLst>
              <a:ext uri="{FF2B5EF4-FFF2-40B4-BE49-F238E27FC236}">
                <a16:creationId xmlns:a16="http://schemas.microsoft.com/office/drawing/2014/main" id="{7DC9C233-D319-484C-9D17-211B39BC7543}"/>
              </a:ext>
            </a:extLst>
          </p:cNvPr>
          <p:cNvSpPr txBox="1"/>
          <p:nvPr/>
        </p:nvSpPr>
        <p:spPr>
          <a:xfrm>
            <a:off x="2952056" y="3045507"/>
            <a:ext cx="7554774" cy="369332"/>
          </a:xfrm>
          <a:prstGeom prst="rect">
            <a:avLst/>
          </a:prstGeom>
          <a:noFill/>
        </p:spPr>
        <p:txBody>
          <a:bodyPr wrap="square" rtlCol="0">
            <a:spAutoFit/>
          </a:bodyPr>
          <a:lstStyle/>
          <a:p>
            <a:r>
              <a:rPr lang="en-US" altLang="en-US">
                <a:latin typeface="Calibri" panose="020F0502020204030204" pitchFamily="34" charset="0"/>
                <a:cs typeface="Calibri" panose="020F0502020204030204" pitchFamily="34" charset="0"/>
              </a:rPr>
              <a:t>C</a:t>
            </a:r>
            <a:r>
              <a:rPr lang="en-US" altLang="en-US" baseline="-25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H</a:t>
            </a:r>
            <a:r>
              <a:rPr lang="en-US" altLang="en-US" baseline="-25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 + 5O</a:t>
            </a:r>
            <a:r>
              <a:rPr lang="en-US" altLang="en-US" baseline="-25000">
                <a:latin typeface="Calibri" panose="020F0502020204030204" pitchFamily="34" charset="0"/>
                <a:cs typeface="Calibri" panose="020F0502020204030204" pitchFamily="34" charset="0"/>
              </a:rPr>
              <a:t>2</a:t>
            </a:r>
            <a:r>
              <a:rPr lang="en-US" altLang="en-US">
                <a:latin typeface="Calibri" panose="020F0502020204030204" pitchFamily="34" charset="0"/>
                <a:cs typeface="Calibri" panose="020F0502020204030204" pitchFamily="34" charset="0"/>
              </a:rPr>
              <a:t> + </a:t>
            </a:r>
            <a:r>
              <a:rPr lang="en-US" altLang="en-US" b="1">
                <a:solidFill>
                  <a:srgbClr val="FF6600"/>
                </a:solidFill>
                <a:latin typeface="Calibri" panose="020F0502020204030204" pitchFamily="34" charset="0"/>
                <a:cs typeface="Calibri" panose="020F0502020204030204" pitchFamily="34" charset="0"/>
              </a:rPr>
              <a:t>2H</a:t>
            </a:r>
            <a:r>
              <a:rPr lang="en-US" altLang="en-US" b="1" baseline="-25000">
                <a:solidFill>
                  <a:srgbClr val="FF6600"/>
                </a:solidFill>
                <a:latin typeface="Calibri" panose="020F0502020204030204" pitchFamily="34" charset="0"/>
                <a:cs typeface="Calibri" panose="020F0502020204030204" pitchFamily="34" charset="0"/>
              </a:rPr>
              <a:t>2</a:t>
            </a:r>
            <a:r>
              <a:rPr lang="en-US" altLang="en-US">
                <a:latin typeface="Calibri" panose="020F0502020204030204" pitchFamily="34" charset="0"/>
                <a:cs typeface="Calibri" panose="020F0502020204030204" pitchFamily="34" charset="0"/>
              </a:rPr>
              <a:t> +  </a:t>
            </a:r>
            <a:r>
              <a:rPr lang="en-US" altLang="en-US" b="1">
                <a:solidFill>
                  <a:srgbClr val="FF6600"/>
                </a:solidFill>
                <a:latin typeface="Calibri" panose="020F0502020204030204" pitchFamily="34" charset="0"/>
                <a:cs typeface="Calibri" panose="020F0502020204030204" pitchFamily="34" charset="0"/>
              </a:rPr>
              <a:t>O</a:t>
            </a:r>
            <a:r>
              <a:rPr lang="en-US" altLang="en-US" b="1" baseline="-25000">
                <a:solidFill>
                  <a:srgbClr val="FF6600"/>
                </a:solidFill>
                <a:latin typeface="Calibri" panose="020F0502020204030204" pitchFamily="34" charset="0"/>
                <a:cs typeface="Calibri" panose="020F0502020204030204" pitchFamily="34" charset="0"/>
              </a:rPr>
              <a:t>2</a:t>
            </a:r>
            <a:r>
              <a:rPr lang="en-US" altLang="en-US">
                <a:solidFill>
                  <a:srgbClr val="FF6600"/>
                </a:solidFill>
                <a:latin typeface="Calibri" panose="020F0502020204030204" pitchFamily="34" charset="0"/>
                <a:cs typeface="Calibri" panose="020F0502020204030204" pitchFamily="34" charset="0"/>
              </a:rPr>
              <a:t> </a:t>
            </a:r>
            <a:r>
              <a:rPr lang="en-US" altLang="en-US">
                <a:latin typeface="Calibri" panose="020F0502020204030204" pitchFamily="34" charset="0"/>
                <a:cs typeface="Calibri" panose="020F0502020204030204" pitchFamily="34" charset="0"/>
              </a:rPr>
              <a:t>+ </a:t>
            </a:r>
            <a:r>
              <a:rPr lang="en-US" altLang="en-US" b="1">
                <a:solidFill>
                  <a:srgbClr val="996600"/>
                </a:solidFill>
                <a:latin typeface="Calibri" panose="020F0502020204030204" pitchFamily="34" charset="0"/>
                <a:cs typeface="Calibri" panose="020F0502020204030204" pitchFamily="34" charset="0"/>
                <a:sym typeface="Wingdings" panose="05000000000000000000" pitchFamily="2" charset="2"/>
              </a:rPr>
              <a:t>4CO</a:t>
            </a:r>
            <a:r>
              <a:rPr lang="en-US" altLang="en-US" b="1" baseline="-25000">
                <a:solidFill>
                  <a:srgbClr val="996600"/>
                </a:solidFill>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 + </a:t>
            </a:r>
            <a:r>
              <a:rPr lang="en-US" altLang="en-US" b="1">
                <a:solidFill>
                  <a:srgbClr val="996600"/>
                </a:solidFill>
                <a:latin typeface="Calibri" panose="020F0502020204030204" pitchFamily="34" charset="0"/>
                <a:cs typeface="Calibri" panose="020F0502020204030204" pitchFamily="34" charset="0"/>
                <a:sym typeface="Wingdings" panose="05000000000000000000" pitchFamily="2" charset="2"/>
              </a:rPr>
              <a:t>4H</a:t>
            </a:r>
            <a:r>
              <a:rPr lang="en-US" altLang="en-US" b="1" baseline="-25000">
                <a:solidFill>
                  <a:srgbClr val="996600"/>
                </a:solidFill>
                <a:latin typeface="Calibri" panose="020F0502020204030204" pitchFamily="34" charset="0"/>
                <a:cs typeface="Calibri" panose="020F0502020204030204" pitchFamily="34" charset="0"/>
                <a:sym typeface="Wingdings" panose="05000000000000000000" pitchFamily="2" charset="2"/>
              </a:rPr>
              <a:t>2</a:t>
            </a:r>
            <a:r>
              <a:rPr lang="en-US" altLang="en-US" b="1">
                <a:solidFill>
                  <a:srgbClr val="996600"/>
                </a:solidFill>
                <a:latin typeface="Calibri" panose="020F0502020204030204" pitchFamily="34" charset="0"/>
                <a:cs typeface="Calibri" panose="020F0502020204030204" pitchFamily="34" charset="0"/>
                <a:sym typeface="Wingdings" panose="05000000000000000000" pitchFamily="2" charset="2"/>
              </a:rPr>
              <a:t>O</a:t>
            </a:r>
            <a:r>
              <a:rPr lang="en-US" altLang="en-US">
                <a:latin typeface="Calibri" panose="020F0502020204030204" pitchFamily="34" charset="0"/>
                <a:cs typeface="Calibri" panose="020F0502020204030204" pitchFamily="34" charset="0"/>
                <a:sym typeface="Wingdings" panose="05000000000000000000" pitchFamily="2" charset="2"/>
              </a:rPr>
              <a:t>   4CO</a:t>
            </a:r>
            <a:r>
              <a:rPr lang="en-US" altLang="en-US" baseline="-25000">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  +  2H</a:t>
            </a:r>
            <a:r>
              <a:rPr lang="en-US" altLang="en-US" baseline="-25000">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O + </a:t>
            </a:r>
            <a:r>
              <a:rPr lang="en-US" altLang="en-US" b="1">
                <a:solidFill>
                  <a:srgbClr val="FF6600"/>
                </a:solidFill>
                <a:latin typeface="Calibri" panose="020F0502020204030204" pitchFamily="34" charset="0"/>
                <a:cs typeface="Calibri" panose="020F0502020204030204" pitchFamily="34" charset="0"/>
                <a:sym typeface="Wingdings" panose="05000000000000000000" pitchFamily="2" charset="2"/>
              </a:rPr>
              <a:t>2H</a:t>
            </a:r>
            <a:r>
              <a:rPr lang="en-US" altLang="en-US" b="1" baseline="-25000">
                <a:solidFill>
                  <a:srgbClr val="FF6600"/>
                </a:solidFill>
                <a:latin typeface="Calibri" panose="020F0502020204030204" pitchFamily="34" charset="0"/>
                <a:cs typeface="Calibri" panose="020F0502020204030204" pitchFamily="34" charset="0"/>
                <a:sym typeface="Wingdings" panose="05000000000000000000" pitchFamily="2" charset="2"/>
              </a:rPr>
              <a:t>2</a:t>
            </a:r>
            <a:r>
              <a:rPr lang="en-US" altLang="en-US" b="1">
                <a:solidFill>
                  <a:srgbClr val="FF6600"/>
                </a:solidFill>
                <a:latin typeface="Calibri" panose="020F0502020204030204" pitchFamily="34" charset="0"/>
                <a:cs typeface="Calibri" panose="020F0502020204030204" pitchFamily="34" charset="0"/>
                <a:sym typeface="Wingdings" panose="05000000000000000000" pitchFamily="2" charset="2"/>
              </a:rPr>
              <a:t>O</a:t>
            </a:r>
            <a:r>
              <a:rPr lang="en-US" altLang="en-US">
                <a:latin typeface="Calibri" panose="020F0502020204030204" pitchFamily="34" charset="0"/>
                <a:cs typeface="Calibri" panose="020F0502020204030204" pitchFamily="34" charset="0"/>
                <a:sym typeface="Wingdings" panose="05000000000000000000" pitchFamily="2" charset="2"/>
              </a:rPr>
              <a:t> + </a:t>
            </a:r>
            <a:r>
              <a:rPr lang="en-US" altLang="en-US" b="1">
                <a:solidFill>
                  <a:srgbClr val="996600"/>
                </a:solidFill>
                <a:latin typeface="Calibri" panose="020F0502020204030204" pitchFamily="34" charset="0"/>
                <a:cs typeface="Calibri" panose="020F0502020204030204" pitchFamily="34" charset="0"/>
                <a:sym typeface="Wingdings" panose="05000000000000000000" pitchFamily="2" charset="2"/>
              </a:rPr>
              <a:t>C</a:t>
            </a:r>
            <a:r>
              <a:rPr lang="en-US" altLang="en-US" b="1" baseline="-25000">
                <a:solidFill>
                  <a:srgbClr val="996600"/>
                </a:solidFill>
                <a:latin typeface="Calibri" panose="020F0502020204030204" pitchFamily="34" charset="0"/>
                <a:cs typeface="Calibri" panose="020F0502020204030204" pitchFamily="34" charset="0"/>
                <a:sym typeface="Wingdings" panose="05000000000000000000" pitchFamily="2" charset="2"/>
              </a:rPr>
              <a:t>4</a:t>
            </a:r>
            <a:r>
              <a:rPr lang="en-US" altLang="en-US" b="1">
                <a:solidFill>
                  <a:srgbClr val="996600"/>
                </a:solidFill>
                <a:latin typeface="Calibri" panose="020F0502020204030204" pitchFamily="34" charset="0"/>
                <a:cs typeface="Calibri" panose="020F0502020204030204" pitchFamily="34" charset="0"/>
                <a:sym typeface="Wingdings" panose="05000000000000000000" pitchFamily="2" charset="2"/>
              </a:rPr>
              <a:t>H</a:t>
            </a:r>
            <a:r>
              <a:rPr lang="en-US" altLang="en-US" b="1" baseline="-25000">
                <a:solidFill>
                  <a:srgbClr val="996600"/>
                </a:solidFill>
                <a:latin typeface="Calibri" panose="020F0502020204030204" pitchFamily="34" charset="0"/>
                <a:cs typeface="Calibri" panose="020F0502020204030204" pitchFamily="34" charset="0"/>
                <a:sym typeface="Wingdings" panose="05000000000000000000" pitchFamily="2" charset="2"/>
              </a:rPr>
              <a:t>8</a:t>
            </a:r>
            <a:r>
              <a:rPr lang="en-US" altLang="en-US" b="1">
                <a:solidFill>
                  <a:srgbClr val="996600"/>
                </a:solidFill>
                <a:latin typeface="Calibri" panose="020F0502020204030204" pitchFamily="34" charset="0"/>
                <a:cs typeface="Calibri" panose="020F0502020204030204" pitchFamily="34" charset="0"/>
                <a:sym typeface="Wingdings" panose="05000000000000000000" pitchFamily="2" charset="2"/>
              </a:rPr>
              <a:t> </a:t>
            </a:r>
            <a:r>
              <a:rPr lang="en-US" altLang="en-US">
                <a:latin typeface="Calibri" panose="020F0502020204030204" pitchFamily="34" charset="0"/>
                <a:cs typeface="Calibri" panose="020F0502020204030204" pitchFamily="34" charset="0"/>
                <a:sym typeface="Wingdings" panose="05000000000000000000" pitchFamily="2" charset="2"/>
              </a:rPr>
              <a:t>+ </a:t>
            </a:r>
            <a:r>
              <a:rPr lang="en-US" altLang="en-US" b="1">
                <a:solidFill>
                  <a:srgbClr val="996600"/>
                </a:solidFill>
                <a:latin typeface="Calibri" panose="020F0502020204030204" pitchFamily="34" charset="0"/>
                <a:cs typeface="Calibri" panose="020F0502020204030204" pitchFamily="34" charset="0"/>
                <a:sym typeface="Wingdings" panose="05000000000000000000" pitchFamily="2" charset="2"/>
              </a:rPr>
              <a:t>6O</a:t>
            </a:r>
            <a:r>
              <a:rPr lang="en-US" altLang="en-US" b="1" baseline="-25000">
                <a:solidFill>
                  <a:srgbClr val="996600"/>
                </a:solidFill>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	</a:t>
            </a:r>
            <a:endParaRPr lang="en-GB"/>
          </a:p>
        </p:txBody>
      </p:sp>
      <p:sp>
        <p:nvSpPr>
          <p:cNvPr id="26" name="TextBox 25">
            <a:extLst>
              <a:ext uri="{FF2B5EF4-FFF2-40B4-BE49-F238E27FC236}">
                <a16:creationId xmlns:a16="http://schemas.microsoft.com/office/drawing/2014/main" id="{E294D986-CF5C-46B4-97FF-16A6AD27F720}"/>
              </a:ext>
            </a:extLst>
          </p:cNvPr>
          <p:cNvSpPr txBox="1"/>
          <p:nvPr/>
        </p:nvSpPr>
        <p:spPr>
          <a:xfrm>
            <a:off x="2940213" y="3492293"/>
            <a:ext cx="7554774" cy="646331"/>
          </a:xfrm>
          <a:prstGeom prst="rect">
            <a:avLst/>
          </a:prstGeom>
          <a:noFill/>
        </p:spPr>
        <p:txBody>
          <a:bodyPr wrap="square" rtlCol="0">
            <a:spAutoFit/>
          </a:bodyPr>
          <a:lstStyle/>
          <a:p>
            <a:r>
              <a:rPr lang="en-US" altLang="en-US">
                <a:latin typeface="Calibri" panose="020F0502020204030204" pitchFamily="34" charset="0"/>
                <a:cs typeface="Calibri" panose="020F0502020204030204" pitchFamily="34" charset="0"/>
              </a:rPr>
              <a:t>Group/cancel H</a:t>
            </a:r>
            <a:r>
              <a:rPr lang="en-US" altLang="en-US" baseline="-25000">
                <a:latin typeface="Calibri" panose="020F0502020204030204" pitchFamily="34" charset="0"/>
                <a:cs typeface="Calibri" panose="020F0502020204030204" pitchFamily="34" charset="0"/>
              </a:rPr>
              <a:t>2</a:t>
            </a:r>
            <a:r>
              <a:rPr lang="en-US" altLang="en-US">
                <a:latin typeface="Calibri" panose="020F0502020204030204" pitchFamily="34" charset="0"/>
                <a:cs typeface="Calibri" panose="020F0502020204030204" pitchFamily="34" charset="0"/>
              </a:rPr>
              <a:t>O, CO</a:t>
            </a:r>
            <a:r>
              <a:rPr lang="en-US" altLang="en-US" baseline="-25000">
                <a:latin typeface="Calibri" panose="020F0502020204030204" pitchFamily="34" charset="0"/>
                <a:cs typeface="Calibri" panose="020F0502020204030204" pitchFamily="34" charset="0"/>
              </a:rPr>
              <a:t>2</a:t>
            </a:r>
          </a:p>
          <a:p>
            <a:r>
              <a:rPr lang="en-US" altLang="en-US">
                <a:latin typeface="Calibri" panose="020F0502020204030204" pitchFamily="34" charset="0"/>
                <a:cs typeface="Calibri" panose="020F0502020204030204" pitchFamily="34" charset="0"/>
              </a:rPr>
              <a:t>C</a:t>
            </a:r>
            <a:r>
              <a:rPr lang="en-US" altLang="en-US" baseline="-25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H</a:t>
            </a:r>
            <a:r>
              <a:rPr lang="en-US" altLang="en-US" baseline="-25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 + </a:t>
            </a:r>
            <a:r>
              <a:rPr lang="en-US" altLang="en-US" u="sng">
                <a:latin typeface="Calibri" panose="020F0502020204030204" pitchFamily="34" charset="0"/>
                <a:cs typeface="Calibri" panose="020F0502020204030204" pitchFamily="34" charset="0"/>
              </a:rPr>
              <a:t>5O</a:t>
            </a:r>
            <a:r>
              <a:rPr lang="en-US" altLang="en-US" u="sng" baseline="-25000">
                <a:latin typeface="Calibri" panose="020F0502020204030204" pitchFamily="34" charset="0"/>
                <a:cs typeface="Calibri" panose="020F0502020204030204" pitchFamily="34" charset="0"/>
              </a:rPr>
              <a:t>2</a:t>
            </a:r>
            <a:r>
              <a:rPr lang="en-US" altLang="en-US" u="sng">
                <a:latin typeface="Calibri" panose="020F0502020204030204" pitchFamily="34" charset="0"/>
                <a:cs typeface="Calibri" panose="020F0502020204030204" pitchFamily="34" charset="0"/>
              </a:rPr>
              <a:t> </a:t>
            </a:r>
            <a:r>
              <a:rPr lang="en-US" altLang="en-US">
                <a:latin typeface="Calibri" panose="020F0502020204030204" pitchFamily="34" charset="0"/>
                <a:cs typeface="Calibri" panose="020F0502020204030204" pitchFamily="34" charset="0"/>
              </a:rPr>
              <a:t>+ </a:t>
            </a:r>
            <a:r>
              <a:rPr lang="en-US" altLang="en-US" b="1">
                <a:solidFill>
                  <a:srgbClr val="FF6600"/>
                </a:solidFill>
                <a:latin typeface="Calibri" panose="020F0502020204030204" pitchFamily="34" charset="0"/>
                <a:cs typeface="Calibri" panose="020F0502020204030204" pitchFamily="34" charset="0"/>
              </a:rPr>
              <a:t>2H</a:t>
            </a:r>
            <a:r>
              <a:rPr lang="en-US" altLang="en-US" b="1" baseline="-25000">
                <a:solidFill>
                  <a:srgbClr val="FF6600"/>
                </a:solidFill>
                <a:latin typeface="Calibri" panose="020F0502020204030204" pitchFamily="34" charset="0"/>
                <a:cs typeface="Calibri" panose="020F0502020204030204" pitchFamily="34" charset="0"/>
              </a:rPr>
              <a:t>2</a:t>
            </a:r>
            <a:r>
              <a:rPr lang="en-US" altLang="en-US">
                <a:latin typeface="Calibri" panose="020F0502020204030204" pitchFamily="34" charset="0"/>
                <a:cs typeface="Calibri" panose="020F0502020204030204" pitchFamily="34" charset="0"/>
              </a:rPr>
              <a:t> +  </a:t>
            </a:r>
            <a:r>
              <a:rPr lang="en-US" altLang="en-US" b="1" u="sng">
                <a:solidFill>
                  <a:srgbClr val="FF6600"/>
                </a:solidFill>
                <a:latin typeface="Calibri" panose="020F0502020204030204" pitchFamily="34" charset="0"/>
                <a:cs typeface="Calibri" panose="020F0502020204030204" pitchFamily="34" charset="0"/>
              </a:rPr>
              <a:t>O</a:t>
            </a:r>
            <a:r>
              <a:rPr lang="en-US" altLang="en-US" b="1" u="sng" baseline="-25000">
                <a:solidFill>
                  <a:srgbClr val="FF6600"/>
                </a:solidFill>
                <a:latin typeface="Calibri" panose="020F0502020204030204" pitchFamily="34" charset="0"/>
                <a:cs typeface="Calibri" panose="020F0502020204030204" pitchFamily="34" charset="0"/>
              </a:rPr>
              <a:t>2</a:t>
            </a:r>
            <a:r>
              <a:rPr lang="en-US" altLang="en-US">
                <a:solidFill>
                  <a:srgbClr val="FF6600"/>
                </a:solidFill>
                <a:latin typeface="Calibri" panose="020F0502020204030204" pitchFamily="34" charset="0"/>
                <a:cs typeface="Calibri" panose="020F0502020204030204" pitchFamily="34" charset="0"/>
              </a:rPr>
              <a:t> </a:t>
            </a:r>
            <a:r>
              <a:rPr lang="en-US" altLang="en-US">
                <a:latin typeface="Calibri" panose="020F0502020204030204" pitchFamily="34" charset="0"/>
                <a:cs typeface="Calibri" panose="020F0502020204030204" pitchFamily="34" charset="0"/>
              </a:rPr>
              <a:t>+ </a:t>
            </a:r>
            <a:r>
              <a:rPr lang="en-US" altLang="en-US" b="1">
                <a:solidFill>
                  <a:srgbClr val="996600"/>
                </a:solidFill>
                <a:latin typeface="Calibri" panose="020F0502020204030204" pitchFamily="34" charset="0"/>
                <a:cs typeface="Calibri" panose="020F0502020204030204" pitchFamily="34" charset="0"/>
                <a:sym typeface="Wingdings" panose="05000000000000000000" pitchFamily="2" charset="2"/>
              </a:rPr>
              <a:t>4CO</a:t>
            </a:r>
            <a:r>
              <a:rPr lang="en-US" altLang="en-US" b="1" baseline="-25000">
                <a:solidFill>
                  <a:srgbClr val="996600"/>
                </a:solidFill>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 + </a:t>
            </a:r>
            <a:r>
              <a:rPr lang="en-US" altLang="en-US" b="1" u="sng">
                <a:solidFill>
                  <a:srgbClr val="996600"/>
                </a:solidFill>
                <a:latin typeface="Calibri" panose="020F0502020204030204" pitchFamily="34" charset="0"/>
                <a:cs typeface="Calibri" panose="020F0502020204030204" pitchFamily="34" charset="0"/>
                <a:sym typeface="Wingdings" panose="05000000000000000000" pitchFamily="2" charset="2"/>
              </a:rPr>
              <a:t>4H</a:t>
            </a:r>
            <a:r>
              <a:rPr lang="en-US" altLang="en-US" b="1" u="sng" baseline="-25000">
                <a:solidFill>
                  <a:srgbClr val="996600"/>
                </a:solidFill>
                <a:latin typeface="Calibri" panose="020F0502020204030204" pitchFamily="34" charset="0"/>
                <a:cs typeface="Calibri" panose="020F0502020204030204" pitchFamily="34" charset="0"/>
                <a:sym typeface="Wingdings" panose="05000000000000000000" pitchFamily="2" charset="2"/>
              </a:rPr>
              <a:t>2</a:t>
            </a:r>
            <a:r>
              <a:rPr lang="en-US" altLang="en-US" b="1" u="sng">
                <a:solidFill>
                  <a:srgbClr val="996600"/>
                </a:solidFill>
                <a:latin typeface="Calibri" panose="020F0502020204030204" pitchFamily="34" charset="0"/>
                <a:cs typeface="Calibri" panose="020F0502020204030204" pitchFamily="34" charset="0"/>
                <a:sym typeface="Wingdings" panose="05000000000000000000" pitchFamily="2" charset="2"/>
              </a:rPr>
              <a:t>O</a:t>
            </a:r>
            <a:r>
              <a:rPr lang="en-US" altLang="en-US">
                <a:latin typeface="Calibri" panose="020F0502020204030204" pitchFamily="34" charset="0"/>
                <a:cs typeface="Calibri" panose="020F0502020204030204" pitchFamily="34" charset="0"/>
                <a:sym typeface="Wingdings" panose="05000000000000000000" pitchFamily="2" charset="2"/>
              </a:rPr>
              <a:t>   4CO</a:t>
            </a:r>
            <a:r>
              <a:rPr lang="en-US" altLang="en-US" baseline="-25000">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  +  </a:t>
            </a:r>
            <a:r>
              <a:rPr lang="en-US" altLang="en-US" u="sng">
                <a:latin typeface="Calibri" panose="020F0502020204030204" pitchFamily="34" charset="0"/>
                <a:cs typeface="Calibri" panose="020F0502020204030204" pitchFamily="34" charset="0"/>
                <a:sym typeface="Wingdings" panose="05000000000000000000" pitchFamily="2" charset="2"/>
              </a:rPr>
              <a:t>2H</a:t>
            </a:r>
            <a:r>
              <a:rPr lang="en-US" altLang="en-US" u="sng" baseline="-25000">
                <a:latin typeface="Calibri" panose="020F0502020204030204" pitchFamily="34" charset="0"/>
                <a:cs typeface="Calibri" panose="020F0502020204030204" pitchFamily="34" charset="0"/>
                <a:sym typeface="Wingdings" panose="05000000000000000000" pitchFamily="2" charset="2"/>
              </a:rPr>
              <a:t>2</a:t>
            </a:r>
            <a:r>
              <a:rPr lang="en-US" altLang="en-US" u="sng">
                <a:latin typeface="Calibri" panose="020F0502020204030204" pitchFamily="34" charset="0"/>
                <a:cs typeface="Calibri" panose="020F0502020204030204" pitchFamily="34" charset="0"/>
                <a:sym typeface="Wingdings" panose="05000000000000000000" pitchFamily="2" charset="2"/>
              </a:rPr>
              <a:t>O</a:t>
            </a:r>
            <a:r>
              <a:rPr lang="en-US" altLang="en-US">
                <a:latin typeface="Calibri" panose="020F0502020204030204" pitchFamily="34" charset="0"/>
                <a:cs typeface="Calibri" panose="020F0502020204030204" pitchFamily="34" charset="0"/>
                <a:sym typeface="Wingdings" panose="05000000000000000000" pitchFamily="2" charset="2"/>
              </a:rPr>
              <a:t> + </a:t>
            </a:r>
            <a:r>
              <a:rPr lang="en-US" altLang="en-US" b="1" u="sng">
                <a:solidFill>
                  <a:srgbClr val="FF6600"/>
                </a:solidFill>
                <a:latin typeface="Calibri" panose="020F0502020204030204" pitchFamily="34" charset="0"/>
                <a:cs typeface="Calibri" panose="020F0502020204030204" pitchFamily="34" charset="0"/>
                <a:sym typeface="Wingdings" panose="05000000000000000000" pitchFamily="2" charset="2"/>
              </a:rPr>
              <a:t>2H</a:t>
            </a:r>
            <a:r>
              <a:rPr lang="en-US" altLang="en-US" b="1" u="sng" baseline="-25000">
                <a:solidFill>
                  <a:srgbClr val="FF6600"/>
                </a:solidFill>
                <a:latin typeface="Calibri" panose="020F0502020204030204" pitchFamily="34" charset="0"/>
                <a:cs typeface="Calibri" panose="020F0502020204030204" pitchFamily="34" charset="0"/>
                <a:sym typeface="Wingdings" panose="05000000000000000000" pitchFamily="2" charset="2"/>
              </a:rPr>
              <a:t>2</a:t>
            </a:r>
            <a:r>
              <a:rPr lang="en-US" altLang="en-US" b="1" u="sng">
                <a:solidFill>
                  <a:srgbClr val="FF6600"/>
                </a:solidFill>
                <a:latin typeface="Calibri" panose="020F0502020204030204" pitchFamily="34" charset="0"/>
                <a:cs typeface="Calibri" panose="020F0502020204030204" pitchFamily="34" charset="0"/>
                <a:sym typeface="Wingdings" panose="05000000000000000000" pitchFamily="2" charset="2"/>
              </a:rPr>
              <a:t>O</a:t>
            </a:r>
            <a:r>
              <a:rPr lang="en-US" altLang="en-US">
                <a:latin typeface="Calibri" panose="020F0502020204030204" pitchFamily="34" charset="0"/>
                <a:cs typeface="Calibri" panose="020F0502020204030204" pitchFamily="34" charset="0"/>
                <a:sym typeface="Wingdings" panose="05000000000000000000" pitchFamily="2" charset="2"/>
              </a:rPr>
              <a:t> + </a:t>
            </a:r>
            <a:r>
              <a:rPr lang="en-US" altLang="en-US" b="1">
                <a:solidFill>
                  <a:srgbClr val="996600"/>
                </a:solidFill>
                <a:latin typeface="Calibri" panose="020F0502020204030204" pitchFamily="34" charset="0"/>
                <a:cs typeface="Calibri" panose="020F0502020204030204" pitchFamily="34" charset="0"/>
                <a:sym typeface="Wingdings" panose="05000000000000000000" pitchFamily="2" charset="2"/>
              </a:rPr>
              <a:t>C</a:t>
            </a:r>
            <a:r>
              <a:rPr lang="en-US" altLang="en-US" b="1" baseline="-25000">
                <a:solidFill>
                  <a:srgbClr val="996600"/>
                </a:solidFill>
                <a:latin typeface="Calibri" panose="020F0502020204030204" pitchFamily="34" charset="0"/>
                <a:cs typeface="Calibri" panose="020F0502020204030204" pitchFamily="34" charset="0"/>
                <a:sym typeface="Wingdings" panose="05000000000000000000" pitchFamily="2" charset="2"/>
              </a:rPr>
              <a:t>4</a:t>
            </a:r>
            <a:r>
              <a:rPr lang="en-US" altLang="en-US" b="1">
                <a:solidFill>
                  <a:srgbClr val="996600"/>
                </a:solidFill>
                <a:latin typeface="Calibri" panose="020F0502020204030204" pitchFamily="34" charset="0"/>
                <a:cs typeface="Calibri" panose="020F0502020204030204" pitchFamily="34" charset="0"/>
                <a:sym typeface="Wingdings" panose="05000000000000000000" pitchFamily="2" charset="2"/>
              </a:rPr>
              <a:t>H</a:t>
            </a:r>
            <a:r>
              <a:rPr lang="en-US" altLang="en-US" b="1" baseline="-25000">
                <a:solidFill>
                  <a:srgbClr val="996600"/>
                </a:solidFill>
                <a:latin typeface="Calibri" panose="020F0502020204030204" pitchFamily="34" charset="0"/>
                <a:cs typeface="Calibri" panose="020F0502020204030204" pitchFamily="34" charset="0"/>
                <a:sym typeface="Wingdings" panose="05000000000000000000" pitchFamily="2" charset="2"/>
              </a:rPr>
              <a:t>8</a:t>
            </a:r>
            <a:r>
              <a:rPr lang="en-US" altLang="en-US" b="1">
                <a:solidFill>
                  <a:srgbClr val="996600"/>
                </a:solidFill>
                <a:latin typeface="Calibri" panose="020F0502020204030204" pitchFamily="34" charset="0"/>
                <a:cs typeface="Calibri" panose="020F0502020204030204" pitchFamily="34" charset="0"/>
                <a:sym typeface="Wingdings" panose="05000000000000000000" pitchFamily="2" charset="2"/>
              </a:rPr>
              <a:t> </a:t>
            </a:r>
            <a:r>
              <a:rPr lang="en-US" altLang="en-US">
                <a:latin typeface="Calibri" panose="020F0502020204030204" pitchFamily="34" charset="0"/>
                <a:cs typeface="Calibri" panose="020F0502020204030204" pitchFamily="34" charset="0"/>
                <a:sym typeface="Wingdings" panose="05000000000000000000" pitchFamily="2" charset="2"/>
              </a:rPr>
              <a:t>+ </a:t>
            </a:r>
            <a:r>
              <a:rPr lang="en-US" altLang="en-US" b="1" u="sng">
                <a:solidFill>
                  <a:srgbClr val="996600"/>
                </a:solidFill>
                <a:latin typeface="Calibri" panose="020F0502020204030204" pitchFamily="34" charset="0"/>
                <a:cs typeface="Calibri" panose="020F0502020204030204" pitchFamily="34" charset="0"/>
                <a:sym typeface="Wingdings" panose="05000000000000000000" pitchFamily="2" charset="2"/>
              </a:rPr>
              <a:t>6O</a:t>
            </a:r>
            <a:r>
              <a:rPr lang="en-US" altLang="en-US" b="1" u="sng" baseline="-25000">
                <a:solidFill>
                  <a:srgbClr val="996600"/>
                </a:solidFill>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	</a:t>
            </a:r>
            <a:endParaRPr lang="en-GB"/>
          </a:p>
        </p:txBody>
      </p:sp>
      <p:sp>
        <p:nvSpPr>
          <p:cNvPr id="27" name="TextBox 26">
            <a:extLst>
              <a:ext uri="{FF2B5EF4-FFF2-40B4-BE49-F238E27FC236}">
                <a16:creationId xmlns:a16="http://schemas.microsoft.com/office/drawing/2014/main" id="{C30B0052-4999-4E0B-AEC5-068406A4AE9B}"/>
              </a:ext>
            </a:extLst>
          </p:cNvPr>
          <p:cNvSpPr txBox="1"/>
          <p:nvPr/>
        </p:nvSpPr>
        <p:spPr>
          <a:xfrm>
            <a:off x="2855640" y="4187780"/>
            <a:ext cx="7554774" cy="369332"/>
          </a:xfrm>
          <a:prstGeom prst="rect">
            <a:avLst/>
          </a:prstGeom>
          <a:noFill/>
        </p:spPr>
        <p:txBody>
          <a:bodyPr wrap="square" rtlCol="0">
            <a:spAutoFit/>
          </a:bodyPr>
          <a:lstStyle/>
          <a:p>
            <a:r>
              <a:rPr lang="en-US" altLang="en-US">
                <a:latin typeface="Calibri" panose="020F0502020204030204" pitchFamily="34" charset="0"/>
                <a:cs typeface="Calibri" panose="020F0502020204030204" pitchFamily="34" charset="0"/>
              </a:rPr>
              <a:t>C</a:t>
            </a:r>
            <a:r>
              <a:rPr lang="en-US" altLang="en-US" baseline="-25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H</a:t>
            </a:r>
            <a:r>
              <a:rPr lang="en-US" altLang="en-US" baseline="-25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 + </a:t>
            </a:r>
            <a:r>
              <a:rPr lang="en-US" altLang="en-US" strike="sngStrike">
                <a:latin typeface="Calibri" panose="020F0502020204030204" pitchFamily="34" charset="0"/>
                <a:cs typeface="Calibri" panose="020F0502020204030204" pitchFamily="34" charset="0"/>
              </a:rPr>
              <a:t>6O</a:t>
            </a:r>
            <a:r>
              <a:rPr lang="en-US" altLang="en-US" strike="sngStrike" baseline="-25000">
                <a:latin typeface="Calibri" panose="020F0502020204030204" pitchFamily="34" charset="0"/>
                <a:cs typeface="Calibri" panose="020F0502020204030204" pitchFamily="34" charset="0"/>
              </a:rPr>
              <a:t>2</a:t>
            </a:r>
            <a:r>
              <a:rPr lang="en-US" altLang="en-US">
                <a:latin typeface="Calibri" panose="020F0502020204030204" pitchFamily="34" charset="0"/>
                <a:cs typeface="Calibri" panose="020F0502020204030204" pitchFamily="34" charset="0"/>
              </a:rPr>
              <a:t> + 2H</a:t>
            </a:r>
            <a:r>
              <a:rPr lang="en-US" altLang="en-US" baseline="-25000">
                <a:latin typeface="Calibri" panose="020F0502020204030204" pitchFamily="34" charset="0"/>
                <a:cs typeface="Calibri" panose="020F0502020204030204" pitchFamily="34" charset="0"/>
              </a:rPr>
              <a:t>2</a:t>
            </a:r>
            <a:r>
              <a:rPr lang="en-US" altLang="en-US">
                <a:latin typeface="Calibri" panose="020F0502020204030204" pitchFamily="34" charset="0"/>
                <a:cs typeface="Calibri" panose="020F0502020204030204" pitchFamily="34" charset="0"/>
              </a:rPr>
              <a:t> +  </a:t>
            </a:r>
            <a:r>
              <a:rPr lang="en-US" altLang="en-US" strike="sngStrike">
                <a:latin typeface="Calibri" panose="020F0502020204030204" pitchFamily="34" charset="0"/>
                <a:cs typeface="Calibri" panose="020F0502020204030204" pitchFamily="34" charset="0"/>
                <a:sym typeface="Wingdings" panose="05000000000000000000" pitchFamily="2" charset="2"/>
              </a:rPr>
              <a:t>4CO</a:t>
            </a:r>
            <a:r>
              <a:rPr lang="en-US" altLang="en-US" strike="sngStrike" baseline="-25000">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 + </a:t>
            </a:r>
            <a:r>
              <a:rPr lang="en-US" altLang="en-US" strike="sngStrike">
                <a:latin typeface="Calibri" panose="020F0502020204030204" pitchFamily="34" charset="0"/>
                <a:cs typeface="Calibri" panose="020F0502020204030204" pitchFamily="34" charset="0"/>
                <a:sym typeface="Wingdings" panose="05000000000000000000" pitchFamily="2" charset="2"/>
              </a:rPr>
              <a:t>4H</a:t>
            </a:r>
            <a:r>
              <a:rPr lang="en-US" altLang="en-US" strike="sngStrike" baseline="-25000">
                <a:latin typeface="Calibri" panose="020F0502020204030204" pitchFamily="34" charset="0"/>
                <a:cs typeface="Calibri" panose="020F0502020204030204" pitchFamily="34" charset="0"/>
                <a:sym typeface="Wingdings" panose="05000000000000000000" pitchFamily="2" charset="2"/>
              </a:rPr>
              <a:t>2</a:t>
            </a:r>
            <a:r>
              <a:rPr lang="en-US" altLang="en-US" strike="sngStrike">
                <a:latin typeface="Calibri" panose="020F0502020204030204" pitchFamily="34" charset="0"/>
                <a:cs typeface="Calibri" panose="020F0502020204030204" pitchFamily="34" charset="0"/>
                <a:sym typeface="Wingdings" panose="05000000000000000000" pitchFamily="2" charset="2"/>
              </a:rPr>
              <a:t>O</a:t>
            </a:r>
            <a:r>
              <a:rPr lang="en-US" altLang="en-US">
                <a:latin typeface="Calibri" panose="020F0502020204030204" pitchFamily="34" charset="0"/>
                <a:cs typeface="Calibri" panose="020F0502020204030204" pitchFamily="34" charset="0"/>
                <a:sym typeface="Wingdings" panose="05000000000000000000" pitchFamily="2" charset="2"/>
              </a:rPr>
              <a:t>   </a:t>
            </a:r>
            <a:r>
              <a:rPr lang="en-US" altLang="en-US" strike="sngStrike">
                <a:latin typeface="Calibri" panose="020F0502020204030204" pitchFamily="34" charset="0"/>
                <a:cs typeface="Calibri" panose="020F0502020204030204" pitchFamily="34" charset="0"/>
                <a:sym typeface="Wingdings" panose="05000000000000000000" pitchFamily="2" charset="2"/>
              </a:rPr>
              <a:t>4CO</a:t>
            </a:r>
            <a:r>
              <a:rPr lang="en-US" altLang="en-US" strike="sngStrike" baseline="-25000">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  +  </a:t>
            </a:r>
            <a:r>
              <a:rPr lang="en-US" altLang="en-US" strike="sngStrike">
                <a:latin typeface="Calibri" panose="020F0502020204030204" pitchFamily="34" charset="0"/>
                <a:cs typeface="Calibri" panose="020F0502020204030204" pitchFamily="34" charset="0"/>
                <a:sym typeface="Wingdings" panose="05000000000000000000" pitchFamily="2" charset="2"/>
              </a:rPr>
              <a:t>4H</a:t>
            </a:r>
            <a:r>
              <a:rPr lang="en-US" altLang="en-US" strike="sngStrike" baseline="-25000">
                <a:latin typeface="Calibri" panose="020F0502020204030204" pitchFamily="34" charset="0"/>
                <a:cs typeface="Calibri" panose="020F0502020204030204" pitchFamily="34" charset="0"/>
                <a:sym typeface="Wingdings" panose="05000000000000000000" pitchFamily="2" charset="2"/>
              </a:rPr>
              <a:t>2</a:t>
            </a:r>
            <a:r>
              <a:rPr lang="en-US" altLang="en-US" strike="sngStrike">
                <a:latin typeface="Calibri" panose="020F0502020204030204" pitchFamily="34" charset="0"/>
                <a:cs typeface="Calibri" panose="020F0502020204030204" pitchFamily="34" charset="0"/>
                <a:sym typeface="Wingdings" panose="05000000000000000000" pitchFamily="2" charset="2"/>
              </a:rPr>
              <a:t>O</a:t>
            </a:r>
            <a:r>
              <a:rPr lang="en-US" altLang="en-US">
                <a:latin typeface="Calibri" panose="020F0502020204030204" pitchFamily="34" charset="0"/>
                <a:cs typeface="Calibri" panose="020F0502020204030204" pitchFamily="34" charset="0"/>
                <a:sym typeface="Wingdings" panose="05000000000000000000" pitchFamily="2" charset="2"/>
              </a:rPr>
              <a:t> +  C</a:t>
            </a:r>
            <a:r>
              <a:rPr lang="en-US" altLang="en-US" baseline="-25000">
                <a:latin typeface="Calibri" panose="020F0502020204030204" pitchFamily="34" charset="0"/>
                <a:cs typeface="Calibri" panose="020F0502020204030204" pitchFamily="34" charset="0"/>
                <a:sym typeface="Wingdings" panose="05000000000000000000" pitchFamily="2" charset="2"/>
              </a:rPr>
              <a:t>4</a:t>
            </a:r>
            <a:r>
              <a:rPr lang="en-US" altLang="en-US">
                <a:latin typeface="Calibri" panose="020F0502020204030204" pitchFamily="34" charset="0"/>
                <a:cs typeface="Calibri" panose="020F0502020204030204" pitchFamily="34" charset="0"/>
                <a:sym typeface="Wingdings" panose="05000000000000000000" pitchFamily="2" charset="2"/>
              </a:rPr>
              <a:t>H</a:t>
            </a:r>
            <a:r>
              <a:rPr lang="en-US" altLang="en-US" baseline="-25000">
                <a:latin typeface="Calibri" panose="020F0502020204030204" pitchFamily="34" charset="0"/>
                <a:cs typeface="Calibri" panose="020F0502020204030204" pitchFamily="34" charset="0"/>
                <a:sym typeface="Wingdings" panose="05000000000000000000" pitchFamily="2" charset="2"/>
              </a:rPr>
              <a:t>8</a:t>
            </a:r>
            <a:r>
              <a:rPr lang="en-US" altLang="en-US">
                <a:latin typeface="Calibri" panose="020F0502020204030204" pitchFamily="34" charset="0"/>
                <a:cs typeface="Calibri" panose="020F0502020204030204" pitchFamily="34" charset="0"/>
                <a:sym typeface="Wingdings" panose="05000000000000000000" pitchFamily="2" charset="2"/>
              </a:rPr>
              <a:t> + </a:t>
            </a:r>
            <a:r>
              <a:rPr lang="en-US" altLang="en-US" strike="sngStrike">
                <a:latin typeface="Calibri" panose="020F0502020204030204" pitchFamily="34" charset="0"/>
                <a:cs typeface="Calibri" panose="020F0502020204030204" pitchFamily="34" charset="0"/>
                <a:sym typeface="Wingdings" panose="05000000000000000000" pitchFamily="2" charset="2"/>
              </a:rPr>
              <a:t>6O</a:t>
            </a:r>
            <a:r>
              <a:rPr lang="en-US" altLang="en-US" strike="sngStrike" baseline="-25000">
                <a:latin typeface="Calibri" panose="020F0502020204030204" pitchFamily="34" charset="0"/>
                <a:cs typeface="Calibri" panose="020F0502020204030204" pitchFamily="34" charset="0"/>
                <a:sym typeface="Wingdings" panose="05000000000000000000" pitchFamily="2" charset="2"/>
              </a:rPr>
              <a:t>2</a:t>
            </a:r>
            <a:r>
              <a:rPr lang="en-US" altLang="en-US">
                <a:latin typeface="Calibri" panose="020F0502020204030204" pitchFamily="34" charset="0"/>
                <a:cs typeface="Calibri" panose="020F0502020204030204" pitchFamily="34" charset="0"/>
                <a:sym typeface="Wingdings" panose="05000000000000000000" pitchFamily="2" charset="2"/>
              </a:rPr>
              <a:t>	</a:t>
            </a:r>
            <a:endParaRPr lang="en-GB"/>
          </a:p>
        </p:txBody>
      </p:sp>
      <p:sp>
        <p:nvSpPr>
          <p:cNvPr id="29" name="TextBox 28">
            <a:extLst>
              <a:ext uri="{FF2B5EF4-FFF2-40B4-BE49-F238E27FC236}">
                <a16:creationId xmlns:a16="http://schemas.microsoft.com/office/drawing/2014/main" id="{6A7C75CC-8553-4CB8-AC7A-37F7E56F5D88}"/>
              </a:ext>
            </a:extLst>
          </p:cNvPr>
          <p:cNvSpPr txBox="1"/>
          <p:nvPr/>
        </p:nvSpPr>
        <p:spPr>
          <a:xfrm>
            <a:off x="2814092" y="4593946"/>
            <a:ext cx="4622006" cy="369332"/>
          </a:xfrm>
          <a:prstGeom prst="rect">
            <a:avLst/>
          </a:prstGeom>
          <a:noFill/>
        </p:spPr>
        <p:txBody>
          <a:bodyPr wrap="square">
            <a:spAutoFit/>
          </a:bodyPr>
          <a:lstStyle/>
          <a:p>
            <a:r>
              <a:rPr lang="en-US" altLang="en-US">
                <a:latin typeface="Calibri" panose="020F0502020204030204" pitchFamily="34" charset="0"/>
                <a:cs typeface="Calibri" panose="020F0502020204030204" pitchFamily="34" charset="0"/>
              </a:rPr>
              <a:t>C</a:t>
            </a:r>
            <a:r>
              <a:rPr lang="en-US" altLang="en-US" baseline="-30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H</a:t>
            </a:r>
            <a:r>
              <a:rPr lang="en-US" altLang="en-US" baseline="-30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(g) + 2H</a:t>
            </a:r>
            <a:r>
              <a:rPr lang="en-US" altLang="en-US" baseline="-30000">
                <a:latin typeface="Calibri" panose="020F0502020204030204" pitchFamily="34" charset="0"/>
                <a:cs typeface="Calibri" panose="020F0502020204030204" pitchFamily="34" charset="0"/>
              </a:rPr>
              <a:t>2</a:t>
            </a:r>
            <a:r>
              <a:rPr lang="en-US" altLang="en-US">
                <a:latin typeface="Calibri" panose="020F0502020204030204" pitchFamily="34" charset="0"/>
                <a:cs typeface="Calibri" panose="020F0502020204030204" pitchFamily="34" charset="0"/>
              </a:rPr>
              <a:t>(g) =&gt; C</a:t>
            </a:r>
            <a:r>
              <a:rPr lang="en-US" altLang="en-US" baseline="-30000">
                <a:latin typeface="Calibri" panose="020F0502020204030204" pitchFamily="34" charset="0"/>
                <a:cs typeface="Calibri" panose="020F0502020204030204" pitchFamily="34" charset="0"/>
              </a:rPr>
              <a:t>4</a:t>
            </a:r>
            <a:r>
              <a:rPr lang="en-US" altLang="en-US">
                <a:latin typeface="Calibri" panose="020F0502020204030204" pitchFamily="34" charset="0"/>
                <a:cs typeface="Calibri" panose="020F0502020204030204" pitchFamily="34" charset="0"/>
              </a:rPr>
              <a:t>H</a:t>
            </a:r>
            <a:r>
              <a:rPr lang="en-US" altLang="en-US" baseline="-30000">
                <a:latin typeface="Calibri" panose="020F0502020204030204" pitchFamily="34" charset="0"/>
                <a:cs typeface="Calibri" panose="020F0502020204030204" pitchFamily="34" charset="0"/>
              </a:rPr>
              <a:t>8</a:t>
            </a:r>
            <a:r>
              <a:rPr lang="en-US" altLang="en-US">
                <a:latin typeface="Calibri" panose="020F0502020204030204" pitchFamily="34" charset="0"/>
                <a:cs typeface="Calibri" panose="020F0502020204030204" pitchFamily="34" charset="0"/>
              </a:rPr>
              <a:t>(g), </a:t>
            </a:r>
            <a:endParaRPr lang="en-GB"/>
          </a:p>
        </p:txBody>
      </p:sp>
      <p:sp>
        <p:nvSpPr>
          <p:cNvPr id="30" name="Oval 29">
            <a:extLst>
              <a:ext uri="{FF2B5EF4-FFF2-40B4-BE49-F238E27FC236}">
                <a16:creationId xmlns:a16="http://schemas.microsoft.com/office/drawing/2014/main" id="{9E6A2B52-0D8B-4314-9799-4C4379E110B0}"/>
              </a:ext>
            </a:extLst>
          </p:cNvPr>
          <p:cNvSpPr/>
          <p:nvPr/>
        </p:nvSpPr>
        <p:spPr>
          <a:xfrm>
            <a:off x="1703512" y="2726500"/>
            <a:ext cx="792088" cy="342460"/>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35094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3" grpId="0"/>
      <p:bldP spid="2" grpId="0"/>
      <p:bldP spid="4" grpId="0"/>
      <p:bldP spid="25" grpId="0"/>
      <p:bldP spid="26" grpId="0"/>
      <p:bldP spid="27" grpId="0"/>
      <p:bldP spid="29" grpId="0"/>
      <p:bldP spid="3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1524000" y="17925"/>
            <a:ext cx="7760249" cy="461665"/>
          </a:xfrm>
          <a:prstGeom prst="rect">
            <a:avLst/>
          </a:prstGeom>
          <a:noFill/>
        </p:spPr>
        <p:txBody>
          <a:bodyPr wrap="square">
            <a:spAutoFit/>
          </a:bodyPr>
          <a:lstStyle/>
          <a:p>
            <a:r>
              <a:rPr lang="en-GB" sz="2400" b="1">
                <a:solidFill>
                  <a:srgbClr val="0070C0"/>
                </a:solidFill>
                <a:effectLst>
                  <a:outerShdw blurRad="38100" dist="38100" dir="2700000" algn="tl">
                    <a:srgbClr val="000000">
                      <a:alpha val="43137"/>
                    </a:srgbClr>
                  </a:outerShdw>
                </a:effectLst>
              </a:rPr>
              <a:t>PRACTICE PROBLEMS</a:t>
            </a:r>
            <a:endParaRPr lang="en-GB" sz="2400" b="1">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EDCFA65D-5E2C-4A99-B96C-2340BD0E1339}"/>
              </a:ext>
            </a:extLst>
          </p:cNvPr>
          <p:cNvSpPr txBox="1"/>
          <p:nvPr/>
        </p:nvSpPr>
        <p:spPr>
          <a:xfrm>
            <a:off x="1631504" y="544629"/>
            <a:ext cx="8640960" cy="2031325"/>
          </a:xfrm>
          <a:prstGeom prst="rect">
            <a:avLst/>
          </a:prstGeom>
          <a:noFill/>
        </p:spPr>
        <p:txBody>
          <a:bodyPr wrap="square">
            <a:spAutoFit/>
          </a:bodyPr>
          <a:lstStyle/>
          <a:p>
            <a:pPr lvl="0" eaLnBrk="0" hangingPunct="0"/>
            <a:r>
              <a:rPr lang="en-US" altLang="en-US"/>
              <a:t>PROBLEM 1: Given the thermochemical equation:  2 NO(g) + O</a:t>
            </a:r>
            <a:r>
              <a:rPr lang="en-US" altLang="en-US" baseline="-30000"/>
              <a:t>2</a:t>
            </a:r>
            <a:r>
              <a:rPr lang="en-US" altLang="en-US"/>
              <a:t>(g) =&gt; 2 NO</a:t>
            </a:r>
            <a:r>
              <a:rPr lang="en-US" altLang="en-US" baseline="-30000"/>
              <a:t>2</a:t>
            </a:r>
            <a:r>
              <a:rPr lang="en-US" altLang="en-US"/>
              <a:t>(g).</a:t>
            </a:r>
            <a:r>
              <a:rPr lang="en-US" altLang="en-US" i="1"/>
              <a:t> ΔH = 1140 kJ</a:t>
            </a:r>
            <a:r>
              <a:rPr lang="en-US" altLang="en-US"/>
              <a:t> Calculate ΔH for the reaction NO</a:t>
            </a:r>
            <a:r>
              <a:rPr lang="en-US" altLang="en-US" baseline="-30000"/>
              <a:t>2</a:t>
            </a:r>
            <a:r>
              <a:rPr lang="en-US" altLang="en-US"/>
              <a:t>(g) =&gt; NO(g) + 1/2 O</a:t>
            </a:r>
            <a:r>
              <a:rPr lang="en-US" altLang="en-US" baseline="-30000"/>
              <a:t>2</a:t>
            </a:r>
            <a:r>
              <a:rPr lang="en-US" altLang="en-US"/>
              <a:t>(g)</a:t>
            </a:r>
          </a:p>
          <a:p>
            <a:pPr defTabSz="914400" eaLnBrk="0" fontAlgn="base" hangingPunct="0">
              <a:spcBef>
                <a:spcPct val="0"/>
              </a:spcBef>
              <a:spcAft>
                <a:spcPct val="0"/>
              </a:spcAft>
            </a:pPr>
            <a:r>
              <a:rPr lang="en-US" altLang="en-US"/>
              <a:t>-114 kJ</a:t>
            </a:r>
          </a:p>
          <a:p>
            <a:pPr defTabSz="914400" eaLnBrk="0" fontAlgn="base" hangingPunct="0">
              <a:spcBef>
                <a:spcPct val="0"/>
              </a:spcBef>
              <a:spcAft>
                <a:spcPct val="0"/>
              </a:spcAft>
            </a:pPr>
            <a:r>
              <a:rPr lang="en-US" altLang="en-US"/>
              <a:t>+114.0 kJ</a:t>
            </a:r>
          </a:p>
          <a:p>
            <a:pPr defTabSz="914400" eaLnBrk="0" fontAlgn="base" hangingPunct="0">
              <a:spcBef>
                <a:spcPct val="0"/>
              </a:spcBef>
              <a:spcAft>
                <a:spcPct val="0"/>
              </a:spcAft>
            </a:pPr>
            <a:r>
              <a:rPr lang="en-US" altLang="en-US"/>
              <a:t>-570 kJ</a:t>
            </a:r>
          </a:p>
          <a:p>
            <a:pPr defTabSz="914400" eaLnBrk="0" fontAlgn="base" hangingPunct="0">
              <a:spcBef>
                <a:spcPct val="0"/>
              </a:spcBef>
              <a:spcAft>
                <a:spcPct val="0"/>
              </a:spcAft>
            </a:pPr>
            <a:r>
              <a:rPr lang="en-US" altLang="en-US"/>
              <a:t>+570 kJ</a:t>
            </a:r>
          </a:p>
          <a:p>
            <a:pPr lvl="0" eaLnBrk="0" hangingPunct="0"/>
            <a:r>
              <a:rPr lang="en-US" altLang="en-US"/>
              <a:t>+128 kJ</a:t>
            </a:r>
            <a:endParaRPr lang="en-GB" i="1"/>
          </a:p>
        </p:txBody>
      </p:sp>
      <p:sp>
        <p:nvSpPr>
          <p:cNvPr id="10" name="TextBox 9">
            <a:extLst>
              <a:ext uri="{FF2B5EF4-FFF2-40B4-BE49-F238E27FC236}">
                <a16:creationId xmlns:a16="http://schemas.microsoft.com/office/drawing/2014/main" id="{716502C7-0671-4496-9C45-986CF7AAF8BB}"/>
              </a:ext>
            </a:extLst>
          </p:cNvPr>
          <p:cNvSpPr txBox="1"/>
          <p:nvPr/>
        </p:nvSpPr>
        <p:spPr>
          <a:xfrm>
            <a:off x="1577498" y="2548112"/>
            <a:ext cx="9037004" cy="2308324"/>
          </a:xfrm>
          <a:prstGeom prst="rect">
            <a:avLst/>
          </a:prstGeom>
          <a:noFill/>
        </p:spPr>
        <p:txBody>
          <a:bodyPr wrap="square">
            <a:spAutoFit/>
          </a:bodyPr>
          <a:lstStyle/>
          <a:p>
            <a:pPr defTabSz="914400" eaLnBrk="0" fontAlgn="base" hangingPunct="0">
              <a:spcBef>
                <a:spcPct val="0"/>
              </a:spcBef>
              <a:spcAft>
                <a:spcPct val="0"/>
              </a:spcAft>
            </a:pPr>
            <a:r>
              <a:rPr lang="en-US" altLang="en-US" dirty="0"/>
              <a:t>PROBLEM 2: What is the standard </a:t>
            </a:r>
            <a:r>
              <a:rPr lang="en-US" altLang="en-US" dirty="0">
                <a:solidFill>
                  <a:srgbClr val="00B050"/>
                </a:solidFill>
              </a:rPr>
              <a:t>enthalpy of formation </a:t>
            </a:r>
            <a:r>
              <a:rPr lang="en-US" altLang="en-US" dirty="0"/>
              <a:t>of propene, </a:t>
            </a:r>
            <a:r>
              <a:rPr lang="en-US" altLang="en-US" dirty="0">
                <a:solidFill>
                  <a:srgbClr val="00B050"/>
                </a:solidFill>
              </a:rPr>
              <a:t>C</a:t>
            </a:r>
            <a:r>
              <a:rPr lang="en-US" altLang="en-US" baseline="-30000" dirty="0">
                <a:solidFill>
                  <a:srgbClr val="00B050"/>
                </a:solidFill>
              </a:rPr>
              <a:t>3</a:t>
            </a:r>
            <a:r>
              <a:rPr lang="en-US" altLang="en-US" dirty="0">
                <a:solidFill>
                  <a:srgbClr val="00B050"/>
                </a:solidFill>
              </a:rPr>
              <a:t>H</a:t>
            </a:r>
            <a:r>
              <a:rPr lang="en-US" altLang="en-US" baseline="-30000" dirty="0">
                <a:solidFill>
                  <a:srgbClr val="00B050"/>
                </a:solidFill>
              </a:rPr>
              <a:t>6</a:t>
            </a:r>
            <a:r>
              <a:rPr lang="en-US" altLang="en-US" dirty="0"/>
              <a:t>, in kJ/mol, if its standard enthalpy of combustion is –2059 kJ/mol?</a:t>
            </a:r>
          </a:p>
          <a:p>
            <a:pPr defTabSz="914400" eaLnBrk="0" fontAlgn="base" hangingPunct="0">
              <a:spcBef>
                <a:spcPct val="0"/>
              </a:spcBef>
              <a:spcAft>
                <a:spcPct val="0"/>
              </a:spcAft>
            </a:pPr>
            <a:r>
              <a:rPr lang="en-US" altLang="en-US" dirty="0"/>
              <a:t>The heats of formation of H</a:t>
            </a:r>
            <a:r>
              <a:rPr lang="en-US" altLang="en-US" baseline="-30000" dirty="0"/>
              <a:t>2</a:t>
            </a:r>
            <a:r>
              <a:rPr lang="en-US" altLang="en-US" dirty="0"/>
              <a:t>O and CO</a:t>
            </a:r>
            <a:r>
              <a:rPr lang="en-US" altLang="en-US" baseline="-30000" dirty="0"/>
              <a:t>2</a:t>
            </a:r>
            <a:r>
              <a:rPr lang="en-US" altLang="en-US" dirty="0"/>
              <a:t> are -286 kJ/mol and -394 kJ/mol, respectively.</a:t>
            </a:r>
          </a:p>
          <a:p>
            <a:pPr defTabSz="914400" eaLnBrk="0" fontAlgn="base" hangingPunct="0">
              <a:spcBef>
                <a:spcPct val="0"/>
              </a:spcBef>
              <a:spcAft>
                <a:spcPct val="0"/>
              </a:spcAft>
            </a:pPr>
            <a:r>
              <a:rPr lang="en-US" altLang="en-US" dirty="0"/>
              <a:t>-1379</a:t>
            </a:r>
          </a:p>
          <a:p>
            <a:pPr defTabSz="914400" eaLnBrk="0" fontAlgn="base" hangingPunct="0">
              <a:spcBef>
                <a:spcPct val="0"/>
              </a:spcBef>
              <a:spcAft>
                <a:spcPct val="0"/>
              </a:spcAft>
            </a:pPr>
            <a:r>
              <a:rPr lang="en-US" altLang="en-US" dirty="0"/>
              <a:t>-19</a:t>
            </a:r>
          </a:p>
          <a:p>
            <a:pPr defTabSz="914400" eaLnBrk="0" fontAlgn="base" hangingPunct="0">
              <a:spcBef>
                <a:spcPct val="0"/>
              </a:spcBef>
              <a:spcAft>
                <a:spcPct val="0"/>
              </a:spcAft>
            </a:pPr>
            <a:r>
              <a:rPr lang="en-US" altLang="en-US" dirty="0"/>
              <a:t>-2059</a:t>
            </a:r>
          </a:p>
          <a:p>
            <a:pPr defTabSz="914400" eaLnBrk="0" fontAlgn="base" hangingPunct="0">
              <a:spcBef>
                <a:spcPct val="0"/>
              </a:spcBef>
              <a:spcAft>
                <a:spcPct val="0"/>
              </a:spcAft>
            </a:pPr>
            <a:r>
              <a:rPr lang="en-US" altLang="en-US" dirty="0"/>
              <a:t>-699</a:t>
            </a:r>
          </a:p>
          <a:p>
            <a:pPr defTabSz="914400" eaLnBrk="0" fontAlgn="base" hangingPunct="0">
              <a:spcBef>
                <a:spcPct val="0"/>
              </a:spcBef>
              <a:spcAft>
                <a:spcPct val="0"/>
              </a:spcAft>
            </a:pPr>
            <a:r>
              <a:rPr lang="en-US" altLang="en-US" dirty="0"/>
              <a:t>19</a:t>
            </a:r>
            <a:endParaRPr lang="en-GB" dirty="0"/>
          </a:p>
        </p:txBody>
      </p:sp>
      <p:sp>
        <p:nvSpPr>
          <p:cNvPr id="2" name="TextBox 1">
            <a:extLst>
              <a:ext uri="{FF2B5EF4-FFF2-40B4-BE49-F238E27FC236}">
                <a16:creationId xmlns:a16="http://schemas.microsoft.com/office/drawing/2014/main" id="{5F6657BA-7FDC-41FC-A261-1696D4B4262C}"/>
              </a:ext>
            </a:extLst>
          </p:cNvPr>
          <p:cNvSpPr txBox="1"/>
          <p:nvPr/>
        </p:nvSpPr>
        <p:spPr>
          <a:xfrm>
            <a:off x="4007769" y="1560291"/>
            <a:ext cx="4784771" cy="646331"/>
          </a:xfrm>
          <a:prstGeom prst="rect">
            <a:avLst/>
          </a:prstGeom>
          <a:noFill/>
        </p:spPr>
        <p:txBody>
          <a:bodyPr wrap="none" rtlCol="0">
            <a:spAutoFit/>
          </a:bodyPr>
          <a:lstStyle/>
          <a:p>
            <a:r>
              <a:rPr lang="en-GB"/>
              <a:t>Reaction 2 is the reversed reaction 1 divided by 2</a:t>
            </a:r>
          </a:p>
          <a:p>
            <a:r>
              <a:rPr lang="en-US" altLang="en-US"/>
              <a:t>ΔH (2) = ½ (- ΔH (1) = -570 kJ</a:t>
            </a:r>
            <a:endParaRPr lang="en-GB"/>
          </a:p>
        </p:txBody>
      </p:sp>
      <p:sp>
        <p:nvSpPr>
          <p:cNvPr id="11" name="Oval 10">
            <a:extLst>
              <a:ext uri="{FF2B5EF4-FFF2-40B4-BE49-F238E27FC236}">
                <a16:creationId xmlns:a16="http://schemas.microsoft.com/office/drawing/2014/main" id="{898229CD-48CD-46A6-A7B4-B58E770631CF}"/>
              </a:ext>
            </a:extLst>
          </p:cNvPr>
          <p:cNvSpPr/>
          <p:nvPr/>
        </p:nvSpPr>
        <p:spPr>
          <a:xfrm>
            <a:off x="1630996" y="1659105"/>
            <a:ext cx="1008620" cy="342460"/>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2C47765D-6301-4145-B160-78A34F0262FC}"/>
              </a:ext>
            </a:extLst>
          </p:cNvPr>
          <p:cNvSpPr txBox="1"/>
          <p:nvPr/>
        </p:nvSpPr>
        <p:spPr>
          <a:xfrm>
            <a:off x="3065813" y="3894706"/>
            <a:ext cx="3166251" cy="369332"/>
          </a:xfrm>
          <a:prstGeom prst="rect">
            <a:avLst/>
          </a:prstGeom>
          <a:noFill/>
        </p:spPr>
        <p:txBody>
          <a:bodyPr wrap="none" rtlCol="0">
            <a:spAutoFit/>
          </a:bodyPr>
          <a:lstStyle/>
          <a:p>
            <a:r>
              <a:rPr lang="en-GB" dirty="0">
                <a:sym typeface="Symbol" panose="05050102010706020507" pitchFamily="18" charset="2"/>
              </a:rPr>
              <a:t></a:t>
            </a:r>
            <a:r>
              <a:rPr lang="en-GB" baseline="-25000" dirty="0" err="1">
                <a:sym typeface="Symbol" panose="05050102010706020507" pitchFamily="18" charset="2"/>
              </a:rPr>
              <a:t>rxn</a:t>
            </a:r>
            <a:r>
              <a:rPr lang="en-GB" dirty="0" err="1">
                <a:sym typeface="Symbol" panose="05050102010706020507" pitchFamily="18" charset="2"/>
              </a:rPr>
              <a:t>H</a:t>
            </a:r>
            <a:r>
              <a:rPr lang="en-GB" dirty="0">
                <a:sym typeface="Symbol" panose="05050102010706020507" pitchFamily="18" charset="2"/>
              </a:rPr>
              <a:t> = </a:t>
            </a:r>
            <a:r>
              <a:rPr lang="en-GB" baseline="-25000" dirty="0" err="1">
                <a:sym typeface="Symbol" panose="05050102010706020507" pitchFamily="18" charset="2"/>
              </a:rPr>
              <a:t>comb</a:t>
            </a:r>
            <a:r>
              <a:rPr lang="en-GB" dirty="0" err="1">
                <a:sym typeface="Symbol" panose="05050102010706020507" pitchFamily="18" charset="2"/>
              </a:rPr>
              <a:t>H</a:t>
            </a:r>
            <a:r>
              <a:rPr lang="en-GB" dirty="0">
                <a:sym typeface="Symbol" panose="05050102010706020507" pitchFamily="18" charset="2"/>
              </a:rPr>
              <a:t> = -2095 kJ/mol </a:t>
            </a:r>
            <a:endParaRPr lang="en-GB" dirty="0"/>
          </a:p>
        </p:txBody>
      </p:sp>
      <p:sp>
        <p:nvSpPr>
          <p:cNvPr id="12" name="TextBox 11">
            <a:extLst>
              <a:ext uri="{FF2B5EF4-FFF2-40B4-BE49-F238E27FC236}">
                <a16:creationId xmlns:a16="http://schemas.microsoft.com/office/drawing/2014/main" id="{38AA51ED-E17F-476E-B6B6-AABFA4910449}"/>
              </a:ext>
            </a:extLst>
          </p:cNvPr>
          <p:cNvSpPr txBox="1"/>
          <p:nvPr/>
        </p:nvSpPr>
        <p:spPr>
          <a:xfrm>
            <a:off x="3072427" y="4173741"/>
            <a:ext cx="4261295" cy="369332"/>
          </a:xfrm>
          <a:prstGeom prst="rect">
            <a:avLst/>
          </a:prstGeom>
          <a:noFill/>
        </p:spPr>
        <p:txBody>
          <a:bodyPr wrap="none" rtlCol="0">
            <a:spAutoFit/>
          </a:bodyPr>
          <a:lstStyle/>
          <a:p>
            <a:r>
              <a:rPr lang="en-GB" dirty="0">
                <a:sym typeface="Symbol" panose="05050102010706020507" pitchFamily="18" charset="2"/>
              </a:rPr>
              <a:t></a:t>
            </a:r>
            <a:r>
              <a:rPr lang="en-GB" baseline="-25000" dirty="0" err="1">
                <a:sym typeface="Symbol" panose="05050102010706020507" pitchFamily="18" charset="2"/>
              </a:rPr>
              <a:t>rxn</a:t>
            </a:r>
            <a:r>
              <a:rPr lang="en-GB" dirty="0" err="1">
                <a:sym typeface="Symbol" panose="05050102010706020507" pitchFamily="18" charset="2"/>
              </a:rPr>
              <a:t>H</a:t>
            </a:r>
            <a:r>
              <a:rPr lang="en-GB" dirty="0">
                <a:sym typeface="Symbol" panose="05050102010706020507" pitchFamily="18" charset="2"/>
              </a:rPr>
              <a:t> =  </a:t>
            </a:r>
            <a:r>
              <a:rPr lang="en-GB" baseline="-25000" dirty="0" err="1">
                <a:sym typeface="Symbol" panose="05050102010706020507" pitchFamily="18" charset="2"/>
              </a:rPr>
              <a:t>f</a:t>
            </a:r>
            <a:r>
              <a:rPr lang="en-GB" dirty="0" err="1">
                <a:sym typeface="Symbol" panose="05050102010706020507" pitchFamily="18" charset="2"/>
              </a:rPr>
              <a:t>H</a:t>
            </a:r>
            <a:r>
              <a:rPr lang="en-GB" dirty="0">
                <a:sym typeface="Symbol" panose="05050102010706020507" pitchFamily="18" charset="2"/>
              </a:rPr>
              <a:t> (products) -  </a:t>
            </a:r>
            <a:r>
              <a:rPr lang="en-GB" baseline="-25000" dirty="0" err="1">
                <a:sym typeface="Symbol" panose="05050102010706020507" pitchFamily="18" charset="2"/>
              </a:rPr>
              <a:t>f</a:t>
            </a:r>
            <a:r>
              <a:rPr lang="en-GB" dirty="0" err="1">
                <a:sym typeface="Symbol" panose="05050102010706020507" pitchFamily="18" charset="2"/>
              </a:rPr>
              <a:t>H</a:t>
            </a:r>
            <a:r>
              <a:rPr lang="en-GB" dirty="0">
                <a:sym typeface="Symbol" panose="05050102010706020507" pitchFamily="18" charset="2"/>
              </a:rPr>
              <a:t> (reactants) </a:t>
            </a:r>
            <a:endParaRPr lang="en-GB" dirty="0"/>
          </a:p>
        </p:txBody>
      </p:sp>
      <p:sp>
        <p:nvSpPr>
          <p:cNvPr id="13" name="TextBox 12">
            <a:extLst>
              <a:ext uri="{FF2B5EF4-FFF2-40B4-BE49-F238E27FC236}">
                <a16:creationId xmlns:a16="http://schemas.microsoft.com/office/drawing/2014/main" id="{DF147A04-E572-44DD-BE4E-ECFD9C67AB77}"/>
              </a:ext>
            </a:extLst>
          </p:cNvPr>
          <p:cNvSpPr txBox="1"/>
          <p:nvPr/>
        </p:nvSpPr>
        <p:spPr>
          <a:xfrm>
            <a:off x="3034061" y="4483856"/>
            <a:ext cx="8068612" cy="2308324"/>
          </a:xfrm>
          <a:prstGeom prst="rect">
            <a:avLst/>
          </a:prstGeom>
          <a:noFill/>
        </p:spPr>
        <p:txBody>
          <a:bodyPr wrap="square" rtlCol="0">
            <a:spAutoFit/>
          </a:bodyPr>
          <a:lstStyle/>
          <a:p>
            <a:r>
              <a:rPr lang="en-GB" dirty="0">
                <a:sym typeface="Symbol" panose="05050102010706020507" pitchFamily="18" charset="2"/>
              </a:rPr>
              <a:t></a:t>
            </a:r>
            <a:r>
              <a:rPr lang="en-GB" baseline="-25000" dirty="0" err="1">
                <a:sym typeface="Symbol" panose="05050102010706020507" pitchFamily="18" charset="2"/>
              </a:rPr>
              <a:t>f</a:t>
            </a:r>
            <a:r>
              <a:rPr lang="en-GB" dirty="0" err="1">
                <a:sym typeface="Symbol" panose="05050102010706020507" pitchFamily="18" charset="2"/>
              </a:rPr>
              <a:t>H</a:t>
            </a:r>
            <a:r>
              <a:rPr lang="en-GB" dirty="0">
                <a:sym typeface="Symbol" panose="05050102010706020507" pitchFamily="18" charset="2"/>
              </a:rPr>
              <a:t> (reactants) = </a:t>
            </a:r>
            <a:r>
              <a:rPr lang="en-GB" baseline="-25000" dirty="0" err="1">
                <a:sym typeface="Symbol" panose="05050102010706020507" pitchFamily="18" charset="2"/>
              </a:rPr>
              <a:t>f</a:t>
            </a:r>
            <a:r>
              <a:rPr lang="en-GB" dirty="0" err="1">
                <a:sym typeface="Symbol" panose="05050102010706020507" pitchFamily="18" charset="2"/>
              </a:rPr>
              <a:t>H</a:t>
            </a:r>
            <a:r>
              <a:rPr lang="en-GB" dirty="0">
                <a:sym typeface="Symbol" panose="05050102010706020507" pitchFamily="18" charset="2"/>
              </a:rPr>
              <a:t> C</a:t>
            </a:r>
            <a:r>
              <a:rPr lang="en-GB" baseline="-25000" dirty="0">
                <a:sym typeface="Symbol" panose="05050102010706020507" pitchFamily="18" charset="2"/>
              </a:rPr>
              <a:t>3</a:t>
            </a:r>
            <a:r>
              <a:rPr lang="en-GB" dirty="0">
                <a:sym typeface="Symbol" panose="05050102010706020507" pitchFamily="18" charset="2"/>
              </a:rPr>
              <a:t>H</a:t>
            </a:r>
            <a:r>
              <a:rPr lang="en-GB" baseline="-25000" dirty="0">
                <a:sym typeface="Symbol" panose="05050102010706020507" pitchFamily="18" charset="2"/>
              </a:rPr>
              <a:t>6</a:t>
            </a:r>
            <a:r>
              <a:rPr lang="en-GB" dirty="0">
                <a:sym typeface="Symbol" panose="05050102010706020507" pitchFamily="18" charset="2"/>
              </a:rPr>
              <a:t>  + 9/4 x </a:t>
            </a:r>
            <a:r>
              <a:rPr lang="en-GB" baseline="-25000" dirty="0" err="1">
                <a:sym typeface="Symbol" panose="05050102010706020507" pitchFamily="18" charset="2"/>
              </a:rPr>
              <a:t>f</a:t>
            </a:r>
            <a:r>
              <a:rPr lang="en-GB" dirty="0" err="1">
                <a:sym typeface="Symbol" panose="05050102010706020507" pitchFamily="18" charset="2"/>
              </a:rPr>
              <a:t>H</a:t>
            </a:r>
            <a:r>
              <a:rPr lang="en-GB" dirty="0">
                <a:sym typeface="Symbol" panose="05050102010706020507" pitchFamily="18" charset="2"/>
              </a:rPr>
              <a:t> O</a:t>
            </a:r>
            <a:r>
              <a:rPr lang="en-GB" baseline="-25000" dirty="0">
                <a:sym typeface="Symbol" panose="05050102010706020507" pitchFamily="18" charset="2"/>
              </a:rPr>
              <a:t>2</a:t>
            </a:r>
          </a:p>
          <a:p>
            <a:r>
              <a:rPr lang="en-GB" dirty="0">
                <a:sym typeface="Symbol" panose="05050102010706020507" pitchFamily="18" charset="2"/>
              </a:rPr>
              <a:t> </a:t>
            </a:r>
            <a:r>
              <a:rPr lang="en-GB" baseline="-25000" dirty="0" err="1">
                <a:sym typeface="Symbol" panose="05050102010706020507" pitchFamily="18" charset="2"/>
              </a:rPr>
              <a:t>f</a:t>
            </a:r>
            <a:r>
              <a:rPr lang="en-GB" dirty="0" err="1">
                <a:sym typeface="Symbol" panose="05050102010706020507" pitchFamily="18" charset="2"/>
              </a:rPr>
              <a:t>H</a:t>
            </a:r>
            <a:r>
              <a:rPr lang="en-GB" dirty="0">
                <a:sym typeface="Symbol" panose="05050102010706020507" pitchFamily="18" charset="2"/>
              </a:rPr>
              <a:t> (products) = 3 x </a:t>
            </a:r>
            <a:r>
              <a:rPr lang="en-GB" baseline="-25000" dirty="0" err="1">
                <a:sym typeface="Symbol" panose="05050102010706020507" pitchFamily="18" charset="2"/>
              </a:rPr>
              <a:t>f</a:t>
            </a:r>
            <a:r>
              <a:rPr lang="en-GB" dirty="0" err="1">
                <a:sym typeface="Symbol" panose="05050102010706020507" pitchFamily="18" charset="2"/>
              </a:rPr>
              <a:t>H</a:t>
            </a:r>
            <a:r>
              <a:rPr lang="en-GB" dirty="0">
                <a:sym typeface="Symbol" panose="05050102010706020507" pitchFamily="18" charset="2"/>
              </a:rPr>
              <a:t> CO</a:t>
            </a:r>
            <a:r>
              <a:rPr lang="en-GB" baseline="-25000" dirty="0">
                <a:sym typeface="Symbol" panose="05050102010706020507" pitchFamily="18" charset="2"/>
              </a:rPr>
              <a:t>2</a:t>
            </a:r>
            <a:r>
              <a:rPr lang="en-GB" dirty="0">
                <a:sym typeface="Symbol" panose="05050102010706020507" pitchFamily="18" charset="2"/>
              </a:rPr>
              <a:t>  + 3 x </a:t>
            </a:r>
            <a:r>
              <a:rPr lang="en-GB" baseline="-25000" dirty="0" err="1">
                <a:sym typeface="Symbol" panose="05050102010706020507" pitchFamily="18" charset="2"/>
              </a:rPr>
              <a:t>f</a:t>
            </a:r>
            <a:r>
              <a:rPr lang="en-GB" dirty="0" err="1">
                <a:sym typeface="Symbol" panose="05050102010706020507" pitchFamily="18" charset="2"/>
              </a:rPr>
              <a:t>H</a:t>
            </a:r>
            <a:r>
              <a:rPr lang="en-GB" dirty="0">
                <a:sym typeface="Symbol" panose="05050102010706020507" pitchFamily="18" charset="2"/>
              </a:rPr>
              <a:t> H</a:t>
            </a:r>
            <a:r>
              <a:rPr lang="en-GB" baseline="-25000" dirty="0">
                <a:sym typeface="Symbol" panose="05050102010706020507" pitchFamily="18" charset="2"/>
              </a:rPr>
              <a:t>2</a:t>
            </a:r>
            <a:r>
              <a:rPr lang="en-GB" dirty="0">
                <a:sym typeface="Symbol" panose="05050102010706020507" pitchFamily="18" charset="2"/>
              </a:rPr>
              <a:t>O</a:t>
            </a:r>
          </a:p>
          <a:p>
            <a:r>
              <a:rPr lang="en-GB" dirty="0">
                <a:sym typeface="Symbol" panose="05050102010706020507" pitchFamily="18" charset="2"/>
              </a:rPr>
              <a:t></a:t>
            </a:r>
            <a:r>
              <a:rPr lang="en-GB" baseline="-25000" dirty="0" err="1">
                <a:sym typeface="Symbol" panose="05050102010706020507" pitchFamily="18" charset="2"/>
              </a:rPr>
              <a:t>rxn</a:t>
            </a:r>
            <a:r>
              <a:rPr lang="en-GB" dirty="0" err="1">
                <a:sym typeface="Symbol" panose="05050102010706020507" pitchFamily="18" charset="2"/>
              </a:rPr>
              <a:t>H</a:t>
            </a:r>
            <a:r>
              <a:rPr lang="en-GB" dirty="0">
                <a:sym typeface="Symbol" panose="05050102010706020507" pitchFamily="18" charset="2"/>
              </a:rPr>
              <a:t> = </a:t>
            </a:r>
            <a:r>
              <a:rPr lang="en-GB" baseline="-25000" dirty="0" err="1">
                <a:sym typeface="Symbol" panose="05050102010706020507" pitchFamily="18" charset="2"/>
              </a:rPr>
              <a:t>comb</a:t>
            </a:r>
            <a:r>
              <a:rPr lang="en-GB" dirty="0" err="1">
                <a:sym typeface="Symbol" panose="05050102010706020507" pitchFamily="18" charset="2"/>
              </a:rPr>
              <a:t>H</a:t>
            </a:r>
            <a:r>
              <a:rPr lang="en-GB" dirty="0">
                <a:sym typeface="Symbol" panose="05050102010706020507" pitchFamily="18" charset="2"/>
              </a:rPr>
              <a:t> = (3 x </a:t>
            </a:r>
            <a:r>
              <a:rPr lang="en-GB" baseline="-25000" dirty="0" err="1">
                <a:sym typeface="Symbol" panose="05050102010706020507" pitchFamily="18" charset="2"/>
              </a:rPr>
              <a:t>f</a:t>
            </a:r>
            <a:r>
              <a:rPr lang="en-GB" dirty="0" err="1">
                <a:sym typeface="Symbol" panose="05050102010706020507" pitchFamily="18" charset="2"/>
              </a:rPr>
              <a:t>H</a:t>
            </a:r>
            <a:r>
              <a:rPr lang="en-GB" dirty="0">
                <a:sym typeface="Symbol" panose="05050102010706020507" pitchFamily="18" charset="2"/>
              </a:rPr>
              <a:t> CO2  + 3 x </a:t>
            </a:r>
            <a:r>
              <a:rPr lang="en-GB" baseline="-25000" dirty="0" err="1">
                <a:sym typeface="Symbol" panose="05050102010706020507" pitchFamily="18" charset="2"/>
              </a:rPr>
              <a:t>f</a:t>
            </a:r>
            <a:r>
              <a:rPr lang="en-GB" dirty="0" err="1">
                <a:sym typeface="Symbol" panose="05050102010706020507" pitchFamily="18" charset="2"/>
              </a:rPr>
              <a:t>H</a:t>
            </a:r>
            <a:r>
              <a:rPr lang="en-GB" dirty="0">
                <a:sym typeface="Symbol" panose="05050102010706020507" pitchFamily="18" charset="2"/>
              </a:rPr>
              <a:t> H2O) - (</a:t>
            </a:r>
            <a:r>
              <a:rPr lang="en-GB" dirty="0">
                <a:solidFill>
                  <a:srgbClr val="00B050"/>
                </a:solidFill>
                <a:sym typeface="Symbol" panose="05050102010706020507" pitchFamily="18" charset="2"/>
              </a:rPr>
              <a:t></a:t>
            </a:r>
            <a:r>
              <a:rPr lang="en-GB" baseline="-25000" dirty="0" err="1">
                <a:solidFill>
                  <a:srgbClr val="00B050"/>
                </a:solidFill>
                <a:sym typeface="Symbol" panose="05050102010706020507" pitchFamily="18" charset="2"/>
              </a:rPr>
              <a:t>f</a:t>
            </a:r>
            <a:r>
              <a:rPr lang="en-GB" dirty="0" err="1">
                <a:solidFill>
                  <a:srgbClr val="00B050"/>
                </a:solidFill>
                <a:sym typeface="Symbol" panose="05050102010706020507" pitchFamily="18" charset="2"/>
              </a:rPr>
              <a:t>H</a:t>
            </a:r>
            <a:r>
              <a:rPr lang="en-GB" dirty="0">
                <a:solidFill>
                  <a:srgbClr val="00B050"/>
                </a:solidFill>
                <a:sym typeface="Symbol" panose="05050102010706020507" pitchFamily="18" charset="2"/>
              </a:rPr>
              <a:t> C3H6  </a:t>
            </a:r>
            <a:r>
              <a:rPr lang="en-GB" dirty="0">
                <a:sym typeface="Symbol" panose="05050102010706020507" pitchFamily="18" charset="2"/>
              </a:rPr>
              <a:t>+ 9/4 </a:t>
            </a:r>
            <a:r>
              <a:rPr lang="en-GB" baseline="-25000" dirty="0" err="1">
                <a:sym typeface="Symbol" panose="05050102010706020507" pitchFamily="18" charset="2"/>
              </a:rPr>
              <a:t>f</a:t>
            </a:r>
            <a:r>
              <a:rPr lang="en-GB" dirty="0" err="1">
                <a:sym typeface="Symbol" panose="05050102010706020507" pitchFamily="18" charset="2"/>
              </a:rPr>
              <a:t>H</a:t>
            </a:r>
            <a:r>
              <a:rPr lang="en-GB" dirty="0">
                <a:sym typeface="Symbol" panose="05050102010706020507" pitchFamily="18" charset="2"/>
              </a:rPr>
              <a:t> O2)</a:t>
            </a:r>
          </a:p>
          <a:p>
            <a:r>
              <a:rPr lang="en-GB" dirty="0">
                <a:sym typeface="Symbol" panose="05050102010706020507" pitchFamily="18" charset="2"/>
              </a:rPr>
              <a:t>-2059 = (3 x (-394) + 3 x (-286)) - (</a:t>
            </a:r>
            <a:r>
              <a:rPr lang="en-GB" dirty="0">
                <a:solidFill>
                  <a:srgbClr val="00B050"/>
                </a:solidFill>
                <a:sym typeface="Symbol" panose="05050102010706020507" pitchFamily="18" charset="2"/>
              </a:rPr>
              <a:t></a:t>
            </a:r>
            <a:r>
              <a:rPr lang="en-GB" baseline="-25000" dirty="0" err="1">
                <a:solidFill>
                  <a:srgbClr val="00B050"/>
                </a:solidFill>
                <a:sym typeface="Symbol" panose="05050102010706020507" pitchFamily="18" charset="2"/>
              </a:rPr>
              <a:t>f</a:t>
            </a:r>
            <a:r>
              <a:rPr lang="en-GB" dirty="0" err="1">
                <a:solidFill>
                  <a:srgbClr val="00B050"/>
                </a:solidFill>
                <a:sym typeface="Symbol" panose="05050102010706020507" pitchFamily="18" charset="2"/>
              </a:rPr>
              <a:t>H</a:t>
            </a:r>
            <a:r>
              <a:rPr lang="en-GB" dirty="0">
                <a:solidFill>
                  <a:srgbClr val="00B050"/>
                </a:solidFill>
                <a:sym typeface="Symbol" panose="05050102010706020507" pitchFamily="18" charset="2"/>
              </a:rPr>
              <a:t> C3H6  </a:t>
            </a:r>
            <a:r>
              <a:rPr lang="en-GB" dirty="0">
                <a:sym typeface="Symbol" panose="05050102010706020507" pitchFamily="18" charset="2"/>
              </a:rPr>
              <a:t>+ 9/4 x 0)</a:t>
            </a:r>
          </a:p>
          <a:p>
            <a:r>
              <a:rPr lang="en-GB" dirty="0">
                <a:sym typeface="Symbol" panose="05050102010706020507" pitchFamily="18" charset="2"/>
              </a:rPr>
              <a:t>-2059 = (3 x (-394) + 3 x (-286)) - (</a:t>
            </a:r>
            <a:r>
              <a:rPr lang="en-GB" dirty="0">
                <a:solidFill>
                  <a:srgbClr val="00B050"/>
                </a:solidFill>
                <a:sym typeface="Symbol" panose="05050102010706020507" pitchFamily="18" charset="2"/>
              </a:rPr>
              <a:t></a:t>
            </a:r>
            <a:r>
              <a:rPr lang="en-GB" baseline="-25000" dirty="0" err="1">
                <a:solidFill>
                  <a:srgbClr val="00B050"/>
                </a:solidFill>
                <a:sym typeface="Symbol" panose="05050102010706020507" pitchFamily="18" charset="2"/>
              </a:rPr>
              <a:t>f</a:t>
            </a:r>
            <a:r>
              <a:rPr lang="en-GB" dirty="0" err="1">
                <a:solidFill>
                  <a:srgbClr val="00B050"/>
                </a:solidFill>
                <a:sym typeface="Symbol" panose="05050102010706020507" pitchFamily="18" charset="2"/>
              </a:rPr>
              <a:t>H</a:t>
            </a:r>
            <a:r>
              <a:rPr lang="en-GB" dirty="0">
                <a:solidFill>
                  <a:srgbClr val="00B050"/>
                </a:solidFill>
                <a:sym typeface="Symbol" panose="05050102010706020507" pitchFamily="18" charset="2"/>
              </a:rPr>
              <a:t> C3H6  </a:t>
            </a:r>
            <a:r>
              <a:rPr lang="en-GB" dirty="0">
                <a:sym typeface="Symbol" panose="05050102010706020507" pitchFamily="18" charset="2"/>
              </a:rPr>
              <a:t>+ 9/4 x 0)</a:t>
            </a:r>
          </a:p>
          <a:p>
            <a:r>
              <a:rPr lang="en-GB" dirty="0">
                <a:sym typeface="Symbol" panose="05050102010706020507" pitchFamily="18" charset="2"/>
              </a:rPr>
              <a:t>-2059 =-2040 -</a:t>
            </a:r>
            <a:r>
              <a:rPr lang="en-GB" dirty="0">
                <a:solidFill>
                  <a:srgbClr val="00B050"/>
                </a:solidFill>
                <a:sym typeface="Symbol" panose="05050102010706020507" pitchFamily="18" charset="2"/>
              </a:rPr>
              <a:t> </a:t>
            </a:r>
            <a:r>
              <a:rPr lang="en-GB" baseline="-25000" dirty="0" err="1">
                <a:solidFill>
                  <a:srgbClr val="00B050"/>
                </a:solidFill>
                <a:sym typeface="Symbol" panose="05050102010706020507" pitchFamily="18" charset="2"/>
              </a:rPr>
              <a:t>f</a:t>
            </a:r>
            <a:r>
              <a:rPr lang="en-GB" dirty="0" err="1">
                <a:solidFill>
                  <a:srgbClr val="00B050"/>
                </a:solidFill>
                <a:sym typeface="Symbol" panose="05050102010706020507" pitchFamily="18" charset="2"/>
              </a:rPr>
              <a:t>H</a:t>
            </a:r>
            <a:r>
              <a:rPr lang="en-GB" dirty="0">
                <a:solidFill>
                  <a:srgbClr val="00B050"/>
                </a:solidFill>
                <a:sym typeface="Symbol" panose="05050102010706020507" pitchFamily="18" charset="2"/>
              </a:rPr>
              <a:t> C3H6 </a:t>
            </a:r>
          </a:p>
          <a:p>
            <a:r>
              <a:rPr lang="en-GB" dirty="0">
                <a:solidFill>
                  <a:srgbClr val="00B050"/>
                </a:solidFill>
                <a:sym typeface="Symbol" panose="05050102010706020507" pitchFamily="18" charset="2"/>
              </a:rPr>
              <a:t></a:t>
            </a:r>
            <a:r>
              <a:rPr lang="en-GB" baseline="-25000" dirty="0" err="1">
                <a:solidFill>
                  <a:srgbClr val="00B050"/>
                </a:solidFill>
                <a:sym typeface="Symbol" panose="05050102010706020507" pitchFamily="18" charset="2"/>
              </a:rPr>
              <a:t>f</a:t>
            </a:r>
            <a:r>
              <a:rPr lang="en-GB" dirty="0" err="1">
                <a:solidFill>
                  <a:srgbClr val="00B050"/>
                </a:solidFill>
                <a:sym typeface="Symbol" panose="05050102010706020507" pitchFamily="18" charset="2"/>
              </a:rPr>
              <a:t>H</a:t>
            </a:r>
            <a:r>
              <a:rPr lang="en-GB" dirty="0">
                <a:solidFill>
                  <a:srgbClr val="00B050"/>
                </a:solidFill>
                <a:sym typeface="Symbol" panose="05050102010706020507" pitchFamily="18" charset="2"/>
              </a:rPr>
              <a:t> C3H6 = 19 kJ/mol</a:t>
            </a:r>
            <a:endParaRPr lang="en-GB" dirty="0">
              <a:sym typeface="Symbol" panose="05050102010706020507" pitchFamily="18" charset="2"/>
            </a:endParaRPr>
          </a:p>
          <a:p>
            <a:endParaRPr lang="en-GB" dirty="0"/>
          </a:p>
        </p:txBody>
      </p:sp>
      <p:sp>
        <p:nvSpPr>
          <p:cNvPr id="6" name="TextBox 5">
            <a:extLst>
              <a:ext uri="{FF2B5EF4-FFF2-40B4-BE49-F238E27FC236}">
                <a16:creationId xmlns:a16="http://schemas.microsoft.com/office/drawing/2014/main" id="{B4AACF28-FDE6-41F3-A376-53931588C395}"/>
              </a:ext>
            </a:extLst>
          </p:cNvPr>
          <p:cNvSpPr txBox="1"/>
          <p:nvPr/>
        </p:nvSpPr>
        <p:spPr>
          <a:xfrm>
            <a:off x="3072426" y="3473437"/>
            <a:ext cx="6101350" cy="369332"/>
          </a:xfrm>
          <a:prstGeom prst="rect">
            <a:avLst/>
          </a:prstGeom>
          <a:noFill/>
        </p:spPr>
        <p:txBody>
          <a:bodyPr wrap="none" rtlCol="0">
            <a:spAutoFit/>
          </a:bodyPr>
          <a:lstStyle/>
          <a:p>
            <a:r>
              <a:rPr lang="en-GB" dirty="0"/>
              <a:t>C</a:t>
            </a:r>
            <a:r>
              <a:rPr lang="en-GB" baseline="-25000" dirty="0"/>
              <a:t>3</a:t>
            </a:r>
            <a:r>
              <a:rPr lang="en-GB" dirty="0"/>
              <a:t>H</a:t>
            </a:r>
            <a:r>
              <a:rPr lang="en-GB" baseline="-25000" dirty="0"/>
              <a:t>6</a:t>
            </a:r>
            <a:r>
              <a:rPr lang="en-GB" dirty="0"/>
              <a:t>  +  9/2 O2  </a:t>
            </a:r>
            <a:r>
              <a:rPr lang="en-GB" dirty="0">
                <a:sym typeface="Wingdings" panose="05000000000000000000" pitchFamily="2" charset="2"/>
              </a:rPr>
              <a:t> 3 CO</a:t>
            </a:r>
            <a:r>
              <a:rPr lang="en-GB" baseline="-25000" dirty="0">
                <a:sym typeface="Wingdings" panose="05000000000000000000" pitchFamily="2" charset="2"/>
              </a:rPr>
              <a:t>2</a:t>
            </a:r>
            <a:r>
              <a:rPr lang="en-GB" dirty="0">
                <a:sym typeface="Wingdings" panose="05000000000000000000" pitchFamily="2" charset="2"/>
              </a:rPr>
              <a:t>  +  3 H</a:t>
            </a:r>
            <a:r>
              <a:rPr lang="en-GB" baseline="-25000" dirty="0">
                <a:sym typeface="Wingdings" panose="05000000000000000000" pitchFamily="2" charset="2"/>
              </a:rPr>
              <a:t>2</a:t>
            </a:r>
            <a:r>
              <a:rPr lang="en-GB" dirty="0">
                <a:sym typeface="Wingdings" panose="05000000000000000000" pitchFamily="2" charset="2"/>
              </a:rPr>
              <a:t>O 	</a:t>
            </a:r>
            <a:r>
              <a:rPr lang="en-GB" dirty="0">
                <a:sym typeface="Symbol" panose="05050102010706020507" pitchFamily="18" charset="2"/>
              </a:rPr>
              <a:t></a:t>
            </a:r>
            <a:r>
              <a:rPr lang="en-GB" baseline="-25000" dirty="0" err="1">
                <a:sym typeface="Symbol" panose="05050102010706020507" pitchFamily="18" charset="2"/>
              </a:rPr>
              <a:t>comb</a:t>
            </a:r>
            <a:r>
              <a:rPr lang="en-GB" dirty="0" err="1">
                <a:sym typeface="Symbol" panose="05050102010706020507" pitchFamily="18" charset="2"/>
              </a:rPr>
              <a:t>H</a:t>
            </a:r>
            <a:r>
              <a:rPr lang="en-GB" dirty="0">
                <a:sym typeface="Symbol" panose="05050102010706020507" pitchFamily="18" charset="2"/>
              </a:rPr>
              <a:t> = -2059 kJ/mol</a:t>
            </a:r>
            <a:r>
              <a:rPr lang="en-GB" dirty="0">
                <a:sym typeface="Wingdings" panose="05000000000000000000" pitchFamily="2" charset="2"/>
              </a:rPr>
              <a:t> </a:t>
            </a:r>
            <a:endParaRPr lang="en-GB" dirty="0"/>
          </a:p>
        </p:txBody>
      </p:sp>
    </p:spTree>
    <p:extLst>
      <p:ext uri="{BB962C8B-B14F-4D97-AF65-F5344CB8AC3E}">
        <p14:creationId xmlns:p14="http://schemas.microsoft.com/office/powerpoint/2010/main" val="1544708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animBg="1"/>
      <p:bldP spid="4"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69127" y="89438"/>
            <a:ext cx="7760249"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rPr>
              <a:t>BOND ENTHALPY</a:t>
            </a:r>
            <a:endParaRPr lang="en-GB" sz="3600" b="1" dirty="0">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FA16DC7B-1429-4D23-AD52-C7A939905CE3}"/>
              </a:ext>
            </a:extLst>
          </p:cNvPr>
          <p:cNvSpPr txBox="1"/>
          <p:nvPr/>
        </p:nvSpPr>
        <p:spPr>
          <a:xfrm>
            <a:off x="493296" y="648830"/>
            <a:ext cx="9966036" cy="830997"/>
          </a:xfrm>
          <a:prstGeom prst="rect">
            <a:avLst/>
          </a:prstGeom>
          <a:noFill/>
        </p:spPr>
        <p:txBody>
          <a:bodyPr wrap="square" rtlCol="0">
            <a:spAutoFit/>
          </a:bodyPr>
          <a:lstStyle/>
          <a:p>
            <a:r>
              <a:rPr lang="en-GB" sz="2400" dirty="0"/>
              <a:t>Bond enthalpy, is the enthalpy change per mole when a particular chemical bond, A-B, is broken under standard conditions in the gas phase</a:t>
            </a:r>
          </a:p>
        </p:txBody>
      </p:sp>
      <p:sp>
        <p:nvSpPr>
          <p:cNvPr id="4" name="TextBox 3">
            <a:extLst>
              <a:ext uri="{FF2B5EF4-FFF2-40B4-BE49-F238E27FC236}">
                <a16:creationId xmlns:a16="http://schemas.microsoft.com/office/drawing/2014/main" id="{484A0A3B-82B9-4758-9D0A-BC64AF8139F5}"/>
              </a:ext>
            </a:extLst>
          </p:cNvPr>
          <p:cNvSpPr txBox="1"/>
          <p:nvPr/>
        </p:nvSpPr>
        <p:spPr>
          <a:xfrm>
            <a:off x="667620" y="1569260"/>
            <a:ext cx="4734951" cy="1200329"/>
          </a:xfrm>
          <a:prstGeom prst="rect">
            <a:avLst/>
          </a:prstGeom>
          <a:noFill/>
        </p:spPr>
        <p:txBody>
          <a:bodyPr wrap="none" rtlCol="0">
            <a:spAutoFit/>
          </a:bodyPr>
          <a:lstStyle/>
          <a:p>
            <a:r>
              <a:rPr lang="en-GB" sz="2400" dirty="0">
                <a:solidFill>
                  <a:srgbClr val="0000FF"/>
                </a:solidFill>
              </a:rPr>
              <a:t>          Reactants</a:t>
            </a:r>
            <a:r>
              <a:rPr lang="en-GB" sz="2400" dirty="0">
                <a:solidFill>
                  <a:srgbClr val="FF0000"/>
                </a:solidFill>
              </a:rPr>
              <a:t>    </a:t>
            </a:r>
            <a:r>
              <a:rPr lang="en-GB" sz="2400" dirty="0">
                <a:sym typeface="Symbol" panose="05050102010706020507" pitchFamily="18" charset="2"/>
              </a:rPr>
              <a:t>    </a:t>
            </a:r>
            <a:r>
              <a:rPr lang="en-GB" sz="2400" dirty="0">
                <a:solidFill>
                  <a:srgbClr val="FF0000"/>
                </a:solidFill>
                <a:sym typeface="Symbol" panose="05050102010706020507" pitchFamily="18" charset="2"/>
              </a:rPr>
              <a:t>Products</a:t>
            </a:r>
            <a:r>
              <a:rPr lang="en-GB" sz="2400" dirty="0">
                <a:solidFill>
                  <a:srgbClr val="0000FF"/>
                </a:solidFill>
                <a:sym typeface="Symbol" panose="05050102010706020507" pitchFamily="18" charset="2"/>
              </a:rPr>
              <a:t> </a:t>
            </a:r>
          </a:p>
          <a:p>
            <a:r>
              <a:rPr lang="en-GB" sz="2400" dirty="0">
                <a:solidFill>
                  <a:srgbClr val="0000FF"/>
                </a:solidFill>
              </a:rPr>
              <a:t>      break bonds    </a:t>
            </a:r>
            <a:r>
              <a:rPr lang="en-GB" sz="2400" dirty="0">
                <a:sym typeface="Symbol" panose="05050102010706020507" pitchFamily="18" charset="2"/>
              </a:rPr>
              <a:t>    </a:t>
            </a:r>
            <a:r>
              <a:rPr lang="en-GB" sz="2400" dirty="0">
                <a:solidFill>
                  <a:srgbClr val="FF0000"/>
                </a:solidFill>
                <a:sym typeface="Symbol" panose="05050102010706020507" pitchFamily="18" charset="2"/>
              </a:rPr>
              <a:t>form bonds</a:t>
            </a:r>
          </a:p>
          <a:p>
            <a:r>
              <a:rPr lang="en-GB" sz="2400" dirty="0">
                <a:solidFill>
                  <a:srgbClr val="0000FF"/>
                </a:solidFill>
              </a:rPr>
              <a:t>  ENDOTHERMIC</a:t>
            </a:r>
            <a:r>
              <a:rPr lang="en-GB" sz="2400" dirty="0">
                <a:solidFill>
                  <a:srgbClr val="FF0000"/>
                </a:solidFill>
              </a:rPr>
              <a:t>   </a:t>
            </a:r>
            <a:r>
              <a:rPr lang="en-GB" sz="2400" dirty="0">
                <a:sym typeface="Symbol" panose="05050102010706020507" pitchFamily="18" charset="2"/>
              </a:rPr>
              <a:t>    </a:t>
            </a:r>
            <a:r>
              <a:rPr lang="en-GB" sz="2400" dirty="0">
                <a:solidFill>
                  <a:srgbClr val="FF0000"/>
                </a:solidFill>
                <a:sym typeface="Symbol" panose="05050102010706020507" pitchFamily="18" charset="2"/>
              </a:rPr>
              <a:t>EXOTHERMIC</a:t>
            </a:r>
          </a:p>
        </p:txBody>
      </p:sp>
      <p:sp>
        <p:nvSpPr>
          <p:cNvPr id="9" name="TextBox 8">
            <a:extLst>
              <a:ext uri="{FF2B5EF4-FFF2-40B4-BE49-F238E27FC236}">
                <a16:creationId xmlns:a16="http://schemas.microsoft.com/office/drawing/2014/main" id="{9912D440-7738-46AC-A98F-F99593B5EA96}"/>
              </a:ext>
            </a:extLst>
          </p:cNvPr>
          <p:cNvSpPr txBox="1"/>
          <p:nvPr/>
        </p:nvSpPr>
        <p:spPr>
          <a:xfrm>
            <a:off x="6096000" y="1952564"/>
            <a:ext cx="5672450" cy="461665"/>
          </a:xfrm>
          <a:prstGeom prst="rect">
            <a:avLst/>
          </a:prstGeom>
          <a:noFill/>
        </p:spPr>
        <p:txBody>
          <a:bodyPr wrap="none" rtlCol="0">
            <a:spAutoFit/>
          </a:bodyPr>
          <a:lstStyle/>
          <a:p>
            <a:r>
              <a:rPr lang="en-GB" sz="2400" dirty="0"/>
              <a:t>The overall result is an approximation of </a:t>
            </a:r>
            <a:r>
              <a:rPr lang="en-GB" sz="2400" dirty="0">
                <a:solidFill>
                  <a:srgbClr val="00B050"/>
                </a:solidFill>
                <a:sym typeface="Symbol" panose="05050102010706020507" pitchFamily="18" charset="2"/>
              </a:rPr>
              <a:t>H</a:t>
            </a:r>
            <a:r>
              <a:rPr lang="en-GB" sz="2400" dirty="0"/>
              <a:t> </a:t>
            </a:r>
          </a:p>
        </p:txBody>
      </p:sp>
      <p:grpSp>
        <p:nvGrpSpPr>
          <p:cNvPr id="39" name="Group 38">
            <a:extLst>
              <a:ext uri="{FF2B5EF4-FFF2-40B4-BE49-F238E27FC236}">
                <a16:creationId xmlns:a16="http://schemas.microsoft.com/office/drawing/2014/main" id="{41AB0ABE-949F-45CA-9FCE-1DB22210538D}"/>
              </a:ext>
            </a:extLst>
          </p:cNvPr>
          <p:cNvGrpSpPr/>
          <p:nvPr/>
        </p:nvGrpSpPr>
        <p:grpSpPr>
          <a:xfrm>
            <a:off x="1740727" y="2918826"/>
            <a:ext cx="5723042" cy="1685220"/>
            <a:chOff x="827584" y="3798332"/>
            <a:chExt cx="5723042" cy="1685220"/>
          </a:xfrm>
        </p:grpSpPr>
        <p:sp>
          <p:nvSpPr>
            <p:cNvPr id="10" name="TextBox 9">
              <a:extLst>
                <a:ext uri="{FF2B5EF4-FFF2-40B4-BE49-F238E27FC236}">
                  <a16:creationId xmlns:a16="http://schemas.microsoft.com/office/drawing/2014/main" id="{7B52291A-F5CA-4D15-9ED0-00E3CBCDAB5C}"/>
                </a:ext>
              </a:extLst>
            </p:cNvPr>
            <p:cNvSpPr txBox="1"/>
            <p:nvPr/>
          </p:nvSpPr>
          <p:spPr>
            <a:xfrm>
              <a:off x="827584" y="3847123"/>
              <a:ext cx="5723042" cy="523220"/>
            </a:xfrm>
            <a:prstGeom prst="rect">
              <a:avLst/>
            </a:prstGeom>
            <a:noFill/>
          </p:spPr>
          <p:txBody>
            <a:bodyPr wrap="none" rtlCol="0">
              <a:spAutoFit/>
            </a:bodyPr>
            <a:lstStyle/>
            <a:p>
              <a:r>
                <a:rPr lang="en-GB" sz="2800" dirty="0"/>
                <a:t> N    </a:t>
              </a:r>
              <a:r>
                <a:rPr lang="en-GB" sz="2800" dirty="0" err="1"/>
                <a:t>N</a:t>
              </a:r>
              <a:r>
                <a:rPr lang="en-GB" sz="2800" dirty="0"/>
                <a:t>  +  3 H</a:t>
              </a:r>
              <a:r>
                <a:rPr lang="en-GB" sz="2800" dirty="0">
                  <a:sym typeface="Symbol" panose="05050102010706020507" pitchFamily="18" charset="2"/>
                </a:rPr>
                <a:t>H   2 </a:t>
              </a:r>
              <a:r>
                <a:rPr lang="en-GB" sz="2800" dirty="0"/>
                <a:t>H </a:t>
              </a:r>
              <a:r>
                <a:rPr lang="en-GB" sz="2800" dirty="0">
                  <a:sym typeface="Symbol" panose="05050102010706020507" pitchFamily="18" charset="2"/>
                </a:rPr>
                <a:t>  N  H</a:t>
              </a:r>
              <a:endParaRPr lang="en-GB" sz="2800" dirty="0"/>
            </a:p>
          </p:txBody>
        </p:sp>
        <p:sp>
          <p:nvSpPr>
            <p:cNvPr id="17" name="TextBox 16">
              <a:extLst>
                <a:ext uri="{FF2B5EF4-FFF2-40B4-BE49-F238E27FC236}">
                  <a16:creationId xmlns:a16="http://schemas.microsoft.com/office/drawing/2014/main" id="{C5F1E537-623E-4D33-AB4D-856794627705}"/>
                </a:ext>
              </a:extLst>
            </p:cNvPr>
            <p:cNvSpPr txBox="1"/>
            <p:nvPr/>
          </p:nvSpPr>
          <p:spPr>
            <a:xfrm>
              <a:off x="5347509" y="4205942"/>
              <a:ext cx="273968" cy="369332"/>
            </a:xfrm>
            <a:prstGeom prst="rect">
              <a:avLst/>
            </a:prstGeom>
            <a:noFill/>
          </p:spPr>
          <p:txBody>
            <a:bodyPr wrap="square">
              <a:spAutoFit/>
            </a:bodyPr>
            <a:lstStyle/>
            <a:p>
              <a:r>
                <a:rPr lang="en-GB">
                  <a:sym typeface="Symbol" panose="05050102010706020507" pitchFamily="18" charset="2"/>
                </a:rPr>
                <a:t></a:t>
              </a:r>
              <a:endParaRPr lang="en-GB"/>
            </a:p>
          </p:txBody>
        </p:sp>
        <p:sp>
          <p:nvSpPr>
            <p:cNvPr id="19" name="TextBox 18">
              <a:extLst>
                <a:ext uri="{FF2B5EF4-FFF2-40B4-BE49-F238E27FC236}">
                  <a16:creationId xmlns:a16="http://schemas.microsoft.com/office/drawing/2014/main" id="{BF850D75-2A21-4D69-B41F-5A4BEC864EA5}"/>
                </a:ext>
              </a:extLst>
            </p:cNvPr>
            <p:cNvSpPr txBox="1"/>
            <p:nvPr/>
          </p:nvSpPr>
          <p:spPr>
            <a:xfrm>
              <a:off x="5306381" y="4382765"/>
              <a:ext cx="417984" cy="523220"/>
            </a:xfrm>
            <a:prstGeom prst="rect">
              <a:avLst/>
            </a:prstGeom>
            <a:noFill/>
          </p:spPr>
          <p:txBody>
            <a:bodyPr wrap="square">
              <a:spAutoFit/>
            </a:bodyPr>
            <a:lstStyle/>
            <a:p>
              <a:r>
                <a:rPr lang="en-GB" sz="2800" dirty="0">
                  <a:sym typeface="Symbol" panose="05050102010706020507" pitchFamily="18" charset="2"/>
                </a:rPr>
                <a:t>H</a:t>
              </a:r>
              <a:endParaRPr lang="en-GB" sz="2800" dirty="0"/>
            </a:p>
          </p:txBody>
        </p:sp>
        <p:sp>
          <p:nvSpPr>
            <p:cNvPr id="21" name="TextBox 20">
              <a:extLst>
                <a:ext uri="{FF2B5EF4-FFF2-40B4-BE49-F238E27FC236}">
                  <a16:creationId xmlns:a16="http://schemas.microsoft.com/office/drawing/2014/main" id="{7532F803-B502-4172-AFD1-D29A4606AAB2}"/>
                </a:ext>
              </a:extLst>
            </p:cNvPr>
            <p:cNvSpPr txBox="1"/>
            <p:nvPr/>
          </p:nvSpPr>
          <p:spPr>
            <a:xfrm>
              <a:off x="5047771" y="3798332"/>
              <a:ext cx="517220" cy="246221"/>
            </a:xfrm>
            <a:prstGeom prst="rect">
              <a:avLst/>
            </a:prstGeom>
            <a:noFill/>
          </p:spPr>
          <p:txBody>
            <a:bodyPr wrap="square">
              <a:spAutoFit/>
            </a:bodyPr>
            <a:lstStyle/>
            <a:p>
              <a:r>
                <a:rPr lang="en-GB" sz="1000" dirty="0">
                  <a:sym typeface="Symbol" panose="05050102010706020507" pitchFamily="18" charset="2"/>
                </a:rPr>
                <a:t> </a:t>
              </a:r>
              <a:endParaRPr lang="en-GB" sz="1000" dirty="0"/>
            </a:p>
          </p:txBody>
        </p:sp>
        <p:sp>
          <p:nvSpPr>
            <p:cNvPr id="22" name="TextBox 21">
              <a:extLst>
                <a:ext uri="{FF2B5EF4-FFF2-40B4-BE49-F238E27FC236}">
                  <a16:creationId xmlns:a16="http://schemas.microsoft.com/office/drawing/2014/main" id="{5FE8C2F0-7A4B-419D-9036-FB8AC993A680}"/>
                </a:ext>
              </a:extLst>
            </p:cNvPr>
            <p:cNvSpPr txBox="1"/>
            <p:nvPr/>
          </p:nvSpPr>
          <p:spPr>
            <a:xfrm>
              <a:off x="1762143" y="5028960"/>
              <a:ext cx="825867" cy="369332"/>
            </a:xfrm>
            <a:prstGeom prst="rect">
              <a:avLst/>
            </a:prstGeom>
            <a:noFill/>
          </p:spPr>
          <p:txBody>
            <a:bodyPr wrap="none" rtlCol="0">
              <a:spAutoFit/>
            </a:bodyPr>
            <a:lstStyle/>
            <a:p>
              <a:r>
                <a:rPr lang="en-GB" dirty="0">
                  <a:solidFill>
                    <a:srgbClr val="0000FF"/>
                  </a:solidFill>
                </a:rPr>
                <a:t>break </a:t>
              </a:r>
            </a:p>
          </p:txBody>
        </p:sp>
        <p:sp>
          <p:nvSpPr>
            <p:cNvPr id="23" name="TextBox 22">
              <a:extLst>
                <a:ext uri="{FF2B5EF4-FFF2-40B4-BE49-F238E27FC236}">
                  <a16:creationId xmlns:a16="http://schemas.microsoft.com/office/drawing/2014/main" id="{03876AB0-F428-493E-B0B6-46E61A3F8F1D}"/>
                </a:ext>
              </a:extLst>
            </p:cNvPr>
            <p:cNvSpPr txBox="1"/>
            <p:nvPr/>
          </p:nvSpPr>
          <p:spPr>
            <a:xfrm>
              <a:off x="5170770" y="5114220"/>
              <a:ext cx="671979" cy="369332"/>
            </a:xfrm>
            <a:prstGeom prst="rect">
              <a:avLst/>
            </a:prstGeom>
            <a:noFill/>
          </p:spPr>
          <p:txBody>
            <a:bodyPr wrap="none" rtlCol="0">
              <a:spAutoFit/>
            </a:bodyPr>
            <a:lstStyle/>
            <a:p>
              <a:r>
                <a:rPr lang="en-GB" dirty="0">
                  <a:solidFill>
                    <a:srgbClr val="FF0000"/>
                  </a:solidFill>
                </a:rPr>
                <a:t>form </a:t>
              </a:r>
            </a:p>
          </p:txBody>
        </p:sp>
        <p:cxnSp>
          <p:nvCxnSpPr>
            <p:cNvPr id="25" name="Straight Arrow Connector 24">
              <a:extLst>
                <a:ext uri="{FF2B5EF4-FFF2-40B4-BE49-F238E27FC236}">
                  <a16:creationId xmlns:a16="http://schemas.microsoft.com/office/drawing/2014/main" id="{BDB58A6D-359E-4DFE-8FFE-9AB098DF5DBA}"/>
                </a:ext>
              </a:extLst>
            </p:cNvPr>
            <p:cNvCxnSpPr>
              <a:cxnSpLocks/>
              <a:endCxn id="49" idx="2"/>
            </p:cNvCxnSpPr>
            <p:nvPr/>
          </p:nvCxnSpPr>
          <p:spPr>
            <a:xfrm flipH="1" flipV="1">
              <a:off x="1382476" y="4356384"/>
              <a:ext cx="656111" cy="598364"/>
            </a:xfrm>
            <a:prstGeom prst="straightConnector1">
              <a:avLst/>
            </a:prstGeom>
            <a:ln>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2C461A08-9AEA-4D07-82DB-E442F9AA712A}"/>
                </a:ext>
              </a:extLst>
            </p:cNvPr>
            <p:cNvCxnSpPr>
              <a:cxnSpLocks/>
            </p:cNvCxnSpPr>
            <p:nvPr/>
          </p:nvCxnSpPr>
          <p:spPr>
            <a:xfrm flipV="1">
              <a:off x="2383698" y="4289313"/>
              <a:ext cx="776930" cy="679394"/>
            </a:xfrm>
            <a:prstGeom prst="straightConnector1">
              <a:avLst/>
            </a:prstGeom>
            <a:ln>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576BA668-923B-4E53-A709-543703410657}"/>
                </a:ext>
              </a:extLst>
            </p:cNvPr>
            <p:cNvCxnSpPr>
              <a:cxnSpLocks/>
            </p:cNvCxnSpPr>
            <p:nvPr/>
          </p:nvCxnSpPr>
          <p:spPr>
            <a:xfrm flipH="1" flipV="1">
              <a:off x="5031777" y="4319144"/>
              <a:ext cx="279313" cy="74063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EFB35B14-C998-4BEF-8E03-7DC314DFB6B2}"/>
                </a:ext>
              </a:extLst>
            </p:cNvPr>
            <p:cNvCxnSpPr>
              <a:cxnSpLocks/>
            </p:cNvCxnSpPr>
            <p:nvPr/>
          </p:nvCxnSpPr>
          <p:spPr>
            <a:xfrm flipV="1">
              <a:off x="5724365" y="4341931"/>
              <a:ext cx="248082" cy="74794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90303E55-6439-4520-9DC5-9D6B09745A50}"/>
                </a:ext>
              </a:extLst>
            </p:cNvPr>
            <p:cNvCxnSpPr>
              <a:cxnSpLocks/>
            </p:cNvCxnSpPr>
            <p:nvPr/>
          </p:nvCxnSpPr>
          <p:spPr>
            <a:xfrm flipV="1">
              <a:off x="5484493" y="4674650"/>
              <a:ext cx="0" cy="42748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8" name="Group 47">
            <a:extLst>
              <a:ext uri="{FF2B5EF4-FFF2-40B4-BE49-F238E27FC236}">
                <a16:creationId xmlns:a16="http://schemas.microsoft.com/office/drawing/2014/main" id="{BAA4BD22-E5FA-40F0-8B16-F2077A6F68E9}"/>
              </a:ext>
            </a:extLst>
          </p:cNvPr>
          <p:cNvGrpSpPr/>
          <p:nvPr/>
        </p:nvGrpSpPr>
        <p:grpSpPr>
          <a:xfrm>
            <a:off x="81385" y="5006609"/>
            <a:ext cx="2387436" cy="998925"/>
            <a:chOff x="1824524" y="5266620"/>
            <a:chExt cx="2387436" cy="998925"/>
          </a:xfrm>
        </p:grpSpPr>
        <p:sp>
          <p:nvSpPr>
            <p:cNvPr id="41" name="TextBox 40">
              <a:extLst>
                <a:ext uri="{FF2B5EF4-FFF2-40B4-BE49-F238E27FC236}">
                  <a16:creationId xmlns:a16="http://schemas.microsoft.com/office/drawing/2014/main" id="{9DF7B4C5-46ED-4448-8795-E442B2229EAF}"/>
                </a:ext>
              </a:extLst>
            </p:cNvPr>
            <p:cNvSpPr txBox="1"/>
            <p:nvPr/>
          </p:nvSpPr>
          <p:spPr>
            <a:xfrm>
              <a:off x="1824524" y="5342215"/>
              <a:ext cx="2387436" cy="923330"/>
            </a:xfrm>
            <a:prstGeom prst="rect">
              <a:avLst/>
            </a:prstGeom>
            <a:noFill/>
          </p:spPr>
          <p:txBody>
            <a:bodyPr wrap="square">
              <a:spAutoFit/>
            </a:bodyPr>
            <a:lstStyle/>
            <a:p>
              <a:r>
                <a:rPr lang="en-GB" dirty="0"/>
                <a:t>N    </a:t>
              </a:r>
              <a:r>
                <a:rPr lang="en-GB" dirty="0" err="1"/>
                <a:t>N</a:t>
              </a:r>
              <a:r>
                <a:rPr lang="en-GB" dirty="0"/>
                <a:t>  945 kJ/mol</a:t>
              </a:r>
            </a:p>
            <a:p>
              <a:r>
                <a:rPr lang="en-GB" dirty="0"/>
                <a:t>H</a:t>
              </a:r>
              <a:r>
                <a:rPr lang="en-GB" dirty="0">
                  <a:sym typeface="Symbol" panose="05050102010706020507" pitchFamily="18" charset="2"/>
                </a:rPr>
                <a:t>H   432 kJ/mol</a:t>
              </a:r>
            </a:p>
            <a:p>
              <a:r>
                <a:rPr lang="en-GB" dirty="0"/>
                <a:t>H</a:t>
              </a:r>
              <a:r>
                <a:rPr lang="en-GB" dirty="0">
                  <a:sym typeface="Symbol" panose="05050102010706020507" pitchFamily="18" charset="2"/>
                </a:rPr>
                <a:t>N   391 kJ/mol</a:t>
              </a:r>
              <a:endParaRPr lang="en-GB" dirty="0"/>
            </a:p>
          </p:txBody>
        </p:sp>
        <p:grpSp>
          <p:nvGrpSpPr>
            <p:cNvPr id="47" name="Group 46">
              <a:extLst>
                <a:ext uri="{FF2B5EF4-FFF2-40B4-BE49-F238E27FC236}">
                  <a16:creationId xmlns:a16="http://schemas.microsoft.com/office/drawing/2014/main" id="{27511767-45AB-4C5D-B1E1-FD7F0F95B64E}"/>
                </a:ext>
              </a:extLst>
            </p:cNvPr>
            <p:cNvGrpSpPr/>
            <p:nvPr/>
          </p:nvGrpSpPr>
          <p:grpSpPr>
            <a:xfrm>
              <a:off x="2009020" y="5266620"/>
              <a:ext cx="369291" cy="484788"/>
              <a:chOff x="3625249" y="5338205"/>
              <a:chExt cx="369291" cy="484788"/>
            </a:xfrm>
          </p:grpSpPr>
          <p:sp>
            <p:nvSpPr>
              <p:cNvPr id="44" name="TextBox 43">
                <a:extLst>
                  <a:ext uri="{FF2B5EF4-FFF2-40B4-BE49-F238E27FC236}">
                    <a16:creationId xmlns:a16="http://schemas.microsoft.com/office/drawing/2014/main" id="{972E98DC-67C2-4C86-B6F1-C0EBB889BEE5}"/>
                  </a:ext>
                </a:extLst>
              </p:cNvPr>
              <p:cNvSpPr txBox="1"/>
              <p:nvPr/>
            </p:nvSpPr>
            <p:spPr>
              <a:xfrm>
                <a:off x="3625441" y="5338205"/>
                <a:ext cx="364475" cy="369332"/>
              </a:xfrm>
              <a:prstGeom prst="rect">
                <a:avLst/>
              </a:prstGeom>
              <a:noFill/>
            </p:spPr>
            <p:txBody>
              <a:bodyPr wrap="square">
                <a:spAutoFit/>
              </a:bodyPr>
              <a:lstStyle/>
              <a:p>
                <a:r>
                  <a:rPr lang="en-GB">
                    <a:sym typeface="Symbol" panose="05050102010706020507" pitchFamily="18" charset="2"/>
                  </a:rPr>
                  <a:t></a:t>
                </a:r>
                <a:endParaRPr lang="en-GB"/>
              </a:p>
            </p:txBody>
          </p:sp>
          <p:sp>
            <p:nvSpPr>
              <p:cNvPr id="45" name="TextBox 44">
                <a:extLst>
                  <a:ext uri="{FF2B5EF4-FFF2-40B4-BE49-F238E27FC236}">
                    <a16:creationId xmlns:a16="http://schemas.microsoft.com/office/drawing/2014/main" id="{8AB9612B-E283-4A0B-8960-D8294F9A2F99}"/>
                  </a:ext>
                </a:extLst>
              </p:cNvPr>
              <p:cNvSpPr txBox="1"/>
              <p:nvPr/>
            </p:nvSpPr>
            <p:spPr>
              <a:xfrm>
                <a:off x="3625249" y="5398892"/>
                <a:ext cx="364475" cy="369332"/>
              </a:xfrm>
              <a:prstGeom prst="rect">
                <a:avLst/>
              </a:prstGeom>
              <a:noFill/>
            </p:spPr>
            <p:txBody>
              <a:bodyPr wrap="square">
                <a:spAutoFit/>
              </a:bodyPr>
              <a:lstStyle/>
              <a:p>
                <a:r>
                  <a:rPr lang="en-GB">
                    <a:sym typeface="Symbol" panose="05050102010706020507" pitchFamily="18" charset="2"/>
                  </a:rPr>
                  <a:t></a:t>
                </a:r>
                <a:endParaRPr lang="en-GB"/>
              </a:p>
            </p:txBody>
          </p:sp>
          <p:sp>
            <p:nvSpPr>
              <p:cNvPr id="46" name="TextBox 45">
                <a:extLst>
                  <a:ext uri="{FF2B5EF4-FFF2-40B4-BE49-F238E27FC236}">
                    <a16:creationId xmlns:a16="http://schemas.microsoft.com/office/drawing/2014/main" id="{EB3A1B85-CCCB-4416-896C-DA41C1D6BDB5}"/>
                  </a:ext>
                </a:extLst>
              </p:cNvPr>
              <p:cNvSpPr txBox="1"/>
              <p:nvPr/>
            </p:nvSpPr>
            <p:spPr>
              <a:xfrm>
                <a:off x="3630065" y="5453661"/>
                <a:ext cx="364475" cy="369332"/>
              </a:xfrm>
              <a:prstGeom prst="rect">
                <a:avLst/>
              </a:prstGeom>
              <a:noFill/>
            </p:spPr>
            <p:txBody>
              <a:bodyPr wrap="square">
                <a:spAutoFit/>
              </a:bodyPr>
              <a:lstStyle/>
              <a:p>
                <a:r>
                  <a:rPr lang="en-GB">
                    <a:sym typeface="Symbol" panose="05050102010706020507" pitchFamily="18" charset="2"/>
                  </a:rPr>
                  <a:t></a:t>
                </a:r>
                <a:endParaRPr lang="en-GB"/>
              </a:p>
            </p:txBody>
          </p:sp>
        </p:grpSp>
      </p:grpSp>
      <p:sp>
        <p:nvSpPr>
          <p:cNvPr id="50" name="TextBox 49">
            <a:extLst>
              <a:ext uri="{FF2B5EF4-FFF2-40B4-BE49-F238E27FC236}">
                <a16:creationId xmlns:a16="http://schemas.microsoft.com/office/drawing/2014/main" id="{F78CB25C-BAAA-48A0-9408-519550F48746}"/>
              </a:ext>
            </a:extLst>
          </p:cNvPr>
          <p:cNvSpPr txBox="1"/>
          <p:nvPr/>
        </p:nvSpPr>
        <p:spPr>
          <a:xfrm>
            <a:off x="7829376" y="2918826"/>
            <a:ext cx="5327847" cy="646331"/>
          </a:xfrm>
          <a:prstGeom prst="rect">
            <a:avLst/>
          </a:prstGeom>
          <a:noFill/>
        </p:spPr>
        <p:txBody>
          <a:bodyPr wrap="square">
            <a:spAutoFit/>
          </a:bodyPr>
          <a:lstStyle/>
          <a:p>
            <a:r>
              <a:rPr lang="en-GB" dirty="0">
                <a:solidFill>
                  <a:srgbClr val="0000FF"/>
                </a:solidFill>
              </a:rPr>
              <a:t>break – ENDOTHERMIC  </a:t>
            </a:r>
            <a:r>
              <a:rPr lang="en-GB" dirty="0">
                <a:solidFill>
                  <a:srgbClr val="FF0000"/>
                </a:solidFill>
                <a:sym typeface="Symbol" panose="05050102010706020507" pitchFamily="18" charset="2"/>
              </a:rPr>
              <a:t>form – EXOTHERMIC</a:t>
            </a:r>
          </a:p>
          <a:p>
            <a:r>
              <a:rPr lang="en-GB" dirty="0">
                <a:solidFill>
                  <a:srgbClr val="FF0000"/>
                </a:solidFill>
                <a:sym typeface="Symbol" panose="05050102010706020507" pitchFamily="18" charset="2"/>
              </a:rPr>
              <a:t>  </a:t>
            </a:r>
          </a:p>
        </p:txBody>
      </p:sp>
      <p:sp>
        <p:nvSpPr>
          <p:cNvPr id="52" name="TextBox 51">
            <a:extLst>
              <a:ext uri="{FF2B5EF4-FFF2-40B4-BE49-F238E27FC236}">
                <a16:creationId xmlns:a16="http://schemas.microsoft.com/office/drawing/2014/main" id="{CA225CA8-478A-40B6-B6F4-D84668A5158E}"/>
              </a:ext>
            </a:extLst>
          </p:cNvPr>
          <p:cNvSpPr txBox="1"/>
          <p:nvPr/>
        </p:nvSpPr>
        <p:spPr>
          <a:xfrm>
            <a:off x="7932899" y="3395841"/>
            <a:ext cx="2899795" cy="1200329"/>
          </a:xfrm>
          <a:prstGeom prst="rect">
            <a:avLst/>
          </a:prstGeom>
          <a:noFill/>
        </p:spPr>
        <p:txBody>
          <a:bodyPr wrap="square">
            <a:spAutoFit/>
          </a:bodyPr>
          <a:lstStyle/>
          <a:p>
            <a:r>
              <a:rPr lang="en-GB" dirty="0">
                <a:solidFill>
                  <a:srgbClr val="0000FF"/>
                </a:solidFill>
              </a:rPr>
              <a:t>N    </a:t>
            </a:r>
            <a:r>
              <a:rPr lang="en-GB" dirty="0" err="1">
                <a:solidFill>
                  <a:srgbClr val="0000FF"/>
                </a:solidFill>
              </a:rPr>
              <a:t>N</a:t>
            </a:r>
            <a:r>
              <a:rPr lang="en-GB" dirty="0">
                <a:solidFill>
                  <a:srgbClr val="0000FF"/>
                </a:solidFill>
              </a:rPr>
              <a:t>  	945</a:t>
            </a:r>
          </a:p>
          <a:p>
            <a:r>
              <a:rPr lang="en-GB" dirty="0">
                <a:solidFill>
                  <a:srgbClr val="0000FF"/>
                </a:solidFill>
              </a:rPr>
              <a:t>3 H</a:t>
            </a:r>
            <a:r>
              <a:rPr lang="en-GB" dirty="0">
                <a:solidFill>
                  <a:srgbClr val="0000FF"/>
                </a:solidFill>
                <a:sym typeface="Symbol" panose="05050102010706020507" pitchFamily="18" charset="2"/>
              </a:rPr>
              <a:t>H  	3 x 432</a:t>
            </a:r>
          </a:p>
          <a:p>
            <a:endParaRPr lang="en-GB" dirty="0">
              <a:solidFill>
                <a:srgbClr val="0000FF"/>
              </a:solidFill>
              <a:sym typeface="Symbol" panose="05050102010706020507" pitchFamily="18" charset="2"/>
            </a:endParaRPr>
          </a:p>
          <a:p>
            <a:r>
              <a:rPr lang="en-GB" dirty="0">
                <a:solidFill>
                  <a:srgbClr val="0000FF"/>
                </a:solidFill>
                <a:sym typeface="Symbol" panose="05050102010706020507" pitchFamily="18" charset="2"/>
              </a:rPr>
              <a:t>Total	2241 </a:t>
            </a:r>
          </a:p>
        </p:txBody>
      </p:sp>
      <p:sp>
        <p:nvSpPr>
          <p:cNvPr id="58" name="TextBox 57">
            <a:extLst>
              <a:ext uri="{FF2B5EF4-FFF2-40B4-BE49-F238E27FC236}">
                <a16:creationId xmlns:a16="http://schemas.microsoft.com/office/drawing/2014/main" id="{1442CBF1-23D6-44FE-9D6F-7AECE1CC5139}"/>
              </a:ext>
            </a:extLst>
          </p:cNvPr>
          <p:cNvSpPr txBox="1"/>
          <p:nvPr/>
        </p:nvSpPr>
        <p:spPr>
          <a:xfrm>
            <a:off x="10157635" y="3672840"/>
            <a:ext cx="2319401" cy="923330"/>
          </a:xfrm>
          <a:prstGeom prst="rect">
            <a:avLst/>
          </a:prstGeom>
          <a:noFill/>
        </p:spPr>
        <p:txBody>
          <a:bodyPr wrap="square">
            <a:spAutoFit/>
          </a:bodyPr>
          <a:lstStyle/>
          <a:p>
            <a:r>
              <a:rPr lang="en-GB" dirty="0">
                <a:solidFill>
                  <a:srgbClr val="FF0000"/>
                </a:solidFill>
              </a:rPr>
              <a:t>6 H</a:t>
            </a:r>
            <a:r>
              <a:rPr lang="en-GB" dirty="0">
                <a:solidFill>
                  <a:srgbClr val="FF0000"/>
                </a:solidFill>
                <a:sym typeface="Symbol" panose="05050102010706020507" pitchFamily="18" charset="2"/>
              </a:rPr>
              <a:t>N  6 x 391</a:t>
            </a:r>
          </a:p>
          <a:p>
            <a:endParaRPr lang="en-GB" dirty="0">
              <a:solidFill>
                <a:srgbClr val="FF0000"/>
              </a:solidFill>
              <a:sym typeface="Symbol" panose="05050102010706020507" pitchFamily="18" charset="2"/>
            </a:endParaRPr>
          </a:p>
          <a:p>
            <a:r>
              <a:rPr lang="en-GB" dirty="0">
                <a:solidFill>
                  <a:srgbClr val="FF0000"/>
                </a:solidFill>
                <a:sym typeface="Symbol" panose="05050102010706020507" pitchFamily="18" charset="2"/>
              </a:rPr>
              <a:t>Total 	 2346</a:t>
            </a:r>
            <a:endParaRPr lang="en-GB" dirty="0">
              <a:solidFill>
                <a:srgbClr val="FF0000"/>
              </a:solidFill>
            </a:endParaRPr>
          </a:p>
        </p:txBody>
      </p:sp>
      <p:sp>
        <p:nvSpPr>
          <p:cNvPr id="60" name="TextBox 59">
            <a:extLst>
              <a:ext uri="{FF2B5EF4-FFF2-40B4-BE49-F238E27FC236}">
                <a16:creationId xmlns:a16="http://schemas.microsoft.com/office/drawing/2014/main" id="{CA6E05A0-8635-4C00-904B-8B9BADD2F35F}"/>
              </a:ext>
            </a:extLst>
          </p:cNvPr>
          <p:cNvSpPr txBox="1"/>
          <p:nvPr/>
        </p:nvSpPr>
        <p:spPr>
          <a:xfrm>
            <a:off x="3685306" y="5112976"/>
            <a:ext cx="5855736" cy="1261884"/>
          </a:xfrm>
          <a:prstGeom prst="rect">
            <a:avLst/>
          </a:prstGeom>
          <a:noFill/>
        </p:spPr>
        <p:txBody>
          <a:bodyPr wrap="square">
            <a:spAutoFit/>
          </a:bodyPr>
          <a:lstStyle/>
          <a:p>
            <a:r>
              <a:rPr lang="en-GB" sz="2400" dirty="0">
                <a:solidFill>
                  <a:srgbClr val="00B050"/>
                </a:solidFill>
                <a:sym typeface="Symbol" panose="05050102010706020507" pitchFamily="18" charset="2"/>
              </a:rPr>
              <a:t></a:t>
            </a:r>
            <a:r>
              <a:rPr lang="en-GB" sz="2400" baseline="-25000" dirty="0" err="1">
                <a:solidFill>
                  <a:srgbClr val="00B050"/>
                </a:solidFill>
                <a:sym typeface="Symbol" panose="05050102010706020507" pitchFamily="18" charset="2"/>
              </a:rPr>
              <a:t>rxn</a:t>
            </a:r>
            <a:r>
              <a:rPr lang="en-GB" sz="2400" dirty="0" err="1">
                <a:solidFill>
                  <a:srgbClr val="00B050"/>
                </a:solidFill>
                <a:sym typeface="Symbol" panose="05050102010706020507" pitchFamily="18" charset="2"/>
              </a:rPr>
              <a:t>H</a:t>
            </a:r>
            <a:r>
              <a:rPr lang="en-GB" sz="2400" dirty="0">
                <a:solidFill>
                  <a:srgbClr val="00B050"/>
                </a:solidFill>
                <a:sym typeface="Symbol" panose="05050102010706020507" pitchFamily="18" charset="2"/>
              </a:rPr>
              <a:t> = </a:t>
            </a:r>
            <a:r>
              <a:rPr lang="en-GB" sz="2400" dirty="0">
                <a:solidFill>
                  <a:srgbClr val="0000FF"/>
                </a:solidFill>
                <a:sym typeface="Symbol" panose="05050102010706020507" pitchFamily="18" charset="2"/>
              </a:rPr>
              <a:t>broken</a:t>
            </a:r>
            <a:r>
              <a:rPr lang="en-GB" sz="2400" dirty="0">
                <a:solidFill>
                  <a:srgbClr val="00B050"/>
                </a:solidFill>
                <a:sym typeface="Symbol" panose="05050102010706020507" pitchFamily="18" charset="2"/>
              </a:rPr>
              <a:t> – </a:t>
            </a:r>
            <a:r>
              <a:rPr lang="en-GB" sz="2400" dirty="0">
                <a:solidFill>
                  <a:srgbClr val="FF0000"/>
                </a:solidFill>
                <a:sym typeface="Symbol" panose="05050102010706020507" pitchFamily="18" charset="2"/>
              </a:rPr>
              <a:t>formed </a:t>
            </a:r>
            <a:r>
              <a:rPr lang="en-GB" sz="2400" dirty="0">
                <a:solidFill>
                  <a:srgbClr val="00B050"/>
                </a:solidFill>
                <a:sym typeface="Symbol" panose="05050102010706020507" pitchFamily="18" charset="2"/>
              </a:rPr>
              <a:t>= </a:t>
            </a:r>
            <a:r>
              <a:rPr lang="en-GB" sz="2400" dirty="0">
                <a:solidFill>
                  <a:srgbClr val="0000FF"/>
                </a:solidFill>
                <a:sym typeface="Symbol" panose="05050102010706020507" pitchFamily="18" charset="2"/>
              </a:rPr>
              <a:t>2241</a:t>
            </a:r>
            <a:r>
              <a:rPr lang="en-GB" sz="2400" dirty="0">
                <a:solidFill>
                  <a:srgbClr val="00B050"/>
                </a:solidFill>
                <a:sym typeface="Symbol" panose="05050102010706020507" pitchFamily="18" charset="2"/>
              </a:rPr>
              <a:t> – </a:t>
            </a:r>
            <a:r>
              <a:rPr lang="en-GB" sz="2400" dirty="0">
                <a:solidFill>
                  <a:srgbClr val="FF0000"/>
                </a:solidFill>
                <a:sym typeface="Symbol" panose="05050102010706020507" pitchFamily="18" charset="2"/>
              </a:rPr>
              <a:t>2346</a:t>
            </a:r>
          </a:p>
          <a:p>
            <a:endParaRPr lang="en-GB" sz="2400" dirty="0">
              <a:solidFill>
                <a:srgbClr val="FF0000"/>
              </a:solidFill>
              <a:sym typeface="Symbol" panose="05050102010706020507" pitchFamily="18" charset="2"/>
            </a:endParaRPr>
          </a:p>
          <a:p>
            <a:r>
              <a:rPr lang="en-GB" sz="2800" b="1" dirty="0">
                <a:solidFill>
                  <a:srgbClr val="00B050"/>
                </a:solidFill>
                <a:sym typeface="Symbol" panose="05050102010706020507" pitchFamily="18" charset="2"/>
              </a:rPr>
              <a:t></a:t>
            </a:r>
            <a:r>
              <a:rPr lang="en-GB" sz="2800" b="1" baseline="-25000" dirty="0" err="1">
                <a:solidFill>
                  <a:srgbClr val="00B050"/>
                </a:solidFill>
                <a:sym typeface="Symbol" panose="05050102010706020507" pitchFamily="18" charset="2"/>
              </a:rPr>
              <a:t>rxn</a:t>
            </a:r>
            <a:r>
              <a:rPr lang="en-GB" sz="2800" b="1" dirty="0" err="1">
                <a:solidFill>
                  <a:srgbClr val="00B050"/>
                </a:solidFill>
                <a:sym typeface="Symbol" panose="05050102010706020507" pitchFamily="18" charset="2"/>
              </a:rPr>
              <a:t>H</a:t>
            </a:r>
            <a:r>
              <a:rPr lang="en-GB" sz="2800" b="1" dirty="0">
                <a:solidFill>
                  <a:srgbClr val="00B050"/>
                </a:solidFill>
                <a:sym typeface="Symbol" panose="05050102010706020507" pitchFamily="18" charset="2"/>
              </a:rPr>
              <a:t> = -105 kJ</a:t>
            </a:r>
            <a:r>
              <a:rPr lang="en-GB" sz="2800" b="1" dirty="0">
                <a:solidFill>
                  <a:srgbClr val="FF0000"/>
                </a:solidFill>
                <a:sym typeface="Symbol" panose="05050102010706020507" pitchFamily="18" charset="2"/>
              </a:rPr>
              <a:t> </a:t>
            </a:r>
            <a:endParaRPr lang="en-GB" sz="2800" b="1" dirty="0">
              <a:solidFill>
                <a:srgbClr val="FF0000"/>
              </a:solidFill>
            </a:endParaRPr>
          </a:p>
        </p:txBody>
      </p:sp>
      <p:grpSp>
        <p:nvGrpSpPr>
          <p:cNvPr id="6" name="Group 5">
            <a:extLst>
              <a:ext uri="{FF2B5EF4-FFF2-40B4-BE49-F238E27FC236}">
                <a16:creationId xmlns:a16="http://schemas.microsoft.com/office/drawing/2014/main" id="{BE71205F-E614-4381-AD82-8B03A76B055D}"/>
              </a:ext>
            </a:extLst>
          </p:cNvPr>
          <p:cNvGrpSpPr/>
          <p:nvPr/>
        </p:nvGrpSpPr>
        <p:grpSpPr>
          <a:xfrm>
            <a:off x="2133855" y="2955195"/>
            <a:ext cx="334966" cy="521683"/>
            <a:chOff x="742184" y="5422726"/>
            <a:chExt cx="334966" cy="521683"/>
          </a:xfrm>
        </p:grpSpPr>
        <p:sp>
          <p:nvSpPr>
            <p:cNvPr id="40" name="TextBox 39">
              <a:extLst>
                <a:ext uri="{FF2B5EF4-FFF2-40B4-BE49-F238E27FC236}">
                  <a16:creationId xmlns:a16="http://schemas.microsoft.com/office/drawing/2014/main" id="{10688EB8-F4AC-4924-9BD2-3046B391CC63}"/>
                </a:ext>
              </a:extLst>
            </p:cNvPr>
            <p:cNvSpPr txBox="1"/>
            <p:nvPr/>
          </p:nvSpPr>
          <p:spPr>
            <a:xfrm>
              <a:off x="753622" y="5422726"/>
              <a:ext cx="323528" cy="369332"/>
            </a:xfrm>
            <a:prstGeom prst="rect">
              <a:avLst/>
            </a:prstGeom>
            <a:noFill/>
          </p:spPr>
          <p:txBody>
            <a:bodyPr wrap="square">
              <a:spAutoFit/>
            </a:bodyPr>
            <a:lstStyle/>
            <a:p>
              <a:r>
                <a:rPr lang="en-GB" dirty="0">
                  <a:sym typeface="Symbol" panose="05050102010706020507" pitchFamily="18" charset="2"/>
                </a:rPr>
                <a:t></a:t>
              </a:r>
              <a:endParaRPr lang="en-GB" dirty="0"/>
            </a:p>
          </p:txBody>
        </p:sp>
        <p:sp>
          <p:nvSpPr>
            <p:cNvPr id="43" name="TextBox 42">
              <a:extLst>
                <a:ext uri="{FF2B5EF4-FFF2-40B4-BE49-F238E27FC236}">
                  <a16:creationId xmlns:a16="http://schemas.microsoft.com/office/drawing/2014/main" id="{15CEB01B-42EF-4D3C-AA4A-EB3C47298FBD}"/>
                </a:ext>
              </a:extLst>
            </p:cNvPr>
            <p:cNvSpPr txBox="1"/>
            <p:nvPr/>
          </p:nvSpPr>
          <p:spPr>
            <a:xfrm>
              <a:off x="753622" y="5494040"/>
              <a:ext cx="323528" cy="369332"/>
            </a:xfrm>
            <a:prstGeom prst="rect">
              <a:avLst/>
            </a:prstGeom>
            <a:noFill/>
          </p:spPr>
          <p:txBody>
            <a:bodyPr wrap="square">
              <a:spAutoFit/>
            </a:bodyPr>
            <a:lstStyle/>
            <a:p>
              <a:r>
                <a:rPr lang="en-GB" dirty="0">
                  <a:sym typeface="Symbol" panose="05050102010706020507" pitchFamily="18" charset="2"/>
                </a:rPr>
                <a:t></a:t>
              </a:r>
              <a:endParaRPr lang="en-GB" dirty="0"/>
            </a:p>
          </p:txBody>
        </p:sp>
        <p:sp>
          <p:nvSpPr>
            <p:cNvPr id="49" name="TextBox 48">
              <a:extLst>
                <a:ext uri="{FF2B5EF4-FFF2-40B4-BE49-F238E27FC236}">
                  <a16:creationId xmlns:a16="http://schemas.microsoft.com/office/drawing/2014/main" id="{93CE7CF2-F852-4B8F-99C9-3B34B63FC80E}"/>
                </a:ext>
              </a:extLst>
            </p:cNvPr>
            <p:cNvSpPr txBox="1"/>
            <p:nvPr/>
          </p:nvSpPr>
          <p:spPr>
            <a:xfrm>
              <a:off x="742184" y="5575077"/>
              <a:ext cx="323528" cy="369332"/>
            </a:xfrm>
            <a:prstGeom prst="rect">
              <a:avLst/>
            </a:prstGeom>
            <a:noFill/>
          </p:spPr>
          <p:txBody>
            <a:bodyPr wrap="square">
              <a:spAutoFit/>
            </a:bodyPr>
            <a:lstStyle/>
            <a:p>
              <a:r>
                <a:rPr lang="en-GB" dirty="0">
                  <a:sym typeface="Symbol" panose="05050102010706020507" pitchFamily="18" charset="2"/>
                </a:rPr>
                <a:t></a:t>
              </a:r>
              <a:endParaRPr lang="en-GB" dirty="0"/>
            </a:p>
          </p:txBody>
        </p:sp>
      </p:grpSp>
      <p:grpSp>
        <p:nvGrpSpPr>
          <p:cNvPr id="57" name="Group 56">
            <a:extLst>
              <a:ext uri="{FF2B5EF4-FFF2-40B4-BE49-F238E27FC236}">
                <a16:creationId xmlns:a16="http://schemas.microsoft.com/office/drawing/2014/main" id="{8B1CCA08-F5E6-4714-92C7-551413E5A321}"/>
              </a:ext>
            </a:extLst>
          </p:cNvPr>
          <p:cNvGrpSpPr/>
          <p:nvPr/>
        </p:nvGrpSpPr>
        <p:grpSpPr>
          <a:xfrm>
            <a:off x="8095382" y="3298139"/>
            <a:ext cx="334966" cy="521683"/>
            <a:chOff x="742184" y="5422726"/>
            <a:chExt cx="334966" cy="521683"/>
          </a:xfrm>
        </p:grpSpPr>
        <p:sp>
          <p:nvSpPr>
            <p:cNvPr id="59" name="TextBox 58">
              <a:extLst>
                <a:ext uri="{FF2B5EF4-FFF2-40B4-BE49-F238E27FC236}">
                  <a16:creationId xmlns:a16="http://schemas.microsoft.com/office/drawing/2014/main" id="{33F2A478-5470-449E-9FCA-087EE2FC9174}"/>
                </a:ext>
              </a:extLst>
            </p:cNvPr>
            <p:cNvSpPr txBox="1"/>
            <p:nvPr/>
          </p:nvSpPr>
          <p:spPr>
            <a:xfrm>
              <a:off x="753622" y="5422726"/>
              <a:ext cx="323528" cy="369332"/>
            </a:xfrm>
            <a:prstGeom prst="rect">
              <a:avLst/>
            </a:prstGeom>
            <a:noFill/>
          </p:spPr>
          <p:txBody>
            <a:bodyPr wrap="square">
              <a:spAutoFit/>
            </a:bodyPr>
            <a:lstStyle/>
            <a:p>
              <a:r>
                <a:rPr lang="en-GB" dirty="0">
                  <a:sym typeface="Symbol" panose="05050102010706020507" pitchFamily="18" charset="2"/>
                </a:rPr>
                <a:t></a:t>
              </a:r>
              <a:endParaRPr lang="en-GB" dirty="0"/>
            </a:p>
          </p:txBody>
        </p:sp>
        <p:sp>
          <p:nvSpPr>
            <p:cNvPr id="61" name="TextBox 60">
              <a:extLst>
                <a:ext uri="{FF2B5EF4-FFF2-40B4-BE49-F238E27FC236}">
                  <a16:creationId xmlns:a16="http://schemas.microsoft.com/office/drawing/2014/main" id="{6D89BB88-B06E-4FB8-AF8F-CBF90347F821}"/>
                </a:ext>
              </a:extLst>
            </p:cNvPr>
            <p:cNvSpPr txBox="1"/>
            <p:nvPr/>
          </p:nvSpPr>
          <p:spPr>
            <a:xfrm>
              <a:off x="753622" y="5494040"/>
              <a:ext cx="323528" cy="369332"/>
            </a:xfrm>
            <a:prstGeom prst="rect">
              <a:avLst/>
            </a:prstGeom>
            <a:noFill/>
          </p:spPr>
          <p:txBody>
            <a:bodyPr wrap="square">
              <a:spAutoFit/>
            </a:bodyPr>
            <a:lstStyle/>
            <a:p>
              <a:r>
                <a:rPr lang="en-GB" dirty="0">
                  <a:sym typeface="Symbol" panose="05050102010706020507" pitchFamily="18" charset="2"/>
                </a:rPr>
                <a:t></a:t>
              </a:r>
              <a:endParaRPr lang="en-GB" dirty="0"/>
            </a:p>
          </p:txBody>
        </p:sp>
        <p:sp>
          <p:nvSpPr>
            <p:cNvPr id="62" name="TextBox 61">
              <a:extLst>
                <a:ext uri="{FF2B5EF4-FFF2-40B4-BE49-F238E27FC236}">
                  <a16:creationId xmlns:a16="http://schemas.microsoft.com/office/drawing/2014/main" id="{5F05F42B-83BB-4992-A0A5-51B0BAEB7328}"/>
                </a:ext>
              </a:extLst>
            </p:cNvPr>
            <p:cNvSpPr txBox="1"/>
            <p:nvPr/>
          </p:nvSpPr>
          <p:spPr>
            <a:xfrm>
              <a:off x="742184" y="5575077"/>
              <a:ext cx="323528" cy="369332"/>
            </a:xfrm>
            <a:prstGeom prst="rect">
              <a:avLst/>
            </a:prstGeom>
            <a:noFill/>
          </p:spPr>
          <p:txBody>
            <a:bodyPr wrap="square">
              <a:spAutoFit/>
            </a:bodyPr>
            <a:lstStyle/>
            <a:p>
              <a:r>
                <a:rPr lang="en-GB" dirty="0">
                  <a:sym typeface="Symbol" panose="05050102010706020507" pitchFamily="18" charset="2"/>
                </a:rPr>
                <a:t></a:t>
              </a:r>
              <a:endParaRPr lang="en-GB" dirty="0"/>
            </a:p>
          </p:txBody>
        </p:sp>
      </p:grpSp>
    </p:spTree>
    <p:extLst>
      <p:ext uri="{BB962C8B-B14F-4D97-AF65-F5344CB8AC3E}">
        <p14:creationId xmlns:p14="http://schemas.microsoft.com/office/powerpoint/2010/main" val="16173827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1524000" y="17925"/>
            <a:ext cx="7760249" cy="461665"/>
          </a:xfrm>
          <a:prstGeom prst="rect">
            <a:avLst/>
          </a:prstGeom>
          <a:noFill/>
        </p:spPr>
        <p:txBody>
          <a:bodyPr wrap="square">
            <a:spAutoFit/>
          </a:bodyPr>
          <a:lstStyle/>
          <a:p>
            <a:r>
              <a:rPr lang="en-GB" sz="2400" b="1">
                <a:solidFill>
                  <a:srgbClr val="0070C0"/>
                </a:solidFill>
                <a:effectLst>
                  <a:outerShdw blurRad="38100" dist="38100" dir="2700000" algn="tl">
                    <a:srgbClr val="000000">
                      <a:alpha val="43137"/>
                    </a:srgbClr>
                  </a:outerShdw>
                </a:effectLst>
              </a:rPr>
              <a:t>SAMPLE PROBLEMS:</a:t>
            </a:r>
            <a:endParaRPr lang="en-GB" sz="2400" b="1">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3CDEDF91-7F9E-4A54-8EDD-DA9DE6644E2E}"/>
              </a:ext>
            </a:extLst>
          </p:cNvPr>
          <p:cNvSpPr txBox="1"/>
          <p:nvPr/>
        </p:nvSpPr>
        <p:spPr>
          <a:xfrm>
            <a:off x="1631504" y="504849"/>
            <a:ext cx="8928992" cy="2308324"/>
          </a:xfrm>
          <a:prstGeom prst="rect">
            <a:avLst/>
          </a:prstGeom>
          <a:noFill/>
        </p:spPr>
        <p:txBody>
          <a:bodyPr wrap="square">
            <a:spAutoFit/>
          </a:bodyPr>
          <a:lstStyle/>
          <a:p>
            <a:pPr defTabSz="914400" eaLnBrk="0" fontAlgn="base" hangingPunct="0">
              <a:spcBef>
                <a:spcPct val="0"/>
              </a:spcBef>
              <a:spcAft>
                <a:spcPct val="0"/>
              </a:spcAft>
            </a:pPr>
            <a:r>
              <a:rPr lang="en-US" altLang="en-US" dirty="0">
                <a:solidFill>
                  <a:srgbClr val="212529"/>
                </a:solidFill>
              </a:rPr>
              <a:t>PROBLEM 1(2): Estimate the delta H in kJ, for the following reaction from the bond energies given.</a:t>
            </a:r>
            <a:br>
              <a:rPr lang="en-US" altLang="en-US" dirty="0">
                <a:solidFill>
                  <a:srgbClr val="212529"/>
                </a:solidFill>
              </a:rPr>
            </a:br>
            <a:r>
              <a:rPr lang="en-US" altLang="en-US" dirty="0">
                <a:solidFill>
                  <a:srgbClr val="212529"/>
                </a:solidFill>
              </a:rPr>
              <a:t>H</a:t>
            </a:r>
            <a:r>
              <a:rPr lang="en-US" altLang="en-US" baseline="-30000" dirty="0">
                <a:solidFill>
                  <a:srgbClr val="212529"/>
                </a:solidFill>
              </a:rPr>
              <a:t>2</a:t>
            </a:r>
            <a:r>
              <a:rPr lang="en-US" altLang="en-US" dirty="0">
                <a:solidFill>
                  <a:srgbClr val="212529"/>
                </a:solidFill>
              </a:rPr>
              <a:t> + I</a:t>
            </a:r>
            <a:r>
              <a:rPr lang="en-US" altLang="en-US" baseline="-30000" dirty="0">
                <a:solidFill>
                  <a:srgbClr val="212529"/>
                </a:solidFill>
              </a:rPr>
              <a:t>2</a:t>
            </a:r>
            <a:r>
              <a:rPr lang="en-US" altLang="en-US" dirty="0">
                <a:solidFill>
                  <a:srgbClr val="212529"/>
                </a:solidFill>
              </a:rPr>
              <a:t> =&gt; 2 HI Bond energy (kJ/mol); H-H = 436; H-I = 297; I-I = 151.</a:t>
            </a:r>
          </a:p>
          <a:p>
            <a:pPr defTabSz="914400" eaLnBrk="0" fontAlgn="base" hangingPunct="0">
              <a:spcBef>
                <a:spcPct val="0"/>
              </a:spcBef>
              <a:spcAft>
                <a:spcPct val="0"/>
              </a:spcAft>
            </a:pPr>
            <a:r>
              <a:rPr lang="en-US" altLang="en-US" dirty="0">
                <a:solidFill>
                  <a:srgbClr val="212529"/>
                </a:solidFill>
              </a:rPr>
              <a:t>884</a:t>
            </a:r>
          </a:p>
          <a:p>
            <a:pPr defTabSz="914400" eaLnBrk="0" fontAlgn="base" hangingPunct="0">
              <a:spcBef>
                <a:spcPct val="0"/>
              </a:spcBef>
              <a:spcAft>
                <a:spcPct val="0"/>
              </a:spcAft>
            </a:pPr>
            <a:r>
              <a:rPr lang="en-US" altLang="en-US" dirty="0">
                <a:solidFill>
                  <a:srgbClr val="212529"/>
                </a:solidFill>
              </a:rPr>
              <a:t>-7</a:t>
            </a:r>
          </a:p>
          <a:p>
            <a:pPr defTabSz="914400" eaLnBrk="0" fontAlgn="base" hangingPunct="0">
              <a:spcBef>
                <a:spcPct val="0"/>
              </a:spcBef>
              <a:spcAft>
                <a:spcPct val="0"/>
              </a:spcAft>
            </a:pPr>
            <a:r>
              <a:rPr lang="en-US" altLang="en-US" dirty="0">
                <a:solidFill>
                  <a:srgbClr val="212529"/>
                </a:solidFill>
              </a:rPr>
              <a:t>-290</a:t>
            </a:r>
          </a:p>
          <a:p>
            <a:pPr defTabSz="914400" eaLnBrk="0" fontAlgn="base" hangingPunct="0">
              <a:spcBef>
                <a:spcPct val="0"/>
              </a:spcBef>
              <a:spcAft>
                <a:spcPct val="0"/>
              </a:spcAft>
            </a:pPr>
            <a:r>
              <a:rPr lang="en-US" altLang="en-US" dirty="0">
                <a:solidFill>
                  <a:srgbClr val="212529"/>
                </a:solidFill>
              </a:rPr>
              <a:t>+7</a:t>
            </a:r>
          </a:p>
          <a:p>
            <a:pPr defTabSz="914400" eaLnBrk="0" fontAlgn="base" hangingPunct="0">
              <a:spcBef>
                <a:spcPct val="0"/>
              </a:spcBef>
              <a:spcAft>
                <a:spcPct val="0"/>
              </a:spcAft>
            </a:pPr>
            <a:r>
              <a:rPr lang="en-US" altLang="en-US" dirty="0">
                <a:solidFill>
                  <a:srgbClr val="212529"/>
                </a:solidFill>
              </a:rPr>
              <a:t>+290</a:t>
            </a:r>
          </a:p>
        </p:txBody>
      </p:sp>
      <p:sp>
        <p:nvSpPr>
          <p:cNvPr id="10" name="TextBox 9">
            <a:extLst>
              <a:ext uri="{FF2B5EF4-FFF2-40B4-BE49-F238E27FC236}">
                <a16:creationId xmlns:a16="http://schemas.microsoft.com/office/drawing/2014/main" id="{B7D5826F-CE2D-43F5-BF62-16589DABE9CD}"/>
              </a:ext>
            </a:extLst>
          </p:cNvPr>
          <p:cNvSpPr txBox="1"/>
          <p:nvPr/>
        </p:nvSpPr>
        <p:spPr>
          <a:xfrm>
            <a:off x="2651778" y="4279524"/>
            <a:ext cx="8016222" cy="2585323"/>
          </a:xfrm>
          <a:prstGeom prst="rect">
            <a:avLst/>
          </a:prstGeom>
          <a:noFill/>
        </p:spPr>
        <p:txBody>
          <a:bodyPr wrap="square">
            <a:spAutoFit/>
          </a:bodyPr>
          <a:lstStyle/>
          <a:p>
            <a:pPr defTabSz="914400" eaLnBrk="0" fontAlgn="base" hangingPunct="0">
              <a:spcBef>
                <a:spcPct val="0"/>
              </a:spcBef>
              <a:spcAft>
                <a:spcPct val="0"/>
              </a:spcAft>
            </a:pPr>
            <a:r>
              <a:rPr lang="en-US" altLang="en-US" dirty="0">
                <a:solidFill>
                  <a:srgbClr val="212529"/>
                </a:solidFill>
              </a:rPr>
              <a:t>PROBLEM 3(1): Which of the following statements concerning estimating delta H from bond energies is incorrect?</a:t>
            </a:r>
          </a:p>
          <a:p>
            <a:pPr defTabSz="914400" eaLnBrk="0" fontAlgn="base" hangingPunct="0">
              <a:spcBef>
                <a:spcPct val="0"/>
              </a:spcBef>
              <a:spcAft>
                <a:spcPct val="0"/>
              </a:spcAft>
            </a:pPr>
            <a:r>
              <a:rPr lang="en-US" altLang="en-US" dirty="0">
                <a:solidFill>
                  <a:srgbClr val="212529"/>
                </a:solidFill>
              </a:rPr>
              <a:t>a) The sum of the bond energies of the reactants is subtracted from the sum of the bond energies of the products.</a:t>
            </a:r>
          </a:p>
          <a:p>
            <a:pPr defTabSz="914400" eaLnBrk="0" fontAlgn="base" hangingPunct="0">
              <a:spcBef>
                <a:spcPct val="0"/>
              </a:spcBef>
              <a:spcAft>
                <a:spcPct val="0"/>
              </a:spcAft>
            </a:pPr>
            <a:r>
              <a:rPr lang="en-US" altLang="en-US" dirty="0">
                <a:solidFill>
                  <a:srgbClr val="212529"/>
                </a:solidFill>
              </a:rPr>
              <a:t>b) Bond breaking is endothermic (pos).</a:t>
            </a:r>
          </a:p>
          <a:p>
            <a:pPr defTabSz="914400" eaLnBrk="0" fontAlgn="base" hangingPunct="0">
              <a:spcBef>
                <a:spcPct val="0"/>
              </a:spcBef>
              <a:spcAft>
                <a:spcPct val="0"/>
              </a:spcAft>
            </a:pPr>
            <a:r>
              <a:rPr lang="en-US" altLang="en-US" dirty="0">
                <a:solidFill>
                  <a:srgbClr val="212529"/>
                </a:solidFill>
              </a:rPr>
              <a:t>c) Bond making is exothermic (neg).</a:t>
            </a:r>
          </a:p>
          <a:p>
            <a:pPr defTabSz="914400" eaLnBrk="0" fontAlgn="base" hangingPunct="0">
              <a:spcBef>
                <a:spcPct val="0"/>
              </a:spcBef>
              <a:spcAft>
                <a:spcPct val="0"/>
              </a:spcAft>
            </a:pPr>
            <a:r>
              <a:rPr lang="en-US" altLang="en-US" dirty="0">
                <a:solidFill>
                  <a:srgbClr val="212529"/>
                </a:solidFill>
              </a:rPr>
              <a:t>d) Bond energies must be multiplied by the number of each bond and the number of moles of the species in the balanced equation.</a:t>
            </a:r>
          </a:p>
          <a:p>
            <a:pPr defTabSz="914400" eaLnBrk="0" fontAlgn="base" hangingPunct="0">
              <a:spcBef>
                <a:spcPct val="0"/>
              </a:spcBef>
              <a:spcAft>
                <a:spcPct val="0"/>
              </a:spcAft>
            </a:pPr>
            <a:r>
              <a:rPr lang="en-US" altLang="en-US" dirty="0">
                <a:solidFill>
                  <a:srgbClr val="212529"/>
                </a:solidFill>
              </a:rPr>
              <a:t>e) Bond energies are average values.</a:t>
            </a:r>
          </a:p>
        </p:txBody>
      </p:sp>
      <p:sp>
        <p:nvSpPr>
          <p:cNvPr id="11" name="TextBox 10">
            <a:extLst>
              <a:ext uri="{FF2B5EF4-FFF2-40B4-BE49-F238E27FC236}">
                <a16:creationId xmlns:a16="http://schemas.microsoft.com/office/drawing/2014/main" id="{4EA5BFD9-9DD2-4245-A59A-7A5AC7CBC7AA}"/>
              </a:ext>
            </a:extLst>
          </p:cNvPr>
          <p:cNvSpPr txBox="1"/>
          <p:nvPr/>
        </p:nvSpPr>
        <p:spPr>
          <a:xfrm>
            <a:off x="3598606" y="1684552"/>
            <a:ext cx="6405717" cy="646331"/>
          </a:xfrm>
          <a:prstGeom prst="rect">
            <a:avLst/>
          </a:prstGeom>
          <a:noFill/>
        </p:spPr>
        <p:txBody>
          <a:bodyPr wrap="square">
            <a:spAutoFit/>
          </a:bodyPr>
          <a:lstStyle/>
          <a:p>
            <a:r>
              <a:rPr lang="en-GB" dirty="0">
                <a:solidFill>
                  <a:srgbClr val="00B050"/>
                </a:solidFill>
                <a:sym typeface="Symbol" panose="05050102010706020507" pitchFamily="18" charset="2"/>
              </a:rPr>
              <a:t></a:t>
            </a:r>
            <a:r>
              <a:rPr lang="en-GB" baseline="-25000" dirty="0" err="1">
                <a:solidFill>
                  <a:srgbClr val="00B050"/>
                </a:solidFill>
                <a:sym typeface="Symbol" panose="05050102010706020507" pitchFamily="18" charset="2"/>
              </a:rPr>
              <a:t>rxn</a:t>
            </a:r>
            <a:r>
              <a:rPr lang="en-GB" dirty="0" err="1">
                <a:solidFill>
                  <a:srgbClr val="00B050"/>
                </a:solidFill>
                <a:sym typeface="Symbol" panose="05050102010706020507" pitchFamily="18" charset="2"/>
              </a:rPr>
              <a:t>H</a:t>
            </a:r>
            <a:r>
              <a:rPr lang="en-GB" dirty="0">
                <a:solidFill>
                  <a:srgbClr val="00B050"/>
                </a:solidFill>
                <a:sym typeface="Symbol" panose="05050102010706020507" pitchFamily="18" charset="2"/>
              </a:rPr>
              <a:t> = </a:t>
            </a:r>
            <a:r>
              <a:rPr lang="en-GB" dirty="0">
                <a:solidFill>
                  <a:srgbClr val="0000FF"/>
                </a:solidFill>
                <a:sym typeface="Symbol" panose="05050102010706020507" pitchFamily="18" charset="2"/>
              </a:rPr>
              <a:t>broken</a:t>
            </a:r>
            <a:r>
              <a:rPr lang="en-GB" dirty="0">
                <a:solidFill>
                  <a:srgbClr val="00B050"/>
                </a:solidFill>
                <a:sym typeface="Symbol" panose="05050102010706020507" pitchFamily="18" charset="2"/>
              </a:rPr>
              <a:t> – </a:t>
            </a:r>
            <a:r>
              <a:rPr lang="en-GB" dirty="0">
                <a:solidFill>
                  <a:srgbClr val="FF0000"/>
                </a:solidFill>
                <a:sym typeface="Symbol" panose="05050102010706020507" pitchFamily="18" charset="2"/>
              </a:rPr>
              <a:t>formed </a:t>
            </a:r>
            <a:r>
              <a:rPr lang="en-GB" dirty="0">
                <a:solidFill>
                  <a:srgbClr val="00B050"/>
                </a:solidFill>
                <a:sym typeface="Symbol" panose="05050102010706020507" pitchFamily="18" charset="2"/>
              </a:rPr>
              <a:t>= </a:t>
            </a:r>
            <a:r>
              <a:rPr lang="en-GB" dirty="0">
                <a:solidFill>
                  <a:srgbClr val="0000FF"/>
                </a:solidFill>
                <a:sym typeface="Symbol" panose="05050102010706020507" pitchFamily="18" charset="2"/>
              </a:rPr>
              <a:t>(1 x H-H + 1 x I-I) </a:t>
            </a:r>
            <a:r>
              <a:rPr lang="en-GB" dirty="0">
                <a:solidFill>
                  <a:srgbClr val="00B050"/>
                </a:solidFill>
                <a:sym typeface="Symbol" panose="05050102010706020507" pitchFamily="18" charset="2"/>
              </a:rPr>
              <a:t>– </a:t>
            </a:r>
            <a:r>
              <a:rPr lang="en-GB" dirty="0">
                <a:solidFill>
                  <a:srgbClr val="FF0000"/>
                </a:solidFill>
                <a:sym typeface="Symbol" panose="05050102010706020507" pitchFamily="18" charset="2"/>
              </a:rPr>
              <a:t>(2 x H-I)</a:t>
            </a:r>
            <a:r>
              <a:rPr lang="en-GB" dirty="0">
                <a:solidFill>
                  <a:srgbClr val="00B050"/>
                </a:solidFill>
                <a:sym typeface="Symbol" panose="05050102010706020507" pitchFamily="18" charset="2"/>
              </a:rPr>
              <a:t> = </a:t>
            </a:r>
          </a:p>
          <a:p>
            <a:r>
              <a:rPr lang="en-GB" dirty="0">
                <a:solidFill>
                  <a:srgbClr val="00B050"/>
                </a:solidFill>
                <a:sym typeface="Symbol" panose="05050102010706020507" pitchFamily="18" charset="2"/>
              </a:rPr>
              <a:t>= </a:t>
            </a:r>
            <a:r>
              <a:rPr lang="en-GB" dirty="0">
                <a:solidFill>
                  <a:srgbClr val="0000FF"/>
                </a:solidFill>
                <a:sym typeface="Symbol" panose="05050102010706020507" pitchFamily="18" charset="2"/>
              </a:rPr>
              <a:t>(436 + 151) </a:t>
            </a:r>
            <a:r>
              <a:rPr lang="en-GB" dirty="0">
                <a:solidFill>
                  <a:srgbClr val="00B050"/>
                </a:solidFill>
                <a:sym typeface="Symbol" panose="05050102010706020507" pitchFamily="18" charset="2"/>
              </a:rPr>
              <a:t>– </a:t>
            </a:r>
            <a:r>
              <a:rPr lang="en-GB" dirty="0">
                <a:solidFill>
                  <a:srgbClr val="FF0000"/>
                </a:solidFill>
                <a:sym typeface="Symbol" panose="05050102010706020507" pitchFamily="18" charset="2"/>
              </a:rPr>
              <a:t>(2 x 297)  </a:t>
            </a:r>
            <a:r>
              <a:rPr lang="en-GB" dirty="0">
                <a:solidFill>
                  <a:srgbClr val="00B050"/>
                </a:solidFill>
                <a:sym typeface="Symbol" panose="05050102010706020507" pitchFamily="18" charset="2"/>
              </a:rPr>
              <a:t>= -7</a:t>
            </a:r>
            <a:endParaRPr lang="en-GB" dirty="0">
              <a:solidFill>
                <a:srgbClr val="FF0000"/>
              </a:solidFill>
              <a:sym typeface="Symbol" panose="05050102010706020507" pitchFamily="18" charset="2"/>
            </a:endParaRPr>
          </a:p>
        </p:txBody>
      </p:sp>
      <p:sp>
        <p:nvSpPr>
          <p:cNvPr id="12" name="Oval 11">
            <a:extLst>
              <a:ext uri="{FF2B5EF4-FFF2-40B4-BE49-F238E27FC236}">
                <a16:creationId xmlns:a16="http://schemas.microsoft.com/office/drawing/2014/main" id="{BE117456-36E3-4584-AE7C-8513FAEAB1B6}"/>
              </a:ext>
            </a:extLst>
          </p:cNvPr>
          <p:cNvSpPr/>
          <p:nvPr/>
        </p:nvSpPr>
        <p:spPr>
          <a:xfrm>
            <a:off x="1523999" y="1659011"/>
            <a:ext cx="1008620" cy="342460"/>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9F29BF5D-5593-401C-AF2B-C3E3EA4C8FD2}"/>
              </a:ext>
            </a:extLst>
          </p:cNvPr>
          <p:cNvSpPr txBox="1"/>
          <p:nvPr/>
        </p:nvSpPr>
        <p:spPr>
          <a:xfrm>
            <a:off x="2532619" y="2432568"/>
            <a:ext cx="8380080" cy="923330"/>
          </a:xfrm>
          <a:prstGeom prst="rect">
            <a:avLst/>
          </a:prstGeom>
          <a:noFill/>
        </p:spPr>
        <p:txBody>
          <a:bodyPr wrap="square">
            <a:spAutoFit/>
          </a:bodyPr>
          <a:lstStyle/>
          <a:p>
            <a:pPr marL="342900" indent="-342900">
              <a:buFont typeface="+mj-lt"/>
              <a:buAutoNum type="arabicPeriod" startAt="2"/>
              <a:tabLst>
                <a:tab pos="457200" algn="l"/>
              </a:tabLst>
            </a:pPr>
            <a:r>
              <a:rPr lang="en-GB" dirty="0">
                <a:latin typeface="Calibri" panose="020F0502020204030204" pitchFamily="34" charset="0"/>
                <a:ea typeface="DengXian" panose="02010600030101010101" pitchFamily="2" charset="-122"/>
                <a:cs typeface="Calibri" panose="020F0502020204030204" pitchFamily="34" charset="0"/>
              </a:rPr>
              <a:t>Given these bond energies in kJ/mol: (C – C) = 348, (C = C) = 614, (H – C) = 413, (H – H) = 436, (O = O) = 495, (C – O) = 396, (C = O) = 799, (O – H) = 463, estimate </a:t>
            </a:r>
            <a:r>
              <a:rPr lang="en-GB" dirty="0">
                <a:latin typeface="Calibri" panose="020F0502020204030204" pitchFamily="34" charset="0"/>
                <a:ea typeface="DengXian" panose="02010600030101010101" pitchFamily="2" charset="-122"/>
                <a:cs typeface="Calibri" panose="020F0502020204030204" pitchFamily="34" charset="0"/>
                <a:sym typeface="Symbol" panose="05050102010706020507" pitchFamily="18" charset="2"/>
              </a:rPr>
              <a:t></a:t>
            </a:r>
            <a:r>
              <a:rPr lang="en-GB" dirty="0">
                <a:latin typeface="Calibri" panose="020F0502020204030204" pitchFamily="34" charset="0"/>
                <a:ea typeface="DengXian" panose="02010600030101010101" pitchFamily="2" charset="-122"/>
                <a:cs typeface="Calibri" panose="020F0502020204030204" pitchFamily="34" charset="0"/>
              </a:rPr>
              <a:t>H</a:t>
            </a:r>
            <a:r>
              <a:rPr lang="en-GB" baseline="30000" dirty="0">
                <a:latin typeface="Calibri" panose="020F0502020204030204" pitchFamily="34" charset="0"/>
                <a:ea typeface="DengXian" panose="02010600030101010101" pitchFamily="2" charset="-122"/>
                <a:cs typeface="Calibri" panose="020F0502020204030204" pitchFamily="34" charset="0"/>
              </a:rPr>
              <a:t>o</a:t>
            </a:r>
            <a:r>
              <a:rPr lang="en-GB" dirty="0">
                <a:latin typeface="Calibri" panose="020F0502020204030204" pitchFamily="34" charset="0"/>
                <a:ea typeface="DengXian" panose="02010600030101010101" pitchFamily="2" charset="-122"/>
                <a:cs typeface="Calibri" panose="020F0502020204030204" pitchFamily="34" charset="0"/>
              </a:rPr>
              <a:t> for the following reaction: </a:t>
            </a:r>
            <a:r>
              <a:rPr lang="en-GB" b="1" dirty="0">
                <a:latin typeface="Calibri" panose="020F0502020204030204" pitchFamily="34" charset="0"/>
                <a:ea typeface="DengXian" panose="02010600030101010101" pitchFamily="2" charset="-122"/>
                <a:cs typeface="Calibri" panose="020F0502020204030204" pitchFamily="34" charset="0"/>
              </a:rPr>
              <a:t>2 C</a:t>
            </a:r>
            <a:r>
              <a:rPr lang="en-GB" b="1" baseline="-25000" dirty="0">
                <a:latin typeface="Calibri" panose="020F0502020204030204" pitchFamily="34" charset="0"/>
                <a:ea typeface="DengXian" panose="02010600030101010101" pitchFamily="2" charset="-122"/>
                <a:cs typeface="Calibri" panose="020F0502020204030204" pitchFamily="34" charset="0"/>
              </a:rPr>
              <a:t>2</a:t>
            </a:r>
            <a:r>
              <a:rPr lang="en-GB" b="1" dirty="0">
                <a:latin typeface="Calibri" panose="020F0502020204030204" pitchFamily="34" charset="0"/>
                <a:ea typeface="DengXian" panose="02010600030101010101" pitchFamily="2" charset="-122"/>
                <a:cs typeface="Calibri" panose="020F0502020204030204" pitchFamily="34" charset="0"/>
              </a:rPr>
              <a:t>H</a:t>
            </a:r>
            <a:r>
              <a:rPr lang="en-GB" b="1" baseline="-25000" dirty="0">
                <a:latin typeface="Calibri" panose="020F0502020204030204" pitchFamily="34" charset="0"/>
                <a:ea typeface="DengXian" panose="02010600030101010101" pitchFamily="2" charset="-122"/>
                <a:cs typeface="Calibri" panose="020F0502020204030204" pitchFamily="34" charset="0"/>
              </a:rPr>
              <a:t>6</a:t>
            </a:r>
            <a:r>
              <a:rPr lang="en-GB" b="1" dirty="0">
                <a:latin typeface="Calibri" panose="020F0502020204030204" pitchFamily="34" charset="0"/>
                <a:ea typeface="DengXian" panose="02010600030101010101" pitchFamily="2" charset="-122"/>
                <a:cs typeface="Calibri" panose="020F0502020204030204" pitchFamily="34" charset="0"/>
              </a:rPr>
              <a:t> (g)   +   7 O</a:t>
            </a:r>
            <a:r>
              <a:rPr lang="en-GB" b="1" baseline="-25000" dirty="0">
                <a:latin typeface="Calibri" panose="020F0502020204030204" pitchFamily="34" charset="0"/>
                <a:ea typeface="DengXian" panose="02010600030101010101" pitchFamily="2" charset="-122"/>
                <a:cs typeface="Calibri" panose="020F0502020204030204" pitchFamily="34" charset="0"/>
              </a:rPr>
              <a:t>2</a:t>
            </a:r>
            <a:r>
              <a:rPr lang="en-GB" b="1" dirty="0">
                <a:latin typeface="Calibri" panose="020F0502020204030204" pitchFamily="34" charset="0"/>
                <a:ea typeface="DengXian" panose="02010600030101010101" pitchFamily="2" charset="-122"/>
                <a:cs typeface="Calibri" panose="020F0502020204030204" pitchFamily="34" charset="0"/>
              </a:rPr>
              <a:t> (g)   </a:t>
            </a:r>
            <a:r>
              <a:rPr lang="en-GB" b="1" dirty="0">
                <a:latin typeface="Calibri" panose="020F0502020204030204" pitchFamily="34" charset="0"/>
                <a:ea typeface="DengXian" panose="02010600030101010101" pitchFamily="2" charset="-122"/>
                <a:cs typeface="Calibri" panose="020F0502020204030204" pitchFamily="34" charset="0"/>
                <a:sym typeface="Wingdings" panose="05000000000000000000" pitchFamily="2" charset="2"/>
              </a:rPr>
              <a:t></a:t>
            </a:r>
            <a:r>
              <a:rPr lang="en-GB" b="1" dirty="0">
                <a:latin typeface="Calibri" panose="020F0502020204030204" pitchFamily="34" charset="0"/>
                <a:ea typeface="DengXian" panose="02010600030101010101" pitchFamily="2" charset="-122"/>
                <a:cs typeface="Calibri" panose="020F0502020204030204" pitchFamily="34" charset="0"/>
              </a:rPr>
              <a:t>   4 CO</a:t>
            </a:r>
            <a:r>
              <a:rPr lang="en-GB" b="1" baseline="-25000" dirty="0">
                <a:latin typeface="Calibri" panose="020F0502020204030204" pitchFamily="34" charset="0"/>
                <a:ea typeface="DengXian" panose="02010600030101010101" pitchFamily="2" charset="-122"/>
                <a:cs typeface="Calibri" panose="020F0502020204030204" pitchFamily="34" charset="0"/>
              </a:rPr>
              <a:t>2</a:t>
            </a:r>
            <a:r>
              <a:rPr lang="en-GB" b="1" dirty="0">
                <a:latin typeface="Calibri" panose="020F0502020204030204" pitchFamily="34" charset="0"/>
                <a:ea typeface="DengXian" panose="02010600030101010101" pitchFamily="2" charset="-122"/>
                <a:cs typeface="Calibri" panose="020F0502020204030204" pitchFamily="34" charset="0"/>
              </a:rPr>
              <a:t> (g)   +   6 H</a:t>
            </a:r>
            <a:r>
              <a:rPr lang="en-GB" b="1" baseline="-25000" dirty="0">
                <a:latin typeface="Calibri" panose="020F0502020204030204" pitchFamily="34" charset="0"/>
                <a:ea typeface="DengXian" panose="02010600030101010101" pitchFamily="2" charset="-122"/>
                <a:cs typeface="Calibri" panose="020F0502020204030204" pitchFamily="34" charset="0"/>
              </a:rPr>
              <a:t>2</a:t>
            </a:r>
            <a:r>
              <a:rPr lang="en-GB" b="1" dirty="0">
                <a:latin typeface="Calibri" panose="020F0502020204030204" pitchFamily="34" charset="0"/>
                <a:ea typeface="DengXian" panose="02010600030101010101" pitchFamily="2" charset="-122"/>
                <a:cs typeface="Calibri" panose="020F0502020204030204" pitchFamily="34" charset="0"/>
              </a:rPr>
              <a:t>O (g).</a:t>
            </a:r>
            <a:endParaRPr lang="en-GB" sz="1600" dirty="0">
              <a:latin typeface="Calibri" panose="020F0502020204030204" pitchFamily="34" charset="0"/>
              <a:ea typeface="DengXian" panose="02010600030101010101" pitchFamily="2" charset="-122"/>
            </a:endParaRPr>
          </a:p>
        </p:txBody>
      </p:sp>
      <p:sp>
        <p:nvSpPr>
          <p:cNvPr id="14" name="Text Box 2">
            <a:extLst>
              <a:ext uri="{FF2B5EF4-FFF2-40B4-BE49-F238E27FC236}">
                <a16:creationId xmlns:a16="http://schemas.microsoft.com/office/drawing/2014/main" id="{F9ECD70F-FF13-4504-8902-A4CFF5F072DD}"/>
              </a:ext>
            </a:extLst>
          </p:cNvPr>
          <p:cNvSpPr txBox="1">
            <a:spLocks noChangeArrowheads="1"/>
          </p:cNvSpPr>
          <p:nvPr/>
        </p:nvSpPr>
        <p:spPr bwMode="auto">
          <a:xfrm>
            <a:off x="1768700" y="3421026"/>
            <a:ext cx="8791797" cy="72212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r>
              <a:rPr lang="pt-PT" sz="2000" dirty="0">
                <a:solidFill>
                  <a:srgbClr val="0070C0"/>
                </a:solidFill>
                <a:latin typeface="Calibri" panose="020F0502020204030204" pitchFamily="34" charset="0"/>
                <a:ea typeface="DengXian" panose="02010600030101010101" pitchFamily="2" charset="-122"/>
              </a:rPr>
              <a:t>(2(C-C) + 12(C-H) + 7(O=O)) – (8(C=O) +12(O-H)) = 			</a:t>
            </a:r>
            <a:endParaRPr lang="en-GB" sz="2000" dirty="0">
              <a:latin typeface="Calibri" panose="020F0502020204030204" pitchFamily="34" charset="0"/>
              <a:ea typeface="DengXian" panose="02010600030101010101" pitchFamily="2" charset="-122"/>
            </a:endParaRPr>
          </a:p>
          <a:p>
            <a:r>
              <a:rPr lang="en-GB" sz="2000" dirty="0">
                <a:solidFill>
                  <a:srgbClr val="0070C0"/>
                </a:solidFill>
                <a:latin typeface="Calibri" panose="020F0502020204030204" pitchFamily="34" charset="0"/>
                <a:ea typeface="DengXian" panose="02010600030101010101" pitchFamily="2" charset="-122"/>
              </a:rPr>
              <a:t>= (2 x 348 + 12 x 413 + 7 x 495) – (8 x 799 + 12 x 463) = 9117 – 11948 = - 2831 kJ</a:t>
            </a:r>
            <a:endParaRPr lang="en-GB" sz="2000" dirty="0">
              <a:latin typeface="Calibri" panose="020F0502020204030204" pitchFamily="34" charset="0"/>
              <a:ea typeface="DengXian" panose="02010600030101010101" pitchFamily="2" charset="-122"/>
            </a:endParaRPr>
          </a:p>
          <a:p>
            <a:r>
              <a:rPr lang="en-GB" sz="1100" dirty="0">
                <a:solidFill>
                  <a:srgbClr val="0070C0"/>
                </a:solidFill>
                <a:latin typeface="Calibri" panose="020F0502020204030204" pitchFamily="34" charset="0"/>
                <a:ea typeface="DengXian" panose="02010600030101010101" pitchFamily="2" charset="-122"/>
              </a:rPr>
              <a:t> </a:t>
            </a:r>
            <a:endParaRPr lang="en-GB" sz="1100" dirty="0">
              <a:latin typeface="Calibri" panose="020F0502020204030204" pitchFamily="34" charset="0"/>
              <a:ea typeface="DengXian" panose="02010600030101010101" pitchFamily="2" charset="-122"/>
            </a:endParaRPr>
          </a:p>
          <a:p>
            <a:r>
              <a:rPr lang="en-GB" sz="1100" dirty="0">
                <a:solidFill>
                  <a:srgbClr val="0070C0"/>
                </a:solidFill>
                <a:latin typeface="Calibri" panose="020F0502020204030204" pitchFamily="34" charset="0"/>
                <a:ea typeface="DengXian" panose="02010600030101010101" pitchFamily="2" charset="-122"/>
              </a:rPr>
              <a:t> </a:t>
            </a:r>
            <a:endParaRPr lang="en-GB" sz="1100" dirty="0">
              <a:latin typeface="Calibri" panose="020F0502020204030204" pitchFamily="34" charset="0"/>
              <a:ea typeface="DengXian" panose="02010600030101010101" pitchFamily="2" charset="-122"/>
            </a:endParaRPr>
          </a:p>
          <a:p>
            <a:r>
              <a:rPr lang="en-GB" sz="1100" dirty="0">
                <a:solidFill>
                  <a:srgbClr val="0070C0"/>
                </a:solidFill>
                <a:latin typeface="Calibri" panose="020F0502020204030204" pitchFamily="34" charset="0"/>
                <a:ea typeface="DengXian" panose="02010600030101010101" pitchFamily="2" charset="-122"/>
              </a:rPr>
              <a:t> </a:t>
            </a:r>
            <a:endParaRPr lang="en-GB" sz="1100" dirty="0">
              <a:latin typeface="Calibri" panose="020F0502020204030204" pitchFamily="34" charset="0"/>
              <a:ea typeface="DengXian" panose="02010600030101010101" pitchFamily="2" charset="-122"/>
            </a:endParaRPr>
          </a:p>
          <a:p>
            <a:r>
              <a:rPr lang="en-GB" sz="1100" dirty="0">
                <a:solidFill>
                  <a:srgbClr val="0070C0"/>
                </a:solidFill>
                <a:latin typeface="Calibri" panose="020F0502020204030204" pitchFamily="34" charset="0"/>
                <a:ea typeface="DengXian" panose="02010600030101010101" pitchFamily="2" charset="-122"/>
              </a:rPr>
              <a:t> </a:t>
            </a:r>
            <a:endParaRPr lang="en-GB" sz="1100" dirty="0">
              <a:latin typeface="Calibri" panose="020F0502020204030204" pitchFamily="34" charset="0"/>
              <a:ea typeface="DengXian" panose="02010600030101010101" pitchFamily="2" charset="-122"/>
            </a:endParaRPr>
          </a:p>
          <a:p>
            <a:r>
              <a:rPr lang="en-GB" sz="1100" dirty="0">
                <a:solidFill>
                  <a:srgbClr val="0070C0"/>
                </a:solidFill>
                <a:latin typeface="Calibri" panose="020F0502020204030204" pitchFamily="34" charset="0"/>
                <a:ea typeface="DengXian" panose="02010600030101010101" pitchFamily="2" charset="-122"/>
              </a:rPr>
              <a:t> </a:t>
            </a:r>
            <a:endParaRPr lang="en-GB" sz="1100" dirty="0">
              <a:latin typeface="Calibri" panose="020F0502020204030204" pitchFamily="34" charset="0"/>
              <a:ea typeface="DengXian" panose="02010600030101010101" pitchFamily="2" charset="-122"/>
            </a:endParaRPr>
          </a:p>
        </p:txBody>
      </p:sp>
    </p:spTree>
    <p:extLst>
      <p:ext uri="{BB962C8B-B14F-4D97-AF65-F5344CB8AC3E}">
        <p14:creationId xmlns:p14="http://schemas.microsoft.com/office/powerpoint/2010/main" val="2079827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4347" y="0"/>
            <a:ext cx="10668000"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rPr>
              <a:t>HEAT OF DETONATION</a:t>
            </a:r>
            <a:endParaRPr lang="en-GB" sz="3600" b="1" dirty="0">
              <a:effectLst>
                <a:outerShdw blurRad="38100" dist="38100" dir="2700000" algn="tl">
                  <a:srgbClr val="000000">
                    <a:alpha val="43137"/>
                  </a:srgbClr>
                </a:outerShdw>
              </a:effectLst>
            </a:endParaRPr>
          </a:p>
        </p:txBody>
      </p:sp>
      <p:sp>
        <p:nvSpPr>
          <p:cNvPr id="16" name="TextBox 15">
            <a:extLst>
              <a:ext uri="{FF2B5EF4-FFF2-40B4-BE49-F238E27FC236}">
                <a16:creationId xmlns:a16="http://schemas.microsoft.com/office/drawing/2014/main" id="{AE8ADAC9-5CCC-4C72-8657-9D5BD212AF6C}"/>
              </a:ext>
            </a:extLst>
          </p:cNvPr>
          <p:cNvSpPr txBox="1"/>
          <p:nvPr/>
        </p:nvSpPr>
        <p:spPr>
          <a:xfrm>
            <a:off x="6626627" y="826533"/>
            <a:ext cx="5425947" cy="1569660"/>
          </a:xfrm>
          <a:prstGeom prst="rect">
            <a:avLst/>
          </a:prstGeom>
          <a:noFill/>
          <a:ln>
            <a:solidFill>
              <a:srgbClr val="0000FF"/>
            </a:solidFill>
          </a:ln>
        </p:spPr>
        <p:txBody>
          <a:bodyPr wrap="square">
            <a:spAutoFit/>
          </a:bodyPr>
          <a:lstStyle/>
          <a:p>
            <a:r>
              <a:rPr lang="en-GB" sz="2400" b="1" dirty="0">
                <a:cs typeface="Calibri" panose="020F0502020204030204" pitchFamily="34" charset="0"/>
              </a:rPr>
              <a:t>heat of explosion - </a:t>
            </a:r>
            <a:r>
              <a:rPr lang="en-GB" sz="2400" dirty="0">
                <a:cs typeface="Calibri" panose="020F0502020204030204" pitchFamily="34" charset="0"/>
              </a:rPr>
              <a:t>the energy liberated during the formation of decomposition products at adiabatic* conditions </a:t>
            </a:r>
            <a:r>
              <a:rPr lang="en-GB" sz="2400" b="1" dirty="0" err="1">
                <a:solidFill>
                  <a:srgbClr val="00B050"/>
                </a:solidFill>
                <a:cs typeface="Calibri" panose="020F0502020204030204" pitchFamily="34" charset="0"/>
              </a:rPr>
              <a:t>Q</a:t>
            </a:r>
            <a:r>
              <a:rPr lang="en-GB" sz="2400" b="1" baseline="-25000" dirty="0" err="1">
                <a:solidFill>
                  <a:srgbClr val="00B050"/>
                </a:solidFill>
                <a:cs typeface="Calibri" panose="020F0502020204030204" pitchFamily="34" charset="0"/>
              </a:rPr>
              <a:t>exp</a:t>
            </a:r>
            <a:r>
              <a:rPr lang="en-GB" sz="2400" dirty="0">
                <a:cs typeface="Calibri" panose="020F0502020204030204" pitchFamily="34" charset="0"/>
              </a:rPr>
              <a:t> (</a:t>
            </a:r>
            <a:r>
              <a:rPr lang="en-GB" sz="2400" b="1" dirty="0">
                <a:cs typeface="Calibri" panose="020F0502020204030204" pitchFamily="34" charset="0"/>
              </a:rPr>
              <a:t>kJ/g</a:t>
            </a:r>
            <a:r>
              <a:rPr lang="en-GB" sz="2400" dirty="0">
                <a:cs typeface="Calibri" panose="020F0502020204030204" pitchFamily="34" charset="0"/>
              </a:rPr>
              <a:t>) or </a:t>
            </a:r>
            <a:r>
              <a:rPr lang="en-GB" sz="2400" b="1" dirty="0">
                <a:solidFill>
                  <a:srgbClr val="00B050"/>
                </a:solidFill>
                <a:cs typeface="Calibri" panose="020F0502020204030204" pitchFamily="34" charset="0"/>
                <a:sym typeface="Symbol" panose="05050102010706020507" pitchFamily="18" charset="2"/>
              </a:rPr>
              <a:t></a:t>
            </a:r>
            <a:r>
              <a:rPr lang="en-GB" sz="2400" b="1" baseline="-25000" dirty="0" err="1">
                <a:solidFill>
                  <a:srgbClr val="00B050"/>
                </a:solidFill>
                <a:cs typeface="Calibri" panose="020F0502020204030204" pitchFamily="34" charset="0"/>
                <a:sym typeface="Symbol" panose="05050102010706020507" pitchFamily="18" charset="2"/>
              </a:rPr>
              <a:t>det</a:t>
            </a:r>
            <a:r>
              <a:rPr lang="en-GB" sz="2400" b="1" dirty="0" err="1">
                <a:solidFill>
                  <a:srgbClr val="00B050"/>
                </a:solidFill>
                <a:cs typeface="Calibri" panose="020F0502020204030204" pitchFamily="34" charset="0"/>
                <a:sym typeface="Symbol" panose="05050102010706020507" pitchFamily="18" charset="2"/>
              </a:rPr>
              <a:t>H</a:t>
            </a:r>
            <a:r>
              <a:rPr lang="en-GB" sz="2400" b="1" dirty="0">
                <a:solidFill>
                  <a:srgbClr val="00B050"/>
                </a:solidFill>
                <a:cs typeface="Calibri" panose="020F0502020204030204" pitchFamily="34" charset="0"/>
                <a:sym typeface="Symbol" panose="05050102010706020507" pitchFamily="18" charset="2"/>
              </a:rPr>
              <a:t>° </a:t>
            </a:r>
            <a:r>
              <a:rPr lang="en-GB" sz="2400" b="1" dirty="0">
                <a:cs typeface="Calibri" panose="020F0502020204030204" pitchFamily="34" charset="0"/>
                <a:sym typeface="Symbol" panose="05050102010706020507" pitchFamily="18" charset="2"/>
              </a:rPr>
              <a:t>(kJ/mol)</a:t>
            </a:r>
            <a:endParaRPr lang="en-GB" sz="2400" dirty="0">
              <a:cs typeface="Calibri" panose="020F0502020204030204" pitchFamily="34" charset="0"/>
            </a:endParaRPr>
          </a:p>
        </p:txBody>
      </p:sp>
      <p:sp>
        <p:nvSpPr>
          <p:cNvPr id="22" name="TextBox 21">
            <a:extLst>
              <a:ext uri="{FF2B5EF4-FFF2-40B4-BE49-F238E27FC236}">
                <a16:creationId xmlns:a16="http://schemas.microsoft.com/office/drawing/2014/main" id="{50C066EE-2D91-4E64-9D9D-1A9821CF4CF5}"/>
              </a:ext>
            </a:extLst>
          </p:cNvPr>
          <p:cNvSpPr txBox="1"/>
          <p:nvPr/>
        </p:nvSpPr>
        <p:spPr>
          <a:xfrm>
            <a:off x="1099110" y="4053015"/>
            <a:ext cx="10282653" cy="1200329"/>
          </a:xfrm>
          <a:prstGeom prst="rect">
            <a:avLst/>
          </a:prstGeom>
          <a:noFill/>
        </p:spPr>
        <p:txBody>
          <a:bodyPr wrap="square">
            <a:spAutoFit/>
          </a:bodyPr>
          <a:lstStyle/>
          <a:p>
            <a:r>
              <a:rPr lang="en-US" sz="2400" dirty="0">
                <a:solidFill>
                  <a:srgbClr val="202124"/>
                </a:solidFill>
                <a:cs typeface="Calibri" panose="020F0502020204030204" pitchFamily="34" charset="0"/>
              </a:rPr>
              <a:t>- </a:t>
            </a:r>
            <a:r>
              <a:rPr lang="en-US" sz="2400" b="1" dirty="0">
                <a:solidFill>
                  <a:srgbClr val="202124"/>
                </a:solidFill>
                <a:cs typeface="Calibri" panose="020F0502020204030204" pitchFamily="34" charset="0"/>
              </a:rPr>
              <a:t>combustion</a:t>
            </a:r>
            <a:r>
              <a:rPr lang="en-US" sz="2400" dirty="0">
                <a:solidFill>
                  <a:srgbClr val="202124"/>
                </a:solidFill>
                <a:cs typeface="Calibri" panose="020F0502020204030204" pitchFamily="34" charset="0"/>
              </a:rPr>
              <a:t> - produces heat and gases slowly for a certain time period, </a:t>
            </a:r>
          </a:p>
          <a:p>
            <a:r>
              <a:rPr lang="en-US" sz="2400" dirty="0">
                <a:solidFill>
                  <a:srgbClr val="202124"/>
                </a:solidFill>
                <a:cs typeface="Calibri" panose="020F0502020204030204" pitchFamily="34" charset="0"/>
              </a:rPr>
              <a:t>- </a:t>
            </a:r>
            <a:r>
              <a:rPr lang="en-US" sz="2400" b="1" dirty="0">
                <a:solidFill>
                  <a:srgbClr val="202124"/>
                </a:solidFill>
                <a:cs typeface="Calibri" panose="020F0502020204030204" pitchFamily="34" charset="0"/>
              </a:rPr>
              <a:t>explosion</a:t>
            </a:r>
            <a:r>
              <a:rPr lang="en-US" sz="2400" dirty="0">
                <a:solidFill>
                  <a:srgbClr val="202124"/>
                </a:solidFill>
                <a:cs typeface="Calibri" panose="020F0502020204030204" pitchFamily="34" charset="0"/>
              </a:rPr>
              <a:t> – produces heat and gases rapidly in an instant</a:t>
            </a:r>
          </a:p>
          <a:p>
            <a:r>
              <a:rPr lang="en-US" sz="2400" dirty="0">
                <a:solidFill>
                  <a:srgbClr val="202124"/>
                </a:solidFill>
                <a:cs typeface="Calibri" panose="020F0502020204030204" pitchFamily="34" charset="0"/>
              </a:rPr>
              <a:t>- heat of explosion provides information about work capacity of the explosives.</a:t>
            </a:r>
            <a:endParaRPr lang="en-GB" sz="2400" dirty="0">
              <a:cs typeface="Calibri" panose="020F0502020204030204" pitchFamily="34" charset="0"/>
            </a:endParaRPr>
          </a:p>
        </p:txBody>
      </p:sp>
      <p:sp>
        <p:nvSpPr>
          <p:cNvPr id="2" name="TextBox 1">
            <a:extLst>
              <a:ext uri="{FF2B5EF4-FFF2-40B4-BE49-F238E27FC236}">
                <a16:creationId xmlns:a16="http://schemas.microsoft.com/office/drawing/2014/main" id="{FCF609C5-6AD8-493D-B1C0-0C17214B72B6}"/>
              </a:ext>
            </a:extLst>
          </p:cNvPr>
          <p:cNvSpPr txBox="1"/>
          <p:nvPr/>
        </p:nvSpPr>
        <p:spPr>
          <a:xfrm>
            <a:off x="2543907" y="5530114"/>
            <a:ext cx="6480720" cy="830997"/>
          </a:xfrm>
          <a:prstGeom prst="rect">
            <a:avLst/>
          </a:prstGeom>
          <a:noFill/>
        </p:spPr>
        <p:txBody>
          <a:bodyPr wrap="square" rtlCol="0">
            <a:spAutoFit/>
          </a:bodyPr>
          <a:lstStyle/>
          <a:p>
            <a:r>
              <a:rPr lang="en-GB" sz="2400" dirty="0">
                <a:cs typeface="Calibri" panose="020F0502020204030204" pitchFamily="34" charset="0"/>
              </a:rPr>
              <a:t>- </a:t>
            </a:r>
            <a:r>
              <a:rPr lang="en-GB" sz="2400" b="1" dirty="0">
                <a:cs typeface="Calibri" panose="020F0502020204030204" pitchFamily="34" charset="0"/>
              </a:rPr>
              <a:t>detonation</a:t>
            </a:r>
            <a:r>
              <a:rPr lang="en-GB" sz="2400" dirty="0">
                <a:cs typeface="Calibri" panose="020F0502020204030204" pitchFamily="34" charset="0"/>
              </a:rPr>
              <a:t> - s</a:t>
            </a:r>
            <a:r>
              <a:rPr lang="en-US" sz="2400" dirty="0" err="1">
                <a:cs typeface="Calibri" panose="020F0502020204030204" pitchFamily="34" charset="0"/>
              </a:rPr>
              <a:t>upersonic</a:t>
            </a:r>
            <a:r>
              <a:rPr lang="en-US" sz="2400" dirty="0">
                <a:cs typeface="Calibri" panose="020F0502020204030204" pitchFamily="34" charset="0"/>
              </a:rPr>
              <a:t> explosions created by high explosives that travel through shock waves</a:t>
            </a:r>
            <a:endParaRPr lang="en-GB" sz="2400" dirty="0">
              <a:cs typeface="Calibri" panose="020F0502020204030204" pitchFamily="34" charset="0"/>
            </a:endParaRPr>
          </a:p>
        </p:txBody>
      </p:sp>
      <p:grpSp>
        <p:nvGrpSpPr>
          <p:cNvPr id="26" name="Group 25">
            <a:extLst>
              <a:ext uri="{FF2B5EF4-FFF2-40B4-BE49-F238E27FC236}">
                <a16:creationId xmlns:a16="http://schemas.microsoft.com/office/drawing/2014/main" id="{72CD5E11-1714-40E6-862C-FA1EFA34ABAA}"/>
              </a:ext>
            </a:extLst>
          </p:cNvPr>
          <p:cNvGrpSpPr/>
          <p:nvPr/>
        </p:nvGrpSpPr>
        <p:grpSpPr>
          <a:xfrm>
            <a:off x="113576" y="890811"/>
            <a:ext cx="6148346" cy="2812602"/>
            <a:chOff x="2007640" y="2081346"/>
            <a:chExt cx="4273049" cy="1916278"/>
          </a:xfrm>
        </p:grpSpPr>
        <p:sp>
          <p:nvSpPr>
            <p:cNvPr id="15" name="Rectangle 14">
              <a:extLst>
                <a:ext uri="{FF2B5EF4-FFF2-40B4-BE49-F238E27FC236}">
                  <a16:creationId xmlns:a16="http://schemas.microsoft.com/office/drawing/2014/main" id="{166E64EE-7505-49A3-887E-2477582903C7}"/>
                </a:ext>
              </a:extLst>
            </p:cNvPr>
            <p:cNvSpPr/>
            <p:nvPr/>
          </p:nvSpPr>
          <p:spPr>
            <a:xfrm>
              <a:off x="2085174" y="2081346"/>
              <a:ext cx="4195515" cy="19162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cs typeface="Calibri" panose="020F0502020204030204" pitchFamily="34" charset="0"/>
              </a:endParaRPr>
            </a:p>
          </p:txBody>
        </p:sp>
        <p:pic>
          <p:nvPicPr>
            <p:cNvPr id="19" name="Picture 18">
              <a:extLst>
                <a:ext uri="{FF2B5EF4-FFF2-40B4-BE49-F238E27FC236}">
                  <a16:creationId xmlns:a16="http://schemas.microsoft.com/office/drawing/2014/main" id="{175A968C-F929-4F28-A02E-E1377B68FA4E}"/>
                </a:ext>
              </a:extLst>
            </p:cNvPr>
            <p:cNvPicPr>
              <a:picLocks noChangeAspect="1"/>
            </p:cNvPicPr>
            <p:nvPr/>
          </p:nvPicPr>
          <p:blipFill>
            <a:blip r:embed="rId3"/>
            <a:stretch>
              <a:fillRect/>
            </a:stretch>
          </p:blipFill>
          <p:spPr>
            <a:xfrm>
              <a:off x="2362996" y="2093807"/>
              <a:ext cx="3902761" cy="1899344"/>
            </a:xfrm>
            <a:prstGeom prst="rect">
              <a:avLst/>
            </a:prstGeom>
          </p:spPr>
        </p:pic>
        <p:sp>
          <p:nvSpPr>
            <p:cNvPr id="24" name="TextBox 23">
              <a:extLst>
                <a:ext uri="{FF2B5EF4-FFF2-40B4-BE49-F238E27FC236}">
                  <a16:creationId xmlns:a16="http://schemas.microsoft.com/office/drawing/2014/main" id="{47C04209-D65C-4EAD-BC1B-D60DB93A6BD3}"/>
                </a:ext>
              </a:extLst>
            </p:cNvPr>
            <p:cNvSpPr txBox="1"/>
            <p:nvPr/>
          </p:nvSpPr>
          <p:spPr>
            <a:xfrm>
              <a:off x="2007640" y="3012370"/>
              <a:ext cx="971847" cy="272602"/>
            </a:xfrm>
            <a:prstGeom prst="rect">
              <a:avLst/>
            </a:prstGeom>
            <a:noFill/>
          </p:spPr>
          <p:txBody>
            <a:bodyPr wrap="square">
              <a:spAutoFit/>
            </a:bodyPr>
            <a:lstStyle/>
            <a:p>
              <a:r>
                <a:rPr lang="en-GB" sz="2000" b="1">
                  <a:solidFill>
                    <a:srgbClr val="00B050"/>
                  </a:solidFill>
                  <a:cs typeface="Calibri" panose="020F0502020204030204" pitchFamily="34" charset="0"/>
                  <a:sym typeface="Symbol" panose="05050102010706020507" pitchFamily="18" charset="2"/>
                </a:rPr>
                <a:t></a:t>
              </a:r>
              <a:r>
                <a:rPr lang="en-GB" sz="2000" b="1" baseline="-25000">
                  <a:solidFill>
                    <a:srgbClr val="00B050"/>
                  </a:solidFill>
                  <a:cs typeface="Calibri" panose="020F0502020204030204" pitchFamily="34" charset="0"/>
                  <a:sym typeface="Symbol" panose="05050102010706020507" pitchFamily="18" charset="2"/>
                </a:rPr>
                <a:t>f</a:t>
              </a:r>
              <a:r>
                <a:rPr lang="en-GB" sz="2000" b="1">
                  <a:solidFill>
                    <a:srgbClr val="00B050"/>
                  </a:solidFill>
                  <a:cs typeface="Calibri" panose="020F0502020204030204" pitchFamily="34" charset="0"/>
                  <a:sym typeface="Symbol" panose="05050102010706020507" pitchFamily="18" charset="2"/>
                </a:rPr>
                <a:t>H°</a:t>
              </a:r>
              <a:r>
                <a:rPr lang="en-GB" sz="2000" b="1" baseline="-25000">
                  <a:solidFill>
                    <a:srgbClr val="00B050"/>
                  </a:solidFill>
                  <a:cs typeface="Calibri" panose="020F0502020204030204" pitchFamily="34" charset="0"/>
                  <a:sym typeface="Symbol" panose="05050102010706020507" pitchFamily="18" charset="2"/>
                </a:rPr>
                <a:t>1</a:t>
              </a:r>
              <a:r>
                <a:rPr lang="en-GB" sz="2000" b="1">
                  <a:solidFill>
                    <a:srgbClr val="00B050"/>
                  </a:solidFill>
                  <a:cs typeface="Calibri" panose="020F0502020204030204" pitchFamily="34" charset="0"/>
                  <a:sym typeface="Symbol" panose="05050102010706020507" pitchFamily="18" charset="2"/>
                </a:rPr>
                <a:t> = </a:t>
              </a:r>
              <a:endParaRPr lang="en-GB" sz="2000">
                <a:cs typeface="Calibri" panose="020F0502020204030204" pitchFamily="34" charset="0"/>
              </a:endParaRPr>
            </a:p>
          </p:txBody>
        </p:sp>
        <p:sp>
          <p:nvSpPr>
            <p:cNvPr id="25" name="TextBox 24">
              <a:extLst>
                <a:ext uri="{FF2B5EF4-FFF2-40B4-BE49-F238E27FC236}">
                  <a16:creationId xmlns:a16="http://schemas.microsoft.com/office/drawing/2014/main" id="{72ABB015-0AAC-4F45-82BB-B39FD115B182}"/>
                </a:ext>
              </a:extLst>
            </p:cNvPr>
            <p:cNvSpPr txBox="1"/>
            <p:nvPr/>
          </p:nvSpPr>
          <p:spPr>
            <a:xfrm>
              <a:off x="5133380" y="3012370"/>
              <a:ext cx="971847" cy="272602"/>
            </a:xfrm>
            <a:prstGeom prst="rect">
              <a:avLst/>
            </a:prstGeom>
            <a:noFill/>
          </p:spPr>
          <p:txBody>
            <a:bodyPr wrap="square">
              <a:spAutoFit/>
            </a:bodyPr>
            <a:lstStyle/>
            <a:p>
              <a:r>
                <a:rPr lang="en-GB" sz="2000" b="1">
                  <a:solidFill>
                    <a:srgbClr val="00B050"/>
                  </a:solidFill>
                  <a:cs typeface="Calibri" panose="020F0502020204030204" pitchFamily="34" charset="0"/>
                  <a:sym typeface="Symbol" panose="05050102010706020507" pitchFamily="18" charset="2"/>
                </a:rPr>
                <a:t>= </a:t>
              </a:r>
              <a:r>
                <a:rPr lang="en-GB" sz="2000" b="1" baseline="-25000">
                  <a:solidFill>
                    <a:srgbClr val="00B050"/>
                  </a:solidFill>
                  <a:cs typeface="Calibri" panose="020F0502020204030204" pitchFamily="34" charset="0"/>
                  <a:sym typeface="Symbol" panose="05050102010706020507" pitchFamily="18" charset="2"/>
                </a:rPr>
                <a:t>f</a:t>
              </a:r>
              <a:r>
                <a:rPr lang="en-GB" sz="2000" b="1">
                  <a:solidFill>
                    <a:srgbClr val="00B050"/>
                  </a:solidFill>
                  <a:cs typeface="Calibri" panose="020F0502020204030204" pitchFamily="34" charset="0"/>
                  <a:sym typeface="Symbol" panose="05050102010706020507" pitchFamily="18" charset="2"/>
                </a:rPr>
                <a:t>H°</a:t>
              </a:r>
              <a:r>
                <a:rPr lang="en-GB" sz="2000" b="1" baseline="-25000">
                  <a:solidFill>
                    <a:srgbClr val="00B050"/>
                  </a:solidFill>
                  <a:cs typeface="Calibri" panose="020F0502020204030204" pitchFamily="34" charset="0"/>
                  <a:sym typeface="Symbol" panose="05050102010706020507" pitchFamily="18" charset="2"/>
                </a:rPr>
                <a:t>2</a:t>
              </a:r>
              <a:endParaRPr lang="en-GB" sz="2000" baseline="-25000">
                <a:cs typeface="Calibri" panose="020F0502020204030204" pitchFamily="34" charset="0"/>
              </a:endParaRPr>
            </a:p>
          </p:txBody>
        </p:sp>
      </p:grpSp>
      <p:sp>
        <p:nvSpPr>
          <p:cNvPr id="29" name="TextBox 28">
            <a:extLst>
              <a:ext uri="{FF2B5EF4-FFF2-40B4-BE49-F238E27FC236}">
                <a16:creationId xmlns:a16="http://schemas.microsoft.com/office/drawing/2014/main" id="{ED78D2F1-BD08-4400-9EAF-C77F2A41A1E2}"/>
              </a:ext>
            </a:extLst>
          </p:cNvPr>
          <p:cNvSpPr txBox="1"/>
          <p:nvPr/>
        </p:nvSpPr>
        <p:spPr>
          <a:xfrm>
            <a:off x="6685010" y="2752360"/>
            <a:ext cx="5309180" cy="1015663"/>
          </a:xfrm>
          <a:prstGeom prst="rect">
            <a:avLst/>
          </a:prstGeom>
          <a:noFill/>
        </p:spPr>
        <p:txBody>
          <a:bodyPr wrap="square">
            <a:spAutoFit/>
          </a:bodyPr>
          <a:lstStyle/>
          <a:p>
            <a:r>
              <a:rPr lang="en-US" sz="2000" dirty="0">
                <a:solidFill>
                  <a:srgbClr val="4D5156"/>
                </a:solidFill>
                <a:cs typeface="Calibri" panose="020F0502020204030204" pitchFamily="34" charset="0"/>
              </a:rPr>
              <a:t>*adiabatic process – a thermodynamic process that occurs without transferring heat or mass; energy is transferred only as work</a:t>
            </a:r>
            <a:endParaRPr lang="en-GB" sz="2000" dirty="0">
              <a:cs typeface="Calibri" panose="020F0502020204030204" pitchFamily="34" charset="0"/>
            </a:endParaRPr>
          </a:p>
        </p:txBody>
      </p:sp>
    </p:spTree>
    <p:extLst>
      <p:ext uri="{BB962C8B-B14F-4D97-AF65-F5344CB8AC3E}">
        <p14:creationId xmlns:p14="http://schemas.microsoft.com/office/powerpoint/2010/main" val="13682686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9E18F10A-52DF-4EAF-83AD-B1F78F98E105}"/>
              </a:ext>
            </a:extLst>
          </p:cNvPr>
          <p:cNvSpPr txBox="1"/>
          <p:nvPr/>
        </p:nvSpPr>
        <p:spPr>
          <a:xfrm>
            <a:off x="1927042" y="2855948"/>
            <a:ext cx="8740958" cy="523220"/>
          </a:xfrm>
          <a:prstGeom prst="rect">
            <a:avLst/>
          </a:prstGeom>
          <a:noFill/>
        </p:spPr>
        <p:txBody>
          <a:bodyPr wrap="square">
            <a:spAutoFit/>
          </a:bodyPr>
          <a:lstStyle/>
          <a:p>
            <a:r>
              <a:rPr lang="en-GB" sz="2800" dirty="0">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sz="2800" baseline="-25000" dirty="0" err="1">
                <a:solidFill>
                  <a:srgbClr val="00B050"/>
                </a:solidFill>
                <a:latin typeface="Calibri" panose="020F0502020204030204" pitchFamily="34" charset="0"/>
                <a:cs typeface="Calibri" panose="020F0502020204030204" pitchFamily="34" charset="0"/>
                <a:sym typeface="Symbol" panose="05050102010706020507" pitchFamily="18" charset="2"/>
              </a:rPr>
              <a:t>rxn</a:t>
            </a:r>
            <a:r>
              <a:rPr lang="en-GB" sz="2800" dirty="0"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800" dirty="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800" dirty="0">
                <a:latin typeface="Calibri" panose="020F0502020204030204" pitchFamily="34" charset="0"/>
                <a:cs typeface="Calibri" panose="020F0502020204030204" pitchFamily="34" charset="0"/>
                <a:sym typeface="Symbol" panose="05050102010706020507" pitchFamily="18" charset="2"/>
              </a:rPr>
              <a:t>= </a:t>
            </a:r>
            <a:r>
              <a:rPr lang="en-GB" sz="2800" dirty="0">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sz="2800" baseline="-25000" dirty="0" err="1">
                <a:solidFill>
                  <a:srgbClr val="00B050"/>
                </a:solidFill>
                <a:latin typeface="Calibri" panose="020F0502020204030204" pitchFamily="34" charset="0"/>
                <a:cs typeface="Calibri" panose="020F0502020204030204" pitchFamily="34" charset="0"/>
                <a:sym typeface="Symbol" panose="05050102010706020507" pitchFamily="18" charset="2"/>
              </a:rPr>
              <a:t>detonation</a:t>
            </a:r>
            <a:r>
              <a:rPr lang="en-GB" sz="2800" dirty="0"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800" dirty="0">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sz="2800" dirty="0">
                <a:latin typeface="Calibri" panose="020F0502020204030204" pitchFamily="34" charset="0"/>
                <a:cs typeface="Calibri" panose="020F0502020204030204" pitchFamily="34" charset="0"/>
                <a:sym typeface="Symbol" panose="05050102010706020507" pitchFamily="18" charset="2"/>
              </a:rPr>
              <a:t> =  </a:t>
            </a:r>
            <a:r>
              <a:rPr lang="en-GB" sz="2800" dirty="0">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sz="2800" baseline="-25000" dirty="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sz="2800" dirty="0"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800" dirty="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800" dirty="0">
                <a:latin typeface="Calibri" panose="020F0502020204030204" pitchFamily="34" charset="0"/>
                <a:cs typeface="Calibri" panose="020F0502020204030204" pitchFamily="34" charset="0"/>
                <a:sym typeface="Symbol" panose="05050102010706020507" pitchFamily="18" charset="2"/>
              </a:rPr>
              <a:t>(</a:t>
            </a:r>
            <a:r>
              <a:rPr lang="en-GB" sz="2800" dirty="0">
                <a:solidFill>
                  <a:srgbClr val="FF0000"/>
                </a:solidFill>
                <a:latin typeface="Calibri" panose="020F0502020204030204" pitchFamily="34" charset="0"/>
                <a:cs typeface="Calibri" panose="020F0502020204030204" pitchFamily="34" charset="0"/>
                <a:sym typeface="Symbol" panose="05050102010706020507" pitchFamily="18" charset="2"/>
              </a:rPr>
              <a:t>products</a:t>
            </a:r>
            <a:r>
              <a:rPr lang="en-GB" sz="2800" dirty="0">
                <a:latin typeface="Calibri" panose="020F0502020204030204" pitchFamily="34" charset="0"/>
                <a:cs typeface="Calibri" panose="020F0502020204030204" pitchFamily="34" charset="0"/>
                <a:sym typeface="Symbol" panose="05050102010706020507" pitchFamily="18" charset="2"/>
              </a:rPr>
              <a:t>) - </a:t>
            </a:r>
            <a:r>
              <a:rPr lang="en-GB" sz="2800" dirty="0">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sz="2800" baseline="-25000" dirty="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sz="2800" dirty="0"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800" dirty="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800" dirty="0">
                <a:latin typeface="Calibri" panose="020F0502020204030204" pitchFamily="34" charset="0"/>
                <a:cs typeface="Calibri" panose="020F0502020204030204" pitchFamily="34" charset="0"/>
                <a:sym typeface="Symbol" panose="05050102010706020507" pitchFamily="18" charset="2"/>
              </a:rPr>
              <a:t>(</a:t>
            </a:r>
            <a:r>
              <a:rPr lang="en-GB" sz="2800" dirty="0">
                <a:solidFill>
                  <a:srgbClr val="0000FF"/>
                </a:solidFill>
                <a:latin typeface="Calibri" panose="020F0502020204030204" pitchFamily="34" charset="0"/>
                <a:cs typeface="Calibri" panose="020F0502020204030204" pitchFamily="34" charset="0"/>
                <a:sym typeface="Symbol" panose="05050102010706020507" pitchFamily="18" charset="2"/>
              </a:rPr>
              <a:t>reactants</a:t>
            </a:r>
            <a:r>
              <a:rPr lang="en-GB" sz="2800" dirty="0">
                <a:latin typeface="Calibri" panose="020F0502020204030204" pitchFamily="34" charset="0"/>
                <a:cs typeface="Calibri" panose="020F0502020204030204" pitchFamily="34" charset="0"/>
                <a:sym typeface="Symbol" panose="05050102010706020507" pitchFamily="18" charset="2"/>
              </a:rPr>
              <a:t>) </a:t>
            </a:r>
            <a:r>
              <a:rPr lang="en-GB" sz="2800" dirty="0">
                <a:solidFill>
                  <a:srgbClr val="00B050"/>
                </a:solidFill>
                <a:latin typeface="Calibri" panose="020F0502020204030204" pitchFamily="34" charset="0"/>
                <a:cs typeface="Calibri" panose="020F0502020204030204" pitchFamily="34" charset="0"/>
                <a:sym typeface="Symbol" panose="05050102010706020507" pitchFamily="18" charset="2"/>
              </a:rPr>
              <a:t> </a:t>
            </a:r>
            <a:endParaRPr lang="en-GB" sz="2800" dirty="0">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F5462E55-BCF1-4E83-BECC-5A5F4963B7FC}"/>
              </a:ext>
            </a:extLst>
          </p:cNvPr>
          <p:cNvPicPr>
            <a:picLocks noChangeAspect="1"/>
          </p:cNvPicPr>
          <p:nvPr/>
        </p:nvPicPr>
        <p:blipFill>
          <a:blip r:embed="rId3"/>
          <a:stretch>
            <a:fillRect/>
          </a:stretch>
        </p:blipFill>
        <p:spPr>
          <a:xfrm>
            <a:off x="1703512" y="568109"/>
            <a:ext cx="4241178" cy="2064040"/>
          </a:xfrm>
          <a:prstGeom prst="rect">
            <a:avLst/>
          </a:prstGeom>
        </p:spPr>
      </p:pic>
      <p:sp>
        <p:nvSpPr>
          <p:cNvPr id="34" name="TextBox 33">
            <a:extLst>
              <a:ext uri="{FF2B5EF4-FFF2-40B4-BE49-F238E27FC236}">
                <a16:creationId xmlns:a16="http://schemas.microsoft.com/office/drawing/2014/main" id="{0D8509DD-DA5A-4AC2-A522-A5A15425547D}"/>
              </a:ext>
            </a:extLst>
          </p:cNvPr>
          <p:cNvSpPr txBox="1"/>
          <p:nvPr/>
        </p:nvSpPr>
        <p:spPr>
          <a:xfrm>
            <a:off x="2870414" y="5569001"/>
            <a:ext cx="8695485" cy="369332"/>
          </a:xfrm>
          <a:prstGeom prst="rect">
            <a:avLst/>
          </a:prstGeom>
          <a:noFill/>
        </p:spPr>
        <p:txBody>
          <a:bodyPr wrap="square">
            <a:spAutoFit/>
          </a:bodyPr>
          <a:lstStyle/>
          <a:p>
            <a:r>
              <a:rPr lang="en-US">
                <a:solidFill>
                  <a:srgbClr val="212529"/>
                </a:solidFill>
                <a:latin typeface="Calibri" panose="020F0502020204030204" pitchFamily="34" charset="0"/>
                <a:cs typeface="Calibri" panose="020F0502020204030204" pitchFamily="34" charset="0"/>
              </a:rPr>
              <a:t> </a:t>
            </a:r>
            <a:r>
              <a:rPr lang="en-US" b="1">
                <a:solidFill>
                  <a:srgbClr val="0070C0"/>
                </a:solidFill>
                <a:latin typeface="Calibri" panose="020F0502020204030204" pitchFamily="34" charset="0"/>
                <a:cs typeface="Calibri" panose="020F0502020204030204" pitchFamily="34" charset="0"/>
              </a:rPr>
              <a:t>the heat of detonation can be converted to the heat of explosion </a:t>
            </a:r>
            <a:r>
              <a:rPr lang="en-US" b="1" i="1">
                <a:solidFill>
                  <a:srgbClr val="0070C0"/>
                </a:solidFill>
                <a:latin typeface="Calibri" panose="020F0502020204030204" pitchFamily="34" charset="0"/>
                <a:cs typeface="Calibri" panose="020F0502020204030204" pitchFamily="34" charset="0"/>
              </a:rPr>
              <a:t>Q</a:t>
            </a:r>
            <a:r>
              <a:rPr lang="en-US" b="1">
                <a:solidFill>
                  <a:srgbClr val="0070C0"/>
                </a:solidFill>
                <a:latin typeface="Calibri" panose="020F0502020204030204" pitchFamily="34" charset="0"/>
                <a:cs typeface="Calibri" panose="020F0502020204030204" pitchFamily="34" charset="0"/>
              </a:rPr>
              <a:t> </a:t>
            </a:r>
            <a:endParaRPr lang="en-GB" b="1">
              <a:solidFill>
                <a:srgbClr val="0070C0"/>
              </a:solidFill>
              <a:latin typeface="Calibri" panose="020F0502020204030204" pitchFamily="34" charset="0"/>
              <a:cs typeface="Calibri" panose="020F0502020204030204" pitchFamily="34" charset="0"/>
            </a:endParaRPr>
          </a:p>
        </p:txBody>
      </p:sp>
      <p:sp>
        <p:nvSpPr>
          <p:cNvPr id="37" name="TextBox 36">
            <a:extLst>
              <a:ext uri="{FF2B5EF4-FFF2-40B4-BE49-F238E27FC236}">
                <a16:creationId xmlns:a16="http://schemas.microsoft.com/office/drawing/2014/main" id="{A7569502-9653-4F11-B670-55F250D299F6}"/>
              </a:ext>
            </a:extLst>
          </p:cNvPr>
          <p:cNvSpPr txBox="1"/>
          <p:nvPr/>
        </p:nvSpPr>
        <p:spPr>
          <a:xfrm>
            <a:off x="0" y="0"/>
            <a:ext cx="10892589" cy="646331"/>
          </a:xfrm>
          <a:prstGeom prst="rect">
            <a:avLst/>
          </a:prstGeom>
          <a:noFill/>
        </p:spPr>
        <p:txBody>
          <a:bodyPr wrap="square">
            <a:spAutoFit/>
          </a:bodyPr>
          <a:lstStyle/>
          <a:p>
            <a:r>
              <a:rPr lang="en-GB" sz="3600" b="1" dirty="0">
                <a:solidFill>
                  <a:srgbClr val="0070C0"/>
                </a:solidFill>
                <a:effectLst>
                  <a:outerShdw blurRad="38100" dist="38100" dir="2700000" algn="tl">
                    <a:srgbClr val="000000">
                      <a:alpha val="43137"/>
                    </a:srgbClr>
                  </a:outerShdw>
                </a:effectLst>
              </a:rPr>
              <a:t>ENTHALPY OF DETONATION – HESS’S LAW</a:t>
            </a:r>
            <a:endParaRPr lang="en-GB" sz="3600" b="1" dirty="0">
              <a:effectLst>
                <a:outerShdw blurRad="38100" dist="38100" dir="2700000" algn="tl">
                  <a:srgbClr val="000000">
                    <a:alpha val="43137"/>
                  </a:srgbClr>
                </a:outerShdw>
              </a:effectLst>
            </a:endParaRPr>
          </a:p>
        </p:txBody>
      </p:sp>
      <p:sp>
        <p:nvSpPr>
          <p:cNvPr id="40" name="TextBox 39">
            <a:extLst>
              <a:ext uri="{FF2B5EF4-FFF2-40B4-BE49-F238E27FC236}">
                <a16:creationId xmlns:a16="http://schemas.microsoft.com/office/drawing/2014/main" id="{66903BBC-7951-4CE2-B464-7980D3B470A8}"/>
              </a:ext>
            </a:extLst>
          </p:cNvPr>
          <p:cNvSpPr txBox="1"/>
          <p:nvPr/>
        </p:nvSpPr>
        <p:spPr>
          <a:xfrm>
            <a:off x="6241438" y="535269"/>
            <a:ext cx="4781550" cy="2352952"/>
          </a:xfrm>
          <a:prstGeom prst="rect">
            <a:avLst/>
          </a:prstGeom>
          <a:noFill/>
        </p:spPr>
        <p:txBody>
          <a:bodyPr wrap="square">
            <a:spAutoFit/>
          </a:bodyPr>
          <a:lstStyle/>
          <a:p>
            <a:pPr>
              <a:lnSpc>
                <a:spcPct val="150000"/>
              </a:lnSpc>
            </a:pP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sz="2000"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sz="2000"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(RDX) </a:t>
            </a:r>
            <a:r>
              <a:rPr lang="en-GB" sz="2000">
                <a:latin typeface="Calibri" panose="020F0502020204030204" pitchFamily="34" charset="0"/>
                <a:cs typeface="Calibri" panose="020F0502020204030204" pitchFamily="34" charset="0"/>
                <a:sym typeface="Symbol" panose="05050102010706020507" pitchFamily="18" charset="2"/>
              </a:rPr>
              <a:t>= +70.3 kJ/mol</a:t>
            </a:r>
          </a:p>
          <a:p>
            <a:pPr>
              <a:lnSpc>
                <a:spcPct val="150000"/>
              </a:lnSpc>
            </a:pP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sz="2000"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sz="2000"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(CO) </a:t>
            </a:r>
            <a:r>
              <a:rPr lang="en-GB" sz="2000">
                <a:latin typeface="Calibri" panose="020F0502020204030204" pitchFamily="34" charset="0"/>
                <a:cs typeface="Calibri" panose="020F0502020204030204" pitchFamily="34" charset="0"/>
                <a:sym typeface="Symbol" panose="05050102010706020507" pitchFamily="18" charset="2"/>
              </a:rPr>
              <a:t>= -110.5 kJ/mol</a:t>
            </a:r>
          </a:p>
          <a:p>
            <a:pPr>
              <a:lnSpc>
                <a:spcPct val="150000"/>
              </a:lnSpc>
            </a:pP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sz="2000"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sz="2000"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(H</a:t>
            </a:r>
            <a:r>
              <a:rPr lang="en-GB" sz="2000" baseline="-25000">
                <a:solidFill>
                  <a:srgbClr val="00B050"/>
                </a:solidFill>
                <a:latin typeface="Calibri" panose="020F0502020204030204" pitchFamily="34" charset="0"/>
                <a:cs typeface="Calibri" panose="020F0502020204030204" pitchFamily="34" charset="0"/>
                <a:sym typeface="Symbol" panose="05050102010706020507" pitchFamily="18" charset="2"/>
              </a:rPr>
              <a:t>2</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O</a:t>
            </a:r>
            <a:r>
              <a:rPr lang="en-GB" sz="2000" baseline="-25000">
                <a:solidFill>
                  <a:srgbClr val="00B050"/>
                </a:solidFill>
                <a:latin typeface="Calibri" panose="020F0502020204030204" pitchFamily="34" charset="0"/>
                <a:cs typeface="Calibri" panose="020F0502020204030204" pitchFamily="34" charset="0"/>
                <a:sym typeface="Symbol" panose="05050102010706020507" pitchFamily="18" charset="2"/>
              </a:rPr>
              <a:t>(g)</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000">
                <a:latin typeface="Calibri" panose="020F0502020204030204" pitchFamily="34" charset="0"/>
                <a:cs typeface="Calibri" panose="020F0502020204030204" pitchFamily="34" charset="0"/>
                <a:sym typeface="Symbol" panose="05050102010706020507" pitchFamily="18" charset="2"/>
              </a:rPr>
              <a:t>= -241.8 kJ/mol</a:t>
            </a:r>
            <a:endParaRPr lang="en-GB" sz="2000">
              <a:latin typeface="Calibri" panose="020F0502020204030204" pitchFamily="34" charset="0"/>
              <a:cs typeface="Calibri" panose="020F0502020204030204" pitchFamily="34" charset="0"/>
            </a:endParaRPr>
          </a:p>
          <a:p>
            <a:pPr>
              <a:lnSpc>
                <a:spcPct val="150000"/>
              </a:lnSpc>
            </a:pP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sz="2000"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sz="2000"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(C ), (H</a:t>
            </a:r>
            <a:r>
              <a:rPr lang="en-GB" sz="2000" baseline="-25000">
                <a:solidFill>
                  <a:srgbClr val="00B050"/>
                </a:solidFill>
                <a:latin typeface="Calibri" panose="020F0502020204030204" pitchFamily="34" charset="0"/>
                <a:cs typeface="Calibri" panose="020F0502020204030204" pitchFamily="34" charset="0"/>
                <a:sym typeface="Symbol" panose="05050102010706020507" pitchFamily="18" charset="2"/>
              </a:rPr>
              <a:t>2</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(O</a:t>
            </a:r>
            <a:r>
              <a:rPr lang="en-GB" sz="2000" baseline="-25000">
                <a:solidFill>
                  <a:srgbClr val="00B050"/>
                </a:solidFill>
                <a:latin typeface="Calibri" panose="020F0502020204030204" pitchFamily="34" charset="0"/>
                <a:cs typeface="Calibri" panose="020F0502020204030204" pitchFamily="34" charset="0"/>
                <a:sym typeface="Symbol" panose="05050102010706020507" pitchFamily="18" charset="2"/>
              </a:rPr>
              <a:t>2</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(N</a:t>
            </a:r>
            <a:r>
              <a:rPr lang="en-GB" sz="2000" baseline="-25000">
                <a:solidFill>
                  <a:srgbClr val="00B050"/>
                </a:solidFill>
                <a:latin typeface="Calibri" panose="020F0502020204030204" pitchFamily="34" charset="0"/>
                <a:cs typeface="Calibri" panose="020F0502020204030204" pitchFamily="34" charset="0"/>
                <a:sym typeface="Symbol" panose="05050102010706020507" pitchFamily="18" charset="2"/>
              </a:rPr>
              <a:t>2</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 </a:t>
            </a:r>
            <a:r>
              <a:rPr lang="en-GB" sz="2000">
                <a:latin typeface="Calibri" panose="020F0502020204030204" pitchFamily="34" charset="0"/>
                <a:cs typeface="Calibri" panose="020F0502020204030204" pitchFamily="34" charset="0"/>
                <a:sym typeface="Symbol" panose="05050102010706020507" pitchFamily="18" charset="2"/>
              </a:rPr>
              <a:t>0 kJ/mol</a:t>
            </a:r>
            <a:endParaRPr lang="en-GB" sz="2000">
              <a:latin typeface="Calibri" panose="020F0502020204030204" pitchFamily="34" charset="0"/>
              <a:cs typeface="Calibri" panose="020F0502020204030204" pitchFamily="34" charset="0"/>
            </a:endParaRPr>
          </a:p>
          <a:p>
            <a:pPr>
              <a:lnSpc>
                <a:spcPct val="150000"/>
              </a:lnSpc>
            </a:pPr>
            <a:endParaRPr lang="en-GB" sz="2000">
              <a:latin typeface="Calibri" panose="020F0502020204030204" pitchFamily="34" charset="0"/>
              <a:cs typeface="Calibri" panose="020F0502020204030204" pitchFamily="34" charset="0"/>
            </a:endParaRPr>
          </a:p>
        </p:txBody>
      </p:sp>
      <p:sp>
        <p:nvSpPr>
          <p:cNvPr id="42" name="TextBox 41">
            <a:extLst>
              <a:ext uri="{FF2B5EF4-FFF2-40B4-BE49-F238E27FC236}">
                <a16:creationId xmlns:a16="http://schemas.microsoft.com/office/drawing/2014/main" id="{3E4DD119-1B71-415C-AB24-159FCA534039}"/>
              </a:ext>
            </a:extLst>
          </p:cNvPr>
          <p:cNvSpPr txBox="1"/>
          <p:nvPr/>
        </p:nvSpPr>
        <p:spPr>
          <a:xfrm>
            <a:off x="1523999" y="3563135"/>
            <a:ext cx="9093842" cy="400110"/>
          </a:xfrm>
          <a:prstGeom prst="rect">
            <a:avLst/>
          </a:prstGeom>
          <a:noFill/>
          <a:ln>
            <a:solidFill>
              <a:srgbClr val="0000FF"/>
            </a:solidFill>
          </a:ln>
        </p:spPr>
        <p:txBody>
          <a:bodyPr wrap="square">
            <a:spAutoFit/>
          </a:bodyPr>
          <a:lstStyle/>
          <a:p>
            <a:r>
              <a:rPr lang="en-GB" sz="2000" dirty="0">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000" baseline="-25000" dirty="0">
                <a:solidFill>
                  <a:srgbClr val="00B050"/>
                </a:solidFill>
                <a:latin typeface="Calibri" panose="020F0502020204030204" pitchFamily="34" charset="0"/>
                <a:cs typeface="Calibri" panose="020F0502020204030204" pitchFamily="34" charset="0"/>
                <a:sym typeface="Symbol" panose="05050102010706020507" pitchFamily="18" charset="2"/>
              </a:rPr>
              <a:t>1 </a:t>
            </a:r>
            <a:r>
              <a:rPr lang="en-GB" sz="2000" dirty="0">
                <a:latin typeface="Calibri" panose="020F0502020204030204" pitchFamily="34" charset="0"/>
                <a:cs typeface="Calibri" panose="020F0502020204030204" pitchFamily="34" charset="0"/>
                <a:sym typeface="Symbol" panose="05050102010706020507" pitchFamily="18" charset="2"/>
              </a:rPr>
              <a:t>=</a:t>
            </a:r>
            <a:r>
              <a:rPr lang="en-GB" sz="2000" dirty="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000" baseline="-25000" dirty="0" err="1">
                <a:solidFill>
                  <a:srgbClr val="00B050"/>
                </a:solidFill>
                <a:latin typeface="Calibri" panose="020F0502020204030204" pitchFamily="34" charset="0"/>
                <a:cs typeface="Calibri" panose="020F0502020204030204" pitchFamily="34" charset="0"/>
                <a:sym typeface="Symbol" panose="05050102010706020507" pitchFamily="18" charset="2"/>
              </a:rPr>
              <a:t>atom</a:t>
            </a:r>
            <a:r>
              <a:rPr lang="en-GB" sz="2000" dirty="0"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000" dirty="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000" dirty="0">
                <a:latin typeface="Calibri" panose="020F0502020204030204" pitchFamily="34" charset="0"/>
                <a:cs typeface="Calibri" panose="020F0502020204030204" pitchFamily="34" charset="0"/>
                <a:sym typeface="Symbol" panose="05050102010706020507" pitchFamily="18" charset="2"/>
              </a:rPr>
              <a:t>= </a:t>
            </a:r>
            <a:r>
              <a:rPr lang="en-GB" sz="2000" dirty="0">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sz="2000" baseline="-25000" dirty="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sz="2000" dirty="0"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000" dirty="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000" dirty="0">
                <a:latin typeface="Calibri" panose="020F0502020204030204" pitchFamily="34" charset="0"/>
                <a:cs typeface="Calibri" panose="020F0502020204030204" pitchFamily="34" charset="0"/>
                <a:sym typeface="Symbol" panose="05050102010706020507" pitchFamily="18" charset="2"/>
              </a:rPr>
              <a:t>= </a:t>
            </a:r>
            <a:r>
              <a:rPr lang="en-GB" sz="2000" dirty="0">
                <a:solidFill>
                  <a:srgbClr val="FF0000"/>
                </a:solidFill>
                <a:latin typeface="Calibri" panose="020F0502020204030204" pitchFamily="34" charset="0"/>
                <a:cs typeface="Calibri" panose="020F0502020204030204" pitchFamily="34" charset="0"/>
                <a:sym typeface="Symbol" panose="05050102010706020507" pitchFamily="18" charset="2"/>
              </a:rPr>
              <a:t></a:t>
            </a:r>
            <a:r>
              <a:rPr lang="en-GB" sz="2000" baseline="-25000" dirty="0" err="1">
                <a:solidFill>
                  <a:srgbClr val="FF0000"/>
                </a:solidFill>
                <a:latin typeface="Calibri" panose="020F0502020204030204" pitchFamily="34" charset="0"/>
                <a:cs typeface="Calibri" panose="020F0502020204030204" pitchFamily="34" charset="0"/>
                <a:sym typeface="Symbol" panose="05050102010706020507" pitchFamily="18" charset="2"/>
              </a:rPr>
              <a:t>f</a:t>
            </a:r>
            <a:r>
              <a:rPr lang="en-GB" sz="2000" dirty="0" err="1">
                <a:solidFill>
                  <a:srgbClr val="FF0000"/>
                </a:solidFill>
                <a:latin typeface="Calibri" panose="020F0502020204030204" pitchFamily="34" charset="0"/>
                <a:cs typeface="Calibri" panose="020F0502020204030204" pitchFamily="34" charset="0"/>
                <a:sym typeface="Symbol" panose="05050102010706020507" pitchFamily="18" charset="2"/>
              </a:rPr>
              <a:t>H</a:t>
            </a:r>
            <a:r>
              <a:rPr lang="en-GB" sz="2000" dirty="0">
                <a:solidFill>
                  <a:srgbClr val="FF0000"/>
                </a:solidFill>
                <a:latin typeface="Calibri" panose="020F0502020204030204" pitchFamily="34" charset="0"/>
                <a:cs typeface="Calibri" panose="020F0502020204030204" pitchFamily="34" charset="0"/>
                <a:sym typeface="Symbol" panose="05050102010706020507" pitchFamily="18" charset="2"/>
              </a:rPr>
              <a:t>° (RDX) </a:t>
            </a:r>
            <a:r>
              <a:rPr lang="en-GB" sz="2000" dirty="0">
                <a:latin typeface="Calibri" panose="020F0502020204030204" pitchFamily="34" charset="0"/>
                <a:cs typeface="Calibri" panose="020F0502020204030204" pitchFamily="34" charset="0"/>
                <a:sym typeface="Symbol" panose="05050102010706020507" pitchFamily="18" charset="2"/>
              </a:rPr>
              <a:t>– </a:t>
            </a:r>
            <a:r>
              <a:rPr lang="en-GB" sz="2000" dirty="0">
                <a:solidFill>
                  <a:srgbClr val="0000FF"/>
                </a:solidFill>
                <a:latin typeface="Calibri" panose="020F0502020204030204" pitchFamily="34" charset="0"/>
                <a:cs typeface="Calibri" panose="020F0502020204030204" pitchFamily="34" charset="0"/>
                <a:sym typeface="Symbol" panose="05050102010706020507" pitchFamily="18" charset="2"/>
              </a:rPr>
              <a:t>( </a:t>
            </a:r>
            <a:r>
              <a:rPr lang="en-GB" sz="2000" baseline="-25000" dirty="0" err="1">
                <a:solidFill>
                  <a:srgbClr val="0000FF"/>
                </a:solidFill>
                <a:latin typeface="Calibri" panose="020F0502020204030204" pitchFamily="34" charset="0"/>
                <a:cs typeface="Calibri" panose="020F0502020204030204" pitchFamily="34" charset="0"/>
                <a:sym typeface="Symbol" panose="05050102010706020507" pitchFamily="18" charset="2"/>
              </a:rPr>
              <a:t>f</a:t>
            </a:r>
            <a:r>
              <a:rPr lang="en-GB" sz="2000" dirty="0" err="1">
                <a:solidFill>
                  <a:srgbClr val="0000FF"/>
                </a:solidFill>
                <a:latin typeface="Calibri" panose="020F0502020204030204" pitchFamily="34" charset="0"/>
                <a:cs typeface="Calibri" panose="020F0502020204030204" pitchFamily="34" charset="0"/>
                <a:sym typeface="Symbol" panose="05050102010706020507" pitchFamily="18" charset="2"/>
              </a:rPr>
              <a:t>H</a:t>
            </a:r>
            <a:r>
              <a:rPr lang="en-GB" sz="2000" dirty="0">
                <a:solidFill>
                  <a:srgbClr val="0000FF"/>
                </a:solidFill>
                <a:latin typeface="Calibri" panose="020F0502020204030204" pitchFamily="34" charset="0"/>
                <a:cs typeface="Calibri" panose="020F0502020204030204" pitchFamily="34" charset="0"/>
                <a:sym typeface="Symbol" panose="05050102010706020507" pitchFamily="18" charset="2"/>
              </a:rPr>
              <a:t>° (C ), (H</a:t>
            </a:r>
            <a:r>
              <a:rPr lang="en-GB" sz="2000" baseline="-25000" dirty="0">
                <a:solidFill>
                  <a:srgbClr val="0000FF"/>
                </a:solidFill>
                <a:latin typeface="Calibri" panose="020F0502020204030204" pitchFamily="34" charset="0"/>
                <a:cs typeface="Calibri" panose="020F0502020204030204" pitchFamily="34" charset="0"/>
                <a:sym typeface="Symbol" panose="05050102010706020507" pitchFamily="18" charset="2"/>
              </a:rPr>
              <a:t>2</a:t>
            </a:r>
            <a:r>
              <a:rPr lang="en-GB" sz="2000" dirty="0">
                <a:solidFill>
                  <a:srgbClr val="0000FF"/>
                </a:solidFill>
                <a:latin typeface="Calibri" panose="020F0502020204030204" pitchFamily="34" charset="0"/>
                <a:cs typeface="Calibri" panose="020F0502020204030204" pitchFamily="34" charset="0"/>
                <a:sym typeface="Symbol" panose="05050102010706020507" pitchFamily="18" charset="2"/>
              </a:rPr>
              <a:t>), (O</a:t>
            </a:r>
            <a:r>
              <a:rPr lang="en-GB" sz="2000" baseline="-25000" dirty="0">
                <a:solidFill>
                  <a:srgbClr val="0000FF"/>
                </a:solidFill>
                <a:latin typeface="Calibri" panose="020F0502020204030204" pitchFamily="34" charset="0"/>
                <a:cs typeface="Calibri" panose="020F0502020204030204" pitchFamily="34" charset="0"/>
                <a:sym typeface="Symbol" panose="05050102010706020507" pitchFamily="18" charset="2"/>
              </a:rPr>
              <a:t>2</a:t>
            </a:r>
            <a:r>
              <a:rPr lang="en-GB" sz="2000" dirty="0">
                <a:solidFill>
                  <a:srgbClr val="0000FF"/>
                </a:solidFill>
                <a:latin typeface="Calibri" panose="020F0502020204030204" pitchFamily="34" charset="0"/>
                <a:cs typeface="Calibri" panose="020F0502020204030204" pitchFamily="34" charset="0"/>
                <a:sym typeface="Symbol" panose="05050102010706020507" pitchFamily="18" charset="2"/>
              </a:rPr>
              <a:t>), (N</a:t>
            </a:r>
            <a:r>
              <a:rPr lang="en-GB" sz="2000" baseline="-25000" dirty="0">
                <a:solidFill>
                  <a:srgbClr val="0000FF"/>
                </a:solidFill>
                <a:latin typeface="Calibri" panose="020F0502020204030204" pitchFamily="34" charset="0"/>
                <a:cs typeface="Calibri" panose="020F0502020204030204" pitchFamily="34" charset="0"/>
                <a:sym typeface="Symbol" panose="05050102010706020507" pitchFamily="18" charset="2"/>
              </a:rPr>
              <a:t>2</a:t>
            </a:r>
            <a:r>
              <a:rPr lang="en-GB" sz="2000" dirty="0">
                <a:solidFill>
                  <a:srgbClr val="0000FF"/>
                </a:solidFill>
                <a:latin typeface="Calibri" panose="020F0502020204030204" pitchFamily="34" charset="0"/>
                <a:cs typeface="Calibri" panose="020F0502020204030204" pitchFamily="34" charset="0"/>
                <a:sym typeface="Symbol" panose="05050102010706020507" pitchFamily="18" charset="2"/>
              </a:rPr>
              <a:t>)) </a:t>
            </a:r>
            <a:r>
              <a:rPr lang="en-GB" sz="2000" dirty="0">
                <a:latin typeface="Calibri" panose="020F0502020204030204" pitchFamily="34" charset="0"/>
                <a:cs typeface="Calibri" panose="020F0502020204030204" pitchFamily="34" charset="0"/>
                <a:sym typeface="Symbol" panose="05050102010706020507" pitchFamily="18" charset="2"/>
              </a:rPr>
              <a:t>=</a:t>
            </a:r>
            <a:r>
              <a:rPr lang="en-GB" sz="2000" dirty="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000" dirty="0">
                <a:solidFill>
                  <a:srgbClr val="FF0000"/>
                </a:solidFill>
                <a:latin typeface="Calibri" panose="020F0502020204030204" pitchFamily="34" charset="0"/>
                <a:cs typeface="Calibri" panose="020F0502020204030204" pitchFamily="34" charset="0"/>
                <a:sym typeface="Symbol" panose="05050102010706020507" pitchFamily="18" charset="2"/>
              </a:rPr>
              <a:t>70.3 </a:t>
            </a:r>
            <a:r>
              <a:rPr lang="en-GB" sz="2000" dirty="0">
                <a:latin typeface="Calibri" panose="020F0502020204030204" pitchFamily="34" charset="0"/>
                <a:cs typeface="Calibri" panose="020F0502020204030204" pitchFamily="34" charset="0"/>
                <a:sym typeface="Symbol" panose="05050102010706020507" pitchFamily="18" charset="2"/>
              </a:rPr>
              <a:t>-</a:t>
            </a:r>
            <a:r>
              <a:rPr lang="en-GB" sz="2000" dirty="0">
                <a:solidFill>
                  <a:srgbClr val="FF0000"/>
                </a:solidFill>
                <a:latin typeface="Calibri" panose="020F0502020204030204" pitchFamily="34" charset="0"/>
                <a:cs typeface="Calibri" panose="020F0502020204030204" pitchFamily="34" charset="0"/>
                <a:sym typeface="Symbol" panose="05050102010706020507" pitchFamily="18" charset="2"/>
              </a:rPr>
              <a:t> </a:t>
            </a:r>
            <a:r>
              <a:rPr lang="en-GB" sz="2000" dirty="0">
                <a:solidFill>
                  <a:srgbClr val="0000FF"/>
                </a:solidFill>
                <a:latin typeface="Calibri" panose="020F0502020204030204" pitchFamily="34" charset="0"/>
                <a:cs typeface="Calibri" panose="020F0502020204030204" pitchFamily="34" charset="0"/>
                <a:sym typeface="Symbol" panose="05050102010706020507" pitchFamily="18" charset="2"/>
              </a:rPr>
              <a:t>0</a:t>
            </a:r>
            <a:r>
              <a:rPr lang="en-GB" sz="2000" dirty="0">
                <a:solidFill>
                  <a:srgbClr val="FF0000"/>
                </a:solidFill>
                <a:latin typeface="Calibri" panose="020F0502020204030204" pitchFamily="34" charset="0"/>
                <a:cs typeface="Calibri" panose="020F0502020204030204" pitchFamily="34" charset="0"/>
                <a:sym typeface="Symbol" panose="05050102010706020507" pitchFamily="18" charset="2"/>
              </a:rPr>
              <a:t> </a:t>
            </a:r>
            <a:r>
              <a:rPr lang="en-GB" sz="2000" dirty="0">
                <a:latin typeface="Calibri" panose="020F0502020204030204" pitchFamily="34" charset="0"/>
                <a:cs typeface="Calibri" panose="020F0502020204030204" pitchFamily="34" charset="0"/>
                <a:sym typeface="Symbol" panose="05050102010706020507" pitchFamily="18" charset="2"/>
              </a:rPr>
              <a:t>= </a:t>
            </a:r>
            <a:r>
              <a:rPr lang="en-GB" sz="2000" dirty="0">
                <a:solidFill>
                  <a:srgbClr val="00B050"/>
                </a:solidFill>
                <a:latin typeface="Calibri" panose="020F0502020204030204" pitchFamily="34" charset="0"/>
                <a:cs typeface="Calibri" panose="020F0502020204030204" pitchFamily="34" charset="0"/>
                <a:sym typeface="Symbol" panose="05050102010706020507" pitchFamily="18" charset="2"/>
              </a:rPr>
              <a:t>70.3 kJ/mol </a:t>
            </a:r>
          </a:p>
        </p:txBody>
      </p:sp>
      <p:sp>
        <p:nvSpPr>
          <p:cNvPr id="44" name="TextBox 43">
            <a:extLst>
              <a:ext uri="{FF2B5EF4-FFF2-40B4-BE49-F238E27FC236}">
                <a16:creationId xmlns:a16="http://schemas.microsoft.com/office/drawing/2014/main" id="{5E02C6E2-F051-4AE7-A88E-41FFB333F041}"/>
              </a:ext>
            </a:extLst>
          </p:cNvPr>
          <p:cNvSpPr txBox="1"/>
          <p:nvPr/>
        </p:nvSpPr>
        <p:spPr>
          <a:xfrm>
            <a:off x="1538662" y="4271021"/>
            <a:ext cx="9093842" cy="707886"/>
          </a:xfrm>
          <a:prstGeom prst="rect">
            <a:avLst/>
          </a:prstGeom>
          <a:noFill/>
          <a:ln>
            <a:solidFill>
              <a:srgbClr val="FF0000"/>
            </a:solidFill>
          </a:ln>
        </p:spPr>
        <p:txBody>
          <a:bodyPr wrap="square">
            <a:spAutoFit/>
          </a:bodyPr>
          <a:lstStyle/>
          <a:p>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000" baseline="-25000">
                <a:solidFill>
                  <a:srgbClr val="00B050"/>
                </a:solidFill>
                <a:latin typeface="Calibri" panose="020F0502020204030204" pitchFamily="34" charset="0"/>
                <a:cs typeface="Calibri" panose="020F0502020204030204" pitchFamily="34" charset="0"/>
                <a:sym typeface="Symbol" panose="05050102010706020507" pitchFamily="18" charset="2"/>
              </a:rPr>
              <a:t>2 </a:t>
            </a:r>
            <a:r>
              <a:rPr lang="en-GB" sz="2000">
                <a:latin typeface="Calibri" panose="020F0502020204030204" pitchFamily="34" charset="0"/>
                <a:cs typeface="Calibri" panose="020F0502020204030204" pitchFamily="34" charset="0"/>
                <a:sym typeface="Symbol" panose="05050102010706020507" pitchFamily="18" charset="2"/>
              </a:rPr>
              <a:t>=</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000"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sz="2000"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000">
                <a:latin typeface="Calibri" panose="020F0502020204030204" pitchFamily="34" charset="0"/>
                <a:cs typeface="Calibri" panose="020F0502020204030204" pitchFamily="34" charset="0"/>
                <a:sym typeface="Symbol" panose="05050102010706020507" pitchFamily="18" charset="2"/>
              </a:rPr>
              <a:t>=</a:t>
            </a:r>
            <a:r>
              <a:rPr lang="en-GB" sz="2000">
                <a:solidFill>
                  <a:srgbClr val="FF0000"/>
                </a:solidFill>
                <a:latin typeface="Calibri" panose="020F0502020204030204" pitchFamily="34" charset="0"/>
                <a:cs typeface="Calibri" panose="020F0502020204030204" pitchFamily="34" charset="0"/>
                <a:sym typeface="Symbol" panose="05050102010706020507" pitchFamily="18" charset="2"/>
              </a:rPr>
              <a:t>[3 x </a:t>
            </a:r>
            <a:r>
              <a:rPr lang="en-GB" sz="2000" baseline="-25000" err="1">
                <a:solidFill>
                  <a:srgbClr val="FF0000"/>
                </a:solidFill>
                <a:latin typeface="Calibri" panose="020F0502020204030204" pitchFamily="34" charset="0"/>
                <a:cs typeface="Calibri" panose="020F0502020204030204" pitchFamily="34" charset="0"/>
                <a:sym typeface="Symbol" panose="05050102010706020507" pitchFamily="18" charset="2"/>
              </a:rPr>
              <a:t>f</a:t>
            </a:r>
            <a:r>
              <a:rPr lang="en-GB" sz="2000" err="1">
                <a:solidFill>
                  <a:srgbClr val="FF0000"/>
                </a:solidFill>
                <a:latin typeface="Calibri" panose="020F0502020204030204" pitchFamily="34" charset="0"/>
                <a:cs typeface="Calibri" panose="020F0502020204030204" pitchFamily="34" charset="0"/>
                <a:sym typeface="Symbol" panose="05050102010706020507" pitchFamily="18" charset="2"/>
              </a:rPr>
              <a:t>H</a:t>
            </a:r>
            <a:r>
              <a:rPr lang="en-GB" sz="2000">
                <a:solidFill>
                  <a:srgbClr val="FF0000"/>
                </a:solidFill>
                <a:latin typeface="Calibri" panose="020F0502020204030204" pitchFamily="34" charset="0"/>
                <a:cs typeface="Calibri" panose="020F0502020204030204" pitchFamily="34" charset="0"/>
                <a:sym typeface="Symbol" panose="05050102010706020507" pitchFamily="18" charset="2"/>
              </a:rPr>
              <a:t>°(CO) + 3 x </a:t>
            </a:r>
            <a:r>
              <a:rPr lang="en-GB" sz="2000" baseline="-25000" err="1">
                <a:solidFill>
                  <a:srgbClr val="FF0000"/>
                </a:solidFill>
                <a:latin typeface="Calibri" panose="020F0502020204030204" pitchFamily="34" charset="0"/>
                <a:cs typeface="Calibri" panose="020F0502020204030204" pitchFamily="34" charset="0"/>
                <a:sym typeface="Symbol" panose="05050102010706020507" pitchFamily="18" charset="2"/>
              </a:rPr>
              <a:t>f</a:t>
            </a:r>
            <a:r>
              <a:rPr lang="en-GB" sz="2000" err="1">
                <a:solidFill>
                  <a:srgbClr val="FF0000"/>
                </a:solidFill>
                <a:latin typeface="Calibri" panose="020F0502020204030204" pitchFamily="34" charset="0"/>
                <a:cs typeface="Calibri" panose="020F0502020204030204" pitchFamily="34" charset="0"/>
                <a:sym typeface="Symbol" panose="05050102010706020507" pitchFamily="18" charset="2"/>
              </a:rPr>
              <a:t>H</a:t>
            </a:r>
            <a:r>
              <a:rPr lang="en-GB" sz="2000">
                <a:solidFill>
                  <a:srgbClr val="FF0000"/>
                </a:solidFill>
                <a:latin typeface="Calibri" panose="020F0502020204030204" pitchFamily="34" charset="0"/>
                <a:cs typeface="Calibri" panose="020F0502020204030204" pitchFamily="34" charset="0"/>
                <a:sym typeface="Symbol" panose="05050102010706020507" pitchFamily="18" charset="2"/>
              </a:rPr>
              <a:t>°(H</a:t>
            </a:r>
            <a:r>
              <a:rPr lang="en-GB" sz="2000" baseline="-25000">
                <a:solidFill>
                  <a:srgbClr val="FF0000"/>
                </a:solidFill>
                <a:latin typeface="Calibri" panose="020F0502020204030204" pitchFamily="34" charset="0"/>
                <a:cs typeface="Calibri" panose="020F0502020204030204" pitchFamily="34" charset="0"/>
                <a:sym typeface="Symbol" panose="05050102010706020507" pitchFamily="18" charset="2"/>
              </a:rPr>
              <a:t>2</a:t>
            </a:r>
            <a:r>
              <a:rPr lang="en-GB" sz="2000">
                <a:solidFill>
                  <a:srgbClr val="FF0000"/>
                </a:solidFill>
                <a:latin typeface="Calibri" panose="020F0502020204030204" pitchFamily="34" charset="0"/>
                <a:cs typeface="Calibri" panose="020F0502020204030204" pitchFamily="34" charset="0"/>
                <a:sym typeface="Symbol" panose="05050102010706020507" pitchFamily="18" charset="2"/>
              </a:rPr>
              <a:t>O</a:t>
            </a:r>
            <a:r>
              <a:rPr lang="en-GB" sz="2000" baseline="-25000">
                <a:solidFill>
                  <a:srgbClr val="FF0000"/>
                </a:solidFill>
                <a:latin typeface="Calibri" panose="020F0502020204030204" pitchFamily="34" charset="0"/>
                <a:cs typeface="Calibri" panose="020F0502020204030204" pitchFamily="34" charset="0"/>
                <a:sym typeface="Symbol" panose="05050102010706020507" pitchFamily="18" charset="2"/>
              </a:rPr>
              <a:t>(g)</a:t>
            </a:r>
            <a:r>
              <a:rPr lang="en-GB" sz="2000">
                <a:solidFill>
                  <a:srgbClr val="FF0000"/>
                </a:solidFill>
                <a:latin typeface="Calibri" panose="020F0502020204030204" pitchFamily="34" charset="0"/>
                <a:cs typeface="Calibri" panose="020F0502020204030204" pitchFamily="34" charset="0"/>
                <a:sym typeface="Symbol" panose="05050102010706020507" pitchFamily="18" charset="2"/>
              </a:rPr>
              <a:t>) + 3 x </a:t>
            </a:r>
            <a:r>
              <a:rPr lang="en-GB" sz="2000" baseline="-25000" err="1">
                <a:solidFill>
                  <a:srgbClr val="FF0000"/>
                </a:solidFill>
                <a:latin typeface="Calibri" panose="020F0502020204030204" pitchFamily="34" charset="0"/>
                <a:cs typeface="Calibri" panose="020F0502020204030204" pitchFamily="34" charset="0"/>
                <a:sym typeface="Symbol" panose="05050102010706020507" pitchFamily="18" charset="2"/>
              </a:rPr>
              <a:t>f</a:t>
            </a:r>
            <a:r>
              <a:rPr lang="en-GB" sz="2000" err="1">
                <a:solidFill>
                  <a:srgbClr val="FF0000"/>
                </a:solidFill>
                <a:latin typeface="Calibri" panose="020F0502020204030204" pitchFamily="34" charset="0"/>
                <a:cs typeface="Calibri" panose="020F0502020204030204" pitchFamily="34" charset="0"/>
                <a:sym typeface="Symbol" panose="05050102010706020507" pitchFamily="18" charset="2"/>
              </a:rPr>
              <a:t>H</a:t>
            </a:r>
            <a:r>
              <a:rPr lang="en-GB" sz="2000">
                <a:solidFill>
                  <a:srgbClr val="FF0000"/>
                </a:solidFill>
                <a:latin typeface="Calibri" panose="020F0502020204030204" pitchFamily="34" charset="0"/>
                <a:cs typeface="Calibri" panose="020F0502020204030204" pitchFamily="34" charset="0"/>
                <a:sym typeface="Symbol" panose="05050102010706020507" pitchFamily="18" charset="2"/>
              </a:rPr>
              <a:t>°(N</a:t>
            </a:r>
            <a:r>
              <a:rPr lang="en-GB" sz="2000" baseline="-25000">
                <a:solidFill>
                  <a:srgbClr val="FF0000"/>
                </a:solidFill>
                <a:latin typeface="Calibri" panose="020F0502020204030204" pitchFamily="34" charset="0"/>
                <a:cs typeface="Calibri" panose="020F0502020204030204" pitchFamily="34" charset="0"/>
                <a:sym typeface="Symbol" panose="05050102010706020507" pitchFamily="18" charset="2"/>
              </a:rPr>
              <a:t>2</a:t>
            </a:r>
            <a:r>
              <a:rPr lang="en-GB" sz="2000">
                <a:solidFill>
                  <a:srgbClr val="FF0000"/>
                </a:solidFill>
                <a:latin typeface="Calibri" panose="020F0502020204030204" pitchFamily="34" charset="0"/>
                <a:cs typeface="Calibri" panose="020F0502020204030204" pitchFamily="34" charset="0"/>
                <a:sym typeface="Symbol" panose="05050102010706020507" pitchFamily="18" charset="2"/>
              </a:rPr>
              <a:t>)] </a:t>
            </a:r>
            <a:r>
              <a:rPr lang="en-GB" sz="2000">
                <a:latin typeface="Calibri" panose="020F0502020204030204" pitchFamily="34" charset="0"/>
                <a:cs typeface="Calibri" panose="020F0502020204030204" pitchFamily="34" charset="0"/>
                <a:sym typeface="Symbol" panose="05050102010706020507" pitchFamily="18" charset="2"/>
              </a:rPr>
              <a:t>–</a:t>
            </a:r>
            <a:r>
              <a:rPr lang="en-GB" sz="2000">
                <a:solidFill>
                  <a:srgbClr val="FF0000"/>
                </a:solidFill>
                <a:latin typeface="Calibri" panose="020F0502020204030204" pitchFamily="34" charset="0"/>
                <a:cs typeface="Calibri" panose="020F0502020204030204" pitchFamily="34" charset="0"/>
                <a:sym typeface="Symbol" panose="05050102010706020507" pitchFamily="18" charset="2"/>
              </a:rPr>
              <a:t> </a:t>
            </a:r>
            <a:r>
              <a:rPr lang="en-GB" sz="2000">
                <a:solidFill>
                  <a:srgbClr val="0000FF"/>
                </a:solidFill>
                <a:latin typeface="Calibri" panose="020F0502020204030204" pitchFamily="34" charset="0"/>
                <a:cs typeface="Calibri" panose="020F0502020204030204" pitchFamily="34" charset="0"/>
                <a:sym typeface="Symbol" panose="05050102010706020507" pitchFamily="18" charset="2"/>
              </a:rPr>
              <a:t>[ </a:t>
            </a:r>
            <a:r>
              <a:rPr lang="en-GB" sz="2000" baseline="-25000" err="1">
                <a:solidFill>
                  <a:srgbClr val="0000FF"/>
                </a:solidFill>
                <a:latin typeface="Calibri" panose="020F0502020204030204" pitchFamily="34" charset="0"/>
                <a:cs typeface="Calibri" panose="020F0502020204030204" pitchFamily="34" charset="0"/>
                <a:sym typeface="Symbol" panose="05050102010706020507" pitchFamily="18" charset="2"/>
              </a:rPr>
              <a:t>f</a:t>
            </a:r>
            <a:r>
              <a:rPr lang="en-GB" sz="2000" err="1">
                <a:solidFill>
                  <a:srgbClr val="0000FF"/>
                </a:solidFill>
                <a:latin typeface="Calibri" panose="020F0502020204030204" pitchFamily="34" charset="0"/>
                <a:cs typeface="Calibri" panose="020F0502020204030204" pitchFamily="34" charset="0"/>
                <a:sym typeface="Symbol" panose="05050102010706020507" pitchFamily="18" charset="2"/>
              </a:rPr>
              <a:t>H</a:t>
            </a:r>
            <a:r>
              <a:rPr lang="en-GB" sz="2000">
                <a:solidFill>
                  <a:srgbClr val="0000FF"/>
                </a:solidFill>
                <a:latin typeface="Calibri" panose="020F0502020204030204" pitchFamily="34" charset="0"/>
                <a:cs typeface="Calibri" panose="020F0502020204030204" pitchFamily="34" charset="0"/>
                <a:sym typeface="Symbol" panose="05050102010706020507" pitchFamily="18" charset="2"/>
              </a:rPr>
              <a:t>°(C),(H</a:t>
            </a:r>
            <a:r>
              <a:rPr lang="en-GB" sz="2000" baseline="-25000">
                <a:solidFill>
                  <a:srgbClr val="0000FF"/>
                </a:solidFill>
                <a:latin typeface="Calibri" panose="020F0502020204030204" pitchFamily="34" charset="0"/>
                <a:cs typeface="Calibri" panose="020F0502020204030204" pitchFamily="34" charset="0"/>
                <a:sym typeface="Symbol" panose="05050102010706020507" pitchFamily="18" charset="2"/>
              </a:rPr>
              <a:t>2</a:t>
            </a:r>
            <a:r>
              <a:rPr lang="en-GB" sz="2000">
                <a:solidFill>
                  <a:srgbClr val="0000FF"/>
                </a:solidFill>
                <a:latin typeface="Calibri" panose="020F0502020204030204" pitchFamily="34" charset="0"/>
                <a:cs typeface="Calibri" panose="020F0502020204030204" pitchFamily="34" charset="0"/>
                <a:sym typeface="Symbol" panose="05050102010706020507" pitchFamily="18" charset="2"/>
              </a:rPr>
              <a:t>),(O</a:t>
            </a:r>
            <a:r>
              <a:rPr lang="en-GB" sz="2000" baseline="-25000">
                <a:solidFill>
                  <a:srgbClr val="0000FF"/>
                </a:solidFill>
                <a:latin typeface="Calibri" panose="020F0502020204030204" pitchFamily="34" charset="0"/>
                <a:cs typeface="Calibri" panose="020F0502020204030204" pitchFamily="34" charset="0"/>
                <a:sym typeface="Symbol" panose="05050102010706020507" pitchFamily="18" charset="2"/>
              </a:rPr>
              <a:t>2</a:t>
            </a:r>
            <a:r>
              <a:rPr lang="en-GB" sz="2000">
                <a:solidFill>
                  <a:srgbClr val="0000FF"/>
                </a:solidFill>
                <a:latin typeface="Calibri" panose="020F0502020204030204" pitchFamily="34" charset="0"/>
                <a:cs typeface="Calibri" panose="020F0502020204030204" pitchFamily="34" charset="0"/>
                <a:sym typeface="Symbol" panose="05050102010706020507" pitchFamily="18" charset="2"/>
              </a:rPr>
              <a:t>),(N</a:t>
            </a:r>
            <a:r>
              <a:rPr lang="en-GB" sz="2000" baseline="-25000">
                <a:solidFill>
                  <a:srgbClr val="0000FF"/>
                </a:solidFill>
                <a:latin typeface="Calibri" panose="020F0502020204030204" pitchFamily="34" charset="0"/>
                <a:cs typeface="Calibri" panose="020F0502020204030204" pitchFamily="34" charset="0"/>
                <a:sym typeface="Symbol" panose="05050102010706020507" pitchFamily="18" charset="2"/>
              </a:rPr>
              <a:t>2</a:t>
            </a:r>
            <a:r>
              <a:rPr lang="en-GB" sz="2000">
                <a:solidFill>
                  <a:srgbClr val="0000FF"/>
                </a:solidFill>
                <a:latin typeface="Calibri" panose="020F0502020204030204" pitchFamily="34" charset="0"/>
                <a:cs typeface="Calibri" panose="020F0502020204030204" pitchFamily="34" charset="0"/>
                <a:sym typeface="Symbol" panose="05050102010706020507" pitchFamily="18" charset="2"/>
              </a:rPr>
              <a:t>)]</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000">
                <a:latin typeface="Calibri" panose="020F0502020204030204" pitchFamily="34" charset="0"/>
                <a:cs typeface="Calibri" panose="020F0502020204030204" pitchFamily="34" charset="0"/>
                <a:sym typeface="Symbol" panose="05050102010706020507" pitchFamily="18" charset="2"/>
              </a:rPr>
              <a:t>=</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a:t>
            </a:r>
          </a:p>
          <a:p>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000">
                <a:solidFill>
                  <a:srgbClr val="FF0000"/>
                </a:solidFill>
                <a:latin typeface="Calibri" panose="020F0502020204030204" pitchFamily="34" charset="0"/>
                <a:cs typeface="Calibri" panose="020F0502020204030204" pitchFamily="34" charset="0"/>
                <a:sym typeface="Symbol" panose="05050102010706020507" pitchFamily="18" charset="2"/>
              </a:rPr>
              <a:t>[3 x (-110.5) +3 x (-241.8) + 3 x 0]</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000">
                <a:latin typeface="Calibri" panose="020F0502020204030204" pitchFamily="34" charset="0"/>
                <a:cs typeface="Calibri" panose="020F0502020204030204" pitchFamily="34" charset="0"/>
                <a:sym typeface="Symbol" panose="05050102010706020507" pitchFamily="18" charset="2"/>
              </a:rPr>
              <a:t>–</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000">
                <a:solidFill>
                  <a:srgbClr val="0000FF"/>
                </a:solidFill>
                <a:latin typeface="Calibri" panose="020F0502020204030204" pitchFamily="34" charset="0"/>
                <a:cs typeface="Calibri" panose="020F0502020204030204" pitchFamily="34" charset="0"/>
                <a:sym typeface="Symbol" panose="05050102010706020507" pitchFamily="18" charset="2"/>
              </a:rPr>
              <a:t>0 </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-1057.1</a:t>
            </a:r>
            <a:r>
              <a:rPr lang="en-GB" sz="2000">
                <a:latin typeface="Calibri" panose="020F0502020204030204" pitchFamily="34" charset="0"/>
                <a:cs typeface="Calibri" panose="020F0502020204030204" pitchFamily="34" charset="0"/>
                <a:sym typeface="Symbol" panose="05050102010706020507" pitchFamily="18" charset="2"/>
              </a:rPr>
              <a:t> –</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000">
                <a:solidFill>
                  <a:srgbClr val="0000FF"/>
                </a:solidFill>
                <a:latin typeface="Calibri" panose="020F0502020204030204" pitchFamily="34" charset="0"/>
                <a:cs typeface="Calibri" panose="020F0502020204030204" pitchFamily="34" charset="0"/>
                <a:sym typeface="Symbol" panose="05050102010706020507" pitchFamily="18" charset="2"/>
              </a:rPr>
              <a:t>0 = </a:t>
            </a:r>
            <a:r>
              <a:rPr lang="en-GB" sz="2000">
                <a:solidFill>
                  <a:srgbClr val="00B050"/>
                </a:solidFill>
                <a:latin typeface="Calibri" panose="020F0502020204030204" pitchFamily="34" charset="0"/>
                <a:cs typeface="Calibri" panose="020F0502020204030204" pitchFamily="34" charset="0"/>
                <a:sym typeface="Symbol" panose="05050102010706020507" pitchFamily="18" charset="2"/>
              </a:rPr>
              <a:t>- 1057.1 kJ/mol</a:t>
            </a:r>
          </a:p>
        </p:txBody>
      </p:sp>
      <p:sp>
        <p:nvSpPr>
          <p:cNvPr id="45" name="TextBox 44">
            <a:extLst>
              <a:ext uri="{FF2B5EF4-FFF2-40B4-BE49-F238E27FC236}">
                <a16:creationId xmlns:a16="http://schemas.microsoft.com/office/drawing/2014/main" id="{92697FD7-88AA-4963-B2C9-7DA4CBDDCCEF}"/>
              </a:ext>
            </a:extLst>
          </p:cNvPr>
          <p:cNvSpPr txBox="1"/>
          <p:nvPr/>
        </p:nvSpPr>
        <p:spPr>
          <a:xfrm>
            <a:off x="2501375" y="5052124"/>
            <a:ext cx="7592293" cy="461665"/>
          </a:xfrm>
          <a:prstGeom prst="rect">
            <a:avLst/>
          </a:prstGeom>
          <a:noFill/>
        </p:spPr>
        <p:txBody>
          <a:bodyPr wrap="square">
            <a:spAutoFit/>
          </a:bodyPr>
          <a:lstStyle/>
          <a:p>
            <a:r>
              <a:rPr lang="en-GB" sz="2400" dirty="0">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sz="2400" baseline="-25000" dirty="0" err="1">
                <a:solidFill>
                  <a:srgbClr val="00B050"/>
                </a:solidFill>
                <a:latin typeface="Calibri" panose="020F0502020204030204" pitchFamily="34" charset="0"/>
                <a:cs typeface="Calibri" panose="020F0502020204030204" pitchFamily="34" charset="0"/>
                <a:sym typeface="Symbol" panose="05050102010706020507" pitchFamily="18" charset="2"/>
              </a:rPr>
              <a:t>detonation</a:t>
            </a:r>
            <a:r>
              <a:rPr lang="en-GB" sz="2400" dirty="0"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400" baseline="-25000" dirty="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400" dirty="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400" dirty="0">
                <a:solidFill>
                  <a:srgbClr val="FF0000"/>
                </a:solidFill>
                <a:latin typeface="Calibri" panose="020F0502020204030204" pitchFamily="34" charset="0"/>
                <a:cs typeface="Calibri" panose="020F0502020204030204" pitchFamily="34" charset="0"/>
                <a:sym typeface="Symbol" panose="05050102010706020507" pitchFamily="18" charset="2"/>
              </a:rPr>
              <a:t>H</a:t>
            </a:r>
            <a:r>
              <a:rPr lang="en-GB" sz="2400" baseline="-25000" dirty="0">
                <a:solidFill>
                  <a:srgbClr val="FF0000"/>
                </a:solidFill>
                <a:latin typeface="Calibri" panose="020F0502020204030204" pitchFamily="34" charset="0"/>
                <a:cs typeface="Calibri" panose="020F0502020204030204" pitchFamily="34" charset="0"/>
                <a:sym typeface="Symbol" panose="05050102010706020507" pitchFamily="18" charset="2"/>
              </a:rPr>
              <a:t>2 </a:t>
            </a:r>
            <a:r>
              <a:rPr lang="en-GB" sz="2400" dirty="0">
                <a:solidFill>
                  <a:srgbClr val="FF0000"/>
                </a:solidFill>
                <a:latin typeface="Calibri" panose="020F0502020204030204" pitchFamily="34" charset="0"/>
                <a:cs typeface="Calibri" panose="020F0502020204030204" pitchFamily="34" charset="0"/>
                <a:sym typeface="Symbol" panose="05050102010706020507" pitchFamily="18" charset="2"/>
              </a:rPr>
              <a:t> </a:t>
            </a:r>
            <a:r>
              <a:rPr lang="en-GB" sz="2400" dirty="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400" dirty="0">
                <a:solidFill>
                  <a:srgbClr val="0000FF"/>
                </a:solidFill>
                <a:latin typeface="Calibri" panose="020F0502020204030204" pitchFamily="34" charset="0"/>
                <a:cs typeface="Calibri" panose="020F0502020204030204" pitchFamily="34" charset="0"/>
                <a:sym typeface="Symbol" panose="05050102010706020507" pitchFamily="18" charset="2"/>
              </a:rPr>
              <a:t>H</a:t>
            </a:r>
            <a:r>
              <a:rPr lang="en-GB" sz="2400" baseline="-25000" dirty="0">
                <a:solidFill>
                  <a:srgbClr val="0000FF"/>
                </a:solidFill>
                <a:latin typeface="Calibri" panose="020F0502020204030204" pitchFamily="34" charset="0"/>
                <a:cs typeface="Calibri" panose="020F0502020204030204" pitchFamily="34" charset="0"/>
                <a:sym typeface="Symbol" panose="05050102010706020507" pitchFamily="18" charset="2"/>
              </a:rPr>
              <a:t>1</a:t>
            </a:r>
            <a:r>
              <a:rPr lang="en-GB" sz="2400" dirty="0">
                <a:solidFill>
                  <a:srgbClr val="0000FF"/>
                </a:solidFill>
                <a:latin typeface="Calibri" panose="020F0502020204030204" pitchFamily="34" charset="0"/>
                <a:cs typeface="Calibri" panose="020F0502020204030204" pitchFamily="34" charset="0"/>
                <a:sym typeface="Symbol" panose="05050102010706020507" pitchFamily="18" charset="2"/>
              </a:rPr>
              <a:t> </a:t>
            </a:r>
            <a:r>
              <a:rPr lang="en-GB" sz="2400" dirty="0">
                <a:solidFill>
                  <a:srgbClr val="00B050"/>
                </a:solidFill>
                <a:latin typeface="Calibri" panose="020F0502020204030204" pitchFamily="34" charset="0"/>
                <a:cs typeface="Calibri" panose="020F0502020204030204" pitchFamily="34" charset="0"/>
                <a:sym typeface="Symbol" panose="05050102010706020507" pitchFamily="18" charset="2"/>
              </a:rPr>
              <a:t>= -1057.1 – 70.3 = -1127.4  kJ/mol</a:t>
            </a:r>
          </a:p>
        </p:txBody>
      </p:sp>
      <mc:AlternateContent xmlns:mc="http://schemas.openxmlformats.org/markup-compatibility/2006" xmlns:a14="http://schemas.microsoft.com/office/drawing/2010/main">
        <mc:Choice Requires="a14">
          <p:sp>
            <p:nvSpPr>
              <p:cNvPr id="39" name="TextBox 38">
                <a:extLst>
                  <a:ext uri="{FF2B5EF4-FFF2-40B4-BE49-F238E27FC236}">
                    <a16:creationId xmlns:a16="http://schemas.microsoft.com/office/drawing/2014/main" id="{4992DE68-5EC6-4050-A7D7-08E3866E7FD9}"/>
                  </a:ext>
                </a:extLst>
              </p:cNvPr>
              <p:cNvSpPr txBox="1"/>
              <p:nvPr/>
            </p:nvSpPr>
            <p:spPr>
              <a:xfrm>
                <a:off x="2720920" y="5966118"/>
                <a:ext cx="7818742" cy="66851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i="1">
                          <a:latin typeface="Cambria Math" panose="02040503050406030204" pitchFamily="18" charset="0"/>
                        </a:rPr>
                        <m:t>𝑄</m:t>
                      </m:r>
                      <m:r>
                        <a:rPr lang="en-GB" i="1" baseline="-25000">
                          <a:latin typeface="Cambria Math" panose="02040503050406030204" pitchFamily="18" charset="0"/>
                        </a:rPr>
                        <m:t>𝑒𝑥𝑝</m:t>
                      </m:r>
                      <m:r>
                        <a:rPr lang="en-GB" i="1">
                          <a:latin typeface="Cambria Math" panose="02040503050406030204" pitchFamily="18" charset="0"/>
                        </a:rPr>
                        <m:t>= </m:t>
                      </m:r>
                      <m:f>
                        <m:fPr>
                          <m:ctrlPr>
                            <a:rPr lang="en-GB" i="1">
                              <a:latin typeface="Cambria Math" panose="02040503050406030204" pitchFamily="18" charset="0"/>
                            </a:rPr>
                          </m:ctrlPr>
                        </m:fPr>
                        <m:num>
                          <m:sSub>
                            <m:sSubPr>
                              <m:ctrlPr>
                                <a:rPr lang="en-GB" i="1">
                                  <a:latin typeface="Cambria Math" panose="02040503050406030204" pitchFamily="18" charset="0"/>
                                </a:rPr>
                              </m:ctrlPr>
                            </m:sSubPr>
                            <m:e>
                              <m:r>
                                <a:rPr lang="en-GB" i="1">
                                  <a:latin typeface="Cambria Math" panose="02040503050406030204" pitchFamily="18" charset="0"/>
                                  <a:ea typeface="Cambria Math" panose="02040503050406030204" pitchFamily="18" charset="0"/>
                                </a:rPr>
                                <m:t>∆</m:t>
                              </m:r>
                            </m:e>
                            <m:sub>
                              <m:r>
                                <a:rPr lang="en-GB" i="1">
                                  <a:latin typeface="Cambria Math" panose="02040503050406030204" pitchFamily="18" charset="0"/>
                                </a:rPr>
                                <m:t>𝑑𝑒𝑡𝑜𝑛𝑎𝑡𝑖𝑜𝑛</m:t>
                              </m:r>
                            </m:sub>
                          </m:sSub>
                          <m:r>
                            <a:rPr lang="en-GB" i="1">
                              <a:latin typeface="Cambria Math" panose="02040503050406030204" pitchFamily="18" charset="0"/>
                            </a:rPr>
                            <m:t>𝐻</m:t>
                          </m:r>
                          <m:r>
                            <a:rPr lang="en-GB" i="1">
                              <a:latin typeface="Cambria Math" panose="02040503050406030204" pitchFamily="18" charset="0"/>
                              <a:ea typeface="Cambria Math" panose="02040503050406030204" pitchFamily="18" charset="0"/>
                            </a:rPr>
                            <m:t>°×1000</m:t>
                          </m:r>
                        </m:num>
                        <m:den>
                          <m:r>
                            <a:rPr lang="en-GB" i="1">
                              <a:latin typeface="Cambria Math" panose="02040503050406030204" pitchFamily="18" charset="0"/>
                            </a:rPr>
                            <m:t>𝑀𝑀</m:t>
                          </m:r>
                        </m:den>
                      </m:f>
                      <m:r>
                        <a:rPr lang="en-GB" i="1">
                          <a:latin typeface="Cambria Math" panose="02040503050406030204" pitchFamily="18" charset="0"/>
                        </a:rPr>
                        <m:t>=</m:t>
                      </m:r>
                      <m:f>
                        <m:fPr>
                          <m:ctrlPr>
                            <a:rPr lang="en-GB" i="1">
                              <a:latin typeface="Cambria Math" panose="02040503050406030204" pitchFamily="18" charset="0"/>
                            </a:rPr>
                          </m:ctrlPr>
                        </m:fPr>
                        <m:num>
                          <m:r>
                            <a:rPr lang="en-GB" i="1">
                              <a:latin typeface="Cambria Math" panose="02040503050406030204" pitchFamily="18" charset="0"/>
                            </a:rPr>
                            <m:t>(−1127.4 </m:t>
                          </m:r>
                          <m:r>
                            <a:rPr lang="en-GB" i="1">
                              <a:latin typeface="Cambria Math" panose="02040503050406030204" pitchFamily="18" charset="0"/>
                            </a:rPr>
                            <m:t>𝑘𝐽</m:t>
                          </m:r>
                          <m:r>
                            <a:rPr lang="en-GB" i="1">
                              <a:latin typeface="Cambria Math" panose="02040503050406030204" pitchFamily="18" charset="0"/>
                            </a:rPr>
                            <m:t>/</m:t>
                          </m:r>
                          <m:r>
                            <a:rPr lang="en-GB" i="1">
                              <a:latin typeface="Cambria Math" panose="02040503050406030204" pitchFamily="18" charset="0"/>
                            </a:rPr>
                            <m:t>𝑚𝑜𝑙</m:t>
                          </m:r>
                          <m:r>
                            <a:rPr lang="en-GB" i="1">
                              <a:latin typeface="Cambria Math" panose="02040503050406030204" pitchFamily="18" charset="0"/>
                            </a:rPr>
                            <m:t>×1000</m:t>
                          </m:r>
                        </m:num>
                        <m:den>
                          <m:r>
                            <a:rPr lang="en-GB" i="1">
                              <a:latin typeface="Cambria Math" panose="02040503050406030204" pitchFamily="18" charset="0"/>
                              <a:ea typeface="Cambria Math" panose="02040503050406030204" pitchFamily="18" charset="0"/>
                            </a:rPr>
                            <m:t>222.1 </m:t>
                          </m:r>
                          <m:r>
                            <a:rPr lang="en-GB" i="1">
                              <a:latin typeface="Cambria Math" panose="02040503050406030204" pitchFamily="18" charset="0"/>
                              <a:ea typeface="Cambria Math" panose="02040503050406030204" pitchFamily="18" charset="0"/>
                            </a:rPr>
                            <m:t>𝑔</m:t>
                          </m:r>
                          <m:r>
                            <a:rPr lang="en-GB" i="1">
                              <a:latin typeface="Cambria Math" panose="02040503050406030204" pitchFamily="18" charset="0"/>
                              <a:ea typeface="Cambria Math" panose="02040503050406030204" pitchFamily="18" charset="0"/>
                            </a:rPr>
                            <m:t>/</m:t>
                          </m:r>
                          <m:r>
                            <a:rPr lang="en-GB" i="1">
                              <a:latin typeface="Cambria Math" panose="02040503050406030204" pitchFamily="18" charset="0"/>
                              <a:ea typeface="Cambria Math" panose="02040503050406030204" pitchFamily="18" charset="0"/>
                            </a:rPr>
                            <m:t>𝑚𝑜𝑙</m:t>
                          </m:r>
                        </m:den>
                      </m:f>
                      <m:r>
                        <a:rPr lang="en-GB" i="1">
                          <a:latin typeface="Cambria Math" panose="02040503050406030204" pitchFamily="18" charset="0"/>
                        </a:rPr>
                        <m:t>=−5075.5 </m:t>
                      </m:r>
                      <m:r>
                        <a:rPr lang="en-GB" i="1">
                          <a:latin typeface="Cambria Math" panose="02040503050406030204" pitchFamily="18" charset="0"/>
                        </a:rPr>
                        <m:t>𝑘𝐽</m:t>
                      </m:r>
                      <m:r>
                        <a:rPr lang="en-GB" i="1">
                          <a:latin typeface="Cambria Math" panose="02040503050406030204" pitchFamily="18" charset="0"/>
                        </a:rPr>
                        <m:t>/</m:t>
                      </m:r>
                      <m:r>
                        <a:rPr lang="en-GB" i="1">
                          <a:latin typeface="Cambria Math" panose="02040503050406030204" pitchFamily="18" charset="0"/>
                        </a:rPr>
                        <m:t>𝑘𝑔</m:t>
                      </m:r>
                    </m:oMath>
                  </m:oMathPara>
                </a14:m>
                <a:endParaRPr lang="en-GB"/>
              </a:p>
            </p:txBody>
          </p:sp>
        </mc:Choice>
        <mc:Fallback xmlns="">
          <p:sp>
            <p:nvSpPr>
              <p:cNvPr id="39" name="TextBox 38">
                <a:extLst>
                  <a:ext uri="{FF2B5EF4-FFF2-40B4-BE49-F238E27FC236}">
                    <a16:creationId xmlns:a16="http://schemas.microsoft.com/office/drawing/2014/main" id="{4992DE68-5EC6-4050-A7D7-08E3866E7FD9}"/>
                  </a:ext>
                </a:extLst>
              </p:cNvPr>
              <p:cNvSpPr txBox="1">
                <a:spLocks noRot="1" noChangeAspect="1" noMove="1" noResize="1" noEditPoints="1" noAdjustHandles="1" noChangeArrowheads="1" noChangeShapeType="1" noTextEdit="1"/>
              </p:cNvSpPr>
              <p:nvPr/>
            </p:nvSpPr>
            <p:spPr>
              <a:xfrm>
                <a:off x="2720920" y="5966118"/>
                <a:ext cx="7818742" cy="668516"/>
              </a:xfrm>
              <a:prstGeom prst="rect">
                <a:avLst/>
              </a:prstGeom>
              <a:blipFill>
                <a:blip r:embed="rId4"/>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23988620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55FF81E-79AA-4CFC-92F7-F01155E24E88}"/>
              </a:ext>
            </a:extLst>
          </p:cNvPr>
          <p:cNvSpPr txBox="1"/>
          <p:nvPr/>
        </p:nvSpPr>
        <p:spPr>
          <a:xfrm>
            <a:off x="1524000" y="17925"/>
            <a:ext cx="7760249" cy="461665"/>
          </a:xfrm>
          <a:prstGeom prst="rect">
            <a:avLst/>
          </a:prstGeom>
          <a:noFill/>
        </p:spPr>
        <p:txBody>
          <a:bodyPr wrap="square">
            <a:spAutoFit/>
          </a:bodyPr>
          <a:lstStyle/>
          <a:p>
            <a:r>
              <a:rPr lang="en-GB" sz="2400" b="1">
                <a:solidFill>
                  <a:srgbClr val="0070C0"/>
                </a:solidFill>
                <a:effectLst>
                  <a:outerShdw blurRad="38100" dist="38100" dir="2700000" algn="tl">
                    <a:srgbClr val="000000">
                      <a:alpha val="43137"/>
                    </a:srgbClr>
                  </a:outerShdw>
                </a:effectLst>
              </a:rPr>
              <a:t>PRACTICE PROBLEM</a:t>
            </a:r>
            <a:endParaRPr lang="en-GB" sz="2400" b="1">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9FFFCF71-32FE-4EAB-AD07-B88FE774DB11}"/>
              </a:ext>
            </a:extLst>
          </p:cNvPr>
          <p:cNvSpPr txBox="1"/>
          <p:nvPr/>
        </p:nvSpPr>
        <p:spPr>
          <a:xfrm>
            <a:off x="1631504" y="620688"/>
            <a:ext cx="9144000" cy="707886"/>
          </a:xfrm>
          <a:prstGeom prst="rect">
            <a:avLst/>
          </a:prstGeom>
          <a:noFill/>
        </p:spPr>
        <p:txBody>
          <a:bodyPr wrap="square">
            <a:spAutoFit/>
          </a:bodyPr>
          <a:lstStyle/>
          <a:p>
            <a:r>
              <a:rPr lang="en-US" sz="2000">
                <a:solidFill>
                  <a:srgbClr val="212529"/>
                </a:solidFill>
                <a:latin typeface="Calibri" panose="020F0502020204030204" pitchFamily="34" charset="0"/>
                <a:cs typeface="Calibri" panose="020F0502020204030204" pitchFamily="34" charset="0"/>
              </a:rPr>
              <a:t>Calculate the heat of explosion (detonation) of PETN (</a:t>
            </a:r>
            <a:r>
              <a:rPr lang="en-GB" sz="2000">
                <a:latin typeface="Calibri" panose="020F0502020204030204" pitchFamily="34" charset="0"/>
                <a:cs typeface="Calibri" panose="020F0502020204030204" pitchFamily="34" charset="0"/>
              </a:rPr>
              <a:t>C</a:t>
            </a:r>
            <a:r>
              <a:rPr lang="en-GB" sz="2000" baseline="-25000">
                <a:latin typeface="Calibri" panose="020F0502020204030204" pitchFamily="34" charset="0"/>
                <a:cs typeface="Calibri" panose="020F0502020204030204" pitchFamily="34" charset="0"/>
              </a:rPr>
              <a:t>5</a:t>
            </a:r>
            <a:r>
              <a:rPr lang="en-GB" sz="2000">
                <a:solidFill>
                  <a:srgbClr val="00B050"/>
                </a:solidFill>
                <a:latin typeface="Calibri" panose="020F0502020204030204" pitchFamily="34" charset="0"/>
                <a:cs typeface="Calibri" panose="020F0502020204030204" pitchFamily="34" charset="0"/>
              </a:rPr>
              <a:t>H</a:t>
            </a:r>
            <a:r>
              <a:rPr lang="en-GB" sz="2000" baseline="-25000">
                <a:solidFill>
                  <a:srgbClr val="00B050"/>
                </a:solidFill>
                <a:latin typeface="Calibri" panose="020F0502020204030204" pitchFamily="34" charset="0"/>
                <a:cs typeface="Calibri" panose="020F0502020204030204" pitchFamily="34" charset="0"/>
              </a:rPr>
              <a:t>8</a:t>
            </a:r>
            <a:r>
              <a:rPr lang="en-GB" sz="2000">
                <a:solidFill>
                  <a:srgbClr val="FF0000"/>
                </a:solidFill>
                <a:latin typeface="Calibri" panose="020F0502020204030204" pitchFamily="34" charset="0"/>
                <a:cs typeface="Calibri" panose="020F0502020204030204" pitchFamily="34" charset="0"/>
              </a:rPr>
              <a:t>N</a:t>
            </a:r>
            <a:r>
              <a:rPr lang="en-GB" sz="2000" baseline="-25000">
                <a:solidFill>
                  <a:srgbClr val="FF0000"/>
                </a:solidFill>
                <a:latin typeface="Calibri" panose="020F0502020204030204" pitchFamily="34" charset="0"/>
                <a:cs typeface="Calibri" panose="020F0502020204030204" pitchFamily="34" charset="0"/>
              </a:rPr>
              <a:t>4</a:t>
            </a:r>
            <a:r>
              <a:rPr lang="en-GB" sz="2000">
                <a:solidFill>
                  <a:srgbClr val="0000FF"/>
                </a:solidFill>
                <a:latin typeface="Calibri" panose="020F0502020204030204" pitchFamily="34" charset="0"/>
                <a:cs typeface="Calibri" panose="020F0502020204030204" pitchFamily="34" charset="0"/>
              </a:rPr>
              <a:t>O</a:t>
            </a:r>
            <a:r>
              <a:rPr lang="en-GB" sz="2000" baseline="-25000">
                <a:solidFill>
                  <a:srgbClr val="0000FF"/>
                </a:solidFill>
                <a:latin typeface="Calibri" panose="020F0502020204030204" pitchFamily="34" charset="0"/>
                <a:cs typeface="Calibri" panose="020F0502020204030204" pitchFamily="34" charset="0"/>
              </a:rPr>
              <a:t>12</a:t>
            </a:r>
            <a:r>
              <a:rPr lang="en-GB" sz="2000">
                <a:latin typeface="Calibri" panose="020F0502020204030204" pitchFamily="34" charset="0"/>
                <a:cs typeface="Calibri" panose="020F0502020204030204" pitchFamily="34" charset="0"/>
              </a:rPr>
              <a:t> </a:t>
            </a:r>
            <a:r>
              <a:rPr lang="en-US" sz="2000">
                <a:solidFill>
                  <a:srgbClr val="212529"/>
                </a:solidFill>
                <a:latin typeface="Calibri" panose="020F0502020204030204" pitchFamily="34" charset="0"/>
                <a:cs typeface="Calibri" panose="020F0502020204030204" pitchFamily="34" charset="0"/>
              </a:rPr>
              <a:t>, MM 316.3 g/mol), given the following products and heats of formation:</a:t>
            </a:r>
            <a:endParaRPr lang="en-GB" sz="2000">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50AE67AA-4676-4B76-968A-E7949ADCA12D}"/>
              </a:ext>
            </a:extLst>
          </p:cNvPr>
          <p:cNvSpPr txBox="1"/>
          <p:nvPr/>
        </p:nvSpPr>
        <p:spPr>
          <a:xfrm>
            <a:off x="7824192" y="1332797"/>
            <a:ext cx="3371380" cy="1708994"/>
          </a:xfrm>
          <a:prstGeom prst="rect">
            <a:avLst/>
          </a:prstGeom>
          <a:noFill/>
        </p:spPr>
        <p:txBody>
          <a:bodyPr wrap="square">
            <a:spAutoFit/>
          </a:bodyPr>
          <a:lstStyle/>
          <a:p>
            <a:pPr>
              <a:lnSpc>
                <a:spcPct val="150000"/>
              </a:lnSpc>
            </a:pP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(PETN) </a:t>
            </a:r>
            <a:r>
              <a:rPr lang="en-GB">
                <a:latin typeface="Calibri" panose="020F0502020204030204" pitchFamily="34" charset="0"/>
                <a:cs typeface="Calibri" panose="020F0502020204030204" pitchFamily="34" charset="0"/>
                <a:sym typeface="Symbol" panose="05050102010706020507" pitchFamily="18" charset="2"/>
              </a:rPr>
              <a:t>= -530.5 kJ/mol</a:t>
            </a:r>
          </a:p>
          <a:p>
            <a:pPr>
              <a:lnSpc>
                <a:spcPct val="150000"/>
              </a:lnSpc>
            </a:pP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(CO) </a:t>
            </a:r>
            <a:r>
              <a:rPr lang="en-GB">
                <a:latin typeface="Calibri" panose="020F0502020204030204" pitchFamily="34" charset="0"/>
                <a:cs typeface="Calibri" panose="020F0502020204030204" pitchFamily="34" charset="0"/>
                <a:sym typeface="Symbol" panose="05050102010706020507" pitchFamily="18" charset="2"/>
              </a:rPr>
              <a:t>= -110.5 kJ/mol</a:t>
            </a:r>
          </a:p>
          <a:p>
            <a:pPr>
              <a:lnSpc>
                <a:spcPct val="150000"/>
              </a:lnSpc>
            </a:pP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(CO</a:t>
            </a:r>
            <a:r>
              <a:rPr lang="en-GB" baseline="-25000">
                <a:solidFill>
                  <a:srgbClr val="00B050"/>
                </a:solidFill>
                <a:latin typeface="Calibri" panose="020F0502020204030204" pitchFamily="34" charset="0"/>
                <a:cs typeface="Calibri" panose="020F0502020204030204" pitchFamily="34" charset="0"/>
                <a:sym typeface="Symbol" panose="05050102010706020507" pitchFamily="18" charset="2"/>
              </a:rPr>
              <a:t>2</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a:latin typeface="Calibri" panose="020F0502020204030204" pitchFamily="34" charset="0"/>
                <a:cs typeface="Calibri" panose="020F0502020204030204" pitchFamily="34" charset="0"/>
                <a:sym typeface="Symbol" panose="05050102010706020507" pitchFamily="18" charset="2"/>
              </a:rPr>
              <a:t>= -393.5 kJ/mol</a:t>
            </a:r>
          </a:p>
          <a:p>
            <a:pPr>
              <a:lnSpc>
                <a:spcPct val="150000"/>
              </a:lnSpc>
            </a:pP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(H</a:t>
            </a:r>
            <a:r>
              <a:rPr lang="en-GB" baseline="-25000">
                <a:solidFill>
                  <a:srgbClr val="00B050"/>
                </a:solidFill>
                <a:latin typeface="Calibri" panose="020F0502020204030204" pitchFamily="34" charset="0"/>
                <a:cs typeface="Calibri" panose="020F0502020204030204" pitchFamily="34" charset="0"/>
                <a:sym typeface="Symbol" panose="05050102010706020507" pitchFamily="18" charset="2"/>
              </a:rPr>
              <a:t>2</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O</a:t>
            </a:r>
            <a:r>
              <a:rPr lang="en-GB" baseline="-25000">
                <a:solidFill>
                  <a:srgbClr val="00B050"/>
                </a:solidFill>
                <a:latin typeface="Calibri" panose="020F0502020204030204" pitchFamily="34" charset="0"/>
                <a:cs typeface="Calibri" panose="020F0502020204030204" pitchFamily="34" charset="0"/>
                <a:sym typeface="Symbol" panose="05050102010706020507" pitchFamily="18" charset="2"/>
              </a:rPr>
              <a:t>(g)</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a:latin typeface="Calibri" panose="020F0502020204030204" pitchFamily="34" charset="0"/>
                <a:cs typeface="Calibri" panose="020F0502020204030204" pitchFamily="34" charset="0"/>
                <a:sym typeface="Symbol" panose="05050102010706020507" pitchFamily="18" charset="2"/>
              </a:rPr>
              <a:t>= -241.8 kJ/mol</a:t>
            </a:r>
            <a:endParaRPr lang="en-GB">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654BDEDA-82D4-441F-B2B0-1E8FEB03042A}"/>
              </a:ext>
            </a:extLst>
          </p:cNvPr>
          <p:cNvSpPr txBox="1"/>
          <p:nvPr/>
        </p:nvSpPr>
        <p:spPr>
          <a:xfrm>
            <a:off x="1680886" y="1417839"/>
            <a:ext cx="5420395" cy="400110"/>
          </a:xfrm>
          <a:prstGeom prst="rect">
            <a:avLst/>
          </a:prstGeom>
          <a:noFill/>
        </p:spPr>
        <p:txBody>
          <a:bodyPr wrap="none" rtlCol="0">
            <a:spAutoFit/>
          </a:bodyPr>
          <a:lstStyle/>
          <a:p>
            <a:r>
              <a:rPr lang="en-GB" sz="2000">
                <a:latin typeface="Calibri" panose="020F0502020204030204" pitchFamily="34" charset="0"/>
                <a:cs typeface="Calibri" panose="020F0502020204030204" pitchFamily="34" charset="0"/>
              </a:rPr>
              <a:t>C</a:t>
            </a:r>
            <a:r>
              <a:rPr lang="en-GB" sz="2000" baseline="-25000">
                <a:latin typeface="Calibri" panose="020F0502020204030204" pitchFamily="34" charset="0"/>
                <a:cs typeface="Calibri" panose="020F0502020204030204" pitchFamily="34" charset="0"/>
              </a:rPr>
              <a:t>5</a:t>
            </a:r>
            <a:r>
              <a:rPr lang="en-GB" sz="2000">
                <a:solidFill>
                  <a:srgbClr val="00B050"/>
                </a:solidFill>
                <a:latin typeface="Calibri" panose="020F0502020204030204" pitchFamily="34" charset="0"/>
                <a:cs typeface="Calibri" panose="020F0502020204030204" pitchFamily="34" charset="0"/>
              </a:rPr>
              <a:t>H</a:t>
            </a:r>
            <a:r>
              <a:rPr lang="en-GB" sz="2000" baseline="-25000">
                <a:solidFill>
                  <a:srgbClr val="00B050"/>
                </a:solidFill>
                <a:latin typeface="Calibri" panose="020F0502020204030204" pitchFamily="34" charset="0"/>
                <a:cs typeface="Calibri" panose="020F0502020204030204" pitchFamily="34" charset="0"/>
              </a:rPr>
              <a:t>8</a:t>
            </a:r>
            <a:r>
              <a:rPr lang="en-GB" sz="2000">
                <a:solidFill>
                  <a:srgbClr val="FF0000"/>
                </a:solidFill>
                <a:latin typeface="Calibri" panose="020F0502020204030204" pitchFamily="34" charset="0"/>
                <a:cs typeface="Calibri" panose="020F0502020204030204" pitchFamily="34" charset="0"/>
              </a:rPr>
              <a:t>N</a:t>
            </a:r>
            <a:r>
              <a:rPr lang="en-GB" sz="2000" baseline="-25000">
                <a:solidFill>
                  <a:srgbClr val="FF0000"/>
                </a:solidFill>
                <a:latin typeface="Calibri" panose="020F0502020204030204" pitchFamily="34" charset="0"/>
                <a:cs typeface="Calibri" panose="020F0502020204030204" pitchFamily="34" charset="0"/>
              </a:rPr>
              <a:t>4</a:t>
            </a:r>
            <a:r>
              <a:rPr lang="en-GB" sz="2000">
                <a:solidFill>
                  <a:srgbClr val="0000FF"/>
                </a:solidFill>
                <a:latin typeface="Calibri" panose="020F0502020204030204" pitchFamily="34" charset="0"/>
                <a:cs typeface="Calibri" panose="020F0502020204030204" pitchFamily="34" charset="0"/>
              </a:rPr>
              <a:t>O</a:t>
            </a:r>
            <a:r>
              <a:rPr lang="en-GB" sz="2000" baseline="-25000">
                <a:solidFill>
                  <a:srgbClr val="0000FF"/>
                </a:solidFill>
                <a:latin typeface="Calibri" panose="020F0502020204030204" pitchFamily="34" charset="0"/>
                <a:cs typeface="Calibri" panose="020F0502020204030204" pitchFamily="34" charset="0"/>
              </a:rPr>
              <a:t>12</a:t>
            </a:r>
            <a:r>
              <a:rPr lang="en-GB" sz="2000">
                <a:latin typeface="Calibri" panose="020F0502020204030204" pitchFamily="34" charset="0"/>
                <a:cs typeface="Calibri" panose="020F0502020204030204" pitchFamily="34" charset="0"/>
              </a:rPr>
              <a:t>                           3C</a:t>
            </a:r>
            <a:r>
              <a:rPr lang="en-GB" sz="2000">
                <a:solidFill>
                  <a:srgbClr val="0000FF"/>
                </a:solidFill>
                <a:latin typeface="Calibri" panose="020F0502020204030204" pitchFamily="34" charset="0"/>
                <a:cs typeface="Calibri" panose="020F0502020204030204" pitchFamily="34" charset="0"/>
              </a:rPr>
              <a:t>O</a:t>
            </a:r>
            <a:r>
              <a:rPr lang="en-GB" sz="2000" baseline="-25000">
                <a:solidFill>
                  <a:srgbClr val="0000FF"/>
                </a:solidFill>
                <a:latin typeface="Calibri" panose="020F0502020204030204" pitchFamily="34" charset="0"/>
                <a:cs typeface="Calibri" panose="020F0502020204030204" pitchFamily="34" charset="0"/>
              </a:rPr>
              <a:t>2</a:t>
            </a:r>
            <a:r>
              <a:rPr lang="en-GB" sz="2000">
                <a:latin typeface="Calibri" panose="020F0502020204030204" pitchFamily="34" charset="0"/>
                <a:cs typeface="Calibri" panose="020F0502020204030204" pitchFamily="34" charset="0"/>
              </a:rPr>
              <a:t> + </a:t>
            </a:r>
            <a:r>
              <a:rPr lang="en-GB" sz="2000">
                <a:solidFill>
                  <a:srgbClr val="00B050"/>
                </a:solidFill>
                <a:latin typeface="Calibri" panose="020F0502020204030204" pitchFamily="34" charset="0"/>
                <a:cs typeface="Calibri" panose="020F0502020204030204" pitchFamily="34" charset="0"/>
              </a:rPr>
              <a:t>4H</a:t>
            </a:r>
            <a:r>
              <a:rPr lang="en-GB" sz="2000" baseline="-25000">
                <a:solidFill>
                  <a:srgbClr val="00B050"/>
                </a:solidFill>
                <a:latin typeface="Calibri" panose="020F0502020204030204" pitchFamily="34" charset="0"/>
                <a:cs typeface="Calibri" panose="020F0502020204030204" pitchFamily="34" charset="0"/>
              </a:rPr>
              <a:t>2</a:t>
            </a:r>
            <a:r>
              <a:rPr lang="en-GB" sz="2000">
                <a:latin typeface="Calibri" panose="020F0502020204030204" pitchFamily="34" charset="0"/>
                <a:cs typeface="Calibri" panose="020F0502020204030204" pitchFamily="34" charset="0"/>
              </a:rPr>
              <a:t>O + 2C</a:t>
            </a:r>
            <a:r>
              <a:rPr lang="en-GB" sz="2000">
                <a:solidFill>
                  <a:srgbClr val="0000FF"/>
                </a:solidFill>
                <a:latin typeface="Calibri" panose="020F0502020204030204" pitchFamily="34" charset="0"/>
                <a:cs typeface="Calibri" panose="020F0502020204030204" pitchFamily="34" charset="0"/>
              </a:rPr>
              <a:t>O</a:t>
            </a:r>
            <a:r>
              <a:rPr lang="en-GB" sz="2000">
                <a:latin typeface="Calibri" panose="020F0502020204030204" pitchFamily="34" charset="0"/>
                <a:cs typeface="Calibri" panose="020F0502020204030204" pitchFamily="34" charset="0"/>
              </a:rPr>
              <a:t> + </a:t>
            </a:r>
            <a:r>
              <a:rPr lang="en-GB" sz="2000">
                <a:solidFill>
                  <a:srgbClr val="FF0000"/>
                </a:solidFill>
                <a:latin typeface="Calibri" panose="020F0502020204030204" pitchFamily="34" charset="0"/>
                <a:cs typeface="Calibri" panose="020F0502020204030204" pitchFamily="34" charset="0"/>
              </a:rPr>
              <a:t>2N</a:t>
            </a:r>
            <a:r>
              <a:rPr lang="en-GB" sz="2000" baseline="-25000">
                <a:solidFill>
                  <a:srgbClr val="FF0000"/>
                </a:solidFill>
                <a:latin typeface="Calibri" panose="020F0502020204030204" pitchFamily="34" charset="0"/>
                <a:cs typeface="Calibri" panose="020F0502020204030204" pitchFamily="34" charset="0"/>
              </a:rPr>
              <a:t>2</a:t>
            </a:r>
          </a:p>
        </p:txBody>
      </p:sp>
      <p:cxnSp>
        <p:nvCxnSpPr>
          <p:cNvPr id="8" name="Straight Arrow Connector 7">
            <a:extLst>
              <a:ext uri="{FF2B5EF4-FFF2-40B4-BE49-F238E27FC236}">
                <a16:creationId xmlns:a16="http://schemas.microsoft.com/office/drawing/2014/main" id="{6C05A9EC-A8C0-4828-A035-2C789A9077B4}"/>
              </a:ext>
            </a:extLst>
          </p:cNvPr>
          <p:cNvCxnSpPr>
            <a:cxnSpLocks/>
          </p:cNvCxnSpPr>
          <p:nvPr/>
        </p:nvCxnSpPr>
        <p:spPr>
          <a:xfrm>
            <a:off x="3011877" y="1602505"/>
            <a:ext cx="1116448" cy="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F17F4EBF-0B0A-406E-A827-90DCD526DD93}"/>
              </a:ext>
            </a:extLst>
          </p:cNvPr>
          <p:cNvSpPr txBox="1"/>
          <p:nvPr/>
        </p:nvSpPr>
        <p:spPr>
          <a:xfrm>
            <a:off x="2927208" y="1224491"/>
            <a:ext cx="1415670" cy="369332"/>
          </a:xfrm>
          <a:prstGeom prst="rect">
            <a:avLst/>
          </a:prstGeom>
          <a:noFill/>
        </p:spPr>
        <p:txBody>
          <a:bodyPr wrap="square">
            <a:spAutoFit/>
          </a:bodyPr>
          <a:lstStyle/>
          <a:p>
            <a:r>
              <a:rPr lang="en-GB">
                <a:latin typeface="Calibri" panose="020F0502020204030204" pitchFamily="34" charset="0"/>
                <a:cs typeface="Calibri" panose="020F0502020204030204" pitchFamily="34" charset="0"/>
                <a:sym typeface="Symbol" panose="05050102010706020507" pitchFamily="18" charset="2"/>
              </a:rPr>
              <a:t></a:t>
            </a:r>
            <a:r>
              <a:rPr lang="en-GB" baseline="-25000" err="1">
                <a:latin typeface="Calibri" panose="020F0502020204030204" pitchFamily="34" charset="0"/>
                <a:cs typeface="Calibri" panose="020F0502020204030204" pitchFamily="34" charset="0"/>
                <a:sym typeface="Symbol" panose="05050102010706020507" pitchFamily="18" charset="2"/>
              </a:rPr>
              <a:t>detonation</a:t>
            </a:r>
            <a:r>
              <a:rPr lang="en-GB" err="1">
                <a:latin typeface="Calibri" panose="020F0502020204030204" pitchFamily="34" charset="0"/>
                <a:cs typeface="Calibri" panose="020F0502020204030204" pitchFamily="34" charset="0"/>
                <a:sym typeface="Symbol" panose="05050102010706020507" pitchFamily="18" charset="2"/>
              </a:rPr>
              <a:t>H</a:t>
            </a:r>
            <a:r>
              <a:rPr lang="en-GB">
                <a:latin typeface="Calibri" panose="020F0502020204030204" pitchFamily="34" charset="0"/>
                <a:cs typeface="Calibri" panose="020F0502020204030204" pitchFamily="34" charset="0"/>
                <a:sym typeface="Symbol" panose="05050102010706020507" pitchFamily="18" charset="2"/>
              </a:rPr>
              <a:t> </a:t>
            </a:r>
            <a:endParaRPr lang="en-GB">
              <a:latin typeface="Calibri" panose="020F0502020204030204" pitchFamily="34" charset="0"/>
              <a:cs typeface="Calibri" panose="020F0502020204030204" pitchFamily="34" charset="0"/>
            </a:endParaRPr>
          </a:p>
        </p:txBody>
      </p:sp>
      <p:grpSp>
        <p:nvGrpSpPr>
          <p:cNvPr id="32" name="Group 31">
            <a:extLst>
              <a:ext uri="{FF2B5EF4-FFF2-40B4-BE49-F238E27FC236}">
                <a16:creationId xmlns:a16="http://schemas.microsoft.com/office/drawing/2014/main" id="{9114A791-9016-4725-A846-33564DF90B79}"/>
              </a:ext>
            </a:extLst>
          </p:cNvPr>
          <p:cNvGrpSpPr/>
          <p:nvPr/>
        </p:nvGrpSpPr>
        <p:grpSpPr>
          <a:xfrm>
            <a:off x="1774380" y="1977677"/>
            <a:ext cx="7633989" cy="1506989"/>
            <a:chOff x="250379" y="1977676"/>
            <a:chExt cx="7633989" cy="1506989"/>
          </a:xfrm>
        </p:grpSpPr>
        <p:grpSp>
          <p:nvGrpSpPr>
            <p:cNvPr id="16" name="Group 15">
              <a:extLst>
                <a:ext uri="{FF2B5EF4-FFF2-40B4-BE49-F238E27FC236}">
                  <a16:creationId xmlns:a16="http://schemas.microsoft.com/office/drawing/2014/main" id="{138E83CE-B039-4FF4-9D31-0D80D531AC81}"/>
                </a:ext>
              </a:extLst>
            </p:cNvPr>
            <p:cNvGrpSpPr>
              <a:grpSpLocks noChangeAspect="1"/>
            </p:cNvGrpSpPr>
            <p:nvPr/>
          </p:nvGrpSpPr>
          <p:grpSpPr>
            <a:xfrm>
              <a:off x="250379" y="2122224"/>
              <a:ext cx="7633989" cy="1362441"/>
              <a:chOff x="1590415" y="1044135"/>
              <a:chExt cx="5903971" cy="1261617"/>
            </a:xfrm>
          </p:grpSpPr>
          <p:sp>
            <p:nvSpPr>
              <p:cNvPr id="20" name="TextBox 19">
                <a:extLst>
                  <a:ext uri="{FF2B5EF4-FFF2-40B4-BE49-F238E27FC236}">
                    <a16:creationId xmlns:a16="http://schemas.microsoft.com/office/drawing/2014/main" id="{3BDC6B9F-38AA-499A-9F69-34496F928EDF}"/>
                  </a:ext>
                </a:extLst>
              </p:cNvPr>
              <p:cNvSpPr txBox="1">
                <a:spLocks noChangeAspect="1"/>
              </p:cNvSpPr>
              <p:nvPr/>
            </p:nvSpPr>
            <p:spPr>
              <a:xfrm>
                <a:off x="1590415" y="1044135"/>
                <a:ext cx="5903971" cy="370501"/>
              </a:xfrm>
              <a:prstGeom prst="rect">
                <a:avLst/>
              </a:prstGeom>
              <a:noFill/>
            </p:spPr>
            <p:txBody>
              <a:bodyPr wrap="square">
                <a:spAutoFit/>
              </a:bodyPr>
              <a:lstStyle/>
              <a:p>
                <a:r>
                  <a:rPr lang="en-GB" sz="2000">
                    <a:latin typeface="Calibri" panose="020F0502020204030204" pitchFamily="34" charset="0"/>
                    <a:cs typeface="Calibri" panose="020F0502020204030204" pitchFamily="34" charset="0"/>
                  </a:rPr>
                  <a:t>C</a:t>
                </a:r>
                <a:r>
                  <a:rPr lang="en-GB" sz="2000" baseline="-25000">
                    <a:latin typeface="Calibri" panose="020F0502020204030204" pitchFamily="34" charset="0"/>
                    <a:cs typeface="Calibri" panose="020F0502020204030204" pitchFamily="34" charset="0"/>
                  </a:rPr>
                  <a:t>5</a:t>
                </a:r>
                <a:r>
                  <a:rPr lang="en-GB" sz="2000">
                    <a:solidFill>
                      <a:srgbClr val="00B050"/>
                    </a:solidFill>
                    <a:latin typeface="Calibri" panose="020F0502020204030204" pitchFamily="34" charset="0"/>
                    <a:cs typeface="Calibri" panose="020F0502020204030204" pitchFamily="34" charset="0"/>
                  </a:rPr>
                  <a:t>H</a:t>
                </a:r>
                <a:r>
                  <a:rPr lang="en-GB" sz="2000" baseline="-25000">
                    <a:solidFill>
                      <a:srgbClr val="00B050"/>
                    </a:solidFill>
                    <a:latin typeface="Calibri" panose="020F0502020204030204" pitchFamily="34" charset="0"/>
                    <a:cs typeface="Calibri" panose="020F0502020204030204" pitchFamily="34" charset="0"/>
                  </a:rPr>
                  <a:t>8</a:t>
                </a:r>
                <a:r>
                  <a:rPr lang="en-GB" sz="2000">
                    <a:solidFill>
                      <a:srgbClr val="FF0000"/>
                    </a:solidFill>
                    <a:latin typeface="Calibri" panose="020F0502020204030204" pitchFamily="34" charset="0"/>
                    <a:cs typeface="Calibri" panose="020F0502020204030204" pitchFamily="34" charset="0"/>
                  </a:rPr>
                  <a:t>N</a:t>
                </a:r>
                <a:r>
                  <a:rPr lang="en-GB" sz="2000" baseline="-25000">
                    <a:solidFill>
                      <a:srgbClr val="FF0000"/>
                    </a:solidFill>
                    <a:latin typeface="Calibri" panose="020F0502020204030204" pitchFamily="34" charset="0"/>
                    <a:cs typeface="Calibri" panose="020F0502020204030204" pitchFamily="34" charset="0"/>
                  </a:rPr>
                  <a:t>4</a:t>
                </a:r>
                <a:r>
                  <a:rPr lang="en-GB" sz="2000">
                    <a:solidFill>
                      <a:srgbClr val="0000FF"/>
                    </a:solidFill>
                    <a:latin typeface="Calibri" panose="020F0502020204030204" pitchFamily="34" charset="0"/>
                    <a:cs typeface="Calibri" panose="020F0502020204030204" pitchFamily="34" charset="0"/>
                  </a:rPr>
                  <a:t>O</a:t>
                </a:r>
                <a:r>
                  <a:rPr lang="en-GB" sz="2000" baseline="-25000">
                    <a:solidFill>
                      <a:srgbClr val="0000FF"/>
                    </a:solidFill>
                    <a:latin typeface="Calibri" panose="020F0502020204030204" pitchFamily="34" charset="0"/>
                    <a:cs typeface="Calibri" panose="020F0502020204030204" pitchFamily="34" charset="0"/>
                  </a:rPr>
                  <a:t>12</a:t>
                </a:r>
                <a:r>
                  <a:rPr lang="en-GB" sz="2000">
                    <a:latin typeface="Calibri" panose="020F0502020204030204" pitchFamily="34" charset="0"/>
                    <a:cs typeface="Calibri" panose="020F0502020204030204" pitchFamily="34" charset="0"/>
                  </a:rPr>
                  <a:t>                        3C</a:t>
                </a:r>
                <a:r>
                  <a:rPr lang="en-GB" sz="2000">
                    <a:solidFill>
                      <a:srgbClr val="0000FF"/>
                    </a:solidFill>
                    <a:latin typeface="Calibri" panose="020F0502020204030204" pitchFamily="34" charset="0"/>
                    <a:cs typeface="Calibri" panose="020F0502020204030204" pitchFamily="34" charset="0"/>
                  </a:rPr>
                  <a:t>O</a:t>
                </a:r>
                <a:r>
                  <a:rPr lang="en-GB" sz="2000" baseline="-25000">
                    <a:solidFill>
                      <a:srgbClr val="0000FF"/>
                    </a:solidFill>
                    <a:latin typeface="Calibri" panose="020F0502020204030204" pitchFamily="34" charset="0"/>
                    <a:cs typeface="Calibri" panose="020F0502020204030204" pitchFamily="34" charset="0"/>
                  </a:rPr>
                  <a:t>2</a:t>
                </a:r>
                <a:r>
                  <a:rPr lang="en-GB" sz="2000">
                    <a:latin typeface="Calibri" panose="020F0502020204030204" pitchFamily="34" charset="0"/>
                    <a:cs typeface="Calibri" panose="020F0502020204030204" pitchFamily="34" charset="0"/>
                  </a:rPr>
                  <a:t> + </a:t>
                </a:r>
                <a:r>
                  <a:rPr lang="en-GB" sz="2000">
                    <a:solidFill>
                      <a:srgbClr val="00B050"/>
                    </a:solidFill>
                    <a:latin typeface="Calibri" panose="020F0502020204030204" pitchFamily="34" charset="0"/>
                    <a:cs typeface="Calibri" panose="020F0502020204030204" pitchFamily="34" charset="0"/>
                  </a:rPr>
                  <a:t>4H</a:t>
                </a:r>
                <a:r>
                  <a:rPr lang="en-GB" sz="2000" baseline="-25000">
                    <a:solidFill>
                      <a:srgbClr val="00B050"/>
                    </a:solidFill>
                    <a:latin typeface="Calibri" panose="020F0502020204030204" pitchFamily="34" charset="0"/>
                    <a:cs typeface="Calibri" panose="020F0502020204030204" pitchFamily="34" charset="0"/>
                  </a:rPr>
                  <a:t>2</a:t>
                </a:r>
                <a:r>
                  <a:rPr lang="en-GB" sz="2000">
                    <a:latin typeface="Calibri" panose="020F0502020204030204" pitchFamily="34" charset="0"/>
                    <a:cs typeface="Calibri" panose="020F0502020204030204" pitchFamily="34" charset="0"/>
                  </a:rPr>
                  <a:t>O + 2C</a:t>
                </a:r>
                <a:r>
                  <a:rPr lang="en-GB" sz="2000">
                    <a:solidFill>
                      <a:srgbClr val="0000FF"/>
                    </a:solidFill>
                    <a:latin typeface="Calibri" panose="020F0502020204030204" pitchFamily="34" charset="0"/>
                    <a:cs typeface="Calibri" panose="020F0502020204030204" pitchFamily="34" charset="0"/>
                  </a:rPr>
                  <a:t>O</a:t>
                </a:r>
                <a:r>
                  <a:rPr lang="en-GB" sz="2000">
                    <a:latin typeface="Calibri" panose="020F0502020204030204" pitchFamily="34" charset="0"/>
                    <a:cs typeface="Calibri" panose="020F0502020204030204" pitchFamily="34" charset="0"/>
                  </a:rPr>
                  <a:t> + </a:t>
                </a:r>
                <a:r>
                  <a:rPr lang="en-GB" sz="2000">
                    <a:solidFill>
                      <a:srgbClr val="FF0000"/>
                    </a:solidFill>
                    <a:latin typeface="Calibri" panose="020F0502020204030204" pitchFamily="34" charset="0"/>
                    <a:cs typeface="Calibri" panose="020F0502020204030204" pitchFamily="34" charset="0"/>
                  </a:rPr>
                  <a:t>2N</a:t>
                </a:r>
                <a:r>
                  <a:rPr lang="en-GB" sz="2000" baseline="-25000">
                    <a:solidFill>
                      <a:srgbClr val="FF0000"/>
                    </a:solidFill>
                    <a:latin typeface="Calibri" panose="020F0502020204030204" pitchFamily="34" charset="0"/>
                    <a:cs typeface="Calibri" panose="020F0502020204030204" pitchFamily="34" charset="0"/>
                  </a:rPr>
                  <a:t>2 </a:t>
                </a:r>
                <a:r>
                  <a:rPr lang="en-GB" sz="2000">
                    <a:latin typeface="Calibri" panose="020F0502020204030204" pitchFamily="34" charset="0"/>
                    <a:cs typeface="Calibri" panose="020F0502020204030204" pitchFamily="34" charset="0"/>
                    <a:sym typeface="Symbol" panose="05050102010706020507" pitchFamily="18" charset="2"/>
                  </a:rPr>
                  <a:t>	 </a:t>
                </a:r>
                <a:endParaRPr lang="en-GB" sz="2000">
                  <a:solidFill>
                    <a:srgbClr val="00B050"/>
                  </a:solidFill>
                  <a:latin typeface="Calibri" panose="020F0502020204030204" pitchFamily="34" charset="0"/>
                  <a:cs typeface="Calibri" panose="020F0502020204030204" pitchFamily="34" charset="0"/>
                </a:endParaRPr>
              </a:p>
            </p:txBody>
          </p:sp>
          <p:sp>
            <p:nvSpPr>
              <p:cNvPr id="21" name="TextBox 20">
                <a:extLst>
                  <a:ext uri="{FF2B5EF4-FFF2-40B4-BE49-F238E27FC236}">
                    <a16:creationId xmlns:a16="http://schemas.microsoft.com/office/drawing/2014/main" id="{3A008C43-4BFF-43FD-9E5D-D726D3A71338}"/>
                  </a:ext>
                </a:extLst>
              </p:cNvPr>
              <p:cNvSpPr txBox="1">
                <a:spLocks noChangeAspect="1"/>
              </p:cNvSpPr>
              <p:nvPr/>
            </p:nvSpPr>
            <p:spPr>
              <a:xfrm rot="13638352">
                <a:off x="1992576" y="1466077"/>
                <a:ext cx="845472" cy="309437"/>
              </a:xfrm>
              <a:prstGeom prst="rect">
                <a:avLst/>
              </a:prstGeom>
              <a:noFill/>
            </p:spPr>
            <p:txBody>
              <a:bodyPr wrap="square">
                <a:spAutoFit/>
              </a:bodyPr>
              <a:lstStyle/>
              <a:p>
                <a:r>
                  <a:rPr lang="en-GB" sz="2000">
                    <a:latin typeface="Calibri" panose="020F0502020204030204" pitchFamily="34" charset="0"/>
                    <a:cs typeface="Calibri" panose="020F0502020204030204" pitchFamily="34" charset="0"/>
                    <a:sym typeface="Symbol" panose="05050102010706020507" pitchFamily="18" charset="2"/>
                  </a:rPr>
                  <a:t> </a:t>
                </a:r>
                <a:endParaRPr lang="en-GB" sz="2000">
                  <a:latin typeface="Calibri" panose="020F0502020204030204" pitchFamily="34" charset="0"/>
                  <a:cs typeface="Calibri" panose="020F0502020204030204" pitchFamily="34" charset="0"/>
                </a:endParaRPr>
              </a:p>
            </p:txBody>
          </p:sp>
          <p:sp>
            <p:nvSpPr>
              <p:cNvPr id="22" name="TextBox 21">
                <a:extLst>
                  <a:ext uri="{FF2B5EF4-FFF2-40B4-BE49-F238E27FC236}">
                    <a16:creationId xmlns:a16="http://schemas.microsoft.com/office/drawing/2014/main" id="{C4A954ED-2601-4CF6-8836-04CB8321230F}"/>
                  </a:ext>
                </a:extLst>
              </p:cNvPr>
              <p:cNvSpPr txBox="1">
                <a:spLocks noChangeAspect="1"/>
              </p:cNvSpPr>
              <p:nvPr/>
            </p:nvSpPr>
            <p:spPr>
              <a:xfrm rot="19291655">
                <a:off x="3569655" y="1404279"/>
                <a:ext cx="850032" cy="370501"/>
              </a:xfrm>
              <a:prstGeom prst="rect">
                <a:avLst/>
              </a:prstGeom>
              <a:noFill/>
            </p:spPr>
            <p:txBody>
              <a:bodyPr wrap="square">
                <a:spAutoFit/>
              </a:bodyPr>
              <a:lstStyle/>
              <a:p>
                <a:r>
                  <a:rPr lang="en-GB" sz="2000">
                    <a:latin typeface="Calibri" panose="020F0502020204030204" pitchFamily="34" charset="0"/>
                    <a:cs typeface="Calibri" panose="020F0502020204030204" pitchFamily="34" charset="0"/>
                    <a:sym typeface="Symbol" panose="05050102010706020507" pitchFamily="18" charset="2"/>
                  </a:rPr>
                  <a:t> </a:t>
                </a:r>
                <a:endParaRPr lang="en-GB" sz="2000">
                  <a:latin typeface="Calibri" panose="020F0502020204030204" pitchFamily="34" charset="0"/>
                  <a:cs typeface="Calibri" panose="020F0502020204030204" pitchFamily="34" charset="0"/>
                </a:endParaRPr>
              </a:p>
            </p:txBody>
          </p:sp>
          <p:sp>
            <p:nvSpPr>
              <p:cNvPr id="23" name="TextBox 22">
                <a:extLst>
                  <a:ext uri="{FF2B5EF4-FFF2-40B4-BE49-F238E27FC236}">
                    <a16:creationId xmlns:a16="http://schemas.microsoft.com/office/drawing/2014/main" id="{F8BBBB98-99D1-472D-8CFA-9D94AB5FDCD8}"/>
                  </a:ext>
                </a:extLst>
              </p:cNvPr>
              <p:cNvSpPr txBox="1">
                <a:spLocks noChangeAspect="1"/>
              </p:cNvSpPr>
              <p:nvPr/>
            </p:nvSpPr>
            <p:spPr>
              <a:xfrm>
                <a:off x="2014603" y="1935251"/>
                <a:ext cx="2773079" cy="370501"/>
              </a:xfrm>
              <a:prstGeom prst="rect">
                <a:avLst/>
              </a:prstGeom>
              <a:noFill/>
            </p:spPr>
            <p:txBody>
              <a:bodyPr wrap="square">
                <a:spAutoFit/>
              </a:bodyPr>
              <a:lstStyle/>
              <a:p>
                <a:r>
                  <a:rPr lang="en-GB" sz="2000">
                    <a:latin typeface="Calibri" panose="020F0502020204030204" pitchFamily="34" charset="0"/>
                    <a:cs typeface="Calibri" panose="020F0502020204030204" pitchFamily="34" charset="0"/>
                    <a:sym typeface="Wingdings" panose="05000000000000000000" pitchFamily="2" charset="2"/>
                  </a:rPr>
                  <a:t>5 C + </a:t>
                </a:r>
                <a:r>
                  <a:rPr lang="en-GB" sz="2000">
                    <a:solidFill>
                      <a:srgbClr val="00B050"/>
                    </a:solidFill>
                    <a:latin typeface="Calibri" panose="020F0502020204030204" pitchFamily="34" charset="0"/>
                    <a:cs typeface="Calibri" panose="020F0502020204030204" pitchFamily="34" charset="0"/>
                    <a:sym typeface="Wingdings" panose="05000000000000000000" pitchFamily="2" charset="2"/>
                  </a:rPr>
                  <a:t>4 H</a:t>
                </a:r>
                <a:r>
                  <a:rPr lang="en-GB" sz="2000" baseline="-25000">
                    <a:solidFill>
                      <a:srgbClr val="00B050"/>
                    </a:solidFill>
                    <a:latin typeface="Calibri" panose="020F0502020204030204" pitchFamily="34" charset="0"/>
                    <a:cs typeface="Calibri" panose="020F0502020204030204" pitchFamily="34" charset="0"/>
                    <a:sym typeface="Wingdings" panose="05000000000000000000" pitchFamily="2" charset="2"/>
                  </a:rPr>
                  <a:t>2</a:t>
                </a:r>
                <a:r>
                  <a:rPr lang="en-GB" sz="2000">
                    <a:latin typeface="Calibri" panose="020F0502020204030204" pitchFamily="34" charset="0"/>
                    <a:cs typeface="Calibri" panose="020F0502020204030204" pitchFamily="34" charset="0"/>
                    <a:sym typeface="Wingdings" panose="05000000000000000000" pitchFamily="2" charset="2"/>
                  </a:rPr>
                  <a:t> + </a:t>
                </a:r>
                <a:r>
                  <a:rPr lang="en-GB" sz="2000">
                    <a:solidFill>
                      <a:srgbClr val="FF0000"/>
                    </a:solidFill>
                    <a:latin typeface="Calibri" panose="020F0502020204030204" pitchFamily="34" charset="0"/>
                    <a:cs typeface="Calibri" panose="020F0502020204030204" pitchFamily="34" charset="0"/>
                    <a:sym typeface="Wingdings" panose="05000000000000000000" pitchFamily="2" charset="2"/>
                  </a:rPr>
                  <a:t>2 N</a:t>
                </a:r>
                <a:r>
                  <a:rPr lang="en-GB" sz="2000" baseline="-25000">
                    <a:solidFill>
                      <a:srgbClr val="FF0000"/>
                    </a:solidFill>
                    <a:latin typeface="Calibri" panose="020F0502020204030204" pitchFamily="34" charset="0"/>
                    <a:cs typeface="Calibri" panose="020F0502020204030204" pitchFamily="34" charset="0"/>
                    <a:sym typeface="Wingdings" panose="05000000000000000000" pitchFamily="2" charset="2"/>
                  </a:rPr>
                  <a:t>2</a:t>
                </a:r>
                <a:r>
                  <a:rPr lang="en-GB" sz="2000">
                    <a:latin typeface="Calibri" panose="020F0502020204030204" pitchFamily="34" charset="0"/>
                    <a:cs typeface="Calibri" panose="020F0502020204030204" pitchFamily="34" charset="0"/>
                    <a:sym typeface="Wingdings" panose="05000000000000000000" pitchFamily="2" charset="2"/>
                  </a:rPr>
                  <a:t> + </a:t>
                </a:r>
                <a:r>
                  <a:rPr lang="en-GB" sz="2000">
                    <a:solidFill>
                      <a:srgbClr val="0000FF"/>
                    </a:solidFill>
                    <a:latin typeface="Calibri" panose="020F0502020204030204" pitchFamily="34" charset="0"/>
                    <a:cs typeface="Calibri" panose="020F0502020204030204" pitchFamily="34" charset="0"/>
                    <a:sym typeface="Wingdings" panose="05000000000000000000" pitchFamily="2" charset="2"/>
                  </a:rPr>
                  <a:t>6 O</a:t>
                </a:r>
                <a:r>
                  <a:rPr lang="en-GB" sz="2000" baseline="-25000">
                    <a:solidFill>
                      <a:srgbClr val="0000FF"/>
                    </a:solidFill>
                    <a:latin typeface="Calibri" panose="020F0502020204030204" pitchFamily="34" charset="0"/>
                    <a:cs typeface="Calibri" panose="020F0502020204030204" pitchFamily="34" charset="0"/>
                    <a:sym typeface="Wingdings" panose="05000000000000000000" pitchFamily="2" charset="2"/>
                  </a:rPr>
                  <a:t>2</a:t>
                </a:r>
                <a:endParaRPr lang="en-GB" sz="2000">
                  <a:solidFill>
                    <a:srgbClr val="CC66FF"/>
                  </a:solidFill>
                  <a:latin typeface="Calibri" panose="020F0502020204030204" pitchFamily="34" charset="0"/>
                  <a:cs typeface="Calibri" panose="020F0502020204030204" pitchFamily="34" charset="0"/>
                </a:endParaRPr>
              </a:p>
            </p:txBody>
          </p:sp>
        </p:grpSp>
        <p:cxnSp>
          <p:nvCxnSpPr>
            <p:cNvPr id="25" name="Straight Arrow Connector 24">
              <a:extLst>
                <a:ext uri="{FF2B5EF4-FFF2-40B4-BE49-F238E27FC236}">
                  <a16:creationId xmlns:a16="http://schemas.microsoft.com/office/drawing/2014/main" id="{CA8CFB8E-3BD1-4935-AA5E-196C3FC4F3DC}"/>
                </a:ext>
              </a:extLst>
            </p:cNvPr>
            <p:cNvCxnSpPr>
              <a:cxnSpLocks/>
            </p:cNvCxnSpPr>
            <p:nvPr/>
          </p:nvCxnSpPr>
          <p:spPr>
            <a:xfrm>
              <a:off x="1512808" y="2355690"/>
              <a:ext cx="1116448" cy="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E294AE56-51F1-49A1-89FE-0E5742F9A6B9}"/>
                </a:ext>
              </a:extLst>
            </p:cNvPr>
            <p:cNvSpPr txBox="1"/>
            <p:nvPr/>
          </p:nvSpPr>
          <p:spPr>
            <a:xfrm>
              <a:off x="1428139" y="1977676"/>
              <a:ext cx="1415670" cy="369332"/>
            </a:xfrm>
            <a:prstGeom prst="rect">
              <a:avLst/>
            </a:prstGeom>
            <a:noFill/>
          </p:spPr>
          <p:txBody>
            <a:bodyPr wrap="square">
              <a:spAutoFit/>
            </a:bodyPr>
            <a:lstStyle/>
            <a:p>
              <a:r>
                <a:rPr lang="en-GB">
                  <a:latin typeface="Calibri" panose="020F0502020204030204" pitchFamily="34" charset="0"/>
                  <a:cs typeface="Calibri" panose="020F0502020204030204" pitchFamily="34" charset="0"/>
                  <a:sym typeface="Symbol" panose="05050102010706020507" pitchFamily="18" charset="2"/>
                </a:rPr>
                <a:t></a:t>
              </a:r>
              <a:r>
                <a:rPr lang="en-GB" baseline="-25000" err="1">
                  <a:latin typeface="Calibri" panose="020F0502020204030204" pitchFamily="34" charset="0"/>
                  <a:cs typeface="Calibri" panose="020F0502020204030204" pitchFamily="34" charset="0"/>
                  <a:sym typeface="Symbol" panose="05050102010706020507" pitchFamily="18" charset="2"/>
                </a:rPr>
                <a:t>detonation</a:t>
              </a:r>
              <a:r>
                <a:rPr lang="en-GB" err="1">
                  <a:latin typeface="Calibri" panose="020F0502020204030204" pitchFamily="34" charset="0"/>
                  <a:cs typeface="Calibri" panose="020F0502020204030204" pitchFamily="34" charset="0"/>
                  <a:sym typeface="Symbol" panose="05050102010706020507" pitchFamily="18" charset="2"/>
                </a:rPr>
                <a:t>H</a:t>
              </a:r>
              <a:r>
                <a:rPr lang="en-GB">
                  <a:latin typeface="Calibri" panose="020F0502020204030204" pitchFamily="34" charset="0"/>
                  <a:cs typeface="Calibri" panose="020F0502020204030204" pitchFamily="34" charset="0"/>
                  <a:sym typeface="Symbol" panose="05050102010706020507" pitchFamily="18" charset="2"/>
                </a:rPr>
                <a:t> </a:t>
              </a:r>
              <a:endParaRPr lang="en-GB">
                <a:latin typeface="Calibri" panose="020F0502020204030204" pitchFamily="34" charset="0"/>
                <a:cs typeface="Calibri" panose="020F0502020204030204" pitchFamily="34" charset="0"/>
              </a:endParaRPr>
            </a:p>
          </p:txBody>
        </p:sp>
        <p:sp>
          <p:nvSpPr>
            <p:cNvPr id="28" name="TextBox 27">
              <a:extLst>
                <a:ext uri="{FF2B5EF4-FFF2-40B4-BE49-F238E27FC236}">
                  <a16:creationId xmlns:a16="http://schemas.microsoft.com/office/drawing/2014/main" id="{29289DF9-4363-4C6F-B4C6-F94F754F09C5}"/>
                </a:ext>
              </a:extLst>
            </p:cNvPr>
            <p:cNvSpPr txBox="1"/>
            <p:nvPr/>
          </p:nvSpPr>
          <p:spPr>
            <a:xfrm>
              <a:off x="629560" y="2692208"/>
              <a:ext cx="858317" cy="369332"/>
            </a:xfrm>
            <a:prstGeom prst="rect">
              <a:avLst/>
            </a:prstGeom>
            <a:noFill/>
          </p:spPr>
          <p:txBody>
            <a:bodyPr wrap="square">
              <a:spAutoFit/>
            </a:bodyPr>
            <a:lstStyle/>
            <a:p>
              <a:r>
                <a:rPr lang="en-GB">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baseline="-25000">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baseline="-25000">
                  <a:solidFill>
                    <a:srgbClr val="00B050"/>
                  </a:solidFill>
                  <a:latin typeface="Calibri" panose="020F0502020204030204" pitchFamily="34" charset="0"/>
                  <a:cs typeface="Calibri" panose="020F0502020204030204" pitchFamily="34" charset="0"/>
                  <a:sym typeface="Symbol" panose="05050102010706020507" pitchFamily="18" charset="2"/>
                </a:rPr>
                <a:t>1</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a:t>
              </a:r>
              <a:endParaRPr lang="en-GB"/>
            </a:p>
          </p:txBody>
        </p:sp>
        <p:sp>
          <p:nvSpPr>
            <p:cNvPr id="29" name="TextBox 28">
              <a:extLst>
                <a:ext uri="{FF2B5EF4-FFF2-40B4-BE49-F238E27FC236}">
                  <a16:creationId xmlns:a16="http://schemas.microsoft.com/office/drawing/2014/main" id="{3BCF5079-5103-4430-B702-317EEA17F57D}"/>
                </a:ext>
              </a:extLst>
            </p:cNvPr>
            <p:cNvSpPr txBox="1"/>
            <p:nvPr/>
          </p:nvSpPr>
          <p:spPr>
            <a:xfrm>
              <a:off x="3264253" y="2711204"/>
              <a:ext cx="858317" cy="369332"/>
            </a:xfrm>
            <a:prstGeom prst="rect">
              <a:avLst/>
            </a:prstGeom>
            <a:noFill/>
          </p:spPr>
          <p:txBody>
            <a:bodyPr wrap="square">
              <a:spAutoFit/>
            </a:bodyPr>
            <a:lstStyle/>
            <a:p>
              <a:r>
                <a:rPr lang="en-GB">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baseline="-25000">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baseline="-25000">
                  <a:solidFill>
                    <a:srgbClr val="00B050"/>
                  </a:solidFill>
                  <a:latin typeface="Calibri" panose="020F0502020204030204" pitchFamily="34" charset="0"/>
                  <a:cs typeface="Calibri" panose="020F0502020204030204" pitchFamily="34" charset="0"/>
                  <a:sym typeface="Symbol" panose="05050102010706020507" pitchFamily="18" charset="2"/>
                </a:rPr>
                <a:t>2</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a:t>
              </a:r>
              <a:endParaRPr lang="en-GB"/>
            </a:p>
          </p:txBody>
        </p:sp>
      </p:grpSp>
      <p:sp>
        <p:nvSpPr>
          <p:cNvPr id="31" name="TextBox 30">
            <a:extLst>
              <a:ext uri="{FF2B5EF4-FFF2-40B4-BE49-F238E27FC236}">
                <a16:creationId xmlns:a16="http://schemas.microsoft.com/office/drawing/2014/main" id="{9687418F-12FC-459D-8AC6-CD8C7579A036}"/>
              </a:ext>
            </a:extLst>
          </p:cNvPr>
          <p:cNvSpPr txBox="1"/>
          <p:nvPr/>
        </p:nvSpPr>
        <p:spPr>
          <a:xfrm>
            <a:off x="7210386" y="2980324"/>
            <a:ext cx="3457615" cy="462499"/>
          </a:xfrm>
          <a:prstGeom prst="rect">
            <a:avLst/>
          </a:prstGeom>
          <a:noFill/>
        </p:spPr>
        <p:txBody>
          <a:bodyPr wrap="square">
            <a:spAutoFit/>
          </a:bodyPr>
          <a:lstStyle/>
          <a:p>
            <a:pPr>
              <a:lnSpc>
                <a:spcPct val="150000"/>
              </a:lnSpc>
            </a:pP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(C ), (H</a:t>
            </a:r>
            <a:r>
              <a:rPr lang="en-GB" baseline="-25000">
                <a:solidFill>
                  <a:srgbClr val="00B050"/>
                </a:solidFill>
                <a:latin typeface="Calibri" panose="020F0502020204030204" pitchFamily="34" charset="0"/>
                <a:cs typeface="Calibri" panose="020F0502020204030204" pitchFamily="34" charset="0"/>
                <a:sym typeface="Symbol" panose="05050102010706020507" pitchFamily="18" charset="2"/>
              </a:rPr>
              <a:t>2</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(O</a:t>
            </a:r>
            <a:r>
              <a:rPr lang="en-GB" baseline="-25000">
                <a:solidFill>
                  <a:srgbClr val="00B050"/>
                </a:solidFill>
                <a:latin typeface="Calibri" panose="020F0502020204030204" pitchFamily="34" charset="0"/>
                <a:cs typeface="Calibri" panose="020F0502020204030204" pitchFamily="34" charset="0"/>
                <a:sym typeface="Symbol" panose="05050102010706020507" pitchFamily="18" charset="2"/>
              </a:rPr>
              <a:t>2</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(N</a:t>
            </a:r>
            <a:r>
              <a:rPr lang="en-GB" baseline="-25000">
                <a:solidFill>
                  <a:srgbClr val="00B050"/>
                </a:solidFill>
                <a:latin typeface="Calibri" panose="020F0502020204030204" pitchFamily="34" charset="0"/>
                <a:cs typeface="Calibri" panose="020F0502020204030204" pitchFamily="34" charset="0"/>
                <a:sym typeface="Symbol" panose="05050102010706020507" pitchFamily="18" charset="2"/>
              </a:rPr>
              <a:t>2</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 </a:t>
            </a:r>
            <a:r>
              <a:rPr lang="en-GB">
                <a:latin typeface="Calibri" panose="020F0502020204030204" pitchFamily="34" charset="0"/>
                <a:cs typeface="Calibri" panose="020F0502020204030204" pitchFamily="34" charset="0"/>
                <a:sym typeface="Symbol" panose="05050102010706020507" pitchFamily="18" charset="2"/>
              </a:rPr>
              <a:t>0 kJ/mol</a:t>
            </a:r>
            <a:endParaRPr lang="en-GB">
              <a:latin typeface="Calibri" panose="020F0502020204030204" pitchFamily="34" charset="0"/>
              <a:cs typeface="Calibri" panose="020F0502020204030204" pitchFamily="34" charset="0"/>
            </a:endParaRPr>
          </a:p>
        </p:txBody>
      </p:sp>
      <p:sp>
        <p:nvSpPr>
          <p:cNvPr id="33" name="TextBox 32">
            <a:extLst>
              <a:ext uri="{FF2B5EF4-FFF2-40B4-BE49-F238E27FC236}">
                <a16:creationId xmlns:a16="http://schemas.microsoft.com/office/drawing/2014/main" id="{AF97B457-07D9-4DA4-A29A-8501A714A831}"/>
              </a:ext>
            </a:extLst>
          </p:cNvPr>
          <p:cNvSpPr txBox="1"/>
          <p:nvPr/>
        </p:nvSpPr>
        <p:spPr>
          <a:xfrm>
            <a:off x="2057808" y="3655073"/>
            <a:ext cx="8591715" cy="523220"/>
          </a:xfrm>
          <a:prstGeom prst="rect">
            <a:avLst/>
          </a:prstGeom>
          <a:noFill/>
        </p:spPr>
        <p:txBody>
          <a:bodyPr wrap="square">
            <a:spAutoFit/>
          </a:bodyPr>
          <a:lstStyle/>
          <a:p>
            <a:r>
              <a:rPr lang="en-GB" sz="2800">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sz="2800"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detonation</a:t>
            </a:r>
            <a:r>
              <a:rPr lang="en-GB" sz="2800"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800">
                <a:latin typeface="Calibri" panose="020F0502020204030204" pitchFamily="34" charset="0"/>
                <a:cs typeface="Calibri" panose="020F0502020204030204" pitchFamily="34" charset="0"/>
                <a:sym typeface="Symbol" panose="05050102010706020507" pitchFamily="18" charset="2"/>
              </a:rPr>
              <a:t> =  </a:t>
            </a:r>
            <a:r>
              <a:rPr lang="en-GB" sz="2800">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sz="2800"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sz="2800"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80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800">
                <a:latin typeface="Calibri" panose="020F0502020204030204" pitchFamily="34" charset="0"/>
                <a:cs typeface="Calibri" panose="020F0502020204030204" pitchFamily="34" charset="0"/>
                <a:sym typeface="Symbol" panose="05050102010706020507" pitchFamily="18" charset="2"/>
              </a:rPr>
              <a:t>(</a:t>
            </a:r>
            <a:r>
              <a:rPr lang="en-GB" sz="2800">
                <a:solidFill>
                  <a:srgbClr val="FF0000"/>
                </a:solidFill>
                <a:latin typeface="Calibri" panose="020F0502020204030204" pitchFamily="34" charset="0"/>
                <a:cs typeface="Calibri" panose="020F0502020204030204" pitchFamily="34" charset="0"/>
                <a:sym typeface="Symbol" panose="05050102010706020507" pitchFamily="18" charset="2"/>
              </a:rPr>
              <a:t>products</a:t>
            </a:r>
            <a:r>
              <a:rPr lang="en-GB" sz="2800">
                <a:latin typeface="Calibri" panose="020F0502020204030204" pitchFamily="34" charset="0"/>
                <a:cs typeface="Calibri" panose="020F0502020204030204" pitchFamily="34" charset="0"/>
                <a:sym typeface="Symbol" panose="05050102010706020507" pitchFamily="18" charset="2"/>
              </a:rPr>
              <a:t>) - </a:t>
            </a:r>
            <a:r>
              <a:rPr lang="en-GB" sz="2800">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sz="2800"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sz="2800"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80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800">
                <a:latin typeface="Calibri" panose="020F0502020204030204" pitchFamily="34" charset="0"/>
                <a:cs typeface="Calibri" panose="020F0502020204030204" pitchFamily="34" charset="0"/>
                <a:sym typeface="Symbol" panose="05050102010706020507" pitchFamily="18" charset="2"/>
              </a:rPr>
              <a:t>(</a:t>
            </a:r>
            <a:r>
              <a:rPr lang="en-GB" sz="2800">
                <a:solidFill>
                  <a:srgbClr val="0000FF"/>
                </a:solidFill>
                <a:latin typeface="Calibri" panose="020F0502020204030204" pitchFamily="34" charset="0"/>
                <a:cs typeface="Calibri" panose="020F0502020204030204" pitchFamily="34" charset="0"/>
                <a:sym typeface="Symbol" panose="05050102010706020507" pitchFamily="18" charset="2"/>
              </a:rPr>
              <a:t>reactants</a:t>
            </a:r>
            <a:r>
              <a:rPr lang="en-GB" sz="2800">
                <a:latin typeface="Calibri" panose="020F0502020204030204" pitchFamily="34" charset="0"/>
                <a:cs typeface="Calibri" panose="020F0502020204030204" pitchFamily="34" charset="0"/>
                <a:sym typeface="Symbol" panose="05050102010706020507" pitchFamily="18" charset="2"/>
              </a:rPr>
              <a:t>) </a:t>
            </a:r>
            <a:r>
              <a:rPr lang="en-GB" sz="2800">
                <a:solidFill>
                  <a:srgbClr val="00B050"/>
                </a:solidFill>
                <a:latin typeface="Calibri" panose="020F0502020204030204" pitchFamily="34" charset="0"/>
                <a:cs typeface="Calibri" panose="020F0502020204030204" pitchFamily="34" charset="0"/>
                <a:sym typeface="Symbol" panose="05050102010706020507" pitchFamily="18" charset="2"/>
              </a:rPr>
              <a:t> </a:t>
            </a:r>
            <a:endParaRPr lang="en-GB" sz="2800">
              <a:latin typeface="Calibri" panose="020F0502020204030204" pitchFamily="34" charset="0"/>
              <a:cs typeface="Calibri" panose="020F0502020204030204" pitchFamily="34" charset="0"/>
            </a:endParaRPr>
          </a:p>
        </p:txBody>
      </p:sp>
      <p:sp>
        <p:nvSpPr>
          <p:cNvPr id="34" name="TextBox 33">
            <a:extLst>
              <a:ext uri="{FF2B5EF4-FFF2-40B4-BE49-F238E27FC236}">
                <a16:creationId xmlns:a16="http://schemas.microsoft.com/office/drawing/2014/main" id="{93EAF1E2-E956-45A7-8140-CAA63644E084}"/>
              </a:ext>
            </a:extLst>
          </p:cNvPr>
          <p:cNvSpPr txBox="1"/>
          <p:nvPr/>
        </p:nvSpPr>
        <p:spPr>
          <a:xfrm>
            <a:off x="1631505" y="4348167"/>
            <a:ext cx="8591715" cy="369332"/>
          </a:xfrm>
          <a:prstGeom prst="rect">
            <a:avLst/>
          </a:prstGeom>
          <a:noFill/>
          <a:ln>
            <a:solidFill>
              <a:srgbClr val="0000FF"/>
            </a:solidFill>
          </a:ln>
        </p:spPr>
        <p:txBody>
          <a:bodyPr wrap="square">
            <a:spAutoFit/>
          </a:bodyPr>
          <a:lstStyle/>
          <a:p>
            <a:r>
              <a:rPr lang="en-GB">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baseline="-25000">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baseline="-25000">
                <a:solidFill>
                  <a:srgbClr val="00B050"/>
                </a:solidFill>
                <a:latin typeface="Calibri" panose="020F0502020204030204" pitchFamily="34" charset="0"/>
                <a:cs typeface="Calibri" panose="020F0502020204030204" pitchFamily="34" charset="0"/>
                <a:sym typeface="Symbol" panose="05050102010706020507" pitchFamily="18" charset="2"/>
              </a:rPr>
              <a:t>1</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a:latin typeface="Calibri" panose="020F0502020204030204" pitchFamily="34" charset="0"/>
                <a:cs typeface="Calibri" panose="020F0502020204030204" pitchFamily="34" charset="0"/>
                <a:sym typeface="Symbol" panose="05050102010706020507" pitchFamily="18" charset="2"/>
              </a:rPr>
              <a:t>=</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atom</a:t>
            </a:r>
            <a:r>
              <a:rPr lang="en-GB"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a:latin typeface="Calibri" panose="020F0502020204030204" pitchFamily="34" charset="0"/>
                <a:cs typeface="Calibri" panose="020F0502020204030204" pitchFamily="34" charset="0"/>
                <a:sym typeface="Symbol" panose="05050102010706020507" pitchFamily="18" charset="2"/>
              </a:rPr>
              <a:t> = </a:t>
            </a:r>
            <a:r>
              <a:rPr lang="en-GB">
                <a:solidFill>
                  <a:srgbClr val="FF0000"/>
                </a:solidFill>
                <a:latin typeface="Calibri" panose="020F0502020204030204" pitchFamily="34" charset="0"/>
                <a:cs typeface="Calibri" panose="020F0502020204030204" pitchFamily="34" charset="0"/>
                <a:sym typeface="Symbol" panose="05050102010706020507" pitchFamily="18" charset="2"/>
              </a:rPr>
              <a:t></a:t>
            </a:r>
            <a:r>
              <a:rPr lang="en-GB" baseline="-25000" err="1">
                <a:solidFill>
                  <a:srgbClr val="FF0000"/>
                </a:solidFill>
                <a:latin typeface="Calibri" panose="020F0502020204030204" pitchFamily="34" charset="0"/>
                <a:cs typeface="Calibri" panose="020F0502020204030204" pitchFamily="34" charset="0"/>
                <a:sym typeface="Symbol" panose="05050102010706020507" pitchFamily="18" charset="2"/>
              </a:rPr>
              <a:t>f</a:t>
            </a:r>
            <a:r>
              <a:rPr lang="en-GB" err="1">
                <a:solidFill>
                  <a:srgbClr val="FF0000"/>
                </a:solidFill>
                <a:latin typeface="Calibri" panose="020F0502020204030204" pitchFamily="34" charset="0"/>
                <a:cs typeface="Calibri" panose="020F0502020204030204" pitchFamily="34" charset="0"/>
                <a:sym typeface="Symbol" panose="05050102010706020507" pitchFamily="18" charset="2"/>
              </a:rPr>
              <a:t>H</a:t>
            </a:r>
            <a:r>
              <a:rPr lang="en-GB">
                <a:solidFill>
                  <a:srgbClr val="FF0000"/>
                </a:solidFill>
                <a:latin typeface="Calibri" panose="020F0502020204030204" pitchFamily="34" charset="0"/>
                <a:cs typeface="Calibri" panose="020F0502020204030204" pitchFamily="34" charset="0"/>
                <a:sym typeface="Symbol" panose="05050102010706020507" pitchFamily="18" charset="2"/>
              </a:rPr>
              <a:t>° (PETN) </a:t>
            </a:r>
            <a:r>
              <a:rPr lang="en-GB">
                <a:latin typeface="Calibri" panose="020F0502020204030204" pitchFamily="34" charset="0"/>
                <a:cs typeface="Calibri" panose="020F0502020204030204" pitchFamily="34" charset="0"/>
                <a:sym typeface="Symbol" panose="05050102010706020507" pitchFamily="18" charset="2"/>
              </a:rPr>
              <a:t>– </a:t>
            </a:r>
            <a:r>
              <a:rPr lang="en-GB">
                <a:solidFill>
                  <a:srgbClr val="0000FF"/>
                </a:solidFill>
                <a:latin typeface="Calibri" panose="020F0502020204030204" pitchFamily="34" charset="0"/>
                <a:cs typeface="Calibri" panose="020F0502020204030204" pitchFamily="34" charset="0"/>
                <a:sym typeface="Symbol" panose="05050102010706020507" pitchFamily="18" charset="2"/>
              </a:rPr>
              <a:t>( </a:t>
            </a:r>
            <a:r>
              <a:rPr lang="en-GB" baseline="-25000" err="1">
                <a:solidFill>
                  <a:srgbClr val="0000FF"/>
                </a:solidFill>
                <a:latin typeface="Calibri" panose="020F0502020204030204" pitchFamily="34" charset="0"/>
                <a:cs typeface="Calibri" panose="020F0502020204030204" pitchFamily="34" charset="0"/>
                <a:sym typeface="Symbol" panose="05050102010706020507" pitchFamily="18" charset="2"/>
              </a:rPr>
              <a:t>f</a:t>
            </a:r>
            <a:r>
              <a:rPr lang="en-GB" err="1">
                <a:solidFill>
                  <a:srgbClr val="0000FF"/>
                </a:solidFill>
                <a:latin typeface="Calibri" panose="020F0502020204030204" pitchFamily="34" charset="0"/>
                <a:cs typeface="Calibri" panose="020F0502020204030204" pitchFamily="34" charset="0"/>
                <a:sym typeface="Symbol" panose="05050102010706020507" pitchFamily="18" charset="2"/>
              </a:rPr>
              <a:t>H</a:t>
            </a:r>
            <a:r>
              <a:rPr lang="en-GB">
                <a:solidFill>
                  <a:srgbClr val="0000FF"/>
                </a:solidFill>
                <a:latin typeface="Calibri" panose="020F0502020204030204" pitchFamily="34" charset="0"/>
                <a:cs typeface="Calibri" panose="020F0502020204030204" pitchFamily="34" charset="0"/>
                <a:sym typeface="Symbol" panose="05050102010706020507" pitchFamily="18" charset="2"/>
              </a:rPr>
              <a:t>° (C ), (H</a:t>
            </a:r>
            <a:r>
              <a:rPr lang="en-GB" baseline="-25000">
                <a:solidFill>
                  <a:srgbClr val="0000FF"/>
                </a:solidFill>
                <a:latin typeface="Calibri" panose="020F0502020204030204" pitchFamily="34" charset="0"/>
                <a:cs typeface="Calibri" panose="020F0502020204030204" pitchFamily="34" charset="0"/>
                <a:sym typeface="Symbol" panose="05050102010706020507" pitchFamily="18" charset="2"/>
              </a:rPr>
              <a:t>2</a:t>
            </a:r>
            <a:r>
              <a:rPr lang="en-GB">
                <a:solidFill>
                  <a:srgbClr val="0000FF"/>
                </a:solidFill>
                <a:latin typeface="Calibri" panose="020F0502020204030204" pitchFamily="34" charset="0"/>
                <a:cs typeface="Calibri" panose="020F0502020204030204" pitchFamily="34" charset="0"/>
                <a:sym typeface="Symbol" panose="05050102010706020507" pitchFamily="18" charset="2"/>
              </a:rPr>
              <a:t>), (O</a:t>
            </a:r>
            <a:r>
              <a:rPr lang="en-GB" baseline="-25000">
                <a:solidFill>
                  <a:srgbClr val="0000FF"/>
                </a:solidFill>
                <a:latin typeface="Calibri" panose="020F0502020204030204" pitchFamily="34" charset="0"/>
                <a:cs typeface="Calibri" panose="020F0502020204030204" pitchFamily="34" charset="0"/>
                <a:sym typeface="Symbol" panose="05050102010706020507" pitchFamily="18" charset="2"/>
              </a:rPr>
              <a:t>2</a:t>
            </a:r>
            <a:r>
              <a:rPr lang="en-GB">
                <a:solidFill>
                  <a:srgbClr val="0000FF"/>
                </a:solidFill>
                <a:latin typeface="Calibri" panose="020F0502020204030204" pitchFamily="34" charset="0"/>
                <a:cs typeface="Calibri" panose="020F0502020204030204" pitchFamily="34" charset="0"/>
                <a:sym typeface="Symbol" panose="05050102010706020507" pitchFamily="18" charset="2"/>
              </a:rPr>
              <a:t>), (N</a:t>
            </a:r>
            <a:r>
              <a:rPr lang="en-GB" baseline="-25000">
                <a:solidFill>
                  <a:srgbClr val="0000FF"/>
                </a:solidFill>
                <a:latin typeface="Calibri" panose="020F0502020204030204" pitchFamily="34" charset="0"/>
                <a:cs typeface="Calibri" panose="020F0502020204030204" pitchFamily="34" charset="0"/>
                <a:sym typeface="Symbol" panose="05050102010706020507" pitchFamily="18" charset="2"/>
              </a:rPr>
              <a:t>2</a:t>
            </a:r>
            <a:r>
              <a:rPr lang="en-GB">
                <a:solidFill>
                  <a:srgbClr val="0000FF"/>
                </a:solidFill>
                <a:latin typeface="Calibri" panose="020F0502020204030204" pitchFamily="34" charset="0"/>
                <a:cs typeface="Calibri" panose="020F0502020204030204" pitchFamily="34" charset="0"/>
                <a:sym typeface="Symbol" panose="05050102010706020507" pitchFamily="18" charset="2"/>
              </a:rPr>
              <a:t>)</a:t>
            </a:r>
            <a:r>
              <a:rPr lang="en-GB">
                <a:solidFill>
                  <a:srgbClr val="FF0000"/>
                </a:solidFill>
                <a:latin typeface="Calibri" panose="020F0502020204030204" pitchFamily="34" charset="0"/>
                <a:cs typeface="Calibri" panose="020F0502020204030204" pitchFamily="34" charset="0"/>
                <a:sym typeface="Symbol" panose="05050102010706020507" pitchFamily="18" charset="2"/>
              </a:rPr>
              <a:t> </a:t>
            </a:r>
            <a:r>
              <a:rPr lang="en-GB">
                <a:latin typeface="Calibri" panose="020F0502020204030204" pitchFamily="34" charset="0"/>
                <a:cs typeface="Calibri" panose="020F0502020204030204" pitchFamily="34" charset="0"/>
                <a:sym typeface="Symbol" panose="05050102010706020507" pitchFamily="18" charset="2"/>
              </a:rPr>
              <a:t>=</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a:solidFill>
                  <a:srgbClr val="FF0000"/>
                </a:solidFill>
                <a:latin typeface="Calibri" panose="020F0502020204030204" pitchFamily="34" charset="0"/>
                <a:cs typeface="Calibri" panose="020F0502020204030204" pitchFamily="34" charset="0"/>
                <a:sym typeface="Symbol" panose="05050102010706020507" pitchFamily="18" charset="2"/>
              </a:rPr>
              <a:t>(– 530.5</a:t>
            </a:r>
            <a:r>
              <a:rPr lang="en-GB">
                <a:latin typeface="Calibri" panose="020F0502020204030204" pitchFamily="34" charset="0"/>
                <a:cs typeface="Calibri" panose="020F0502020204030204" pitchFamily="34" charset="0"/>
                <a:sym typeface="Symbol" panose="05050102010706020507" pitchFamily="18" charset="2"/>
              </a:rPr>
              <a:t>) – </a:t>
            </a:r>
            <a:r>
              <a:rPr lang="en-GB">
                <a:solidFill>
                  <a:srgbClr val="FF0000"/>
                </a:solidFill>
                <a:latin typeface="Calibri" panose="020F0502020204030204" pitchFamily="34" charset="0"/>
                <a:cs typeface="Calibri" panose="020F0502020204030204" pitchFamily="34" charset="0"/>
                <a:sym typeface="Symbol" panose="05050102010706020507" pitchFamily="18" charset="2"/>
              </a:rPr>
              <a:t>0 </a:t>
            </a:r>
            <a:r>
              <a:rPr lang="en-GB">
                <a:latin typeface="Calibri" panose="020F0502020204030204" pitchFamily="34" charset="0"/>
                <a:cs typeface="Calibri" panose="020F0502020204030204" pitchFamily="34" charset="0"/>
                <a:sym typeface="Symbol" panose="05050102010706020507" pitchFamily="18" charset="2"/>
              </a:rPr>
              <a:t>= </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-530.5 kJ/mol </a:t>
            </a:r>
          </a:p>
        </p:txBody>
      </p:sp>
      <p:sp>
        <p:nvSpPr>
          <p:cNvPr id="35" name="TextBox 34">
            <a:extLst>
              <a:ext uri="{FF2B5EF4-FFF2-40B4-BE49-F238E27FC236}">
                <a16:creationId xmlns:a16="http://schemas.microsoft.com/office/drawing/2014/main" id="{4D3300C3-8DC0-4109-A6E1-26395237E8DD}"/>
              </a:ext>
            </a:extLst>
          </p:cNvPr>
          <p:cNvSpPr txBox="1"/>
          <p:nvPr/>
        </p:nvSpPr>
        <p:spPr>
          <a:xfrm>
            <a:off x="1544232" y="4821580"/>
            <a:ext cx="9231272" cy="646331"/>
          </a:xfrm>
          <a:prstGeom prst="rect">
            <a:avLst/>
          </a:prstGeom>
          <a:noFill/>
          <a:ln>
            <a:solidFill>
              <a:srgbClr val="FF0000"/>
            </a:solidFill>
          </a:ln>
        </p:spPr>
        <p:txBody>
          <a:bodyPr wrap="square">
            <a:spAutoFit/>
          </a:bodyPr>
          <a:lstStyle/>
          <a:p>
            <a:r>
              <a:rPr lang="en-GB">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baseline="-25000">
                <a:solidFill>
                  <a:srgbClr val="00B050"/>
                </a:solidFill>
                <a:latin typeface="Calibri" panose="020F0502020204030204" pitchFamily="34" charset="0"/>
                <a:cs typeface="Calibri" panose="020F0502020204030204" pitchFamily="34" charset="0"/>
                <a:sym typeface="Symbol" panose="05050102010706020507" pitchFamily="18" charset="2"/>
              </a:rPr>
              <a:t>f</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baseline="-25000">
                <a:solidFill>
                  <a:srgbClr val="00B050"/>
                </a:solidFill>
                <a:latin typeface="Calibri" panose="020F0502020204030204" pitchFamily="34" charset="0"/>
                <a:cs typeface="Calibri" panose="020F0502020204030204" pitchFamily="34" charset="0"/>
                <a:sym typeface="Symbol" panose="05050102010706020507" pitchFamily="18" charset="2"/>
              </a:rPr>
              <a:t>2</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a:latin typeface="Calibri" panose="020F0502020204030204" pitchFamily="34" charset="0"/>
                <a:cs typeface="Calibri" panose="020F0502020204030204" pitchFamily="34" charset="0"/>
                <a:sym typeface="Symbol" panose="05050102010706020507" pitchFamily="18" charset="2"/>
              </a:rPr>
              <a:t>= </a:t>
            </a:r>
            <a:r>
              <a:rPr lang="en-GB">
                <a:solidFill>
                  <a:srgbClr val="FF0000"/>
                </a:solidFill>
                <a:latin typeface="Calibri" panose="020F0502020204030204" pitchFamily="34" charset="0"/>
                <a:cs typeface="Calibri" panose="020F0502020204030204" pitchFamily="34" charset="0"/>
                <a:sym typeface="Symbol" panose="05050102010706020507" pitchFamily="18" charset="2"/>
              </a:rPr>
              <a:t>[3 x </a:t>
            </a:r>
            <a:r>
              <a:rPr lang="en-GB" baseline="-25000" err="1">
                <a:solidFill>
                  <a:srgbClr val="FF0000"/>
                </a:solidFill>
                <a:latin typeface="Calibri" panose="020F0502020204030204" pitchFamily="34" charset="0"/>
                <a:cs typeface="Calibri" panose="020F0502020204030204" pitchFamily="34" charset="0"/>
                <a:sym typeface="Symbol" panose="05050102010706020507" pitchFamily="18" charset="2"/>
              </a:rPr>
              <a:t>f</a:t>
            </a:r>
            <a:r>
              <a:rPr lang="en-GB" err="1">
                <a:solidFill>
                  <a:srgbClr val="FF0000"/>
                </a:solidFill>
                <a:latin typeface="Calibri" panose="020F0502020204030204" pitchFamily="34" charset="0"/>
                <a:cs typeface="Calibri" panose="020F0502020204030204" pitchFamily="34" charset="0"/>
                <a:sym typeface="Symbol" panose="05050102010706020507" pitchFamily="18" charset="2"/>
              </a:rPr>
              <a:t>H</a:t>
            </a:r>
            <a:r>
              <a:rPr lang="en-GB">
                <a:solidFill>
                  <a:srgbClr val="FF0000"/>
                </a:solidFill>
                <a:latin typeface="Calibri" panose="020F0502020204030204" pitchFamily="34" charset="0"/>
                <a:cs typeface="Calibri" panose="020F0502020204030204" pitchFamily="34" charset="0"/>
                <a:sym typeface="Symbol" panose="05050102010706020507" pitchFamily="18" charset="2"/>
              </a:rPr>
              <a:t>°(CO</a:t>
            </a:r>
            <a:r>
              <a:rPr lang="en-GB" baseline="-25000">
                <a:solidFill>
                  <a:srgbClr val="FF0000"/>
                </a:solidFill>
                <a:latin typeface="Calibri" panose="020F0502020204030204" pitchFamily="34" charset="0"/>
                <a:cs typeface="Calibri" panose="020F0502020204030204" pitchFamily="34" charset="0"/>
                <a:sym typeface="Symbol" panose="05050102010706020507" pitchFamily="18" charset="2"/>
              </a:rPr>
              <a:t>2</a:t>
            </a:r>
            <a:r>
              <a:rPr lang="en-GB">
                <a:solidFill>
                  <a:srgbClr val="FF0000"/>
                </a:solidFill>
                <a:latin typeface="Calibri" panose="020F0502020204030204" pitchFamily="34" charset="0"/>
                <a:cs typeface="Calibri" panose="020F0502020204030204" pitchFamily="34" charset="0"/>
                <a:sym typeface="Symbol" panose="05050102010706020507" pitchFamily="18" charset="2"/>
              </a:rPr>
              <a:t>) + 4 x </a:t>
            </a:r>
            <a:r>
              <a:rPr lang="en-GB" baseline="-25000" err="1">
                <a:solidFill>
                  <a:srgbClr val="FF0000"/>
                </a:solidFill>
                <a:latin typeface="Calibri" panose="020F0502020204030204" pitchFamily="34" charset="0"/>
                <a:cs typeface="Calibri" panose="020F0502020204030204" pitchFamily="34" charset="0"/>
                <a:sym typeface="Symbol" panose="05050102010706020507" pitchFamily="18" charset="2"/>
              </a:rPr>
              <a:t>f</a:t>
            </a:r>
            <a:r>
              <a:rPr lang="en-GB" err="1">
                <a:solidFill>
                  <a:srgbClr val="FF0000"/>
                </a:solidFill>
                <a:latin typeface="Calibri" panose="020F0502020204030204" pitchFamily="34" charset="0"/>
                <a:cs typeface="Calibri" panose="020F0502020204030204" pitchFamily="34" charset="0"/>
                <a:sym typeface="Symbol" panose="05050102010706020507" pitchFamily="18" charset="2"/>
              </a:rPr>
              <a:t>H</a:t>
            </a:r>
            <a:r>
              <a:rPr lang="en-GB">
                <a:solidFill>
                  <a:srgbClr val="FF0000"/>
                </a:solidFill>
                <a:latin typeface="Calibri" panose="020F0502020204030204" pitchFamily="34" charset="0"/>
                <a:cs typeface="Calibri" panose="020F0502020204030204" pitchFamily="34" charset="0"/>
                <a:sym typeface="Symbol" panose="05050102010706020507" pitchFamily="18" charset="2"/>
              </a:rPr>
              <a:t>°(H</a:t>
            </a:r>
            <a:r>
              <a:rPr lang="en-GB" baseline="-25000">
                <a:solidFill>
                  <a:srgbClr val="FF0000"/>
                </a:solidFill>
                <a:latin typeface="Calibri" panose="020F0502020204030204" pitchFamily="34" charset="0"/>
                <a:cs typeface="Calibri" panose="020F0502020204030204" pitchFamily="34" charset="0"/>
                <a:sym typeface="Symbol" panose="05050102010706020507" pitchFamily="18" charset="2"/>
              </a:rPr>
              <a:t>2</a:t>
            </a:r>
            <a:r>
              <a:rPr lang="en-GB">
                <a:solidFill>
                  <a:srgbClr val="FF0000"/>
                </a:solidFill>
                <a:latin typeface="Calibri" panose="020F0502020204030204" pitchFamily="34" charset="0"/>
                <a:cs typeface="Calibri" panose="020F0502020204030204" pitchFamily="34" charset="0"/>
                <a:sym typeface="Symbol" panose="05050102010706020507" pitchFamily="18" charset="2"/>
              </a:rPr>
              <a:t>O</a:t>
            </a:r>
            <a:r>
              <a:rPr lang="en-GB" baseline="-25000">
                <a:solidFill>
                  <a:srgbClr val="FF0000"/>
                </a:solidFill>
                <a:latin typeface="Calibri" panose="020F0502020204030204" pitchFamily="34" charset="0"/>
                <a:cs typeface="Calibri" panose="020F0502020204030204" pitchFamily="34" charset="0"/>
                <a:sym typeface="Symbol" panose="05050102010706020507" pitchFamily="18" charset="2"/>
              </a:rPr>
              <a:t>(g)</a:t>
            </a:r>
            <a:r>
              <a:rPr lang="en-GB">
                <a:solidFill>
                  <a:srgbClr val="FF0000"/>
                </a:solidFill>
                <a:latin typeface="Calibri" panose="020F0502020204030204" pitchFamily="34" charset="0"/>
                <a:cs typeface="Calibri" panose="020F0502020204030204" pitchFamily="34" charset="0"/>
                <a:sym typeface="Symbol" panose="05050102010706020507" pitchFamily="18" charset="2"/>
              </a:rPr>
              <a:t>) + 2 x </a:t>
            </a:r>
            <a:r>
              <a:rPr lang="en-GB" baseline="-25000" err="1">
                <a:solidFill>
                  <a:srgbClr val="FF0000"/>
                </a:solidFill>
                <a:latin typeface="Calibri" panose="020F0502020204030204" pitchFamily="34" charset="0"/>
                <a:cs typeface="Calibri" panose="020F0502020204030204" pitchFamily="34" charset="0"/>
                <a:sym typeface="Symbol" panose="05050102010706020507" pitchFamily="18" charset="2"/>
              </a:rPr>
              <a:t>f</a:t>
            </a:r>
            <a:r>
              <a:rPr lang="en-GB" err="1">
                <a:solidFill>
                  <a:srgbClr val="FF0000"/>
                </a:solidFill>
                <a:latin typeface="Calibri" panose="020F0502020204030204" pitchFamily="34" charset="0"/>
                <a:cs typeface="Calibri" panose="020F0502020204030204" pitchFamily="34" charset="0"/>
                <a:sym typeface="Symbol" panose="05050102010706020507" pitchFamily="18" charset="2"/>
              </a:rPr>
              <a:t>H</a:t>
            </a:r>
            <a:r>
              <a:rPr lang="en-GB">
                <a:solidFill>
                  <a:srgbClr val="FF0000"/>
                </a:solidFill>
                <a:latin typeface="Calibri" panose="020F0502020204030204" pitchFamily="34" charset="0"/>
                <a:cs typeface="Calibri" panose="020F0502020204030204" pitchFamily="34" charset="0"/>
                <a:sym typeface="Symbol" panose="05050102010706020507" pitchFamily="18" charset="2"/>
              </a:rPr>
              <a:t>°(CO) + 2 x </a:t>
            </a:r>
            <a:r>
              <a:rPr lang="en-GB" baseline="-25000" err="1">
                <a:solidFill>
                  <a:srgbClr val="FF0000"/>
                </a:solidFill>
                <a:latin typeface="Calibri" panose="020F0502020204030204" pitchFamily="34" charset="0"/>
                <a:cs typeface="Calibri" panose="020F0502020204030204" pitchFamily="34" charset="0"/>
                <a:sym typeface="Symbol" panose="05050102010706020507" pitchFamily="18" charset="2"/>
              </a:rPr>
              <a:t>f</a:t>
            </a:r>
            <a:r>
              <a:rPr lang="en-GB" err="1">
                <a:solidFill>
                  <a:srgbClr val="FF0000"/>
                </a:solidFill>
                <a:latin typeface="Calibri" panose="020F0502020204030204" pitchFamily="34" charset="0"/>
                <a:cs typeface="Calibri" panose="020F0502020204030204" pitchFamily="34" charset="0"/>
                <a:sym typeface="Symbol" panose="05050102010706020507" pitchFamily="18" charset="2"/>
              </a:rPr>
              <a:t>H</a:t>
            </a:r>
            <a:r>
              <a:rPr lang="en-GB">
                <a:solidFill>
                  <a:srgbClr val="FF0000"/>
                </a:solidFill>
                <a:latin typeface="Calibri" panose="020F0502020204030204" pitchFamily="34" charset="0"/>
                <a:cs typeface="Calibri" panose="020F0502020204030204" pitchFamily="34" charset="0"/>
                <a:sym typeface="Symbol" panose="05050102010706020507" pitchFamily="18" charset="2"/>
              </a:rPr>
              <a:t>°(N</a:t>
            </a:r>
            <a:r>
              <a:rPr lang="en-GB" baseline="-25000">
                <a:solidFill>
                  <a:srgbClr val="FF0000"/>
                </a:solidFill>
                <a:latin typeface="Calibri" panose="020F0502020204030204" pitchFamily="34" charset="0"/>
                <a:cs typeface="Calibri" panose="020F0502020204030204" pitchFamily="34" charset="0"/>
                <a:sym typeface="Symbol" panose="05050102010706020507" pitchFamily="18" charset="2"/>
              </a:rPr>
              <a:t>2</a:t>
            </a:r>
            <a:r>
              <a:rPr lang="en-GB">
                <a:solidFill>
                  <a:srgbClr val="FF0000"/>
                </a:solidFill>
                <a:latin typeface="Calibri" panose="020F0502020204030204" pitchFamily="34" charset="0"/>
                <a:cs typeface="Calibri" panose="020F0502020204030204" pitchFamily="34" charset="0"/>
                <a:sym typeface="Symbol" panose="05050102010706020507" pitchFamily="18" charset="2"/>
              </a:rPr>
              <a:t>)] </a:t>
            </a:r>
            <a:r>
              <a:rPr lang="en-GB">
                <a:latin typeface="Calibri" panose="020F0502020204030204" pitchFamily="34" charset="0"/>
                <a:cs typeface="Calibri" panose="020F0502020204030204" pitchFamily="34" charset="0"/>
                <a:sym typeface="Symbol" panose="05050102010706020507" pitchFamily="18" charset="2"/>
              </a:rPr>
              <a:t>–</a:t>
            </a:r>
            <a:r>
              <a:rPr lang="en-GB">
                <a:solidFill>
                  <a:srgbClr val="FF0000"/>
                </a:solidFill>
                <a:latin typeface="Calibri" panose="020F0502020204030204" pitchFamily="34" charset="0"/>
                <a:cs typeface="Calibri" panose="020F0502020204030204" pitchFamily="34" charset="0"/>
                <a:sym typeface="Symbol" panose="05050102010706020507" pitchFamily="18" charset="2"/>
              </a:rPr>
              <a:t> </a:t>
            </a:r>
            <a:r>
              <a:rPr lang="en-GB">
                <a:solidFill>
                  <a:srgbClr val="0000FF"/>
                </a:solidFill>
                <a:latin typeface="Calibri" panose="020F0502020204030204" pitchFamily="34" charset="0"/>
                <a:cs typeface="Calibri" panose="020F0502020204030204" pitchFamily="34" charset="0"/>
                <a:sym typeface="Symbol" panose="05050102010706020507" pitchFamily="18" charset="2"/>
              </a:rPr>
              <a:t>[ </a:t>
            </a:r>
            <a:r>
              <a:rPr lang="en-GB" baseline="-25000" err="1">
                <a:solidFill>
                  <a:srgbClr val="0000FF"/>
                </a:solidFill>
                <a:latin typeface="Calibri" panose="020F0502020204030204" pitchFamily="34" charset="0"/>
                <a:cs typeface="Calibri" panose="020F0502020204030204" pitchFamily="34" charset="0"/>
                <a:sym typeface="Symbol" panose="05050102010706020507" pitchFamily="18" charset="2"/>
              </a:rPr>
              <a:t>f</a:t>
            </a:r>
            <a:r>
              <a:rPr lang="en-GB" err="1">
                <a:solidFill>
                  <a:srgbClr val="0000FF"/>
                </a:solidFill>
                <a:latin typeface="Calibri" panose="020F0502020204030204" pitchFamily="34" charset="0"/>
                <a:cs typeface="Calibri" panose="020F0502020204030204" pitchFamily="34" charset="0"/>
                <a:sym typeface="Symbol" panose="05050102010706020507" pitchFamily="18" charset="2"/>
              </a:rPr>
              <a:t>H</a:t>
            </a:r>
            <a:r>
              <a:rPr lang="en-GB">
                <a:solidFill>
                  <a:srgbClr val="0000FF"/>
                </a:solidFill>
                <a:latin typeface="Calibri" panose="020F0502020204030204" pitchFamily="34" charset="0"/>
                <a:cs typeface="Calibri" panose="020F0502020204030204" pitchFamily="34" charset="0"/>
                <a:sym typeface="Symbol" panose="05050102010706020507" pitchFamily="18" charset="2"/>
              </a:rPr>
              <a:t>°(C),(H</a:t>
            </a:r>
            <a:r>
              <a:rPr lang="en-GB" baseline="-25000">
                <a:solidFill>
                  <a:srgbClr val="0000FF"/>
                </a:solidFill>
                <a:latin typeface="Calibri" panose="020F0502020204030204" pitchFamily="34" charset="0"/>
                <a:cs typeface="Calibri" panose="020F0502020204030204" pitchFamily="34" charset="0"/>
                <a:sym typeface="Symbol" panose="05050102010706020507" pitchFamily="18" charset="2"/>
              </a:rPr>
              <a:t>2</a:t>
            </a:r>
            <a:r>
              <a:rPr lang="en-GB">
                <a:solidFill>
                  <a:srgbClr val="0000FF"/>
                </a:solidFill>
                <a:latin typeface="Calibri" panose="020F0502020204030204" pitchFamily="34" charset="0"/>
                <a:cs typeface="Calibri" panose="020F0502020204030204" pitchFamily="34" charset="0"/>
                <a:sym typeface="Symbol" panose="05050102010706020507" pitchFamily="18" charset="2"/>
              </a:rPr>
              <a:t>),(O</a:t>
            </a:r>
            <a:r>
              <a:rPr lang="en-GB" baseline="-25000">
                <a:solidFill>
                  <a:srgbClr val="0000FF"/>
                </a:solidFill>
                <a:latin typeface="Calibri" panose="020F0502020204030204" pitchFamily="34" charset="0"/>
                <a:cs typeface="Calibri" panose="020F0502020204030204" pitchFamily="34" charset="0"/>
                <a:sym typeface="Symbol" panose="05050102010706020507" pitchFamily="18" charset="2"/>
              </a:rPr>
              <a:t>2</a:t>
            </a:r>
            <a:r>
              <a:rPr lang="en-GB">
                <a:solidFill>
                  <a:srgbClr val="0000FF"/>
                </a:solidFill>
                <a:latin typeface="Calibri" panose="020F0502020204030204" pitchFamily="34" charset="0"/>
                <a:cs typeface="Calibri" panose="020F0502020204030204" pitchFamily="34" charset="0"/>
                <a:sym typeface="Symbol" panose="05050102010706020507" pitchFamily="18" charset="2"/>
              </a:rPr>
              <a:t>),(N</a:t>
            </a:r>
            <a:r>
              <a:rPr lang="en-GB" baseline="-25000">
                <a:solidFill>
                  <a:srgbClr val="0000FF"/>
                </a:solidFill>
                <a:latin typeface="Calibri" panose="020F0502020204030204" pitchFamily="34" charset="0"/>
                <a:cs typeface="Calibri" panose="020F0502020204030204" pitchFamily="34" charset="0"/>
                <a:sym typeface="Symbol" panose="05050102010706020507" pitchFamily="18" charset="2"/>
              </a:rPr>
              <a:t>2</a:t>
            </a:r>
            <a:r>
              <a:rPr lang="en-GB">
                <a:solidFill>
                  <a:srgbClr val="0000FF"/>
                </a:solidFill>
                <a:latin typeface="Calibri" panose="020F0502020204030204" pitchFamily="34" charset="0"/>
                <a:cs typeface="Calibri" panose="020F0502020204030204" pitchFamily="34" charset="0"/>
                <a:sym typeface="Symbol" panose="05050102010706020507" pitchFamily="18" charset="2"/>
              </a:rPr>
              <a:t>)]</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a:latin typeface="Calibri" panose="020F0502020204030204" pitchFamily="34" charset="0"/>
                <a:cs typeface="Calibri" panose="020F0502020204030204" pitchFamily="34" charset="0"/>
                <a:sym typeface="Symbol" panose="05050102010706020507" pitchFamily="18" charset="2"/>
              </a:rPr>
              <a:t>=</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a:t>
            </a:r>
          </a:p>
          <a:p>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a:solidFill>
                  <a:srgbClr val="FF0000"/>
                </a:solidFill>
                <a:latin typeface="Calibri" panose="020F0502020204030204" pitchFamily="34" charset="0"/>
                <a:cs typeface="Calibri" panose="020F0502020204030204" pitchFamily="34" charset="0"/>
                <a:sym typeface="Symbol" panose="05050102010706020507" pitchFamily="18" charset="2"/>
              </a:rPr>
              <a:t>[3 x (-393.5) + 4 x (-241.8) + 2 x (-110.5) + 3 x 0]</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a:latin typeface="Calibri" panose="020F0502020204030204" pitchFamily="34" charset="0"/>
                <a:cs typeface="Calibri" panose="020F0502020204030204" pitchFamily="34" charset="0"/>
                <a:sym typeface="Symbol" panose="05050102010706020507" pitchFamily="18" charset="2"/>
              </a:rPr>
              <a:t>–</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a:solidFill>
                  <a:srgbClr val="0000FF"/>
                </a:solidFill>
                <a:latin typeface="Calibri" panose="020F0502020204030204" pitchFamily="34" charset="0"/>
                <a:cs typeface="Calibri" panose="020F0502020204030204" pitchFamily="34" charset="0"/>
                <a:sym typeface="Symbol" panose="05050102010706020507" pitchFamily="18" charset="2"/>
              </a:rPr>
              <a:t>0 </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-2368.7</a:t>
            </a:r>
            <a:r>
              <a:rPr lang="en-GB">
                <a:latin typeface="Calibri" panose="020F0502020204030204" pitchFamily="34" charset="0"/>
                <a:cs typeface="Calibri" panose="020F0502020204030204" pitchFamily="34" charset="0"/>
                <a:sym typeface="Symbol" panose="05050102010706020507" pitchFamily="18" charset="2"/>
              </a:rPr>
              <a:t> –</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a:solidFill>
                  <a:srgbClr val="0000FF"/>
                </a:solidFill>
                <a:latin typeface="Calibri" panose="020F0502020204030204" pitchFamily="34" charset="0"/>
                <a:cs typeface="Calibri" panose="020F0502020204030204" pitchFamily="34" charset="0"/>
                <a:sym typeface="Symbol" panose="05050102010706020507" pitchFamily="18" charset="2"/>
              </a:rPr>
              <a:t>0 = </a:t>
            </a:r>
            <a:r>
              <a:rPr lang="en-GB">
                <a:solidFill>
                  <a:srgbClr val="00B050"/>
                </a:solidFill>
                <a:latin typeface="Calibri" panose="020F0502020204030204" pitchFamily="34" charset="0"/>
                <a:cs typeface="Calibri" panose="020F0502020204030204" pitchFamily="34" charset="0"/>
                <a:sym typeface="Symbol" panose="05050102010706020507" pitchFamily="18" charset="2"/>
              </a:rPr>
              <a:t>- 2368.7</a:t>
            </a:r>
          </a:p>
        </p:txBody>
      </p:sp>
      <p:sp>
        <p:nvSpPr>
          <p:cNvPr id="36" name="TextBox 35">
            <a:extLst>
              <a:ext uri="{FF2B5EF4-FFF2-40B4-BE49-F238E27FC236}">
                <a16:creationId xmlns:a16="http://schemas.microsoft.com/office/drawing/2014/main" id="{773D2D86-C7B1-4AB6-99B0-65C49691A5A1}"/>
              </a:ext>
            </a:extLst>
          </p:cNvPr>
          <p:cNvSpPr txBox="1"/>
          <p:nvPr/>
        </p:nvSpPr>
        <p:spPr>
          <a:xfrm>
            <a:off x="2963599" y="5516337"/>
            <a:ext cx="8397632" cy="400110"/>
          </a:xfrm>
          <a:prstGeom prst="rect">
            <a:avLst/>
          </a:prstGeom>
          <a:noFill/>
        </p:spPr>
        <p:txBody>
          <a:bodyPr wrap="square">
            <a:spAutoFit/>
          </a:bodyPr>
          <a:lstStyle/>
          <a:p>
            <a:r>
              <a:rPr lang="en-GB" sz="2000" b="1">
                <a:solidFill>
                  <a:srgbClr val="00B050"/>
                </a:solidFill>
                <a:latin typeface="Calibri" panose="020F0502020204030204" pitchFamily="34" charset="0"/>
                <a:cs typeface="Calibri" panose="020F0502020204030204" pitchFamily="34" charset="0"/>
                <a:sym typeface="Symbol" panose="05050102010706020507" pitchFamily="18" charset="2"/>
              </a:rPr>
              <a:t></a:t>
            </a:r>
            <a:r>
              <a:rPr lang="en-GB" sz="2000" b="1" baseline="-25000" err="1">
                <a:solidFill>
                  <a:srgbClr val="00B050"/>
                </a:solidFill>
                <a:latin typeface="Calibri" panose="020F0502020204030204" pitchFamily="34" charset="0"/>
                <a:cs typeface="Calibri" panose="020F0502020204030204" pitchFamily="34" charset="0"/>
                <a:sym typeface="Symbol" panose="05050102010706020507" pitchFamily="18" charset="2"/>
              </a:rPr>
              <a:t>detonation</a:t>
            </a:r>
            <a:r>
              <a:rPr lang="en-GB" sz="2000" b="1" err="1">
                <a:solidFill>
                  <a:srgbClr val="00B050"/>
                </a:solidFill>
                <a:latin typeface="Calibri" panose="020F0502020204030204" pitchFamily="34" charset="0"/>
                <a:cs typeface="Calibri" panose="020F0502020204030204" pitchFamily="34" charset="0"/>
                <a:sym typeface="Symbol" panose="05050102010706020507" pitchFamily="18" charset="2"/>
              </a:rPr>
              <a:t>H</a:t>
            </a:r>
            <a:r>
              <a:rPr lang="en-GB" sz="2000" b="1" baseline="-25000">
                <a:solidFill>
                  <a:srgbClr val="00B050"/>
                </a:solidFill>
                <a:latin typeface="Calibri" panose="020F0502020204030204" pitchFamily="34" charset="0"/>
                <a:cs typeface="Calibri" panose="020F0502020204030204" pitchFamily="34" charset="0"/>
                <a:sym typeface="Symbol" panose="05050102010706020507" pitchFamily="18" charset="2"/>
              </a:rPr>
              <a:t> </a:t>
            </a:r>
            <a:r>
              <a:rPr lang="en-GB" sz="2000" b="1">
                <a:solidFill>
                  <a:srgbClr val="00B050"/>
                </a:solidFill>
                <a:latin typeface="Calibri" panose="020F0502020204030204" pitchFamily="34" charset="0"/>
                <a:cs typeface="Calibri" panose="020F0502020204030204" pitchFamily="34" charset="0"/>
                <a:sym typeface="Symbol" panose="05050102010706020507" pitchFamily="18" charset="2"/>
              </a:rPr>
              <a:t>= H</a:t>
            </a:r>
            <a:r>
              <a:rPr lang="en-GB" sz="2000" b="1" baseline="-25000">
                <a:solidFill>
                  <a:srgbClr val="00B050"/>
                </a:solidFill>
                <a:latin typeface="Calibri" panose="020F0502020204030204" pitchFamily="34" charset="0"/>
                <a:cs typeface="Calibri" panose="020F0502020204030204" pitchFamily="34" charset="0"/>
                <a:sym typeface="Symbol" panose="05050102010706020507" pitchFamily="18" charset="2"/>
              </a:rPr>
              <a:t>2 </a:t>
            </a:r>
            <a:r>
              <a:rPr lang="en-GB" sz="2000" b="1">
                <a:solidFill>
                  <a:srgbClr val="00B050"/>
                </a:solidFill>
                <a:latin typeface="Calibri" panose="020F0502020204030204" pitchFamily="34" charset="0"/>
                <a:cs typeface="Calibri" panose="020F0502020204030204" pitchFamily="34" charset="0"/>
                <a:sym typeface="Symbol" panose="05050102010706020507" pitchFamily="18" charset="2"/>
              </a:rPr>
              <a:t> - H</a:t>
            </a:r>
            <a:r>
              <a:rPr lang="en-GB" sz="2000" b="1" baseline="-25000">
                <a:solidFill>
                  <a:srgbClr val="00B050"/>
                </a:solidFill>
                <a:latin typeface="Calibri" panose="020F0502020204030204" pitchFamily="34" charset="0"/>
                <a:cs typeface="Calibri" panose="020F0502020204030204" pitchFamily="34" charset="0"/>
                <a:sym typeface="Symbol" panose="05050102010706020507" pitchFamily="18" charset="2"/>
              </a:rPr>
              <a:t>1</a:t>
            </a:r>
            <a:r>
              <a:rPr lang="en-GB" sz="2000" b="1">
                <a:solidFill>
                  <a:srgbClr val="00B050"/>
                </a:solidFill>
                <a:latin typeface="Calibri" panose="020F0502020204030204" pitchFamily="34" charset="0"/>
                <a:cs typeface="Calibri" panose="020F0502020204030204" pitchFamily="34" charset="0"/>
                <a:sym typeface="Symbol" panose="05050102010706020507" pitchFamily="18" charset="2"/>
              </a:rPr>
              <a:t> = -2368.7 – (-530.5) = -1838.2  kJ/mol</a:t>
            </a:r>
          </a:p>
        </p:txBody>
      </p:sp>
      <mc:AlternateContent xmlns:mc="http://schemas.openxmlformats.org/markup-compatibility/2006" xmlns:a14="http://schemas.microsoft.com/office/drawing/2010/main">
        <mc:Choice Requires="a14">
          <p:sp>
            <p:nvSpPr>
              <p:cNvPr id="37" name="TextBox 36">
                <a:extLst>
                  <a:ext uri="{FF2B5EF4-FFF2-40B4-BE49-F238E27FC236}">
                    <a16:creationId xmlns:a16="http://schemas.microsoft.com/office/drawing/2014/main" id="{956A8C22-6814-497A-A2FD-99387B6D77C6}"/>
                  </a:ext>
                </a:extLst>
              </p:cNvPr>
              <p:cNvSpPr txBox="1"/>
              <p:nvPr/>
            </p:nvSpPr>
            <p:spPr>
              <a:xfrm>
                <a:off x="2384396" y="5993226"/>
                <a:ext cx="7633756" cy="66851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m:rPr>
                          <m:sty m:val="p"/>
                        </m:rPr>
                        <a:rPr lang="en-GB">
                          <a:latin typeface="Cambria Math" panose="02040503050406030204" pitchFamily="18" charset="0"/>
                        </a:rPr>
                        <m:t>Q</m:t>
                      </m:r>
                      <m:r>
                        <m:rPr>
                          <m:sty m:val="p"/>
                        </m:rPr>
                        <a:rPr lang="en-GB" baseline="-25000">
                          <a:latin typeface="Cambria Math" panose="02040503050406030204" pitchFamily="18" charset="0"/>
                        </a:rPr>
                        <m:t>exp</m:t>
                      </m:r>
                      <m:r>
                        <a:rPr lang="en-GB">
                          <a:latin typeface="Cambria Math" panose="02040503050406030204" pitchFamily="18" charset="0"/>
                        </a:rPr>
                        <m:t>= </m:t>
                      </m:r>
                      <m:f>
                        <m:fPr>
                          <m:ctrlPr>
                            <a:rPr lang="en-GB" i="1">
                              <a:latin typeface="Cambria Math" panose="02040503050406030204" pitchFamily="18" charset="0"/>
                            </a:rPr>
                          </m:ctrlPr>
                        </m:fPr>
                        <m:num>
                          <m:sSub>
                            <m:sSubPr>
                              <m:ctrlPr>
                                <a:rPr lang="en-GB" i="1">
                                  <a:latin typeface="Cambria Math" panose="02040503050406030204" pitchFamily="18" charset="0"/>
                                </a:rPr>
                              </m:ctrlPr>
                            </m:sSubPr>
                            <m:e>
                              <m:r>
                                <a:rPr lang="en-GB">
                                  <a:latin typeface="Cambria Math" panose="02040503050406030204" pitchFamily="18" charset="0"/>
                                  <a:ea typeface="Cambria Math" panose="02040503050406030204" pitchFamily="18" charset="0"/>
                                </a:rPr>
                                <m:t>∆</m:t>
                              </m:r>
                            </m:e>
                            <m:sub>
                              <m:r>
                                <m:rPr>
                                  <m:sty m:val="p"/>
                                </m:rPr>
                                <a:rPr lang="en-GB">
                                  <a:latin typeface="Cambria Math" panose="02040503050406030204" pitchFamily="18" charset="0"/>
                                </a:rPr>
                                <m:t>detonation</m:t>
                              </m:r>
                            </m:sub>
                          </m:sSub>
                          <m:r>
                            <m:rPr>
                              <m:sty m:val="p"/>
                            </m:rPr>
                            <a:rPr lang="en-GB">
                              <a:latin typeface="Cambria Math" panose="02040503050406030204" pitchFamily="18" charset="0"/>
                            </a:rPr>
                            <m:t>H</m:t>
                          </m:r>
                          <m:r>
                            <a:rPr lang="en-GB">
                              <a:latin typeface="Cambria Math" panose="02040503050406030204" pitchFamily="18" charset="0"/>
                            </a:rPr>
                            <m:t> °×1000</m:t>
                          </m:r>
                        </m:num>
                        <m:den>
                          <m:r>
                            <m:rPr>
                              <m:sty m:val="p"/>
                            </m:rPr>
                            <a:rPr lang="en-GB">
                              <a:latin typeface="Cambria Math" panose="02040503050406030204" pitchFamily="18" charset="0"/>
                            </a:rPr>
                            <m:t>MM</m:t>
                          </m:r>
                        </m:den>
                      </m:f>
                      <m:r>
                        <a:rPr lang="en-GB">
                          <a:latin typeface="Cambria Math" panose="02040503050406030204" pitchFamily="18" charset="0"/>
                        </a:rPr>
                        <m:t>=</m:t>
                      </m:r>
                      <m:f>
                        <m:fPr>
                          <m:ctrlPr>
                            <a:rPr lang="en-GB" i="1">
                              <a:latin typeface="Cambria Math" panose="02040503050406030204" pitchFamily="18" charset="0"/>
                            </a:rPr>
                          </m:ctrlPr>
                        </m:fPr>
                        <m:num>
                          <m:r>
                            <a:rPr lang="en-GB">
                              <a:latin typeface="Cambria Math" panose="02040503050406030204" pitchFamily="18" charset="0"/>
                            </a:rPr>
                            <m:t>(−1838.2 </m:t>
                          </m:r>
                          <m:r>
                            <m:rPr>
                              <m:sty m:val="p"/>
                            </m:rPr>
                            <a:rPr lang="en-GB">
                              <a:latin typeface="Cambria Math" panose="02040503050406030204" pitchFamily="18" charset="0"/>
                            </a:rPr>
                            <m:t>kJ</m:t>
                          </m:r>
                          <m:r>
                            <a:rPr lang="en-GB">
                              <a:latin typeface="Cambria Math" panose="02040503050406030204" pitchFamily="18" charset="0"/>
                            </a:rPr>
                            <m:t>/</m:t>
                          </m:r>
                          <m:r>
                            <m:rPr>
                              <m:sty m:val="p"/>
                            </m:rPr>
                            <a:rPr lang="en-GB">
                              <a:latin typeface="Cambria Math" panose="02040503050406030204" pitchFamily="18" charset="0"/>
                            </a:rPr>
                            <m:t>mol</m:t>
                          </m:r>
                          <m:r>
                            <a:rPr lang="en-GB">
                              <a:latin typeface="Cambria Math" panose="02040503050406030204" pitchFamily="18" charset="0"/>
                            </a:rPr>
                            <m:t>×1000</m:t>
                          </m:r>
                        </m:num>
                        <m:den>
                          <m:r>
                            <a:rPr lang="en-GB">
                              <a:latin typeface="Cambria Math" panose="02040503050406030204" pitchFamily="18" charset="0"/>
                              <a:ea typeface="Cambria Math" panose="02040503050406030204" pitchFamily="18" charset="0"/>
                            </a:rPr>
                            <m:t>316.3 </m:t>
                          </m:r>
                          <m:r>
                            <m:rPr>
                              <m:sty m:val="p"/>
                            </m:rPr>
                            <a:rPr lang="en-GB">
                              <a:latin typeface="Cambria Math" panose="02040503050406030204" pitchFamily="18" charset="0"/>
                              <a:ea typeface="Cambria Math" panose="02040503050406030204" pitchFamily="18" charset="0"/>
                            </a:rPr>
                            <m:t>g</m:t>
                          </m:r>
                          <m:r>
                            <a:rPr lang="en-GB">
                              <a:latin typeface="Cambria Math" panose="02040503050406030204" pitchFamily="18" charset="0"/>
                              <a:ea typeface="Cambria Math" panose="02040503050406030204" pitchFamily="18" charset="0"/>
                            </a:rPr>
                            <m:t>/</m:t>
                          </m:r>
                          <m:r>
                            <m:rPr>
                              <m:sty m:val="p"/>
                            </m:rPr>
                            <a:rPr lang="en-GB">
                              <a:latin typeface="Cambria Math" panose="02040503050406030204" pitchFamily="18" charset="0"/>
                              <a:ea typeface="Cambria Math" panose="02040503050406030204" pitchFamily="18" charset="0"/>
                            </a:rPr>
                            <m:t>mol</m:t>
                          </m:r>
                        </m:den>
                      </m:f>
                      <m:r>
                        <a:rPr lang="en-GB">
                          <a:latin typeface="Cambria Math" panose="02040503050406030204" pitchFamily="18" charset="0"/>
                        </a:rPr>
                        <m:t>=−5811.6 </m:t>
                      </m:r>
                      <m:r>
                        <m:rPr>
                          <m:sty m:val="p"/>
                        </m:rPr>
                        <a:rPr lang="en-GB">
                          <a:latin typeface="Cambria Math" panose="02040503050406030204" pitchFamily="18" charset="0"/>
                        </a:rPr>
                        <m:t>kJ</m:t>
                      </m:r>
                      <m:r>
                        <a:rPr lang="en-GB">
                          <a:latin typeface="Cambria Math" panose="02040503050406030204" pitchFamily="18" charset="0"/>
                        </a:rPr>
                        <m:t>/</m:t>
                      </m:r>
                      <m:r>
                        <m:rPr>
                          <m:sty m:val="p"/>
                        </m:rPr>
                        <a:rPr lang="en-GB">
                          <a:latin typeface="Cambria Math" panose="02040503050406030204" pitchFamily="18" charset="0"/>
                        </a:rPr>
                        <m:t>kg</m:t>
                      </m:r>
                    </m:oMath>
                  </m:oMathPara>
                </a14:m>
                <a:endParaRPr lang="en-GB"/>
              </a:p>
            </p:txBody>
          </p:sp>
        </mc:Choice>
        <mc:Fallback xmlns="">
          <p:sp>
            <p:nvSpPr>
              <p:cNvPr id="37" name="TextBox 36">
                <a:extLst>
                  <a:ext uri="{FF2B5EF4-FFF2-40B4-BE49-F238E27FC236}">
                    <a16:creationId xmlns:a16="http://schemas.microsoft.com/office/drawing/2014/main" id="{956A8C22-6814-497A-A2FD-99387B6D77C6}"/>
                  </a:ext>
                </a:extLst>
              </p:cNvPr>
              <p:cNvSpPr txBox="1">
                <a:spLocks noRot="1" noChangeAspect="1" noMove="1" noResize="1" noEditPoints="1" noAdjustHandles="1" noChangeArrowheads="1" noChangeShapeType="1" noTextEdit="1"/>
              </p:cNvSpPr>
              <p:nvPr/>
            </p:nvSpPr>
            <p:spPr>
              <a:xfrm>
                <a:off x="2384396" y="5993226"/>
                <a:ext cx="7633756" cy="668516"/>
              </a:xfrm>
              <a:prstGeom prst="rect">
                <a:avLst/>
              </a:prstGeom>
              <a:blipFill>
                <a:blip r:embed="rId4"/>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2919229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P spid="34" grpId="0" animBg="1"/>
      <p:bldP spid="35" grpId="0" animBg="1"/>
      <p:bldP spid="36" grpId="0"/>
      <p:bldP spid="3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1524000" y="17925"/>
            <a:ext cx="9144001" cy="461665"/>
          </a:xfrm>
          <a:prstGeom prst="rect">
            <a:avLst/>
          </a:prstGeom>
          <a:noFill/>
        </p:spPr>
        <p:txBody>
          <a:bodyPr wrap="square">
            <a:spAutoFit/>
          </a:bodyPr>
          <a:lstStyle/>
          <a:p>
            <a:r>
              <a:rPr lang="en-GB" sz="2400" b="1">
                <a:solidFill>
                  <a:srgbClr val="0070C0"/>
                </a:solidFill>
                <a:effectLst>
                  <a:outerShdw blurRad="38100" dist="38100" dir="2700000" algn="tl">
                    <a:srgbClr val="000000">
                      <a:alpha val="43137"/>
                    </a:srgbClr>
                  </a:outerShdw>
                </a:effectLst>
              </a:rPr>
              <a:t>EXPLOSIVE POWER, POWER INDEX and TNT EQUIVALENCE</a:t>
            </a:r>
            <a:endParaRPr lang="en-GB" sz="2400" b="1">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EE560FE9-D90C-4EF9-8401-786D25131D57}"/>
              </a:ext>
            </a:extLst>
          </p:cNvPr>
          <p:cNvSpPr txBox="1"/>
          <p:nvPr/>
        </p:nvSpPr>
        <p:spPr>
          <a:xfrm>
            <a:off x="1421590" y="581996"/>
            <a:ext cx="9218604" cy="707886"/>
          </a:xfrm>
          <a:prstGeom prst="rect">
            <a:avLst/>
          </a:prstGeom>
          <a:noFill/>
        </p:spPr>
        <p:txBody>
          <a:bodyPr wrap="square">
            <a:spAutoFit/>
          </a:bodyPr>
          <a:lstStyle/>
          <a:p>
            <a:pPr marL="342900" indent="-342900">
              <a:buFont typeface="Arial" panose="020B0604020202020204" pitchFamily="34" charset="0"/>
              <a:buChar char="•"/>
            </a:pPr>
            <a:r>
              <a:rPr lang="en-US" sz="2000">
                <a:solidFill>
                  <a:srgbClr val="212529"/>
                </a:solidFill>
                <a:latin typeface="Calibri" panose="020F0502020204030204" pitchFamily="34" charset="0"/>
                <a:cs typeface="Calibri" panose="020F0502020204030204" pitchFamily="34" charset="0"/>
              </a:rPr>
              <a:t>in an explosive reaction, the amount of heat and gases liberated (</a:t>
            </a:r>
            <a:r>
              <a:rPr lang="en-US" sz="2000" err="1">
                <a:solidFill>
                  <a:srgbClr val="212529"/>
                </a:solidFill>
                <a:latin typeface="Calibri" panose="020F0502020204030204" pitchFamily="34" charset="0"/>
                <a:cs typeface="Calibri" panose="020F0502020204030204" pitchFamily="34" charset="0"/>
                <a:sym typeface="Symbol" panose="05050102010706020507" pitchFamily="18" charset="2"/>
              </a:rPr>
              <a:t>Q</a:t>
            </a:r>
            <a:r>
              <a:rPr lang="en-US" sz="2000" baseline="-25000" err="1">
                <a:solidFill>
                  <a:srgbClr val="212529"/>
                </a:solidFill>
                <a:latin typeface="Calibri" panose="020F0502020204030204" pitchFamily="34" charset="0"/>
                <a:cs typeface="Calibri" panose="020F0502020204030204" pitchFamily="34" charset="0"/>
                <a:sym typeface="Symbol" panose="05050102010706020507" pitchFamily="18" charset="2"/>
              </a:rPr>
              <a:t>explossion</a:t>
            </a:r>
            <a:r>
              <a:rPr lang="en-US" sz="2000">
                <a:solidFill>
                  <a:srgbClr val="212529"/>
                </a:solidFill>
                <a:latin typeface="Calibri" panose="020F0502020204030204" pitchFamily="34" charset="0"/>
                <a:cs typeface="Calibri" panose="020F0502020204030204" pitchFamily="34" charset="0"/>
                <a:sym typeface="Symbol" panose="05050102010706020507" pitchFamily="18" charset="2"/>
              </a:rPr>
              <a:t> and </a:t>
            </a:r>
            <a:r>
              <a:rPr lang="en-US" sz="2000" err="1">
                <a:solidFill>
                  <a:srgbClr val="212529"/>
                </a:solidFill>
                <a:latin typeface="Calibri" panose="020F0502020204030204" pitchFamily="34" charset="0"/>
                <a:cs typeface="Calibri" panose="020F0502020204030204" pitchFamily="34" charset="0"/>
                <a:sym typeface="Symbol" panose="05050102010706020507" pitchFamily="18" charset="2"/>
              </a:rPr>
              <a:t>V</a:t>
            </a:r>
            <a:r>
              <a:rPr lang="en-US" sz="2000" baseline="-25000" err="1">
                <a:solidFill>
                  <a:srgbClr val="212529"/>
                </a:solidFill>
                <a:latin typeface="Calibri" panose="020F0502020204030204" pitchFamily="34" charset="0"/>
                <a:cs typeface="Calibri" panose="020F0502020204030204" pitchFamily="34" charset="0"/>
                <a:sym typeface="Symbol" panose="05050102010706020507" pitchFamily="18" charset="2"/>
              </a:rPr>
              <a:t>gas</a:t>
            </a:r>
            <a:r>
              <a:rPr lang="en-US" sz="2000">
                <a:solidFill>
                  <a:srgbClr val="212529"/>
                </a:solidFill>
                <a:latin typeface="Calibri" panose="020F0502020204030204" pitchFamily="34" charset="0"/>
                <a:cs typeface="Calibri" panose="020F0502020204030204" pitchFamily="34" charset="0"/>
                <a:sym typeface="Symbol" panose="05050102010706020507" pitchFamily="18" charset="2"/>
              </a:rPr>
              <a:t>, </a:t>
            </a:r>
            <a:r>
              <a:rPr lang="en-US" sz="2000">
                <a:solidFill>
                  <a:srgbClr val="212529"/>
                </a:solidFill>
                <a:latin typeface="Calibri" panose="020F0502020204030204" pitchFamily="34" charset="0"/>
                <a:cs typeface="Calibri" panose="020F0502020204030204" pitchFamily="34" charset="0"/>
              </a:rPr>
              <a:t>calculated independently) combine to give the value for the </a:t>
            </a:r>
            <a:r>
              <a:rPr lang="en-US" sz="2000" b="1">
                <a:solidFill>
                  <a:srgbClr val="212529"/>
                </a:solidFill>
                <a:latin typeface="Calibri" panose="020F0502020204030204" pitchFamily="34" charset="0"/>
                <a:cs typeface="Calibri" panose="020F0502020204030204" pitchFamily="34" charset="0"/>
              </a:rPr>
              <a:t>explosive power</a:t>
            </a:r>
            <a:endParaRPr lang="en-GB" sz="2000" b="1">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5F07E6B7-35C2-490E-ADB1-2FA816DA0B8E}"/>
              </a:ext>
            </a:extLst>
          </p:cNvPr>
          <p:cNvSpPr txBox="1"/>
          <p:nvPr/>
        </p:nvSpPr>
        <p:spPr>
          <a:xfrm>
            <a:off x="4727848" y="3626329"/>
            <a:ext cx="5553630" cy="369332"/>
          </a:xfrm>
          <a:prstGeom prst="rect">
            <a:avLst/>
          </a:prstGeom>
          <a:noFill/>
        </p:spPr>
        <p:txBody>
          <a:bodyPr wrap="square">
            <a:spAutoFit/>
          </a:bodyPr>
          <a:lstStyle/>
          <a:p>
            <a:r>
              <a:rPr lang="en-US" err="1">
                <a:solidFill>
                  <a:srgbClr val="212529"/>
                </a:solidFill>
                <a:latin typeface="Calibri" panose="020F0502020204030204" pitchFamily="34" charset="0"/>
                <a:cs typeface="Calibri" panose="020F0502020204030204" pitchFamily="34" charset="0"/>
                <a:sym typeface="Symbol" panose="05050102010706020507" pitchFamily="18" charset="2"/>
              </a:rPr>
              <a:t>Q</a:t>
            </a:r>
            <a:r>
              <a:rPr lang="en-US" baseline="-25000" err="1">
                <a:solidFill>
                  <a:srgbClr val="212529"/>
                </a:solidFill>
                <a:latin typeface="Calibri" panose="020F0502020204030204" pitchFamily="34" charset="0"/>
                <a:cs typeface="Calibri" panose="020F0502020204030204" pitchFamily="34" charset="0"/>
                <a:sym typeface="Symbol" panose="05050102010706020507" pitchFamily="18" charset="2"/>
              </a:rPr>
              <a:t>explossion</a:t>
            </a:r>
            <a:r>
              <a:rPr lang="en-US">
                <a:solidFill>
                  <a:srgbClr val="212529"/>
                </a:solidFill>
                <a:latin typeface="Calibri" panose="020F0502020204030204" pitchFamily="34" charset="0"/>
                <a:cs typeface="Calibri" panose="020F0502020204030204" pitchFamily="34" charset="0"/>
                <a:sym typeface="Symbol" panose="05050102010706020507" pitchFamily="18" charset="2"/>
              </a:rPr>
              <a:t> </a:t>
            </a:r>
            <a:r>
              <a:rPr lang="en-US">
                <a:solidFill>
                  <a:srgbClr val="212529"/>
                </a:solidFill>
                <a:latin typeface="Calibri" panose="020F0502020204030204" pitchFamily="34" charset="0"/>
                <a:cs typeface="Calibri" panose="020F0502020204030204" pitchFamily="34" charset="0"/>
              </a:rPr>
              <a:t>3301.02 kJ/kg </a:t>
            </a:r>
            <a:r>
              <a:rPr lang="en-US">
                <a:solidFill>
                  <a:srgbClr val="212529"/>
                </a:solidFill>
                <a:latin typeface="Calibri" panose="020F0502020204030204" pitchFamily="34" charset="0"/>
                <a:cs typeface="Calibri" panose="020F0502020204030204" pitchFamily="34" charset="0"/>
                <a:sym typeface="Symbol" panose="05050102010706020507" pitchFamily="18" charset="2"/>
              </a:rPr>
              <a:t>and </a:t>
            </a:r>
            <a:r>
              <a:rPr lang="en-US" err="1">
                <a:solidFill>
                  <a:srgbClr val="212529"/>
                </a:solidFill>
                <a:latin typeface="Calibri" panose="020F0502020204030204" pitchFamily="34" charset="0"/>
                <a:cs typeface="Calibri" panose="020F0502020204030204" pitchFamily="34" charset="0"/>
                <a:sym typeface="Symbol" panose="05050102010706020507" pitchFamily="18" charset="2"/>
              </a:rPr>
              <a:t>V</a:t>
            </a:r>
            <a:r>
              <a:rPr lang="en-US" baseline="-25000" err="1">
                <a:solidFill>
                  <a:srgbClr val="212529"/>
                </a:solidFill>
                <a:latin typeface="Calibri" panose="020F0502020204030204" pitchFamily="34" charset="0"/>
                <a:cs typeface="Calibri" panose="020F0502020204030204" pitchFamily="34" charset="0"/>
                <a:sym typeface="Symbol" panose="05050102010706020507" pitchFamily="18" charset="2"/>
              </a:rPr>
              <a:t>gas</a:t>
            </a:r>
            <a:r>
              <a:rPr lang="en-US" baseline="-25000">
                <a:solidFill>
                  <a:srgbClr val="212529"/>
                </a:solidFill>
                <a:latin typeface="Calibri" panose="020F0502020204030204" pitchFamily="34" charset="0"/>
                <a:cs typeface="Calibri" panose="020F0502020204030204" pitchFamily="34" charset="0"/>
                <a:sym typeface="Symbol" panose="05050102010706020507" pitchFamily="18" charset="2"/>
              </a:rPr>
              <a:t> </a:t>
            </a:r>
            <a:r>
              <a:rPr lang="en-US">
                <a:solidFill>
                  <a:srgbClr val="212529"/>
                </a:solidFill>
                <a:latin typeface="Calibri" panose="020F0502020204030204" pitchFamily="34" charset="0"/>
                <a:cs typeface="Calibri" panose="020F0502020204030204" pitchFamily="34" charset="0"/>
              </a:rPr>
              <a:t>831.06 dm</a:t>
            </a:r>
            <a:r>
              <a:rPr lang="en-US" baseline="30000">
                <a:solidFill>
                  <a:srgbClr val="212529"/>
                </a:solidFill>
                <a:latin typeface="Calibri" panose="020F0502020204030204" pitchFamily="34" charset="0"/>
                <a:cs typeface="Calibri" panose="020F0502020204030204" pitchFamily="34" charset="0"/>
              </a:rPr>
              <a:t>3</a:t>
            </a:r>
            <a:r>
              <a:rPr lang="en-US">
                <a:solidFill>
                  <a:srgbClr val="212529"/>
                </a:solidFill>
                <a:latin typeface="Calibri" panose="020F0502020204030204" pitchFamily="34" charset="0"/>
                <a:cs typeface="Calibri" panose="020F0502020204030204" pitchFamily="34" charset="0"/>
              </a:rPr>
              <a:t>/kg </a:t>
            </a:r>
          </a:p>
        </p:txBody>
      </p:sp>
      <p:sp>
        <p:nvSpPr>
          <p:cNvPr id="13" name="TextBox 12">
            <a:extLst>
              <a:ext uri="{FF2B5EF4-FFF2-40B4-BE49-F238E27FC236}">
                <a16:creationId xmlns:a16="http://schemas.microsoft.com/office/drawing/2014/main" id="{FF924E82-6003-4CAC-8581-80098B03C8DC}"/>
              </a:ext>
            </a:extLst>
          </p:cNvPr>
          <p:cNvSpPr txBox="1"/>
          <p:nvPr/>
        </p:nvSpPr>
        <p:spPr>
          <a:xfrm>
            <a:off x="1592208" y="4280647"/>
            <a:ext cx="9218604" cy="1015663"/>
          </a:xfrm>
          <a:prstGeom prst="rect">
            <a:avLst/>
          </a:prstGeom>
          <a:noFill/>
        </p:spPr>
        <p:txBody>
          <a:bodyPr wrap="square">
            <a:spAutoFit/>
          </a:bodyPr>
          <a:lstStyle/>
          <a:p>
            <a:pPr marL="342900" indent="-342900">
              <a:buFont typeface="Arial" panose="020B0604020202020204" pitchFamily="34" charset="0"/>
              <a:buChar char="•"/>
            </a:pPr>
            <a:r>
              <a:rPr lang="en-US" sz="2000" dirty="0">
                <a:solidFill>
                  <a:srgbClr val="212529"/>
                </a:solidFill>
                <a:latin typeface="Calibri" panose="020F0502020204030204" pitchFamily="34" charset="0"/>
                <a:cs typeface="Calibri" panose="020F0502020204030204" pitchFamily="34" charset="0"/>
              </a:rPr>
              <a:t>“</a:t>
            </a:r>
            <a:r>
              <a:rPr lang="en-US" sz="2000" b="1" dirty="0">
                <a:solidFill>
                  <a:srgbClr val="212529"/>
                </a:solidFill>
                <a:latin typeface="Calibri" panose="020F0502020204030204" pitchFamily="34" charset="0"/>
                <a:cs typeface="Calibri" panose="020F0502020204030204" pitchFamily="34" charset="0"/>
              </a:rPr>
              <a:t>TNT equivalence</a:t>
            </a:r>
            <a:r>
              <a:rPr lang="en-US" sz="2000" dirty="0">
                <a:solidFill>
                  <a:srgbClr val="212529"/>
                </a:solidFill>
                <a:latin typeface="Calibri" panose="020F0502020204030204" pitchFamily="34" charset="0"/>
                <a:cs typeface="Calibri" panose="020F0502020204030204" pitchFamily="34" charset="0"/>
              </a:rPr>
              <a:t>” - a normalization technique for equating properties of an explosive to TNT, the standard compares the explosive power to the explosive power of TNT</a:t>
            </a:r>
            <a:endParaRPr lang="en-GB" sz="2000" dirty="0">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04C7F324-02EE-45C5-8749-F9A239B912FF}"/>
              </a:ext>
            </a:extLst>
          </p:cNvPr>
          <p:cNvSpPr txBox="1"/>
          <p:nvPr/>
        </p:nvSpPr>
        <p:spPr>
          <a:xfrm>
            <a:off x="2765932" y="6160583"/>
            <a:ext cx="6660135" cy="646331"/>
          </a:xfrm>
          <a:prstGeom prst="rect">
            <a:avLst/>
          </a:prstGeom>
          <a:noFill/>
        </p:spPr>
        <p:txBody>
          <a:bodyPr wrap="square">
            <a:spAutoFit/>
          </a:bodyPr>
          <a:lstStyle/>
          <a:p>
            <a:r>
              <a:rPr lang="en-US">
                <a:solidFill>
                  <a:srgbClr val="212529"/>
                </a:solidFill>
                <a:latin typeface="Calibri" panose="020F0502020204030204" pitchFamily="34" charset="0"/>
                <a:cs typeface="Calibri" panose="020F0502020204030204" pitchFamily="34" charset="0"/>
              </a:rPr>
              <a:t>power index and TNT equivalence of secondary explosives are much higher than the values for primary explosives.</a:t>
            </a:r>
            <a:r>
              <a:rPr lang="en-GB">
                <a:latin typeface="Calibri" panose="020F0502020204030204" pitchFamily="34" charset="0"/>
                <a:cs typeface="Calibri" panose="020F0502020204030204" pitchFamily="34" charset="0"/>
              </a:rPr>
              <a:t> </a:t>
            </a:r>
          </a:p>
        </p:txBody>
      </p:sp>
      <p:pic>
        <p:nvPicPr>
          <p:cNvPr id="2" name="Picture 1">
            <a:extLst>
              <a:ext uri="{FF2B5EF4-FFF2-40B4-BE49-F238E27FC236}">
                <a16:creationId xmlns:a16="http://schemas.microsoft.com/office/drawing/2014/main" id="{00C91699-BF47-4BBC-B5EE-9B2C0D349B4F}"/>
              </a:ext>
            </a:extLst>
          </p:cNvPr>
          <p:cNvPicPr>
            <a:picLocks noChangeAspect="1"/>
          </p:cNvPicPr>
          <p:nvPr/>
        </p:nvPicPr>
        <p:blipFill>
          <a:blip r:embed="rId3"/>
          <a:stretch>
            <a:fillRect/>
          </a:stretch>
        </p:blipFill>
        <p:spPr>
          <a:xfrm>
            <a:off x="1524000" y="2930826"/>
            <a:ext cx="1542869" cy="1323439"/>
          </a:xfrm>
          <a:prstGeom prst="rect">
            <a:avLst/>
          </a:prstGeom>
        </p:spPr>
      </p:pic>
      <p:sp>
        <p:nvSpPr>
          <p:cNvPr id="23" name="TextBox 22">
            <a:extLst>
              <a:ext uri="{FF2B5EF4-FFF2-40B4-BE49-F238E27FC236}">
                <a16:creationId xmlns:a16="http://schemas.microsoft.com/office/drawing/2014/main" id="{B253CDDD-BEBF-4307-9C27-C5C503CFDA68}"/>
              </a:ext>
            </a:extLst>
          </p:cNvPr>
          <p:cNvSpPr txBox="1"/>
          <p:nvPr/>
        </p:nvSpPr>
        <p:spPr>
          <a:xfrm>
            <a:off x="3479616" y="3164664"/>
            <a:ext cx="1542869" cy="923330"/>
          </a:xfrm>
          <a:prstGeom prst="rect">
            <a:avLst/>
          </a:prstGeom>
          <a:noFill/>
        </p:spPr>
        <p:txBody>
          <a:bodyPr wrap="square">
            <a:spAutoFit/>
          </a:bodyPr>
          <a:lstStyle/>
          <a:p>
            <a:r>
              <a:rPr lang="en-US">
                <a:solidFill>
                  <a:srgbClr val="212529"/>
                </a:solidFill>
                <a:latin typeface="Calibri" panose="020F0502020204030204" pitchFamily="34" charset="0"/>
                <a:cs typeface="Calibri" panose="020F0502020204030204" pitchFamily="34" charset="0"/>
              </a:rPr>
              <a:t>picric acid</a:t>
            </a:r>
          </a:p>
          <a:p>
            <a:r>
              <a:rPr lang="en-US">
                <a:solidFill>
                  <a:srgbClr val="212529"/>
                </a:solidFill>
                <a:latin typeface="Calibri" panose="020F0502020204030204" pitchFamily="34" charset="0"/>
                <a:cs typeface="Calibri" panose="020F0502020204030204" pitchFamily="34" charset="0"/>
              </a:rPr>
              <a:t>C6H3N3O7</a:t>
            </a:r>
          </a:p>
          <a:p>
            <a:r>
              <a:rPr lang="en-US">
                <a:solidFill>
                  <a:srgbClr val="212529"/>
                </a:solidFill>
                <a:latin typeface="Calibri" panose="020F0502020204030204" pitchFamily="34" charset="0"/>
                <a:cs typeface="Calibri" panose="020F0502020204030204" pitchFamily="34" charset="0"/>
              </a:rPr>
              <a:t>229 g/mol </a:t>
            </a:r>
            <a:endParaRPr lang="en-GB">
              <a:latin typeface="Calibri" panose="020F0502020204030204" pitchFamily="34" charset="0"/>
              <a:cs typeface="Calibri" panose="020F0502020204030204" pitchFamily="34" charset="0"/>
            </a:endParaRPr>
          </a:p>
        </p:txBody>
      </p:sp>
      <mc:AlternateContent xmlns:mc="http://schemas.openxmlformats.org/markup-compatibility/2006" xmlns:a14="http://schemas.microsoft.com/office/drawing/2010/main">
        <mc:Choice Requires="a14">
          <p:sp>
            <p:nvSpPr>
              <p:cNvPr id="25" name="TextBox 24">
                <a:extLst>
                  <a:ext uri="{FF2B5EF4-FFF2-40B4-BE49-F238E27FC236}">
                    <a16:creationId xmlns:a16="http://schemas.microsoft.com/office/drawing/2014/main" id="{41E6472C-305B-4A92-A473-05A3242607E2}"/>
                  </a:ext>
                </a:extLst>
              </p:cNvPr>
              <p:cNvSpPr txBox="1"/>
              <p:nvPr/>
            </p:nvSpPr>
            <p:spPr>
              <a:xfrm>
                <a:off x="2519821" y="2290799"/>
                <a:ext cx="5856860" cy="674415"/>
              </a:xfrm>
              <a:prstGeom prst="rect">
                <a:avLst/>
              </a:prstGeom>
              <a:noFill/>
              <a:ln w="28575">
                <a:solidFill>
                  <a:srgbClr val="00B0F0"/>
                </a:solidFill>
              </a:ln>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000" i="1">
                          <a:latin typeface="Cambria Math" panose="02040503050406030204" pitchFamily="18" charset="0"/>
                        </a:rPr>
                        <m:t>𝑝𝑜𝑤𝑒𝑟</m:t>
                      </m:r>
                      <m:r>
                        <a:rPr lang="en-GB" sz="2000" i="1">
                          <a:latin typeface="Cambria Math" panose="02040503050406030204" pitchFamily="18" charset="0"/>
                        </a:rPr>
                        <m:t> </m:t>
                      </m:r>
                      <m:r>
                        <a:rPr lang="en-GB" sz="2000" i="1">
                          <a:latin typeface="Cambria Math" panose="02040503050406030204" pitchFamily="18" charset="0"/>
                        </a:rPr>
                        <m:t>𝑖𝑛𝑑𝑒𝑥</m:t>
                      </m:r>
                      <m:r>
                        <a:rPr lang="en-GB" sz="2000" i="1">
                          <a:latin typeface="Cambria Math" panose="02040503050406030204" pitchFamily="18" charset="0"/>
                        </a:rPr>
                        <m:t>=</m:t>
                      </m:r>
                      <m:f>
                        <m:fPr>
                          <m:ctrlPr>
                            <a:rPr lang="en-GB" sz="2000" i="1">
                              <a:latin typeface="Cambria Math" panose="02040503050406030204" pitchFamily="18" charset="0"/>
                            </a:rPr>
                          </m:ctrlPr>
                        </m:fPr>
                        <m:num>
                          <m:sSub>
                            <m:sSubPr>
                              <m:ctrlPr>
                                <a:rPr lang="en-GB" sz="2000" i="1">
                                  <a:latin typeface="Cambria Math" panose="02040503050406030204" pitchFamily="18" charset="0"/>
                                </a:rPr>
                              </m:ctrlPr>
                            </m:sSubPr>
                            <m:e>
                              <m:r>
                                <a:rPr lang="en-GB" sz="2000" i="1">
                                  <a:latin typeface="Cambria Math" panose="02040503050406030204" pitchFamily="18" charset="0"/>
                                </a:rPr>
                                <m:t>𝑄</m:t>
                              </m:r>
                            </m:e>
                            <m:sub>
                              <m:r>
                                <a:rPr lang="en-GB" sz="2000" i="1">
                                  <a:latin typeface="Cambria Math" panose="02040503050406030204" pitchFamily="18" charset="0"/>
                                </a:rPr>
                                <m:t>𝑒𝑥𝑝𝑙𝑜𝑠𝑖𝑜𝑛</m:t>
                              </m:r>
                            </m:sub>
                          </m:sSub>
                          <m:r>
                            <a:rPr lang="en-GB" sz="2000" i="1">
                              <a:latin typeface="Cambria Math" panose="02040503050406030204" pitchFamily="18" charset="0"/>
                            </a:rPr>
                            <m:t> </m:t>
                          </m:r>
                          <m:r>
                            <a:rPr lang="en-GB" sz="2000" i="1">
                              <a:latin typeface="Cambria Math" panose="02040503050406030204" pitchFamily="18" charset="0"/>
                              <a:ea typeface="Cambria Math" panose="02040503050406030204" pitchFamily="18" charset="0"/>
                            </a:rPr>
                            <m:t>× </m:t>
                          </m:r>
                          <m:sSub>
                            <m:sSubPr>
                              <m:ctrlPr>
                                <a:rPr lang="en-GB" sz="2000" i="1">
                                  <a:latin typeface="Cambria Math" panose="02040503050406030204" pitchFamily="18" charset="0"/>
                                  <a:ea typeface="Cambria Math" panose="02040503050406030204" pitchFamily="18" charset="0"/>
                                </a:rPr>
                              </m:ctrlPr>
                            </m:sSubPr>
                            <m:e>
                              <m:r>
                                <a:rPr lang="en-GB" sz="2000" i="1">
                                  <a:latin typeface="Cambria Math" panose="02040503050406030204" pitchFamily="18" charset="0"/>
                                  <a:ea typeface="Cambria Math" panose="02040503050406030204" pitchFamily="18" charset="0"/>
                                </a:rPr>
                                <m:t>𝑉</m:t>
                              </m:r>
                            </m:e>
                            <m:sub>
                              <m:r>
                                <a:rPr lang="en-GB" sz="2000" i="1">
                                  <a:latin typeface="Cambria Math" panose="02040503050406030204" pitchFamily="18" charset="0"/>
                                  <a:ea typeface="Cambria Math" panose="02040503050406030204" pitchFamily="18" charset="0"/>
                                </a:rPr>
                                <m:t>𝑔𝑎𝑠</m:t>
                              </m:r>
                            </m:sub>
                          </m:sSub>
                        </m:num>
                        <m:den>
                          <m:sSub>
                            <m:sSubPr>
                              <m:ctrlPr>
                                <a:rPr lang="en-GB" sz="2000" i="1">
                                  <a:latin typeface="Cambria Math" panose="02040503050406030204" pitchFamily="18" charset="0"/>
                                </a:rPr>
                              </m:ctrlPr>
                            </m:sSubPr>
                            <m:e>
                              <m:r>
                                <a:rPr lang="en-GB" sz="2000" i="1">
                                  <a:latin typeface="Cambria Math" panose="02040503050406030204" pitchFamily="18" charset="0"/>
                                </a:rPr>
                                <m:t>𝑄</m:t>
                              </m:r>
                            </m:e>
                            <m:sub>
                              <m:r>
                                <a:rPr lang="en-GB" sz="2000" i="1">
                                  <a:latin typeface="Cambria Math" panose="02040503050406030204" pitchFamily="18" charset="0"/>
                                </a:rPr>
                                <m:t>𝑒𝑥𝑝𝑙𝑜𝑠𝑖𝑜𝑛</m:t>
                              </m:r>
                            </m:sub>
                          </m:sSub>
                          <m:d>
                            <m:dPr>
                              <m:ctrlPr>
                                <a:rPr lang="en-GB" sz="2000" i="1">
                                  <a:latin typeface="Cambria Math" panose="02040503050406030204" pitchFamily="18" charset="0"/>
                                </a:rPr>
                              </m:ctrlPr>
                            </m:dPr>
                            <m:e>
                              <m:r>
                                <a:rPr lang="en-GB" sz="2000" i="1">
                                  <a:latin typeface="Cambria Math" panose="02040503050406030204" pitchFamily="18" charset="0"/>
                                </a:rPr>
                                <m:t>𝑃𝐴</m:t>
                              </m:r>
                            </m:e>
                          </m:d>
                          <m:r>
                            <a:rPr lang="en-GB" sz="2000" i="1">
                              <a:latin typeface="Cambria Math" panose="02040503050406030204" pitchFamily="18" charset="0"/>
                            </a:rPr>
                            <m:t> </m:t>
                          </m:r>
                          <m:r>
                            <a:rPr lang="en-GB" sz="2000" i="1">
                              <a:latin typeface="Cambria Math" panose="02040503050406030204" pitchFamily="18" charset="0"/>
                              <a:ea typeface="Cambria Math" panose="02040503050406030204" pitchFamily="18" charset="0"/>
                            </a:rPr>
                            <m:t>× </m:t>
                          </m:r>
                          <m:sSub>
                            <m:sSubPr>
                              <m:ctrlPr>
                                <a:rPr lang="en-GB" sz="2000" i="1">
                                  <a:latin typeface="Cambria Math" panose="02040503050406030204" pitchFamily="18" charset="0"/>
                                  <a:ea typeface="Cambria Math" panose="02040503050406030204" pitchFamily="18" charset="0"/>
                                </a:rPr>
                              </m:ctrlPr>
                            </m:sSubPr>
                            <m:e>
                              <m:r>
                                <a:rPr lang="en-GB" sz="2000" i="1">
                                  <a:latin typeface="Cambria Math" panose="02040503050406030204" pitchFamily="18" charset="0"/>
                                  <a:ea typeface="Cambria Math" panose="02040503050406030204" pitchFamily="18" charset="0"/>
                                </a:rPr>
                                <m:t>𝑉</m:t>
                              </m:r>
                            </m:e>
                            <m:sub>
                              <m:r>
                                <a:rPr lang="en-GB" sz="2000" i="1">
                                  <a:latin typeface="Cambria Math" panose="02040503050406030204" pitchFamily="18" charset="0"/>
                                  <a:ea typeface="Cambria Math" panose="02040503050406030204" pitchFamily="18" charset="0"/>
                                </a:rPr>
                                <m:t>𝑔𝑎𝑠</m:t>
                              </m:r>
                            </m:sub>
                          </m:sSub>
                          <m:r>
                            <a:rPr lang="en-GB" sz="2000" i="1">
                              <a:latin typeface="Cambria Math" panose="02040503050406030204" pitchFamily="18" charset="0"/>
                              <a:ea typeface="Cambria Math" panose="02040503050406030204" pitchFamily="18" charset="0"/>
                            </a:rPr>
                            <m:t>(</m:t>
                          </m:r>
                          <m:r>
                            <a:rPr lang="en-GB" sz="2000" i="1">
                              <a:latin typeface="Cambria Math" panose="02040503050406030204" pitchFamily="18" charset="0"/>
                              <a:ea typeface="Cambria Math" panose="02040503050406030204" pitchFamily="18" charset="0"/>
                            </a:rPr>
                            <m:t>𝑃𝐴</m:t>
                          </m:r>
                          <m:r>
                            <a:rPr lang="en-GB" sz="2000" i="1">
                              <a:latin typeface="Cambria Math" panose="02040503050406030204" pitchFamily="18" charset="0"/>
                              <a:ea typeface="Cambria Math" panose="02040503050406030204" pitchFamily="18" charset="0"/>
                            </a:rPr>
                            <m:t>)</m:t>
                          </m:r>
                        </m:den>
                      </m:f>
                      <m:r>
                        <a:rPr lang="en-GB" sz="2000" i="1">
                          <a:latin typeface="Cambria Math" panose="02040503050406030204" pitchFamily="18" charset="0"/>
                          <a:ea typeface="Cambria Math" panose="02040503050406030204" pitchFamily="18" charset="0"/>
                        </a:rPr>
                        <m:t>×100%</m:t>
                      </m:r>
                    </m:oMath>
                  </m:oMathPara>
                </a14:m>
                <a:endParaRPr lang="en-GB" sz="2000">
                  <a:latin typeface="Calibri" panose="020F0502020204030204" pitchFamily="34" charset="0"/>
                  <a:cs typeface="Calibri" panose="020F0502020204030204" pitchFamily="34" charset="0"/>
                </a:endParaRPr>
              </a:p>
            </p:txBody>
          </p:sp>
        </mc:Choice>
        <mc:Fallback xmlns="">
          <p:sp>
            <p:nvSpPr>
              <p:cNvPr id="25" name="TextBox 24">
                <a:extLst>
                  <a:ext uri="{FF2B5EF4-FFF2-40B4-BE49-F238E27FC236}">
                    <a16:creationId xmlns:a16="http://schemas.microsoft.com/office/drawing/2014/main" id="{41E6472C-305B-4A92-A473-05A3242607E2}"/>
                  </a:ext>
                </a:extLst>
              </p:cNvPr>
              <p:cNvSpPr txBox="1">
                <a:spLocks noRot="1" noChangeAspect="1" noMove="1" noResize="1" noEditPoints="1" noAdjustHandles="1" noChangeArrowheads="1" noChangeShapeType="1" noTextEdit="1"/>
              </p:cNvSpPr>
              <p:nvPr/>
            </p:nvSpPr>
            <p:spPr>
              <a:xfrm>
                <a:off x="2519821" y="2290799"/>
                <a:ext cx="5856860" cy="674415"/>
              </a:xfrm>
              <a:prstGeom prst="rect">
                <a:avLst/>
              </a:prstGeom>
              <a:blipFill>
                <a:blip r:embed="rId4"/>
                <a:stretch>
                  <a:fillRect/>
                </a:stretch>
              </a:blipFill>
              <a:ln w="28575">
                <a:solidFill>
                  <a:srgbClr val="00B0F0"/>
                </a:solid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6" name="TextBox 25">
                <a:extLst>
                  <a:ext uri="{FF2B5EF4-FFF2-40B4-BE49-F238E27FC236}">
                    <a16:creationId xmlns:a16="http://schemas.microsoft.com/office/drawing/2014/main" id="{997381E0-FBCE-4D7D-9192-DD006A287D61}"/>
                  </a:ext>
                </a:extLst>
              </p:cNvPr>
              <p:cNvSpPr txBox="1"/>
              <p:nvPr/>
            </p:nvSpPr>
            <p:spPr>
              <a:xfrm>
                <a:off x="2886227" y="5322692"/>
                <a:ext cx="5763053" cy="674415"/>
              </a:xfrm>
              <a:prstGeom prst="rect">
                <a:avLst/>
              </a:prstGeom>
              <a:noFill/>
              <a:ln w="28575">
                <a:solidFill>
                  <a:srgbClr val="00B0F0"/>
                </a:solidFill>
              </a:ln>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000" i="1">
                          <a:latin typeface="Cambria Math" panose="02040503050406030204" pitchFamily="18" charset="0"/>
                        </a:rPr>
                        <m:t>𝑇𝑁𝑇</m:t>
                      </m:r>
                      <m:r>
                        <a:rPr lang="en-GB" sz="2000" i="1">
                          <a:latin typeface="Cambria Math" panose="02040503050406030204" pitchFamily="18" charset="0"/>
                        </a:rPr>
                        <m:t> </m:t>
                      </m:r>
                      <m:r>
                        <a:rPr lang="en-GB" sz="2000" i="1">
                          <a:latin typeface="Cambria Math" panose="02040503050406030204" pitchFamily="18" charset="0"/>
                        </a:rPr>
                        <m:t>𝑒𝑞𝑢𝑖𝑣𝑎𝑙𝑒𝑛𝑐𝑒</m:t>
                      </m:r>
                      <m:r>
                        <a:rPr lang="en-GB" sz="2000" i="1">
                          <a:latin typeface="Cambria Math" panose="02040503050406030204" pitchFamily="18" charset="0"/>
                        </a:rPr>
                        <m:t>=</m:t>
                      </m:r>
                      <m:f>
                        <m:fPr>
                          <m:ctrlPr>
                            <a:rPr lang="en-GB" sz="2000" i="1">
                              <a:latin typeface="Cambria Math" panose="02040503050406030204" pitchFamily="18" charset="0"/>
                            </a:rPr>
                          </m:ctrlPr>
                        </m:fPr>
                        <m:num>
                          <m:sSub>
                            <m:sSubPr>
                              <m:ctrlPr>
                                <a:rPr lang="en-GB" sz="2000" i="1">
                                  <a:latin typeface="Cambria Math" panose="02040503050406030204" pitchFamily="18" charset="0"/>
                                </a:rPr>
                              </m:ctrlPr>
                            </m:sSubPr>
                            <m:e>
                              <m:r>
                                <a:rPr lang="en-GB" sz="2000" i="1">
                                  <a:latin typeface="Cambria Math" panose="02040503050406030204" pitchFamily="18" charset="0"/>
                                </a:rPr>
                                <m:t>𝑄</m:t>
                              </m:r>
                            </m:e>
                            <m:sub>
                              <m:r>
                                <a:rPr lang="en-GB" sz="2000" i="1">
                                  <a:latin typeface="Cambria Math" panose="02040503050406030204" pitchFamily="18" charset="0"/>
                                </a:rPr>
                                <m:t>𝑒𝑥𝑝𝑙𝑜𝑠𝑖𝑜𝑛</m:t>
                              </m:r>
                            </m:sub>
                          </m:sSub>
                          <m:r>
                            <a:rPr lang="en-GB" sz="2000" i="1">
                              <a:latin typeface="Cambria Math" panose="02040503050406030204" pitchFamily="18" charset="0"/>
                            </a:rPr>
                            <m:t> </m:t>
                          </m:r>
                          <m:r>
                            <a:rPr lang="en-GB" sz="2000" i="1">
                              <a:latin typeface="Cambria Math" panose="02040503050406030204" pitchFamily="18" charset="0"/>
                              <a:ea typeface="Cambria Math" panose="02040503050406030204" pitchFamily="18" charset="0"/>
                            </a:rPr>
                            <m:t>× </m:t>
                          </m:r>
                          <m:sSub>
                            <m:sSubPr>
                              <m:ctrlPr>
                                <a:rPr lang="en-GB" sz="2000" i="1">
                                  <a:latin typeface="Cambria Math" panose="02040503050406030204" pitchFamily="18" charset="0"/>
                                  <a:ea typeface="Cambria Math" panose="02040503050406030204" pitchFamily="18" charset="0"/>
                                </a:rPr>
                              </m:ctrlPr>
                            </m:sSubPr>
                            <m:e>
                              <m:r>
                                <a:rPr lang="en-GB" sz="2000" i="1">
                                  <a:latin typeface="Cambria Math" panose="02040503050406030204" pitchFamily="18" charset="0"/>
                                  <a:ea typeface="Cambria Math" panose="02040503050406030204" pitchFamily="18" charset="0"/>
                                </a:rPr>
                                <m:t>𝑉</m:t>
                              </m:r>
                            </m:e>
                            <m:sub>
                              <m:r>
                                <a:rPr lang="en-GB" sz="2000" i="1">
                                  <a:latin typeface="Cambria Math" panose="02040503050406030204" pitchFamily="18" charset="0"/>
                                  <a:ea typeface="Cambria Math" panose="02040503050406030204" pitchFamily="18" charset="0"/>
                                </a:rPr>
                                <m:t>𝑔𝑎𝑠</m:t>
                              </m:r>
                            </m:sub>
                          </m:sSub>
                        </m:num>
                        <m:den>
                          <m:sSub>
                            <m:sSubPr>
                              <m:ctrlPr>
                                <a:rPr lang="en-GB" sz="2000" i="1">
                                  <a:latin typeface="Cambria Math" panose="02040503050406030204" pitchFamily="18" charset="0"/>
                                </a:rPr>
                              </m:ctrlPr>
                            </m:sSubPr>
                            <m:e>
                              <m:r>
                                <a:rPr lang="en-GB" sz="2000" i="1">
                                  <a:latin typeface="Cambria Math" panose="02040503050406030204" pitchFamily="18" charset="0"/>
                                </a:rPr>
                                <m:t>𝑄</m:t>
                              </m:r>
                            </m:e>
                            <m:sub>
                              <m:r>
                                <a:rPr lang="en-GB" sz="2000" i="1">
                                  <a:latin typeface="Cambria Math" panose="02040503050406030204" pitchFamily="18" charset="0"/>
                                </a:rPr>
                                <m:t>𝑒𝑥𝑝𝑙𝑜𝑠𝑖𝑜𝑛</m:t>
                              </m:r>
                            </m:sub>
                          </m:sSub>
                          <m:d>
                            <m:dPr>
                              <m:ctrlPr>
                                <a:rPr lang="en-GB" sz="2000" i="1">
                                  <a:latin typeface="Cambria Math" panose="02040503050406030204" pitchFamily="18" charset="0"/>
                                </a:rPr>
                              </m:ctrlPr>
                            </m:dPr>
                            <m:e>
                              <m:r>
                                <a:rPr lang="en-GB" sz="2000" i="1">
                                  <a:latin typeface="Cambria Math" panose="02040503050406030204" pitchFamily="18" charset="0"/>
                                </a:rPr>
                                <m:t>𝑇𝑁𝑇</m:t>
                              </m:r>
                            </m:e>
                          </m:d>
                          <m:r>
                            <a:rPr lang="en-GB" sz="2000" i="1">
                              <a:latin typeface="Cambria Math" panose="02040503050406030204" pitchFamily="18" charset="0"/>
                            </a:rPr>
                            <m:t> </m:t>
                          </m:r>
                          <m:r>
                            <a:rPr lang="en-GB" sz="2000" i="1">
                              <a:latin typeface="Cambria Math" panose="02040503050406030204" pitchFamily="18" charset="0"/>
                              <a:ea typeface="Cambria Math" panose="02040503050406030204" pitchFamily="18" charset="0"/>
                            </a:rPr>
                            <m:t>× </m:t>
                          </m:r>
                          <m:sSub>
                            <m:sSubPr>
                              <m:ctrlPr>
                                <a:rPr lang="en-GB" sz="2000" i="1">
                                  <a:latin typeface="Cambria Math" panose="02040503050406030204" pitchFamily="18" charset="0"/>
                                  <a:ea typeface="Cambria Math" panose="02040503050406030204" pitchFamily="18" charset="0"/>
                                </a:rPr>
                              </m:ctrlPr>
                            </m:sSubPr>
                            <m:e>
                              <m:r>
                                <a:rPr lang="en-GB" sz="2000" i="1">
                                  <a:latin typeface="Cambria Math" panose="02040503050406030204" pitchFamily="18" charset="0"/>
                                  <a:ea typeface="Cambria Math" panose="02040503050406030204" pitchFamily="18" charset="0"/>
                                </a:rPr>
                                <m:t>𝑉</m:t>
                              </m:r>
                            </m:e>
                            <m:sub>
                              <m:r>
                                <a:rPr lang="en-GB" sz="2000" i="1">
                                  <a:latin typeface="Cambria Math" panose="02040503050406030204" pitchFamily="18" charset="0"/>
                                  <a:ea typeface="Cambria Math" panose="02040503050406030204" pitchFamily="18" charset="0"/>
                                </a:rPr>
                                <m:t>𝑔𝑎𝑠</m:t>
                              </m:r>
                            </m:sub>
                          </m:sSub>
                          <m:r>
                            <a:rPr lang="en-GB" sz="2000" i="1">
                              <a:latin typeface="Cambria Math" panose="02040503050406030204" pitchFamily="18" charset="0"/>
                              <a:ea typeface="Cambria Math" panose="02040503050406030204" pitchFamily="18" charset="0"/>
                            </a:rPr>
                            <m:t>(</m:t>
                          </m:r>
                          <m:r>
                            <a:rPr lang="en-GB" sz="2000" i="1">
                              <a:latin typeface="Cambria Math" panose="02040503050406030204" pitchFamily="18" charset="0"/>
                              <a:ea typeface="Cambria Math" panose="02040503050406030204" pitchFamily="18" charset="0"/>
                            </a:rPr>
                            <m:t>𝑇𝑁𝑇</m:t>
                          </m:r>
                          <m:r>
                            <a:rPr lang="en-GB" sz="2000" i="1">
                              <a:latin typeface="Cambria Math" panose="02040503050406030204" pitchFamily="18" charset="0"/>
                              <a:ea typeface="Cambria Math" panose="02040503050406030204" pitchFamily="18" charset="0"/>
                            </a:rPr>
                            <m:t>)</m:t>
                          </m:r>
                        </m:den>
                      </m:f>
                    </m:oMath>
                  </m:oMathPara>
                </a14:m>
                <a:endParaRPr lang="en-GB" sz="2000">
                  <a:latin typeface="Calibri" panose="020F0502020204030204" pitchFamily="34" charset="0"/>
                  <a:cs typeface="Calibri" panose="020F0502020204030204" pitchFamily="34" charset="0"/>
                </a:endParaRPr>
              </a:p>
            </p:txBody>
          </p:sp>
        </mc:Choice>
        <mc:Fallback xmlns="">
          <p:sp>
            <p:nvSpPr>
              <p:cNvPr id="26" name="TextBox 25">
                <a:extLst>
                  <a:ext uri="{FF2B5EF4-FFF2-40B4-BE49-F238E27FC236}">
                    <a16:creationId xmlns:a16="http://schemas.microsoft.com/office/drawing/2014/main" id="{997381E0-FBCE-4D7D-9192-DD006A287D61}"/>
                  </a:ext>
                </a:extLst>
              </p:cNvPr>
              <p:cNvSpPr txBox="1">
                <a:spLocks noRot="1" noChangeAspect="1" noMove="1" noResize="1" noEditPoints="1" noAdjustHandles="1" noChangeArrowheads="1" noChangeShapeType="1" noTextEdit="1"/>
              </p:cNvSpPr>
              <p:nvPr/>
            </p:nvSpPr>
            <p:spPr>
              <a:xfrm>
                <a:off x="2886227" y="5322692"/>
                <a:ext cx="5763053" cy="674415"/>
              </a:xfrm>
              <a:prstGeom prst="rect">
                <a:avLst/>
              </a:prstGeom>
              <a:blipFill>
                <a:blip r:embed="rId5"/>
                <a:stretch>
                  <a:fillRect/>
                </a:stretch>
              </a:blipFill>
              <a:ln w="28575">
                <a:solidFill>
                  <a:srgbClr val="00B0F0"/>
                </a:solid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7" name="TextBox 26">
                <a:extLst>
                  <a:ext uri="{FF2B5EF4-FFF2-40B4-BE49-F238E27FC236}">
                    <a16:creationId xmlns:a16="http://schemas.microsoft.com/office/drawing/2014/main" id="{26606119-8DF0-4039-A322-848A50313B2F}"/>
                  </a:ext>
                </a:extLst>
              </p:cNvPr>
              <p:cNvSpPr txBox="1"/>
              <p:nvPr/>
            </p:nvSpPr>
            <p:spPr>
              <a:xfrm>
                <a:off x="2539676" y="1454700"/>
                <a:ext cx="4280531" cy="332720"/>
              </a:xfrm>
              <a:prstGeom prst="rect">
                <a:avLst/>
              </a:prstGeom>
              <a:noFill/>
              <a:ln w="28575">
                <a:solidFill>
                  <a:srgbClr val="00B0F0"/>
                </a:solidFill>
              </a:ln>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000" i="1">
                          <a:latin typeface="Cambria Math" panose="02040503050406030204" pitchFamily="18" charset="0"/>
                        </a:rPr>
                        <m:t>𝑒𝑥𝑝𝑙𝑜𝑠𝑖𝑣𝑒</m:t>
                      </m:r>
                      <m:r>
                        <a:rPr lang="en-GB" sz="2000" i="1">
                          <a:latin typeface="Cambria Math" panose="02040503050406030204" pitchFamily="18" charset="0"/>
                        </a:rPr>
                        <m:t> </m:t>
                      </m:r>
                      <m:r>
                        <a:rPr lang="en-GB" sz="2000" i="1">
                          <a:latin typeface="Cambria Math" panose="02040503050406030204" pitchFamily="18" charset="0"/>
                        </a:rPr>
                        <m:t>𝑝𝑜𝑤𝑒𝑟</m:t>
                      </m:r>
                      <m:r>
                        <a:rPr lang="en-GB" sz="2000" i="1">
                          <a:latin typeface="Cambria Math" panose="02040503050406030204" pitchFamily="18" charset="0"/>
                        </a:rPr>
                        <m:t>=</m:t>
                      </m:r>
                      <m:sSub>
                        <m:sSubPr>
                          <m:ctrlPr>
                            <a:rPr lang="en-GB" sz="2000" i="1">
                              <a:latin typeface="Cambria Math" panose="02040503050406030204" pitchFamily="18" charset="0"/>
                            </a:rPr>
                          </m:ctrlPr>
                        </m:sSubPr>
                        <m:e>
                          <m:r>
                            <a:rPr lang="en-GB" sz="2000" i="1">
                              <a:latin typeface="Cambria Math" panose="02040503050406030204" pitchFamily="18" charset="0"/>
                            </a:rPr>
                            <m:t>𝑄</m:t>
                          </m:r>
                        </m:e>
                        <m:sub>
                          <m:r>
                            <a:rPr lang="en-GB" sz="2000" i="1">
                              <a:latin typeface="Cambria Math" panose="02040503050406030204" pitchFamily="18" charset="0"/>
                            </a:rPr>
                            <m:t>𝑒𝑥𝑝𝑙𝑜𝑠𝑖𝑜𝑛</m:t>
                          </m:r>
                        </m:sub>
                      </m:sSub>
                      <m:r>
                        <a:rPr lang="en-GB" sz="2000" i="1">
                          <a:latin typeface="Cambria Math" panose="02040503050406030204" pitchFamily="18" charset="0"/>
                        </a:rPr>
                        <m:t> </m:t>
                      </m:r>
                      <m:r>
                        <a:rPr lang="en-GB" sz="2000" i="1">
                          <a:latin typeface="Cambria Math" panose="02040503050406030204" pitchFamily="18" charset="0"/>
                          <a:ea typeface="Cambria Math" panose="02040503050406030204" pitchFamily="18" charset="0"/>
                        </a:rPr>
                        <m:t>× </m:t>
                      </m:r>
                      <m:sSub>
                        <m:sSubPr>
                          <m:ctrlPr>
                            <a:rPr lang="en-GB" sz="2000" i="1">
                              <a:latin typeface="Cambria Math" panose="02040503050406030204" pitchFamily="18" charset="0"/>
                              <a:ea typeface="Cambria Math" panose="02040503050406030204" pitchFamily="18" charset="0"/>
                            </a:rPr>
                          </m:ctrlPr>
                        </m:sSubPr>
                        <m:e>
                          <m:r>
                            <a:rPr lang="en-GB" sz="2000" i="1">
                              <a:latin typeface="Cambria Math" panose="02040503050406030204" pitchFamily="18" charset="0"/>
                              <a:ea typeface="Cambria Math" panose="02040503050406030204" pitchFamily="18" charset="0"/>
                            </a:rPr>
                            <m:t>𝑉</m:t>
                          </m:r>
                        </m:e>
                        <m:sub>
                          <m:r>
                            <a:rPr lang="en-GB" sz="2000" i="1">
                              <a:latin typeface="Cambria Math" panose="02040503050406030204" pitchFamily="18" charset="0"/>
                              <a:ea typeface="Cambria Math" panose="02040503050406030204" pitchFamily="18" charset="0"/>
                            </a:rPr>
                            <m:t>𝑔𝑎𝑠</m:t>
                          </m:r>
                        </m:sub>
                      </m:sSub>
                    </m:oMath>
                  </m:oMathPara>
                </a14:m>
                <a:endParaRPr lang="en-GB" sz="2000" dirty="0">
                  <a:latin typeface="Calibri" panose="020F0502020204030204" pitchFamily="34" charset="0"/>
                  <a:cs typeface="Calibri" panose="020F0502020204030204" pitchFamily="34" charset="0"/>
                </a:endParaRPr>
              </a:p>
            </p:txBody>
          </p:sp>
        </mc:Choice>
        <mc:Fallback xmlns="">
          <p:sp>
            <p:nvSpPr>
              <p:cNvPr id="27" name="TextBox 26">
                <a:extLst>
                  <a:ext uri="{FF2B5EF4-FFF2-40B4-BE49-F238E27FC236}">
                    <a16:creationId xmlns:a16="http://schemas.microsoft.com/office/drawing/2014/main" id="{26606119-8DF0-4039-A322-848A50313B2F}"/>
                  </a:ext>
                </a:extLst>
              </p:cNvPr>
              <p:cNvSpPr txBox="1">
                <a:spLocks noRot="1" noChangeAspect="1" noMove="1" noResize="1" noEditPoints="1" noAdjustHandles="1" noChangeArrowheads="1" noChangeShapeType="1" noTextEdit="1"/>
              </p:cNvSpPr>
              <p:nvPr/>
            </p:nvSpPr>
            <p:spPr>
              <a:xfrm>
                <a:off x="2539676" y="1454700"/>
                <a:ext cx="4280531" cy="332720"/>
              </a:xfrm>
              <a:prstGeom prst="rect">
                <a:avLst/>
              </a:prstGeom>
              <a:blipFill>
                <a:blip r:embed="rId6"/>
                <a:stretch>
                  <a:fillRect l="-283" b="-20339"/>
                </a:stretch>
              </a:blipFill>
              <a:ln w="28575">
                <a:solidFill>
                  <a:srgbClr val="00B0F0"/>
                </a:solidFill>
              </a:ln>
            </p:spPr>
            <p:txBody>
              <a:bodyPr/>
              <a:lstStyle/>
              <a:p>
                <a:r>
                  <a:rPr lang="en-GB">
                    <a:noFill/>
                  </a:rPr>
                  <a:t> </a:t>
                </a:r>
              </a:p>
            </p:txBody>
          </p:sp>
        </mc:Fallback>
      </mc:AlternateContent>
      <p:sp>
        <p:nvSpPr>
          <p:cNvPr id="28" name="TextBox 27">
            <a:extLst>
              <a:ext uri="{FF2B5EF4-FFF2-40B4-BE49-F238E27FC236}">
                <a16:creationId xmlns:a16="http://schemas.microsoft.com/office/drawing/2014/main" id="{99CB71F7-AA5D-4276-9B01-EE4697CC395A}"/>
              </a:ext>
            </a:extLst>
          </p:cNvPr>
          <p:cNvSpPr txBox="1"/>
          <p:nvPr/>
        </p:nvSpPr>
        <p:spPr>
          <a:xfrm>
            <a:off x="1449396" y="1874657"/>
            <a:ext cx="6360716" cy="400110"/>
          </a:xfrm>
          <a:prstGeom prst="rect">
            <a:avLst/>
          </a:prstGeom>
          <a:noFill/>
        </p:spPr>
        <p:txBody>
          <a:bodyPr wrap="none" rtlCol="0">
            <a:spAutoFit/>
          </a:bodyPr>
          <a:lstStyle/>
          <a:p>
            <a:pPr marL="285750" indent="-285750">
              <a:buFont typeface="Arial" panose="020B0604020202020204" pitchFamily="34" charset="0"/>
              <a:buChar char="•"/>
            </a:pPr>
            <a:r>
              <a:rPr lang="en-GB" sz="2000" b="1">
                <a:latin typeface="Calibri" panose="020F0502020204030204" pitchFamily="34" charset="0"/>
                <a:cs typeface="Calibri" panose="020F0502020204030204" pitchFamily="34" charset="0"/>
              </a:rPr>
              <a:t>power index </a:t>
            </a:r>
            <a:r>
              <a:rPr lang="en-GB" sz="2000">
                <a:latin typeface="Calibri" panose="020F0502020204030204" pitchFamily="34" charset="0"/>
                <a:cs typeface="Calibri" panose="020F0502020204030204" pitchFamily="34" charset="0"/>
              </a:rPr>
              <a:t>in relation to standard explosive, picric acid</a:t>
            </a:r>
          </a:p>
        </p:txBody>
      </p:sp>
    </p:spTree>
    <p:extLst>
      <p:ext uri="{BB962C8B-B14F-4D97-AF65-F5344CB8AC3E}">
        <p14:creationId xmlns:p14="http://schemas.microsoft.com/office/powerpoint/2010/main" val="2171683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1524000" y="17925"/>
            <a:ext cx="8964489" cy="461665"/>
          </a:xfrm>
          <a:prstGeom prst="rect">
            <a:avLst/>
          </a:prstGeom>
          <a:noFill/>
        </p:spPr>
        <p:txBody>
          <a:bodyPr wrap="square">
            <a:spAutoFit/>
          </a:bodyPr>
          <a:lstStyle/>
          <a:p>
            <a:r>
              <a:rPr lang="en-GB" sz="2400" b="1">
                <a:solidFill>
                  <a:srgbClr val="0070C0"/>
                </a:solidFill>
                <a:effectLst>
                  <a:outerShdw blurRad="38100" dist="38100" dir="2700000" algn="tl">
                    <a:srgbClr val="000000">
                      <a:alpha val="43137"/>
                    </a:srgbClr>
                  </a:outerShdw>
                </a:effectLst>
              </a:rPr>
              <a:t>VOLUME OF GASEOUS PRODUCTS OF EXPLOSION</a:t>
            </a:r>
            <a:endParaRPr lang="en-GB" sz="2400" b="1">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5D67C1EA-FCDE-4E59-9B50-ACAE908E9EA6}"/>
              </a:ext>
            </a:extLst>
          </p:cNvPr>
          <p:cNvSpPr txBox="1"/>
          <p:nvPr/>
        </p:nvSpPr>
        <p:spPr>
          <a:xfrm>
            <a:off x="1551632" y="479589"/>
            <a:ext cx="9144000" cy="5582490"/>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sz="2000" b="1">
                <a:solidFill>
                  <a:srgbClr val="212529"/>
                </a:solidFill>
                <a:latin typeface="Calibri" panose="020F0502020204030204" pitchFamily="34" charset="0"/>
                <a:cs typeface="Calibri" panose="020F0502020204030204" pitchFamily="34" charset="0"/>
              </a:rPr>
              <a:t>IMPORTANT</a:t>
            </a:r>
            <a:r>
              <a:rPr lang="en-US" sz="2000">
                <a:solidFill>
                  <a:srgbClr val="212529"/>
                </a:solidFill>
                <a:latin typeface="Calibri" panose="020F0502020204030204" pitchFamily="34" charset="0"/>
                <a:cs typeface="Calibri" panose="020F0502020204030204" pitchFamily="34" charset="0"/>
              </a:rPr>
              <a:t> because the volume of gas produced during an explosion provides information on the amount of work done by the explosive. </a:t>
            </a:r>
          </a:p>
          <a:p>
            <a:pPr marL="285750" indent="-285750">
              <a:lnSpc>
                <a:spcPct val="150000"/>
              </a:lnSpc>
              <a:buFont typeface="Arial" panose="020B0604020202020204" pitchFamily="34" charset="0"/>
              <a:buChar char="•"/>
            </a:pPr>
            <a:r>
              <a:rPr lang="en-US" sz="2000" b="1">
                <a:solidFill>
                  <a:srgbClr val="212529"/>
                </a:solidFill>
                <a:latin typeface="Calibri" panose="020F0502020204030204" pitchFamily="34" charset="0"/>
                <a:cs typeface="Calibri" panose="020F0502020204030204" pitchFamily="34" charset="0"/>
              </a:rPr>
              <a:t>STP</a:t>
            </a:r>
            <a:r>
              <a:rPr lang="en-US" sz="2000">
                <a:solidFill>
                  <a:srgbClr val="212529"/>
                </a:solidFill>
                <a:latin typeface="Calibri" panose="020F0502020204030204" pitchFamily="34" charset="0"/>
                <a:cs typeface="Calibri" panose="020F0502020204030204" pitchFamily="34" charset="0"/>
              </a:rPr>
              <a:t> (</a:t>
            </a:r>
            <a:r>
              <a:rPr lang="en-US" sz="2000" b="1">
                <a:solidFill>
                  <a:srgbClr val="0000FF"/>
                </a:solidFill>
                <a:latin typeface="Calibri" panose="020F0502020204030204" pitchFamily="34" charset="0"/>
                <a:cs typeface="Calibri" panose="020F0502020204030204" pitchFamily="34" charset="0"/>
              </a:rPr>
              <a:t>0 °C</a:t>
            </a:r>
            <a:r>
              <a:rPr lang="en-US" sz="2000">
                <a:solidFill>
                  <a:srgbClr val="212529"/>
                </a:solidFill>
                <a:latin typeface="Calibri" panose="020F0502020204030204" pitchFamily="34" charset="0"/>
                <a:cs typeface="Calibri" panose="020F0502020204030204" pitchFamily="34" charset="0"/>
              </a:rPr>
              <a:t> or </a:t>
            </a:r>
            <a:r>
              <a:rPr lang="en-US" sz="2000" b="1">
                <a:solidFill>
                  <a:srgbClr val="0000FF"/>
                </a:solidFill>
                <a:latin typeface="Calibri" panose="020F0502020204030204" pitchFamily="34" charset="0"/>
                <a:cs typeface="Calibri" panose="020F0502020204030204" pitchFamily="34" charset="0"/>
              </a:rPr>
              <a:t>273K</a:t>
            </a:r>
            <a:r>
              <a:rPr lang="en-US" sz="2000">
                <a:solidFill>
                  <a:srgbClr val="212529"/>
                </a:solidFill>
                <a:latin typeface="Calibri" panose="020F0502020204030204" pitchFamily="34" charset="0"/>
                <a:cs typeface="Calibri" panose="020F0502020204030204" pitchFamily="34" charset="0"/>
              </a:rPr>
              <a:t>, </a:t>
            </a:r>
            <a:r>
              <a:rPr lang="en-US" sz="2000" b="1">
                <a:solidFill>
                  <a:srgbClr val="00B050"/>
                </a:solidFill>
                <a:latin typeface="Calibri" panose="020F0502020204030204" pitchFamily="34" charset="0"/>
                <a:cs typeface="Calibri" panose="020F0502020204030204" pitchFamily="34" charset="0"/>
              </a:rPr>
              <a:t>1 atm</a:t>
            </a:r>
            <a:r>
              <a:rPr lang="en-US" sz="2000">
                <a:solidFill>
                  <a:srgbClr val="212529"/>
                </a:solidFill>
                <a:latin typeface="Calibri" panose="020F0502020204030204" pitchFamily="34" charset="0"/>
                <a:cs typeface="Calibri" panose="020F0502020204030204" pitchFamily="34" charset="0"/>
              </a:rPr>
              <a:t>) </a:t>
            </a:r>
          </a:p>
          <a:p>
            <a:pPr marL="742950" lvl="1" indent="-285750">
              <a:lnSpc>
                <a:spcPct val="150000"/>
              </a:lnSpc>
              <a:buFont typeface="Arial" panose="020B0604020202020204" pitchFamily="34" charset="0"/>
              <a:buChar char="•"/>
            </a:pPr>
            <a:r>
              <a:rPr lang="en-US" sz="2000">
                <a:solidFill>
                  <a:srgbClr val="212529"/>
                </a:solidFill>
                <a:latin typeface="Calibri" panose="020F0502020204030204" pitchFamily="34" charset="0"/>
                <a:cs typeface="Calibri" panose="020F0502020204030204" pitchFamily="34" charset="0"/>
              </a:rPr>
              <a:t>	volume of gas varies with temperature at which the measurement is taken. </a:t>
            </a:r>
          </a:p>
          <a:p>
            <a:pPr marL="742950" lvl="1" indent="-285750">
              <a:lnSpc>
                <a:spcPct val="150000"/>
              </a:lnSpc>
              <a:buFont typeface="Arial" panose="020B0604020202020204" pitchFamily="34" charset="0"/>
              <a:buChar char="•"/>
            </a:pPr>
            <a:r>
              <a:rPr lang="en-US" sz="2000">
                <a:solidFill>
                  <a:srgbClr val="212529"/>
                </a:solidFill>
                <a:latin typeface="Calibri" panose="020F0502020204030204" pitchFamily="34" charset="0"/>
                <a:cs typeface="Calibri" panose="020F0502020204030204" pitchFamily="34" charset="0"/>
              </a:rPr>
              <a:t>	enable comparisons between one explosive and another. 	</a:t>
            </a:r>
          </a:p>
          <a:p>
            <a:pPr marL="742950" lvl="1" indent="-285750">
              <a:lnSpc>
                <a:spcPct val="150000"/>
              </a:lnSpc>
              <a:buFont typeface="Arial" panose="020B0604020202020204" pitchFamily="34" charset="0"/>
              <a:buChar char="•"/>
            </a:pPr>
            <a:r>
              <a:rPr lang="en-US" sz="2000">
                <a:solidFill>
                  <a:srgbClr val="212529"/>
                </a:solidFill>
                <a:latin typeface="Calibri" panose="020F0502020204030204" pitchFamily="34" charset="0"/>
                <a:cs typeface="Calibri" panose="020F0502020204030204" pitchFamily="34" charset="0"/>
              </a:rPr>
              <a:t>	one mole of gas occupies </a:t>
            </a:r>
            <a:r>
              <a:rPr lang="en-US" sz="2000" b="1">
                <a:solidFill>
                  <a:srgbClr val="FF6600"/>
                </a:solidFill>
                <a:latin typeface="Calibri" panose="020F0502020204030204" pitchFamily="34" charset="0"/>
                <a:cs typeface="Calibri" panose="020F0502020204030204" pitchFamily="34" charset="0"/>
              </a:rPr>
              <a:t>22.4 dm</a:t>
            </a:r>
            <a:r>
              <a:rPr lang="en-US" sz="2000" b="1" baseline="30000">
                <a:solidFill>
                  <a:srgbClr val="FF6600"/>
                </a:solidFill>
                <a:latin typeface="Calibri" panose="020F0502020204030204" pitchFamily="34" charset="0"/>
                <a:cs typeface="Calibri" panose="020F0502020204030204" pitchFamily="34" charset="0"/>
              </a:rPr>
              <a:t>3</a:t>
            </a:r>
            <a:r>
              <a:rPr lang="en-US" sz="2000" b="1">
                <a:solidFill>
                  <a:srgbClr val="FF6600"/>
                </a:solidFill>
                <a:latin typeface="Calibri" panose="020F0502020204030204" pitchFamily="34" charset="0"/>
                <a:cs typeface="Calibri" panose="020F0502020204030204" pitchFamily="34" charset="0"/>
              </a:rPr>
              <a:t> </a:t>
            </a:r>
            <a:r>
              <a:rPr lang="en-US" sz="2000">
                <a:solidFill>
                  <a:srgbClr val="212529"/>
                </a:solidFill>
                <a:latin typeface="Calibri" panose="020F0502020204030204" pitchFamily="34" charset="0"/>
                <a:cs typeface="Calibri" panose="020F0502020204030204" pitchFamily="34" charset="0"/>
              </a:rPr>
              <a:t>(molar gas volume) </a:t>
            </a:r>
          </a:p>
          <a:p>
            <a:pPr marL="285750" indent="-285750">
              <a:lnSpc>
                <a:spcPct val="150000"/>
              </a:lnSpc>
              <a:buFont typeface="Arial" panose="020B0604020202020204" pitchFamily="34" charset="0"/>
              <a:buChar char="•"/>
            </a:pPr>
            <a:r>
              <a:rPr lang="en-US" sz="2000">
                <a:solidFill>
                  <a:srgbClr val="212529"/>
                </a:solidFill>
                <a:latin typeface="Calibri" panose="020F0502020204030204" pitchFamily="34" charset="0"/>
                <a:cs typeface="Calibri" panose="020F0502020204030204" pitchFamily="34" charset="0"/>
              </a:rPr>
              <a:t>volume of gas </a:t>
            </a:r>
            <a:r>
              <a:rPr lang="en-US" sz="2000" b="1" i="1">
                <a:solidFill>
                  <a:srgbClr val="FF6600"/>
                </a:solidFill>
                <a:latin typeface="Calibri" panose="020F0502020204030204" pitchFamily="34" charset="0"/>
                <a:cs typeface="Calibri" panose="020F0502020204030204" pitchFamily="34" charset="0"/>
              </a:rPr>
              <a:t>V</a:t>
            </a:r>
            <a:r>
              <a:rPr lang="en-US" sz="2000">
                <a:solidFill>
                  <a:srgbClr val="212529"/>
                </a:solidFill>
                <a:latin typeface="Calibri" panose="020F0502020204030204" pitchFamily="34" charset="0"/>
                <a:cs typeface="Calibri" panose="020F0502020204030204" pitchFamily="34" charset="0"/>
              </a:rPr>
              <a:t> liberated from an explosive during detonation can be calculated from its equation of decomposition</a:t>
            </a:r>
          </a:p>
          <a:p>
            <a:pPr marL="285750" indent="-285750">
              <a:lnSpc>
                <a:spcPct val="150000"/>
              </a:lnSpc>
              <a:buFont typeface="Arial" panose="020B0604020202020204" pitchFamily="34" charset="0"/>
              <a:buChar char="•"/>
            </a:pPr>
            <a:r>
              <a:rPr lang="en-US" sz="2000">
                <a:solidFill>
                  <a:srgbClr val="212529"/>
                </a:solidFill>
                <a:latin typeface="Calibri" panose="020F0502020204030204" pitchFamily="34" charset="0"/>
                <a:cs typeface="Calibri" panose="020F0502020204030204" pitchFamily="34" charset="0"/>
              </a:rPr>
              <a:t>C</a:t>
            </a:r>
            <a:r>
              <a:rPr lang="en-US" sz="2000" baseline="-25000">
                <a:solidFill>
                  <a:srgbClr val="212529"/>
                </a:solidFill>
                <a:latin typeface="Calibri" panose="020F0502020204030204" pitchFamily="34" charset="0"/>
                <a:cs typeface="Calibri" panose="020F0502020204030204" pitchFamily="34" charset="0"/>
              </a:rPr>
              <a:t>3</a:t>
            </a:r>
            <a:r>
              <a:rPr lang="en-US" sz="2000">
                <a:solidFill>
                  <a:srgbClr val="00B050"/>
                </a:solidFill>
                <a:latin typeface="Calibri" panose="020F0502020204030204" pitchFamily="34" charset="0"/>
                <a:cs typeface="Calibri" panose="020F0502020204030204" pitchFamily="34" charset="0"/>
              </a:rPr>
              <a:t>H</a:t>
            </a:r>
            <a:r>
              <a:rPr lang="en-US" sz="2000" baseline="-25000">
                <a:solidFill>
                  <a:srgbClr val="00B050"/>
                </a:solidFill>
                <a:latin typeface="Calibri" panose="020F0502020204030204" pitchFamily="34" charset="0"/>
                <a:cs typeface="Calibri" panose="020F0502020204030204" pitchFamily="34" charset="0"/>
              </a:rPr>
              <a:t>6</a:t>
            </a:r>
            <a:r>
              <a:rPr lang="en-US" sz="2000">
                <a:solidFill>
                  <a:srgbClr val="FF0000"/>
                </a:solidFill>
                <a:latin typeface="Calibri" panose="020F0502020204030204" pitchFamily="34" charset="0"/>
                <a:cs typeface="Calibri" panose="020F0502020204030204" pitchFamily="34" charset="0"/>
              </a:rPr>
              <a:t>N</a:t>
            </a:r>
            <a:r>
              <a:rPr lang="en-US" sz="2000" baseline="-25000">
                <a:solidFill>
                  <a:srgbClr val="FF0000"/>
                </a:solidFill>
                <a:latin typeface="Calibri" panose="020F0502020204030204" pitchFamily="34" charset="0"/>
                <a:cs typeface="Calibri" panose="020F0502020204030204" pitchFamily="34" charset="0"/>
              </a:rPr>
              <a:t>6</a:t>
            </a:r>
            <a:r>
              <a:rPr lang="en-US" sz="2000">
                <a:solidFill>
                  <a:srgbClr val="0000FF"/>
                </a:solidFill>
                <a:latin typeface="Calibri" panose="020F0502020204030204" pitchFamily="34" charset="0"/>
                <a:cs typeface="Calibri" panose="020F0502020204030204" pitchFamily="34" charset="0"/>
              </a:rPr>
              <a:t>O</a:t>
            </a:r>
            <a:r>
              <a:rPr lang="en-US" sz="2000" baseline="-25000">
                <a:solidFill>
                  <a:srgbClr val="0000FF"/>
                </a:solidFill>
                <a:latin typeface="Calibri" panose="020F0502020204030204" pitchFamily="34" charset="0"/>
                <a:cs typeface="Calibri" panose="020F0502020204030204" pitchFamily="34" charset="0"/>
              </a:rPr>
              <a:t>6</a:t>
            </a:r>
            <a:r>
              <a:rPr lang="en-US" sz="2000">
                <a:solidFill>
                  <a:srgbClr val="212529"/>
                </a:solidFill>
                <a:latin typeface="Calibri" panose="020F0502020204030204" pitchFamily="34" charset="0"/>
                <a:cs typeface="Calibri" panose="020F0502020204030204" pitchFamily="34" charset="0"/>
              </a:rPr>
              <a:t> </a:t>
            </a:r>
            <a:r>
              <a:rPr lang="en-US" sz="2000">
                <a:solidFill>
                  <a:srgbClr val="212529"/>
                </a:solidFill>
                <a:latin typeface="Calibri" panose="020F0502020204030204" pitchFamily="34" charset="0"/>
                <a:cs typeface="Calibri" panose="020F0502020204030204" pitchFamily="34" charset="0"/>
                <a:sym typeface="Wingdings" panose="05000000000000000000" pitchFamily="2" charset="2"/>
              </a:rPr>
              <a:t> 3 C</a:t>
            </a:r>
            <a:r>
              <a:rPr lang="en-US" sz="2000">
                <a:solidFill>
                  <a:srgbClr val="0000FF"/>
                </a:solidFill>
                <a:latin typeface="Calibri" panose="020F0502020204030204" pitchFamily="34" charset="0"/>
                <a:cs typeface="Calibri" panose="020F0502020204030204" pitchFamily="34" charset="0"/>
                <a:sym typeface="Wingdings" panose="05000000000000000000" pitchFamily="2" charset="2"/>
              </a:rPr>
              <a:t>O</a:t>
            </a:r>
            <a:r>
              <a:rPr lang="en-US" sz="2000">
                <a:solidFill>
                  <a:srgbClr val="212529"/>
                </a:solidFill>
                <a:latin typeface="Calibri" panose="020F0502020204030204" pitchFamily="34" charset="0"/>
                <a:cs typeface="Calibri" panose="020F0502020204030204" pitchFamily="34" charset="0"/>
                <a:sym typeface="Wingdings" panose="05000000000000000000" pitchFamily="2" charset="2"/>
              </a:rPr>
              <a:t> (g) +  </a:t>
            </a:r>
            <a:r>
              <a:rPr lang="en-US" sz="2000">
                <a:solidFill>
                  <a:srgbClr val="00B050"/>
                </a:solidFill>
                <a:latin typeface="Calibri" panose="020F0502020204030204" pitchFamily="34" charset="0"/>
                <a:cs typeface="Calibri" panose="020F0502020204030204" pitchFamily="34" charset="0"/>
                <a:sym typeface="Wingdings" panose="05000000000000000000" pitchFamily="2" charset="2"/>
              </a:rPr>
              <a:t>3 H</a:t>
            </a:r>
            <a:r>
              <a:rPr lang="en-US" sz="2000" baseline="-25000">
                <a:solidFill>
                  <a:srgbClr val="00B050"/>
                </a:solidFill>
                <a:latin typeface="Calibri" panose="020F0502020204030204" pitchFamily="34" charset="0"/>
                <a:cs typeface="Calibri" panose="020F0502020204030204" pitchFamily="34" charset="0"/>
                <a:sym typeface="Wingdings" panose="05000000000000000000" pitchFamily="2" charset="2"/>
              </a:rPr>
              <a:t>2</a:t>
            </a:r>
            <a:r>
              <a:rPr lang="en-US" sz="2000">
                <a:solidFill>
                  <a:srgbClr val="0000FF"/>
                </a:solidFill>
                <a:latin typeface="Calibri" panose="020F0502020204030204" pitchFamily="34" charset="0"/>
                <a:cs typeface="Calibri" panose="020F0502020204030204" pitchFamily="34" charset="0"/>
                <a:sym typeface="Wingdings" panose="05000000000000000000" pitchFamily="2" charset="2"/>
              </a:rPr>
              <a:t>O</a:t>
            </a:r>
            <a:r>
              <a:rPr lang="en-US" sz="2000">
                <a:solidFill>
                  <a:srgbClr val="212529"/>
                </a:solidFill>
                <a:latin typeface="Calibri" panose="020F0502020204030204" pitchFamily="34" charset="0"/>
                <a:cs typeface="Calibri" panose="020F0502020204030204" pitchFamily="34" charset="0"/>
                <a:sym typeface="Wingdings" panose="05000000000000000000" pitchFamily="2" charset="2"/>
              </a:rPr>
              <a:t> (g) + </a:t>
            </a:r>
            <a:r>
              <a:rPr lang="en-US" sz="2000">
                <a:solidFill>
                  <a:srgbClr val="FF0000"/>
                </a:solidFill>
                <a:latin typeface="Calibri" panose="020F0502020204030204" pitchFamily="34" charset="0"/>
                <a:cs typeface="Calibri" panose="020F0502020204030204" pitchFamily="34" charset="0"/>
                <a:sym typeface="Wingdings" panose="05000000000000000000" pitchFamily="2" charset="2"/>
              </a:rPr>
              <a:t>3 N</a:t>
            </a:r>
            <a:r>
              <a:rPr lang="en-US" sz="2000" baseline="-25000">
                <a:solidFill>
                  <a:srgbClr val="FF0000"/>
                </a:solidFill>
                <a:latin typeface="Calibri" panose="020F0502020204030204" pitchFamily="34" charset="0"/>
                <a:cs typeface="Calibri" panose="020F0502020204030204" pitchFamily="34" charset="0"/>
                <a:sym typeface="Wingdings" panose="05000000000000000000" pitchFamily="2" charset="2"/>
              </a:rPr>
              <a:t>2</a:t>
            </a:r>
            <a:r>
              <a:rPr lang="en-US" sz="2000">
                <a:solidFill>
                  <a:srgbClr val="FF0000"/>
                </a:solidFill>
                <a:latin typeface="Calibri" panose="020F0502020204030204" pitchFamily="34" charset="0"/>
                <a:cs typeface="Calibri" panose="020F0502020204030204" pitchFamily="34" charset="0"/>
                <a:sym typeface="Wingdings" panose="05000000000000000000" pitchFamily="2" charset="2"/>
              </a:rPr>
              <a:t> </a:t>
            </a:r>
            <a:r>
              <a:rPr lang="en-US" sz="2000">
                <a:solidFill>
                  <a:srgbClr val="212529"/>
                </a:solidFill>
                <a:latin typeface="Calibri" panose="020F0502020204030204" pitchFamily="34" charset="0"/>
                <a:cs typeface="Calibri" panose="020F0502020204030204" pitchFamily="34" charset="0"/>
                <a:sym typeface="Wingdings" panose="05000000000000000000" pitchFamily="2" charset="2"/>
              </a:rPr>
              <a:t>(g) </a:t>
            </a:r>
          </a:p>
          <a:p>
            <a:pPr marL="742950" lvl="1" indent="-285750">
              <a:lnSpc>
                <a:spcPct val="150000"/>
              </a:lnSpc>
              <a:buFont typeface="Arial" panose="020B0604020202020204" pitchFamily="34" charset="0"/>
              <a:buChar char="•"/>
            </a:pPr>
            <a:r>
              <a:rPr lang="en-US" sz="2000" b="1">
                <a:solidFill>
                  <a:srgbClr val="CC66FF"/>
                </a:solidFill>
                <a:latin typeface="Calibri" panose="020F0502020204030204" pitchFamily="34" charset="0"/>
                <a:cs typeface="Calibri" panose="020F0502020204030204" pitchFamily="34" charset="0"/>
              </a:rPr>
              <a:t>9 moles </a:t>
            </a:r>
            <a:r>
              <a:rPr lang="en-US" sz="2000">
                <a:solidFill>
                  <a:srgbClr val="212529"/>
                </a:solidFill>
                <a:latin typeface="Calibri" panose="020F0502020204030204" pitchFamily="34" charset="0"/>
                <a:cs typeface="Calibri" panose="020F0502020204030204" pitchFamily="34" charset="0"/>
              </a:rPr>
              <a:t>of gas are produced from </a:t>
            </a:r>
            <a:r>
              <a:rPr lang="en-US" sz="2000" b="1">
                <a:solidFill>
                  <a:srgbClr val="CC66FF"/>
                </a:solidFill>
                <a:latin typeface="Calibri" panose="020F0502020204030204" pitchFamily="34" charset="0"/>
                <a:cs typeface="Calibri" panose="020F0502020204030204" pitchFamily="34" charset="0"/>
              </a:rPr>
              <a:t>1 mole </a:t>
            </a:r>
            <a:r>
              <a:rPr lang="en-US" sz="2000">
                <a:solidFill>
                  <a:srgbClr val="212529"/>
                </a:solidFill>
                <a:latin typeface="Calibri" panose="020F0502020204030204" pitchFamily="34" charset="0"/>
                <a:cs typeface="Calibri" panose="020F0502020204030204" pitchFamily="34" charset="0"/>
              </a:rPr>
              <a:t>of RDX (MM = 222.1 g/mol) </a:t>
            </a:r>
          </a:p>
          <a:p>
            <a:pPr marL="742950" lvl="1" indent="-285750">
              <a:lnSpc>
                <a:spcPct val="150000"/>
              </a:lnSpc>
              <a:buFont typeface="Arial" panose="020B0604020202020204" pitchFamily="34" charset="0"/>
              <a:buChar char="•"/>
            </a:pPr>
            <a:r>
              <a:rPr lang="en-US" sz="2000">
                <a:solidFill>
                  <a:srgbClr val="212529"/>
                </a:solidFill>
                <a:latin typeface="Calibri" panose="020F0502020204030204" pitchFamily="34" charset="0"/>
                <a:cs typeface="Calibri" panose="020F0502020204030204" pitchFamily="34" charset="0"/>
              </a:rPr>
              <a:t>at </a:t>
            </a:r>
            <a:r>
              <a:rPr lang="en-US" sz="2000" b="1">
                <a:solidFill>
                  <a:srgbClr val="212529"/>
                </a:solidFill>
                <a:latin typeface="Calibri" panose="020F0502020204030204" pitchFamily="34" charset="0"/>
                <a:cs typeface="Calibri" panose="020F0502020204030204" pitchFamily="34" charset="0"/>
              </a:rPr>
              <a:t>STP</a:t>
            </a:r>
            <a:r>
              <a:rPr lang="en-US" sz="2000">
                <a:solidFill>
                  <a:srgbClr val="212529"/>
                </a:solidFill>
                <a:latin typeface="Calibri" panose="020F0502020204030204" pitchFamily="34" charset="0"/>
                <a:cs typeface="Calibri" panose="020F0502020204030204" pitchFamily="34" charset="0"/>
              </a:rPr>
              <a:t> </a:t>
            </a:r>
            <a:r>
              <a:rPr lang="en-US" sz="2000" b="1">
                <a:solidFill>
                  <a:srgbClr val="CC66FF"/>
                </a:solidFill>
                <a:latin typeface="Calibri" panose="020F0502020204030204" pitchFamily="34" charset="0"/>
                <a:cs typeface="Calibri" panose="020F0502020204030204" pitchFamily="34" charset="0"/>
              </a:rPr>
              <a:t>9 moles </a:t>
            </a:r>
            <a:r>
              <a:rPr lang="en-US" sz="2000">
                <a:solidFill>
                  <a:srgbClr val="212529"/>
                </a:solidFill>
                <a:latin typeface="Calibri" panose="020F0502020204030204" pitchFamily="34" charset="0"/>
                <a:cs typeface="Calibri" panose="020F0502020204030204" pitchFamily="34" charset="0"/>
              </a:rPr>
              <a:t>of gas will occupy (9 moles x 22.4 dm</a:t>
            </a:r>
            <a:r>
              <a:rPr lang="en-US" sz="2000" baseline="30000">
                <a:solidFill>
                  <a:srgbClr val="212529"/>
                </a:solidFill>
                <a:latin typeface="Calibri" panose="020F0502020204030204" pitchFamily="34" charset="0"/>
                <a:cs typeface="Calibri" panose="020F0502020204030204" pitchFamily="34" charset="0"/>
              </a:rPr>
              <a:t>3</a:t>
            </a:r>
            <a:r>
              <a:rPr lang="en-US" sz="2000">
                <a:solidFill>
                  <a:srgbClr val="212529"/>
                </a:solidFill>
                <a:latin typeface="Calibri" panose="020F0502020204030204" pitchFamily="34" charset="0"/>
                <a:cs typeface="Calibri" panose="020F0502020204030204" pitchFamily="34" charset="0"/>
              </a:rPr>
              <a:t>/mol) </a:t>
            </a:r>
            <a:r>
              <a:rPr lang="en-US" sz="2000" b="1">
                <a:solidFill>
                  <a:srgbClr val="FF6600"/>
                </a:solidFill>
                <a:latin typeface="Calibri" panose="020F0502020204030204" pitchFamily="34" charset="0"/>
                <a:cs typeface="Calibri" panose="020F0502020204030204" pitchFamily="34" charset="0"/>
              </a:rPr>
              <a:t>201.6 dm3 </a:t>
            </a:r>
          </a:p>
          <a:p>
            <a:pPr marL="742950" lvl="1" indent="-285750">
              <a:lnSpc>
                <a:spcPct val="150000"/>
              </a:lnSpc>
              <a:buFont typeface="Arial" panose="020B0604020202020204" pitchFamily="34" charset="0"/>
              <a:buChar char="•"/>
            </a:pPr>
            <a:r>
              <a:rPr lang="en-US" sz="2000" b="1">
                <a:solidFill>
                  <a:srgbClr val="7030A0"/>
                </a:solidFill>
                <a:latin typeface="Calibri" panose="020F0502020204030204" pitchFamily="34" charset="0"/>
                <a:cs typeface="Calibri" panose="020F0502020204030204" pitchFamily="34" charset="0"/>
              </a:rPr>
              <a:t>1 g</a:t>
            </a:r>
            <a:r>
              <a:rPr lang="en-US" sz="2000">
                <a:solidFill>
                  <a:srgbClr val="212529"/>
                </a:solidFill>
                <a:latin typeface="Calibri" panose="020F0502020204030204" pitchFamily="34" charset="0"/>
                <a:cs typeface="Calibri" panose="020F0502020204030204" pitchFamily="34" charset="0"/>
              </a:rPr>
              <a:t> of RDX will produce 201.6 dm</a:t>
            </a:r>
            <a:r>
              <a:rPr lang="en-US" sz="2000" baseline="30000">
                <a:solidFill>
                  <a:srgbClr val="212529"/>
                </a:solidFill>
                <a:latin typeface="Calibri" panose="020F0502020204030204" pitchFamily="34" charset="0"/>
                <a:cs typeface="Calibri" panose="020F0502020204030204" pitchFamily="34" charset="0"/>
              </a:rPr>
              <a:t>3</a:t>
            </a:r>
            <a:r>
              <a:rPr lang="en-US" sz="2000">
                <a:solidFill>
                  <a:srgbClr val="212529"/>
                </a:solidFill>
                <a:latin typeface="Calibri" panose="020F0502020204030204" pitchFamily="34" charset="0"/>
                <a:cs typeface="Calibri" panose="020F0502020204030204" pitchFamily="34" charset="0"/>
              </a:rPr>
              <a:t> / 222.1 g) </a:t>
            </a:r>
            <a:r>
              <a:rPr lang="en-US" sz="2000" b="1">
                <a:solidFill>
                  <a:srgbClr val="FF6600"/>
                </a:solidFill>
                <a:latin typeface="Calibri" panose="020F0502020204030204" pitchFamily="34" charset="0"/>
                <a:cs typeface="Calibri" panose="020F0502020204030204" pitchFamily="34" charset="0"/>
              </a:rPr>
              <a:t>0.908 dm</a:t>
            </a:r>
            <a:r>
              <a:rPr lang="en-US" sz="2000" b="1" baseline="30000">
                <a:solidFill>
                  <a:srgbClr val="FF6600"/>
                </a:solidFill>
                <a:latin typeface="Calibri" panose="020F0502020204030204" pitchFamily="34" charset="0"/>
                <a:cs typeface="Calibri" panose="020F0502020204030204" pitchFamily="34" charset="0"/>
              </a:rPr>
              <a:t>3</a:t>
            </a:r>
            <a:r>
              <a:rPr lang="en-US" sz="2000" b="1">
                <a:solidFill>
                  <a:srgbClr val="FF6600"/>
                </a:solidFill>
                <a:latin typeface="Calibri" panose="020F0502020204030204" pitchFamily="34" charset="0"/>
                <a:cs typeface="Calibri" panose="020F0502020204030204" pitchFamily="34" charset="0"/>
              </a:rPr>
              <a:t>/</a:t>
            </a:r>
            <a:r>
              <a:rPr lang="en-US" sz="2000" b="1">
                <a:solidFill>
                  <a:srgbClr val="7030A0"/>
                </a:solidFill>
                <a:latin typeface="Calibri" panose="020F0502020204030204" pitchFamily="34" charset="0"/>
                <a:cs typeface="Calibri" panose="020F0502020204030204" pitchFamily="34" charset="0"/>
              </a:rPr>
              <a:t>g</a:t>
            </a:r>
            <a:r>
              <a:rPr lang="en-US" sz="2000" b="1">
                <a:solidFill>
                  <a:srgbClr val="FF6600"/>
                </a:solidFill>
                <a:latin typeface="Calibri" panose="020F0502020204030204" pitchFamily="34" charset="0"/>
                <a:cs typeface="Calibri" panose="020F0502020204030204" pitchFamily="34" charset="0"/>
              </a:rPr>
              <a:t> </a:t>
            </a:r>
            <a:r>
              <a:rPr lang="en-US" sz="2000">
                <a:solidFill>
                  <a:srgbClr val="212529"/>
                </a:solidFill>
                <a:latin typeface="Calibri" panose="020F0502020204030204" pitchFamily="34" charset="0"/>
                <a:cs typeface="Calibri" panose="020F0502020204030204" pitchFamily="34" charset="0"/>
              </a:rPr>
              <a:t>(</a:t>
            </a:r>
            <a:r>
              <a:rPr lang="en-US" sz="2000" b="1">
                <a:solidFill>
                  <a:srgbClr val="FF6600"/>
                </a:solidFill>
                <a:latin typeface="Calibri" panose="020F0502020204030204" pitchFamily="34" charset="0"/>
                <a:cs typeface="Calibri" panose="020F0502020204030204" pitchFamily="34" charset="0"/>
              </a:rPr>
              <a:t>908 cm</a:t>
            </a:r>
            <a:r>
              <a:rPr lang="en-US" sz="2000" b="1" baseline="30000">
                <a:solidFill>
                  <a:srgbClr val="FF6600"/>
                </a:solidFill>
                <a:latin typeface="Calibri" panose="020F0502020204030204" pitchFamily="34" charset="0"/>
                <a:cs typeface="Calibri" panose="020F0502020204030204" pitchFamily="34" charset="0"/>
              </a:rPr>
              <a:t>3</a:t>
            </a:r>
            <a:r>
              <a:rPr lang="en-US" sz="2000" b="1">
                <a:solidFill>
                  <a:srgbClr val="FF6600"/>
                </a:solidFill>
                <a:latin typeface="Calibri" panose="020F0502020204030204" pitchFamily="34" charset="0"/>
                <a:cs typeface="Calibri" panose="020F0502020204030204" pitchFamily="34" charset="0"/>
              </a:rPr>
              <a:t>/</a:t>
            </a:r>
            <a:r>
              <a:rPr lang="en-US" sz="2000" b="1">
                <a:solidFill>
                  <a:srgbClr val="7030A0"/>
                </a:solidFill>
                <a:latin typeface="Calibri" panose="020F0502020204030204" pitchFamily="34" charset="0"/>
                <a:cs typeface="Calibri" panose="020F0502020204030204" pitchFamily="34" charset="0"/>
              </a:rPr>
              <a:t>g</a:t>
            </a:r>
            <a:r>
              <a:rPr lang="en-US" sz="2000">
                <a:solidFill>
                  <a:srgbClr val="212529"/>
                </a:solidFill>
                <a:latin typeface="Calibri" panose="020F0502020204030204" pitchFamily="34" charset="0"/>
                <a:cs typeface="Calibri" panose="020F0502020204030204" pitchFamily="34" charset="0"/>
              </a:rPr>
              <a:t>) </a:t>
            </a:r>
            <a:endParaRPr lang="en-US" sz="2000">
              <a:solidFill>
                <a:srgbClr val="212529"/>
              </a:solidFill>
              <a:latin typeface="dosis" pitchFamily="2" charset="0"/>
            </a:endParaRPr>
          </a:p>
        </p:txBody>
      </p:sp>
    </p:spTree>
    <p:extLst>
      <p:ext uri="{BB962C8B-B14F-4D97-AF65-F5344CB8AC3E}">
        <p14:creationId xmlns:p14="http://schemas.microsoft.com/office/powerpoint/2010/main" val="40371878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593E85F-5807-4391-BB25-27A1B1125276}"/>
              </a:ext>
            </a:extLst>
          </p:cNvPr>
          <p:cNvSpPr txBox="1"/>
          <p:nvPr/>
        </p:nvSpPr>
        <p:spPr>
          <a:xfrm>
            <a:off x="1524000" y="17925"/>
            <a:ext cx="8964489" cy="461665"/>
          </a:xfrm>
          <a:prstGeom prst="rect">
            <a:avLst/>
          </a:prstGeom>
          <a:noFill/>
        </p:spPr>
        <p:txBody>
          <a:bodyPr wrap="square">
            <a:spAutoFit/>
          </a:bodyPr>
          <a:lstStyle/>
          <a:p>
            <a:r>
              <a:rPr lang="en-GB" sz="2400" b="1">
                <a:solidFill>
                  <a:srgbClr val="0070C0"/>
                </a:solidFill>
                <a:effectLst>
                  <a:outerShdw blurRad="38100" dist="38100" dir="2700000" algn="tl">
                    <a:srgbClr val="000000">
                      <a:alpha val="43137"/>
                    </a:srgbClr>
                  </a:outerShdw>
                </a:effectLst>
              </a:rPr>
              <a:t>PRACTICE PROBLEM</a:t>
            </a:r>
            <a:endParaRPr lang="en-GB" sz="2400" b="1">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B220DEF6-4C63-4AAA-BB12-453149C0D353}"/>
              </a:ext>
            </a:extLst>
          </p:cNvPr>
          <p:cNvSpPr txBox="1"/>
          <p:nvPr/>
        </p:nvSpPr>
        <p:spPr>
          <a:xfrm>
            <a:off x="1534142" y="483132"/>
            <a:ext cx="8964488" cy="707886"/>
          </a:xfrm>
          <a:prstGeom prst="rect">
            <a:avLst/>
          </a:prstGeom>
          <a:noFill/>
        </p:spPr>
        <p:txBody>
          <a:bodyPr wrap="square">
            <a:spAutoFit/>
          </a:bodyPr>
          <a:lstStyle/>
          <a:p>
            <a:r>
              <a:rPr lang="en-US" sz="2000">
                <a:solidFill>
                  <a:srgbClr val="212529"/>
                </a:solidFill>
                <a:latin typeface="Calibri" panose="020F0502020204030204" pitchFamily="34" charset="0"/>
                <a:cs typeface="Calibri" panose="020F0502020204030204" pitchFamily="34" charset="0"/>
              </a:rPr>
              <a:t>The chemical equation for an explosion of TNT (C</a:t>
            </a:r>
            <a:r>
              <a:rPr lang="en-US" sz="2000" baseline="-25000">
                <a:solidFill>
                  <a:srgbClr val="212529"/>
                </a:solidFill>
                <a:latin typeface="Calibri" panose="020F0502020204030204" pitchFamily="34" charset="0"/>
                <a:cs typeface="Calibri" panose="020F0502020204030204" pitchFamily="34" charset="0"/>
              </a:rPr>
              <a:t>7</a:t>
            </a:r>
            <a:r>
              <a:rPr lang="en-US" sz="2000">
                <a:solidFill>
                  <a:srgbClr val="212529"/>
                </a:solidFill>
                <a:latin typeface="Calibri" panose="020F0502020204030204" pitchFamily="34" charset="0"/>
                <a:cs typeface="Calibri" panose="020F0502020204030204" pitchFamily="34" charset="0"/>
              </a:rPr>
              <a:t>H</a:t>
            </a:r>
            <a:r>
              <a:rPr lang="en-US" sz="2000" baseline="-25000">
                <a:solidFill>
                  <a:srgbClr val="212529"/>
                </a:solidFill>
                <a:latin typeface="Calibri" panose="020F0502020204030204" pitchFamily="34" charset="0"/>
                <a:cs typeface="Calibri" panose="020F0502020204030204" pitchFamily="34" charset="0"/>
              </a:rPr>
              <a:t>5</a:t>
            </a:r>
            <a:r>
              <a:rPr lang="en-US" sz="2000">
                <a:solidFill>
                  <a:srgbClr val="212529"/>
                </a:solidFill>
                <a:latin typeface="Calibri" panose="020F0502020204030204" pitchFamily="34" charset="0"/>
                <a:cs typeface="Calibri" panose="020F0502020204030204" pitchFamily="34" charset="0"/>
              </a:rPr>
              <a:t>N</a:t>
            </a:r>
            <a:r>
              <a:rPr lang="en-US" sz="2000" baseline="-25000">
                <a:solidFill>
                  <a:srgbClr val="212529"/>
                </a:solidFill>
                <a:latin typeface="Calibri" panose="020F0502020204030204" pitchFamily="34" charset="0"/>
                <a:cs typeface="Calibri" panose="020F0502020204030204" pitchFamily="34" charset="0"/>
              </a:rPr>
              <a:t>3</a:t>
            </a:r>
            <a:r>
              <a:rPr lang="en-US" sz="2000">
                <a:solidFill>
                  <a:srgbClr val="212529"/>
                </a:solidFill>
                <a:latin typeface="Calibri" panose="020F0502020204030204" pitchFamily="34" charset="0"/>
                <a:cs typeface="Calibri" panose="020F0502020204030204" pitchFamily="34" charset="0"/>
              </a:rPr>
              <a:t>O</a:t>
            </a:r>
            <a:r>
              <a:rPr lang="en-US" sz="2000" baseline="-25000">
                <a:solidFill>
                  <a:srgbClr val="212529"/>
                </a:solidFill>
                <a:latin typeface="Calibri" panose="020F0502020204030204" pitchFamily="34" charset="0"/>
                <a:cs typeface="Calibri" panose="020F0502020204030204" pitchFamily="34" charset="0"/>
              </a:rPr>
              <a:t>6</a:t>
            </a:r>
            <a:r>
              <a:rPr lang="en-US" sz="2000">
                <a:solidFill>
                  <a:srgbClr val="212529"/>
                </a:solidFill>
                <a:latin typeface="Calibri" panose="020F0502020204030204" pitchFamily="34" charset="0"/>
                <a:cs typeface="Calibri" panose="020F0502020204030204" pitchFamily="34" charset="0"/>
              </a:rPr>
              <a:t>) was derived using the modified K-W rules and is shown below.</a:t>
            </a:r>
            <a:endParaRPr lang="en-GB" sz="200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FDAB7F38-E608-46D9-B8B1-91B7BFD41935}"/>
              </a:ext>
            </a:extLst>
          </p:cNvPr>
          <p:cNvSpPr txBox="1"/>
          <p:nvPr/>
        </p:nvSpPr>
        <p:spPr>
          <a:xfrm>
            <a:off x="1991544" y="1273877"/>
            <a:ext cx="5023876" cy="400110"/>
          </a:xfrm>
          <a:prstGeom prst="rect">
            <a:avLst/>
          </a:prstGeom>
          <a:noFill/>
        </p:spPr>
        <p:txBody>
          <a:bodyPr wrap="none" rtlCol="0">
            <a:spAutoFit/>
          </a:bodyPr>
          <a:lstStyle/>
          <a:p>
            <a:r>
              <a:rPr lang="en-GB" sz="2000" b="1">
                <a:latin typeface="Calibri" panose="020F0502020204030204" pitchFamily="34" charset="0"/>
                <a:cs typeface="Calibri" panose="020F0502020204030204" pitchFamily="34" charset="0"/>
              </a:rPr>
              <a:t>C</a:t>
            </a:r>
            <a:r>
              <a:rPr lang="en-GB" sz="2000" b="1" baseline="-25000">
                <a:latin typeface="Calibri" panose="020F0502020204030204" pitchFamily="34" charset="0"/>
                <a:cs typeface="Calibri" panose="020F0502020204030204" pitchFamily="34" charset="0"/>
              </a:rPr>
              <a:t>7</a:t>
            </a:r>
            <a:r>
              <a:rPr lang="en-GB" sz="2000" b="1">
                <a:solidFill>
                  <a:srgbClr val="00B050"/>
                </a:solidFill>
                <a:latin typeface="Calibri" panose="020F0502020204030204" pitchFamily="34" charset="0"/>
                <a:cs typeface="Calibri" panose="020F0502020204030204" pitchFamily="34" charset="0"/>
              </a:rPr>
              <a:t>H</a:t>
            </a:r>
            <a:r>
              <a:rPr lang="en-GB" sz="2000" b="1" baseline="-25000">
                <a:solidFill>
                  <a:srgbClr val="00B050"/>
                </a:solidFill>
                <a:latin typeface="Calibri" panose="020F0502020204030204" pitchFamily="34" charset="0"/>
                <a:cs typeface="Calibri" panose="020F0502020204030204" pitchFamily="34" charset="0"/>
              </a:rPr>
              <a:t>5</a:t>
            </a:r>
            <a:r>
              <a:rPr lang="en-GB" sz="2000" b="1">
                <a:solidFill>
                  <a:srgbClr val="FF0000"/>
                </a:solidFill>
                <a:latin typeface="Calibri" panose="020F0502020204030204" pitchFamily="34" charset="0"/>
                <a:cs typeface="Calibri" panose="020F0502020204030204" pitchFamily="34" charset="0"/>
              </a:rPr>
              <a:t>N</a:t>
            </a:r>
            <a:r>
              <a:rPr lang="en-GB" sz="2000" b="1" baseline="-25000">
                <a:solidFill>
                  <a:srgbClr val="FF0000"/>
                </a:solidFill>
                <a:latin typeface="Calibri" panose="020F0502020204030204" pitchFamily="34" charset="0"/>
                <a:cs typeface="Calibri" panose="020F0502020204030204" pitchFamily="34" charset="0"/>
              </a:rPr>
              <a:t>3</a:t>
            </a:r>
            <a:r>
              <a:rPr lang="en-GB" sz="2000" b="1">
                <a:solidFill>
                  <a:srgbClr val="0000FF"/>
                </a:solidFill>
                <a:latin typeface="Calibri" panose="020F0502020204030204" pitchFamily="34" charset="0"/>
                <a:cs typeface="Calibri" panose="020F0502020204030204" pitchFamily="34" charset="0"/>
              </a:rPr>
              <a:t>O</a:t>
            </a:r>
            <a:r>
              <a:rPr lang="en-GB" sz="2000" b="1" baseline="-25000">
                <a:solidFill>
                  <a:srgbClr val="0000FF"/>
                </a:solidFill>
                <a:latin typeface="Calibri" panose="020F0502020204030204" pitchFamily="34" charset="0"/>
                <a:cs typeface="Calibri" panose="020F0502020204030204" pitchFamily="34" charset="0"/>
              </a:rPr>
              <a:t>6</a:t>
            </a:r>
            <a:r>
              <a:rPr lang="en-GB" sz="2000" b="1">
                <a:latin typeface="Calibri" panose="020F0502020204030204" pitchFamily="34" charset="0"/>
                <a:cs typeface="Calibri" panose="020F0502020204030204" pitchFamily="34" charset="0"/>
              </a:rPr>
              <a:t> </a:t>
            </a:r>
            <a:r>
              <a:rPr lang="en-GB" sz="2000" b="1">
                <a:latin typeface="Calibri" panose="020F0502020204030204" pitchFamily="34" charset="0"/>
                <a:cs typeface="Calibri" panose="020F0502020204030204" pitchFamily="34" charset="0"/>
                <a:sym typeface="Wingdings" panose="05000000000000000000" pitchFamily="2" charset="2"/>
              </a:rPr>
              <a:t>  3½ C</a:t>
            </a:r>
            <a:r>
              <a:rPr lang="en-GB" sz="2000" b="1">
                <a:solidFill>
                  <a:srgbClr val="0000FF"/>
                </a:solidFill>
                <a:latin typeface="Calibri" panose="020F0502020204030204" pitchFamily="34" charset="0"/>
                <a:cs typeface="Calibri" panose="020F0502020204030204" pitchFamily="34" charset="0"/>
                <a:sym typeface="Wingdings" panose="05000000000000000000" pitchFamily="2" charset="2"/>
              </a:rPr>
              <a:t>O</a:t>
            </a:r>
            <a:r>
              <a:rPr lang="en-GB" sz="2000" b="1">
                <a:latin typeface="Calibri" panose="020F0502020204030204" pitchFamily="34" charset="0"/>
                <a:cs typeface="Calibri" panose="020F0502020204030204" pitchFamily="34" charset="0"/>
                <a:sym typeface="Wingdings" panose="05000000000000000000" pitchFamily="2" charset="2"/>
              </a:rPr>
              <a:t> + 3½ C + </a:t>
            </a:r>
            <a:r>
              <a:rPr lang="en-GB" sz="2000" b="1">
                <a:solidFill>
                  <a:srgbClr val="00B050"/>
                </a:solidFill>
                <a:latin typeface="Calibri" panose="020F0502020204030204" pitchFamily="34" charset="0"/>
                <a:cs typeface="Calibri" panose="020F0502020204030204" pitchFamily="34" charset="0"/>
                <a:sym typeface="Wingdings" panose="05000000000000000000" pitchFamily="2" charset="2"/>
              </a:rPr>
              <a:t>2½  H</a:t>
            </a:r>
            <a:r>
              <a:rPr lang="en-GB" sz="2000" b="1" baseline="-25000">
                <a:solidFill>
                  <a:srgbClr val="00B050"/>
                </a:solidFill>
                <a:latin typeface="Calibri" panose="020F0502020204030204" pitchFamily="34" charset="0"/>
                <a:cs typeface="Calibri" panose="020F0502020204030204" pitchFamily="34" charset="0"/>
                <a:sym typeface="Wingdings" panose="05000000000000000000" pitchFamily="2" charset="2"/>
              </a:rPr>
              <a:t>2</a:t>
            </a:r>
            <a:r>
              <a:rPr lang="en-GB" sz="2000" b="1">
                <a:solidFill>
                  <a:srgbClr val="0000FF"/>
                </a:solidFill>
                <a:latin typeface="Calibri" panose="020F0502020204030204" pitchFamily="34" charset="0"/>
                <a:cs typeface="Calibri" panose="020F0502020204030204" pitchFamily="34" charset="0"/>
                <a:sym typeface="Wingdings" panose="05000000000000000000" pitchFamily="2" charset="2"/>
              </a:rPr>
              <a:t>O</a:t>
            </a:r>
            <a:r>
              <a:rPr lang="en-GB" sz="2000" b="1">
                <a:latin typeface="Calibri" panose="020F0502020204030204" pitchFamily="34" charset="0"/>
                <a:cs typeface="Calibri" panose="020F0502020204030204" pitchFamily="34" charset="0"/>
                <a:sym typeface="Wingdings" panose="05000000000000000000" pitchFamily="2" charset="2"/>
              </a:rPr>
              <a:t> + </a:t>
            </a:r>
            <a:r>
              <a:rPr lang="en-GB" sz="2000" b="1">
                <a:solidFill>
                  <a:srgbClr val="FF0000"/>
                </a:solidFill>
                <a:latin typeface="Calibri" panose="020F0502020204030204" pitchFamily="34" charset="0"/>
                <a:cs typeface="Calibri" panose="020F0502020204030204" pitchFamily="34" charset="0"/>
                <a:sym typeface="Wingdings" panose="05000000000000000000" pitchFamily="2" charset="2"/>
              </a:rPr>
              <a:t>1½ N</a:t>
            </a:r>
            <a:r>
              <a:rPr lang="en-GB" sz="2000" b="1" baseline="-25000">
                <a:solidFill>
                  <a:srgbClr val="FF0000"/>
                </a:solidFill>
                <a:latin typeface="Calibri" panose="020F0502020204030204" pitchFamily="34" charset="0"/>
                <a:cs typeface="Calibri" panose="020F0502020204030204" pitchFamily="34" charset="0"/>
                <a:sym typeface="Wingdings" panose="05000000000000000000" pitchFamily="2" charset="2"/>
              </a:rPr>
              <a:t>2</a:t>
            </a:r>
            <a:r>
              <a:rPr lang="en-GB" sz="2000" b="1">
                <a:solidFill>
                  <a:srgbClr val="FF0000"/>
                </a:solidFill>
                <a:latin typeface="Calibri" panose="020F0502020204030204" pitchFamily="34" charset="0"/>
                <a:cs typeface="Calibri" panose="020F0502020204030204" pitchFamily="34" charset="0"/>
                <a:sym typeface="Wingdings" panose="05000000000000000000" pitchFamily="2" charset="2"/>
              </a:rPr>
              <a:t> </a:t>
            </a:r>
            <a:endParaRPr lang="en-GB" sz="2000" b="1">
              <a:solidFill>
                <a:srgbClr val="FF0000"/>
              </a:solidFill>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A8D3E0A4-22E2-4871-B448-7D4EAB4AC9B5}"/>
              </a:ext>
            </a:extLst>
          </p:cNvPr>
          <p:cNvSpPr txBox="1"/>
          <p:nvPr/>
        </p:nvSpPr>
        <p:spPr>
          <a:xfrm>
            <a:off x="1641584" y="1807744"/>
            <a:ext cx="7552780" cy="1015663"/>
          </a:xfrm>
          <a:prstGeom prst="rect">
            <a:avLst/>
          </a:prstGeom>
          <a:noFill/>
        </p:spPr>
        <p:txBody>
          <a:bodyPr wrap="square">
            <a:spAutoFit/>
          </a:bodyPr>
          <a:lstStyle/>
          <a:p>
            <a:pPr algn="l"/>
            <a:r>
              <a:rPr lang="en-US" sz="2000">
                <a:solidFill>
                  <a:srgbClr val="212529"/>
                </a:solidFill>
                <a:latin typeface="Calibri" panose="020F0502020204030204" pitchFamily="34" charset="0"/>
                <a:cs typeface="Calibri" panose="020F0502020204030204" pitchFamily="34" charset="0"/>
              </a:rPr>
              <a:t>Calculate the </a:t>
            </a:r>
            <a:r>
              <a:rPr lang="en-US" sz="2000" b="1">
                <a:solidFill>
                  <a:srgbClr val="FF6600"/>
                </a:solidFill>
                <a:latin typeface="Calibri" panose="020F0502020204030204" pitchFamily="34" charset="0"/>
                <a:cs typeface="Calibri" panose="020F0502020204030204" pitchFamily="34" charset="0"/>
              </a:rPr>
              <a:t>volume</a:t>
            </a:r>
            <a:r>
              <a:rPr lang="en-US" sz="2000">
                <a:solidFill>
                  <a:srgbClr val="212529"/>
                </a:solidFill>
                <a:latin typeface="Calibri" panose="020F0502020204030204" pitchFamily="34" charset="0"/>
                <a:cs typeface="Calibri" panose="020F0502020204030204" pitchFamily="34" charset="0"/>
              </a:rPr>
              <a:t> of all gas products liberated upon detonation of </a:t>
            </a:r>
            <a:r>
              <a:rPr lang="en-US" sz="2000" b="1">
                <a:solidFill>
                  <a:srgbClr val="CC66FF"/>
                </a:solidFill>
                <a:latin typeface="Calibri" panose="020F0502020204030204" pitchFamily="34" charset="0"/>
                <a:cs typeface="Calibri" panose="020F0502020204030204" pitchFamily="34" charset="0"/>
              </a:rPr>
              <a:t>one mole </a:t>
            </a:r>
            <a:r>
              <a:rPr lang="en-US" sz="2000">
                <a:solidFill>
                  <a:srgbClr val="212529"/>
                </a:solidFill>
                <a:latin typeface="Calibri" panose="020F0502020204030204" pitchFamily="34" charset="0"/>
                <a:cs typeface="Calibri" panose="020F0502020204030204" pitchFamily="34" charset="0"/>
              </a:rPr>
              <a:t>of TNT.</a:t>
            </a:r>
          </a:p>
          <a:p>
            <a:pPr algn="l"/>
            <a:r>
              <a:rPr lang="en-US" sz="2000">
                <a:solidFill>
                  <a:srgbClr val="212529"/>
                </a:solidFill>
                <a:latin typeface="Calibri" panose="020F0502020204030204" pitchFamily="34" charset="0"/>
                <a:cs typeface="Calibri" panose="020F0502020204030204" pitchFamily="34" charset="0"/>
              </a:rPr>
              <a:t>What </a:t>
            </a:r>
            <a:r>
              <a:rPr lang="en-US" sz="2000" b="1">
                <a:solidFill>
                  <a:srgbClr val="FF6600"/>
                </a:solidFill>
                <a:latin typeface="Calibri" panose="020F0502020204030204" pitchFamily="34" charset="0"/>
                <a:cs typeface="Calibri" panose="020F0502020204030204" pitchFamily="34" charset="0"/>
              </a:rPr>
              <a:t>volume</a:t>
            </a:r>
            <a:r>
              <a:rPr lang="en-US" sz="2000">
                <a:solidFill>
                  <a:srgbClr val="212529"/>
                </a:solidFill>
                <a:latin typeface="Calibri" panose="020F0502020204030204" pitchFamily="34" charset="0"/>
                <a:cs typeface="Calibri" panose="020F0502020204030204" pitchFamily="34" charset="0"/>
              </a:rPr>
              <a:t> of gases is produced from </a:t>
            </a:r>
            <a:r>
              <a:rPr lang="en-US" sz="2000" b="1">
                <a:solidFill>
                  <a:srgbClr val="7030A0"/>
                </a:solidFill>
                <a:latin typeface="Calibri" panose="020F0502020204030204" pitchFamily="34" charset="0"/>
                <a:cs typeface="Calibri" panose="020F0502020204030204" pitchFamily="34" charset="0"/>
              </a:rPr>
              <a:t>1 g</a:t>
            </a:r>
            <a:r>
              <a:rPr lang="en-US" sz="2000">
                <a:solidFill>
                  <a:srgbClr val="212529"/>
                </a:solidFill>
                <a:latin typeface="Calibri" panose="020F0502020204030204" pitchFamily="34" charset="0"/>
                <a:cs typeface="Calibri" panose="020F0502020204030204" pitchFamily="34" charset="0"/>
              </a:rPr>
              <a:t> of TNT?</a:t>
            </a:r>
          </a:p>
        </p:txBody>
      </p:sp>
      <p:sp>
        <p:nvSpPr>
          <p:cNvPr id="12" name="TextBox 11">
            <a:extLst>
              <a:ext uri="{FF2B5EF4-FFF2-40B4-BE49-F238E27FC236}">
                <a16:creationId xmlns:a16="http://schemas.microsoft.com/office/drawing/2014/main" id="{DE4147E4-C38A-44BB-9C29-D134EC4EBF99}"/>
              </a:ext>
            </a:extLst>
          </p:cNvPr>
          <p:cNvSpPr txBox="1"/>
          <p:nvPr/>
        </p:nvSpPr>
        <p:spPr>
          <a:xfrm>
            <a:off x="1699872" y="4978878"/>
            <a:ext cx="4491935" cy="400110"/>
          </a:xfrm>
          <a:prstGeom prst="rect">
            <a:avLst/>
          </a:prstGeom>
          <a:noFill/>
        </p:spPr>
        <p:txBody>
          <a:bodyPr wrap="none" rtlCol="0">
            <a:spAutoFit/>
          </a:bodyPr>
          <a:lstStyle/>
          <a:p>
            <a:r>
              <a:rPr lang="en-GB" sz="2000" i="1">
                <a:latin typeface="Calibri" panose="020F0502020204030204" pitchFamily="34" charset="0"/>
                <a:cs typeface="Calibri" panose="020F0502020204030204" pitchFamily="34" charset="0"/>
              </a:rPr>
              <a:t>1 g TNT produces 168/227 = 0.740 dm3/g</a:t>
            </a:r>
          </a:p>
        </p:txBody>
      </p:sp>
      <p:sp>
        <p:nvSpPr>
          <p:cNvPr id="14" name="TextBox 13">
            <a:extLst>
              <a:ext uri="{FF2B5EF4-FFF2-40B4-BE49-F238E27FC236}">
                <a16:creationId xmlns:a16="http://schemas.microsoft.com/office/drawing/2014/main" id="{F0B5547B-0489-4FBF-8601-AB67AAE42CF6}"/>
              </a:ext>
            </a:extLst>
          </p:cNvPr>
          <p:cNvSpPr txBox="1"/>
          <p:nvPr/>
        </p:nvSpPr>
        <p:spPr>
          <a:xfrm>
            <a:off x="6367677" y="4946181"/>
            <a:ext cx="4624250" cy="400110"/>
          </a:xfrm>
          <a:prstGeom prst="rect">
            <a:avLst/>
          </a:prstGeom>
          <a:noFill/>
        </p:spPr>
        <p:txBody>
          <a:bodyPr wrap="square">
            <a:spAutoFit/>
          </a:bodyPr>
          <a:lstStyle/>
          <a:p>
            <a:r>
              <a:rPr lang="en-US" sz="2000" i="1">
                <a:solidFill>
                  <a:srgbClr val="212529"/>
                </a:solidFill>
                <a:latin typeface="Calibri" panose="020F0502020204030204" pitchFamily="34" charset="0"/>
                <a:cs typeface="Calibri" panose="020F0502020204030204" pitchFamily="34" charset="0"/>
              </a:rPr>
              <a:t>where the molecular mass of TNT is 227</a:t>
            </a:r>
            <a:endParaRPr lang="en-GB" sz="2000" i="1">
              <a:latin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B678D798-73EC-4AB9-B512-DD2EEDC07D42}"/>
              </a:ext>
            </a:extLst>
          </p:cNvPr>
          <p:cNvSpPr txBox="1"/>
          <p:nvPr/>
        </p:nvSpPr>
        <p:spPr>
          <a:xfrm>
            <a:off x="1641584" y="3080149"/>
            <a:ext cx="9100444" cy="1631216"/>
          </a:xfrm>
          <a:prstGeom prst="rect">
            <a:avLst/>
          </a:prstGeom>
          <a:noFill/>
        </p:spPr>
        <p:txBody>
          <a:bodyPr wrap="square">
            <a:spAutoFit/>
          </a:bodyPr>
          <a:lstStyle/>
          <a:p>
            <a:pPr algn="l"/>
            <a:r>
              <a:rPr lang="en-US" sz="2000" i="1">
                <a:solidFill>
                  <a:srgbClr val="212529"/>
                </a:solidFill>
                <a:latin typeface="Calibri" panose="020F0502020204030204" pitchFamily="34" charset="0"/>
                <a:cs typeface="Calibri" panose="020F0502020204030204" pitchFamily="34" charset="0"/>
              </a:rPr>
              <a:t>One mole of TNT produces 7½ moles of gas which will occupy 168 dm3 and 1 g of TNT will produce 0.740 dm3/g (740 cm3/g) of gas at ‘STP’ as shown in Equation</a:t>
            </a:r>
          </a:p>
          <a:p>
            <a:pPr algn="l"/>
            <a:r>
              <a:rPr lang="en-US" sz="2000" i="1">
                <a:solidFill>
                  <a:srgbClr val="212529"/>
                </a:solidFill>
                <a:latin typeface="Calibri" panose="020F0502020204030204" pitchFamily="34" charset="0"/>
                <a:cs typeface="Calibri" panose="020F0502020204030204" pitchFamily="34" charset="0"/>
              </a:rPr>
              <a:t> </a:t>
            </a:r>
          </a:p>
          <a:p>
            <a:pPr algn="l"/>
            <a:r>
              <a:rPr lang="en-US" sz="2000" i="1">
                <a:solidFill>
                  <a:srgbClr val="212529"/>
                </a:solidFill>
                <a:latin typeface="Calibri" panose="020F0502020204030204" pitchFamily="34" charset="0"/>
                <a:cs typeface="Calibri" panose="020F0502020204030204" pitchFamily="34" charset="0"/>
              </a:rPr>
              <a:t>7½ mol of gas will occupy 22.4 × 7½ = 168 dm3</a:t>
            </a:r>
          </a:p>
          <a:p>
            <a:pPr algn="l"/>
            <a:r>
              <a:rPr lang="en-US" sz="2000" i="1">
                <a:solidFill>
                  <a:srgbClr val="212529"/>
                </a:solidFill>
                <a:latin typeface="Calibri" panose="020F0502020204030204" pitchFamily="34" charset="0"/>
                <a:cs typeface="Calibri" panose="020F0502020204030204" pitchFamily="34" charset="0"/>
              </a:rPr>
              <a:t>Therefore, 1 mol of TNT produces 168 dm3 of gas</a:t>
            </a:r>
          </a:p>
        </p:txBody>
      </p:sp>
    </p:spTree>
    <p:extLst>
      <p:ext uri="{BB962C8B-B14F-4D97-AF65-F5344CB8AC3E}">
        <p14:creationId xmlns:p14="http://schemas.microsoft.com/office/powerpoint/2010/main" val="2893865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3" grpId="0"/>
    </p:bld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0</TotalTime>
  <Words>5332</Words>
  <Application>Microsoft Office PowerPoint</Application>
  <PresentationFormat>Widescreen</PresentationFormat>
  <Paragraphs>409</Paragraphs>
  <Slides>31</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Cambria Math</vt:lpstr>
      <vt:lpstr>dosis</vt:lpstr>
      <vt:lpstr>Tw Cen MT</vt:lpstr>
      <vt:lpstr>Droplet</vt:lpstr>
      <vt:lpstr>THERMOCHEMISTRY  Lecture 10</vt:lpstr>
      <vt:lpstr>Today’s lecture</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HESS’S LAW</vt:lpstr>
      <vt:lpstr>HESS’S LAW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Mariajose</dc:creator>
  <cp:lastModifiedBy>Ewa Kazimierska</cp:lastModifiedBy>
  <cp:revision>4</cp:revision>
  <cp:lastPrinted>2022-04-26T06:55:47Z</cp:lastPrinted>
  <dcterms:created xsi:type="dcterms:W3CDTF">2010-05-23T14:28:12Z</dcterms:created>
  <dcterms:modified xsi:type="dcterms:W3CDTF">2023-10-09T23:14:41Z</dcterms:modified>
</cp:coreProperties>
</file>