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7" r:id="rId2"/>
    <p:sldId id="258" r:id="rId3"/>
    <p:sldId id="260" r:id="rId4"/>
    <p:sldId id="267" r:id="rId5"/>
    <p:sldId id="268" r:id="rId6"/>
    <p:sldId id="269" r:id="rId7"/>
    <p:sldId id="270" r:id="rId8"/>
    <p:sldId id="276" r:id="rId9"/>
    <p:sldId id="271" r:id="rId10"/>
    <p:sldId id="274" r:id="rId11"/>
    <p:sldId id="288" r:id="rId12"/>
    <p:sldId id="291" r:id="rId13"/>
    <p:sldId id="273" r:id="rId14"/>
    <p:sldId id="279" r:id="rId15"/>
    <p:sldId id="275" r:id="rId16"/>
    <p:sldId id="292" r:id="rId17"/>
    <p:sldId id="278" r:id="rId18"/>
    <p:sldId id="280" r:id="rId19"/>
    <p:sldId id="277" r:id="rId20"/>
    <p:sldId id="282" r:id="rId21"/>
    <p:sldId id="283" r:id="rId22"/>
    <p:sldId id="281" r:id="rId23"/>
    <p:sldId id="272" r:id="rId24"/>
    <p:sldId id="261" r:id="rId25"/>
    <p:sldId id="262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4" autoAdjust="0"/>
    <p:restoredTop sz="95707"/>
  </p:normalViewPr>
  <p:slideViewPr>
    <p:cSldViewPr snapToGrid="0">
      <p:cViewPr varScale="1">
        <p:scale>
          <a:sx n="90" d="100"/>
          <a:sy n="90" d="100"/>
        </p:scale>
        <p:origin x="216" y="48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A8C9D0-4271-3A47-A19C-3C932B18642F}" type="datetimeFigureOut">
              <a:rPr lang="cy-GB" smtClean="0"/>
              <a:t>16/11/23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EC8D38-DE58-A649-B8D4-4D5B10DC83C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0062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EC8D38-DE58-A649-B8D4-4D5B10DC83CE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574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11/15/23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724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 dirty="0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BA3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9</a:t>
            </a:r>
          </a:p>
          <a:p>
            <a:pPr algn="ctr"/>
            <a:endParaRPr lang="en-US" sz="2400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16eg 2023</a:t>
            </a:r>
            <a:endParaRPr lang="en-US" dirty="0">
              <a:solidFill>
                <a:schemeClr val="bg1"/>
              </a:solidFill>
              <a:cs typeface="Calibri" panose="020F0502020204030204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52183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243638" y="270540"/>
            <a:ext cx="7325740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b="1" dirty="0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48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4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48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800" b="1">
              <a:latin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4EA534-C144-3EBB-B334-CAC0E7E64096}"/>
              </a:ext>
            </a:extLst>
          </p:cNvPr>
          <p:cNvSpPr txBox="1"/>
          <p:nvPr/>
        </p:nvSpPr>
        <p:spPr>
          <a:xfrm>
            <a:off x="6568967" y="1625074"/>
            <a:ext cx="4682489" cy="317009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Calibri" panose="020F0502020204030204"/>
              <a:cs typeface="Arial"/>
            </a:endParaRPr>
          </a:p>
          <a:p>
            <a:pPr marL="457200" indent="-457200">
              <a:buFont typeface="Arial"/>
              <a:buChar char="•"/>
            </a:pPr>
            <a:r>
              <a:rPr lang="en-GB" sz="3600" b="1" dirty="0" err="1">
                <a:solidFill>
                  <a:srgbClr val="002060"/>
                </a:solidFill>
                <a:ea typeface="Calibri" panose="020F0502020204030204"/>
                <a:cs typeface="Arial"/>
              </a:rPr>
              <a:t>Adolygu'r</a:t>
            </a:r>
            <a:r>
              <a:rPr lang="en-GB" sz="3600" b="1" dirty="0">
                <a:solidFill>
                  <a:srgbClr val="002060"/>
                </a:solidFill>
                <a:ea typeface="Calibri" panose="020F0502020204030204"/>
                <a:cs typeface="Arial"/>
              </a:rPr>
              <a:t> </a:t>
            </a:r>
            <a:r>
              <a:rPr lang="en-GB" sz="3600" b="1" dirty="0" err="1">
                <a:solidFill>
                  <a:srgbClr val="002060"/>
                </a:solidFill>
                <a:ea typeface="Calibri" panose="020F0502020204030204"/>
                <a:cs typeface="Arial"/>
              </a:rPr>
              <a:t>gorffennol</a:t>
            </a:r>
            <a:endParaRPr lang="en-GB" sz="3600" i="1" dirty="0" err="1">
              <a:solidFill>
                <a:srgbClr val="002060"/>
              </a:solidFill>
              <a:latin typeface="Calibri"/>
              <a:ea typeface="+mn-lt"/>
              <a:cs typeface="Arial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Arial"/>
            </a:endParaRPr>
          </a:p>
          <a:p>
            <a:endParaRPr lang="en-GB" sz="2000" i="1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Arial"/>
              <a:buChar char="•"/>
            </a:pPr>
            <a:r>
              <a:rPr lang="en-GB" sz="36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Tasg</a:t>
            </a:r>
            <a:r>
              <a:rPr lang="en-GB" sz="36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ysgrifennu</a:t>
            </a:r>
          </a:p>
          <a:p>
            <a:endParaRPr lang="en-GB" sz="3600" b="1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13169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10771" y="4778805"/>
            <a:ext cx="5957322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>
                <a:solidFill>
                  <a:srgbClr val="002060"/>
                </a:solidFill>
                <a:cs typeface="Calibri"/>
              </a:rPr>
              <a:t>Y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Gorffennol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  </a:t>
            </a:r>
            <a:endParaRPr lang="en-US" dirty="0"/>
          </a:p>
          <a:p>
            <a:pPr algn="ctr"/>
            <a:r>
              <a:rPr lang="en-US" sz="5400" b="1" dirty="0" err="1">
                <a:solidFill>
                  <a:srgbClr val="002060"/>
                </a:solidFill>
                <a:cs typeface="Calibri"/>
              </a:rPr>
              <a:t>Rheolaidd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1421952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1A0E4AF-2556-08DB-70DB-C68E756A3102}"/>
              </a:ext>
            </a:extLst>
          </p:cNvPr>
          <p:cNvSpPr/>
          <p:nvPr/>
        </p:nvSpPr>
        <p:spPr>
          <a:xfrm>
            <a:off x="516555" y="337578"/>
            <a:ext cx="11170856" cy="6189593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US" sz="1400"/>
          </a:p>
        </p:txBody>
      </p:sp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E595707B-C0C1-951C-B9AD-8404138D46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1805" y="402963"/>
            <a:ext cx="1670426" cy="16565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36505" y="1044956"/>
            <a:ext cx="9834417" cy="49552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75565"/>
            <a:endParaRPr lang="en-GB" sz="3600" b="1">
              <a:solidFill>
                <a:schemeClr val="bg2">
                  <a:lumMod val="25000"/>
                </a:schemeClr>
              </a:solidFill>
              <a:cs typeface="Calibri" panose="020F0502020204030204"/>
            </a:endParaRPr>
          </a:p>
          <a:p>
            <a:pPr marL="571500" indent="-571500">
              <a:buFont typeface="Arial"/>
              <a:buChar char="•"/>
            </a:pP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venir"/>
                <a:cs typeface="Calibri"/>
              </a:rPr>
              <a:t>berfenw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venir"/>
                <a:cs typeface="Calibri"/>
              </a:rPr>
              <a:t> </a:t>
            </a:r>
            <a:endParaRPr lang="en-US" sz="3600" dirty="0">
              <a:solidFill>
                <a:schemeClr val="accent1">
                  <a:lumMod val="75000"/>
                </a:schemeClr>
              </a:solidFill>
              <a:latin typeface="Avenir"/>
              <a:cs typeface="Calibri"/>
            </a:endParaRPr>
          </a:p>
          <a:p>
            <a:pPr marL="75565"/>
            <a:r>
              <a:rPr lang="en-GB" sz="3600" b="1" dirty="0">
                <a:solidFill>
                  <a:schemeClr val="bg2">
                    <a:lumMod val="25000"/>
                  </a:schemeClr>
                </a:solidFill>
                <a:ea typeface="+mn-lt"/>
                <a:cs typeface="+mn-lt"/>
              </a:rPr>
              <a:t>     </a:t>
            </a:r>
            <a:r>
              <a:rPr lang="en-GB" sz="2800" b="1" dirty="0">
                <a:solidFill>
                  <a:schemeClr val="bg2">
                    <a:lumMod val="25000"/>
                  </a:schemeClr>
                </a:solidFill>
                <a:ea typeface="+mn-lt"/>
                <a:cs typeface="+mn-lt"/>
              </a:rPr>
              <a:t>verb-noun </a:t>
            </a:r>
            <a:r>
              <a:rPr lang="en-GB" sz="2800" i="1" dirty="0">
                <a:solidFill>
                  <a:schemeClr val="bg2">
                    <a:lumMod val="25000"/>
                  </a:schemeClr>
                </a:solidFill>
                <a:ea typeface="+mn-lt"/>
                <a:cs typeface="+mn-lt"/>
              </a:rPr>
              <a:t>(dictionary form of an action/doing word)</a:t>
            </a:r>
          </a:p>
          <a:p>
            <a:pPr marL="75565"/>
            <a:endParaRPr lang="en-GB" sz="2800" i="1" dirty="0">
              <a:solidFill>
                <a:srgbClr val="3B3838"/>
              </a:solidFill>
              <a:ea typeface="+mn-lt"/>
              <a:cs typeface="+mn-lt"/>
            </a:endParaRPr>
          </a:p>
          <a:p>
            <a:pPr marL="571500" indent="-571500">
              <a:buFont typeface="Arial"/>
              <a:buChar char="•"/>
            </a:pP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venir"/>
                <a:cs typeface="Calibri"/>
              </a:rPr>
              <a:t>bonyn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venir"/>
                <a:cs typeface="Calibri"/>
              </a:rPr>
              <a:t>  / 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venir"/>
                <a:cs typeface="Calibri"/>
              </a:rPr>
              <a:t>bôn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venir"/>
                <a:cs typeface="Calibri"/>
              </a:rPr>
              <a:t> </a:t>
            </a:r>
            <a:endParaRPr lang="en-US" sz="3600" dirty="0">
              <a:solidFill>
                <a:schemeClr val="accent1">
                  <a:lumMod val="75000"/>
                </a:schemeClr>
              </a:solidFill>
              <a:latin typeface="Avenir"/>
              <a:cs typeface="Calibri"/>
            </a:endParaRPr>
          </a:p>
          <a:p>
            <a:pPr marL="75565"/>
            <a:r>
              <a:rPr lang="en-GB" sz="3600" b="1" dirty="0">
                <a:solidFill>
                  <a:schemeClr val="bg2">
                    <a:lumMod val="25000"/>
                  </a:schemeClr>
                </a:solidFill>
                <a:ea typeface="+mn-lt"/>
                <a:cs typeface="+mn-lt"/>
              </a:rPr>
              <a:t>     </a:t>
            </a:r>
            <a:r>
              <a:rPr lang="en-GB" sz="2800" b="1" dirty="0">
                <a:solidFill>
                  <a:schemeClr val="bg2">
                    <a:lumMod val="25000"/>
                  </a:schemeClr>
                </a:solidFill>
                <a:ea typeface="+mn-lt"/>
                <a:cs typeface="+mn-lt"/>
              </a:rPr>
              <a:t>stem </a:t>
            </a:r>
            <a:r>
              <a:rPr lang="en-GB" sz="2800" i="1" dirty="0">
                <a:solidFill>
                  <a:schemeClr val="bg2">
                    <a:lumMod val="25000"/>
                  </a:schemeClr>
                </a:solidFill>
                <a:ea typeface="+mn-lt"/>
                <a:cs typeface="+mn-lt"/>
              </a:rPr>
              <a:t>(the part we add the ending to)</a:t>
            </a:r>
          </a:p>
          <a:p>
            <a:pPr marL="75565"/>
            <a:endParaRPr lang="en-GB" sz="3600">
              <a:solidFill>
                <a:srgbClr val="3B3838"/>
              </a:solidFill>
              <a:ea typeface="+mn-lt"/>
              <a:cs typeface="+mn-lt"/>
            </a:endParaRPr>
          </a:p>
          <a:p>
            <a:pPr marL="571500" indent="-571500">
              <a:buFont typeface="Arial"/>
              <a:buChar char="•"/>
            </a:pPr>
            <a:r>
              <a:rPr lang="en-GB" sz="3600" b="1" err="1">
                <a:solidFill>
                  <a:schemeClr val="accent1">
                    <a:lumMod val="75000"/>
                  </a:schemeClr>
                </a:solidFill>
                <a:latin typeface="Avenir"/>
                <a:cs typeface="Calibri"/>
              </a:rPr>
              <a:t>terfyniad</a:t>
            </a:r>
            <a:endParaRPr lang="en-GB" sz="3600" err="1">
              <a:solidFill>
                <a:schemeClr val="accent1">
                  <a:lumMod val="75000"/>
                </a:schemeClr>
              </a:solidFill>
              <a:latin typeface="Avenir"/>
              <a:cs typeface="Calibri"/>
            </a:endParaRPr>
          </a:p>
          <a:p>
            <a:pPr marL="75565"/>
            <a:r>
              <a:rPr lang="en-GB" sz="3600" b="1" dirty="0">
                <a:solidFill>
                  <a:schemeClr val="bg2">
                    <a:lumMod val="25000"/>
                  </a:schemeClr>
                </a:solidFill>
                <a:ea typeface="+mn-lt"/>
                <a:cs typeface="+mn-lt"/>
              </a:rPr>
              <a:t>     </a:t>
            </a:r>
            <a:r>
              <a:rPr lang="en-GB" sz="2800" b="1" dirty="0">
                <a:solidFill>
                  <a:schemeClr val="bg2">
                    <a:lumMod val="25000"/>
                  </a:schemeClr>
                </a:solidFill>
                <a:ea typeface="+mn-lt"/>
                <a:cs typeface="+mn-lt"/>
              </a:rPr>
              <a:t>ending  </a:t>
            </a:r>
            <a:r>
              <a:rPr lang="en-GB" sz="2800" i="1" dirty="0">
                <a:solidFill>
                  <a:schemeClr val="bg2">
                    <a:lumMod val="25000"/>
                  </a:schemeClr>
                </a:solidFill>
                <a:ea typeface="+mn-lt"/>
                <a:cs typeface="+mn-lt"/>
              </a:rPr>
              <a:t>(the part that tells us when/who)</a:t>
            </a:r>
          </a:p>
        </p:txBody>
      </p:sp>
    </p:spTree>
    <p:extLst>
      <p:ext uri="{BB962C8B-B14F-4D97-AF65-F5344CB8AC3E}">
        <p14:creationId xmlns:p14="http://schemas.microsoft.com/office/powerpoint/2010/main" val="515058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E1B5C694-78FC-A602-6A2A-9F2CFFC21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2117" y="330994"/>
            <a:ext cx="8258013" cy="618529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F65B8F-EA29-7BD4-F83D-FA5821BEA344}"/>
              </a:ext>
            </a:extLst>
          </p:cNvPr>
          <p:cNvSpPr txBox="1"/>
          <p:nvPr/>
        </p:nvSpPr>
        <p:spPr>
          <a:xfrm>
            <a:off x="449243" y="2550388"/>
            <a:ext cx="248786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dirty="0">
                <a:solidFill>
                  <a:srgbClr val="002060"/>
                </a:solidFill>
                <a:latin typeface="Calibri"/>
                <a:cs typeface="Calibri"/>
              </a:rPr>
              <a:t>Regular Stems</a:t>
            </a:r>
          </a:p>
        </p:txBody>
      </p:sp>
    </p:spTree>
    <p:extLst>
      <p:ext uri="{BB962C8B-B14F-4D97-AF65-F5344CB8AC3E}">
        <p14:creationId xmlns:p14="http://schemas.microsoft.com/office/powerpoint/2010/main" val="307152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0F65B8F-EA29-7BD4-F83D-FA5821BEA344}"/>
              </a:ext>
            </a:extLst>
          </p:cNvPr>
          <p:cNvSpPr txBox="1"/>
          <p:nvPr/>
        </p:nvSpPr>
        <p:spPr>
          <a:xfrm>
            <a:off x="449243" y="2550388"/>
            <a:ext cx="274617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dirty="0">
                <a:solidFill>
                  <a:srgbClr val="002060"/>
                </a:solidFill>
                <a:latin typeface="Calibri"/>
                <a:cs typeface="Calibri"/>
              </a:rPr>
              <a:t>Irregular Stems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DE23B8-42EB-877D-3A05-2DD9043947E8}"/>
              </a:ext>
            </a:extLst>
          </p:cNvPr>
          <p:cNvSpPr/>
          <p:nvPr/>
        </p:nvSpPr>
        <p:spPr>
          <a:xfrm>
            <a:off x="4395380" y="959503"/>
            <a:ext cx="6850004" cy="4935054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002060"/>
              </a:solidFill>
            </a:endParaRP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solidFill>
                  <a:srgbClr val="002060"/>
                </a:solidFill>
              </a:rPr>
              <a:t>    </a:t>
            </a:r>
            <a:r>
              <a:rPr lang="en-US" sz="3200" dirty="0" err="1">
                <a:solidFill>
                  <a:srgbClr val="002060"/>
                </a:solidFill>
              </a:rPr>
              <a:t>mwynhau</a:t>
            </a:r>
            <a:r>
              <a:rPr lang="en-US" sz="3200" b="1" dirty="0">
                <a:solidFill>
                  <a:srgbClr val="002060"/>
                </a:solidFill>
              </a:rPr>
              <a:t>    &gt;      </a:t>
            </a:r>
            <a:r>
              <a:rPr lang="en-US" sz="3200" b="1" dirty="0" err="1">
                <a:solidFill>
                  <a:srgbClr val="002060"/>
                </a:solidFill>
              </a:rPr>
              <a:t>mwynh</a:t>
            </a:r>
            <a:r>
              <a:rPr lang="en-US" sz="3200" b="1" u="sng" dirty="0" err="1">
                <a:solidFill>
                  <a:srgbClr val="002060"/>
                </a:solidFill>
              </a:rPr>
              <a:t>e</a:t>
            </a:r>
            <a:r>
              <a:rPr lang="en-US" sz="3200" b="1" dirty="0" err="1">
                <a:solidFill>
                  <a:srgbClr val="002060"/>
                </a:solidFill>
              </a:rPr>
              <a:t>u</a:t>
            </a:r>
            <a:r>
              <a:rPr lang="en-US" sz="3200" b="1" dirty="0">
                <a:solidFill>
                  <a:srgbClr val="002060"/>
                </a:solidFill>
              </a:rPr>
              <a:t>-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solidFill>
                  <a:srgbClr val="002060"/>
                </a:solidFill>
              </a:rPr>
              <a:t>    </a:t>
            </a:r>
            <a:r>
              <a:rPr lang="en-US" sz="3200" dirty="0" err="1">
                <a:solidFill>
                  <a:srgbClr val="002060"/>
                </a:solidFill>
              </a:rPr>
              <a:t>aros</a:t>
            </a:r>
            <a:r>
              <a:rPr lang="en-US" sz="3200" dirty="0">
                <a:solidFill>
                  <a:srgbClr val="002060"/>
                </a:solidFill>
              </a:rPr>
              <a:t>              &gt;      </a:t>
            </a:r>
            <a:r>
              <a:rPr lang="en-US" sz="3200" b="1" dirty="0" err="1">
                <a:solidFill>
                  <a:srgbClr val="002060"/>
                </a:solidFill>
              </a:rPr>
              <a:t>ar</a:t>
            </a:r>
            <a:r>
              <a:rPr lang="en-US" sz="3200" b="1" u="sng" dirty="0" err="1">
                <a:solidFill>
                  <a:srgbClr val="002060"/>
                </a:solidFill>
              </a:rPr>
              <a:t>h</a:t>
            </a:r>
            <a:r>
              <a:rPr lang="en-US" sz="3200" b="1" dirty="0" err="1">
                <a:solidFill>
                  <a:srgbClr val="002060"/>
                </a:solidFill>
              </a:rPr>
              <a:t>os</a:t>
            </a:r>
            <a:r>
              <a:rPr lang="en-US" sz="3200" b="1" dirty="0">
                <a:solidFill>
                  <a:srgbClr val="002060"/>
                </a:solidFill>
              </a:rPr>
              <a:t>-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solidFill>
                  <a:srgbClr val="002060"/>
                </a:solidFill>
              </a:rPr>
              <a:t>    </a:t>
            </a:r>
            <a:r>
              <a:rPr lang="en-US" sz="3200" dirty="0" err="1">
                <a:solidFill>
                  <a:srgbClr val="002060"/>
                </a:solidFill>
              </a:rPr>
              <a:t>cyrraedd</a:t>
            </a:r>
            <a:r>
              <a:rPr lang="en-US" sz="3200" b="1" dirty="0">
                <a:solidFill>
                  <a:srgbClr val="002060"/>
                </a:solidFill>
              </a:rPr>
              <a:t>      &gt;      </a:t>
            </a:r>
            <a:r>
              <a:rPr lang="en-US" sz="3200" b="1" dirty="0" err="1">
                <a:solidFill>
                  <a:srgbClr val="002060"/>
                </a:solidFill>
              </a:rPr>
              <a:t>cyr</a:t>
            </a:r>
            <a:r>
              <a:rPr lang="en-US" sz="3200" b="1" u="sng" dirty="0" err="1">
                <a:solidFill>
                  <a:srgbClr val="002060"/>
                </a:solidFill>
              </a:rPr>
              <a:t>h</a:t>
            </a:r>
            <a:r>
              <a:rPr lang="en-US" sz="3200" b="1" dirty="0" err="1">
                <a:solidFill>
                  <a:srgbClr val="002060"/>
                </a:solidFill>
              </a:rPr>
              <a:t>aedd</a:t>
            </a:r>
            <a:r>
              <a:rPr lang="en-US" sz="3200" b="1" dirty="0">
                <a:solidFill>
                  <a:srgbClr val="002060"/>
                </a:solidFill>
              </a:rPr>
              <a:t>-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solidFill>
                  <a:srgbClr val="002060"/>
                </a:solidFill>
              </a:rPr>
              <a:t>    </a:t>
            </a:r>
            <a:r>
              <a:rPr lang="en-US" sz="3200" dirty="0" err="1">
                <a:solidFill>
                  <a:srgbClr val="002060"/>
                </a:solidFill>
              </a:rPr>
              <a:t>dweud</a:t>
            </a:r>
            <a:r>
              <a:rPr lang="en-US" sz="3200" b="1" dirty="0">
                <a:solidFill>
                  <a:srgbClr val="002060"/>
                </a:solidFill>
              </a:rPr>
              <a:t>          &gt;      </a:t>
            </a:r>
            <a:r>
              <a:rPr lang="en-US" sz="3200" b="1" dirty="0" err="1">
                <a:solidFill>
                  <a:srgbClr val="002060"/>
                </a:solidFill>
              </a:rPr>
              <a:t>dywed</a:t>
            </a:r>
            <a:r>
              <a:rPr lang="en-US" sz="3200" b="1" dirty="0">
                <a:solidFill>
                  <a:srgbClr val="002060"/>
                </a:solidFill>
              </a:rPr>
              <a:t>- / </a:t>
            </a:r>
            <a:r>
              <a:rPr lang="en-US" sz="3200" b="1" dirty="0" err="1">
                <a:solidFill>
                  <a:srgbClr val="002060"/>
                </a:solidFill>
              </a:rPr>
              <a:t>dwed</a:t>
            </a:r>
            <a:r>
              <a:rPr lang="en-US" sz="3200" b="1" dirty="0">
                <a:solidFill>
                  <a:srgbClr val="002060"/>
                </a:solidFill>
              </a:rPr>
              <a:t>-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pPr defTabSz="914400">
              <a:lnSpc>
                <a:spcPct val="120000"/>
              </a:lnSpc>
              <a:spcAft>
                <a:spcPts val="600"/>
              </a:spcAft>
            </a:pPr>
            <a:r>
              <a:rPr lang="en-US" sz="3200" dirty="0">
                <a:solidFill>
                  <a:srgbClr val="002060"/>
                </a:solidFill>
              </a:rPr>
              <a:t>    </a:t>
            </a:r>
            <a:r>
              <a:rPr lang="en-US" sz="3200" dirty="0" err="1">
                <a:solidFill>
                  <a:srgbClr val="002060"/>
                </a:solidFill>
              </a:rPr>
              <a:t>gwrando</a:t>
            </a:r>
            <a:r>
              <a:rPr lang="en-US" sz="3200" b="1" dirty="0">
                <a:solidFill>
                  <a:srgbClr val="002060"/>
                </a:solidFill>
              </a:rPr>
              <a:t>       &gt;      </a:t>
            </a:r>
            <a:r>
              <a:rPr lang="en-US" sz="3200" b="1" dirty="0" err="1">
                <a:solidFill>
                  <a:srgbClr val="002060"/>
                </a:solidFill>
              </a:rPr>
              <a:t>gwrandaw</a:t>
            </a:r>
            <a:r>
              <a:rPr lang="en-US" sz="3200" b="1" dirty="0">
                <a:solidFill>
                  <a:srgbClr val="002060"/>
                </a:solidFill>
              </a:rPr>
              <a:t>-</a:t>
            </a:r>
            <a:endParaRPr lang="en-US" sz="3200">
              <a:cs typeface="Calibri" panose="020F0502020204030204"/>
            </a:endParaRP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solidFill>
                  <a:srgbClr val="002060"/>
                </a:solidFill>
              </a:rPr>
              <a:t>    </a:t>
            </a:r>
            <a:r>
              <a:rPr lang="en-US" sz="3200" dirty="0" err="1">
                <a:solidFill>
                  <a:srgbClr val="002060"/>
                </a:solidFill>
              </a:rPr>
              <a:t>gadael</a:t>
            </a:r>
            <a:r>
              <a:rPr lang="en-US" sz="3200" b="1" dirty="0">
                <a:solidFill>
                  <a:srgbClr val="002060"/>
                </a:solidFill>
              </a:rPr>
              <a:t>           &gt;      </a:t>
            </a:r>
            <a:r>
              <a:rPr lang="en-US" sz="3200" b="1" dirty="0" err="1">
                <a:solidFill>
                  <a:srgbClr val="002060"/>
                </a:solidFill>
              </a:rPr>
              <a:t>gadaw</a:t>
            </a:r>
            <a:r>
              <a:rPr lang="en-US" sz="3200" b="1" dirty="0">
                <a:solidFill>
                  <a:srgbClr val="002060"/>
                </a:solidFill>
              </a:rPr>
              <a:t>-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dirty="0">
                <a:solidFill>
                  <a:srgbClr val="002060"/>
                </a:solidFill>
              </a:rPr>
              <a:t>    </a:t>
            </a:r>
            <a:r>
              <a:rPr lang="en-US" sz="3200" dirty="0" err="1">
                <a:solidFill>
                  <a:srgbClr val="002060"/>
                </a:solidFill>
              </a:rPr>
              <a:t>meddwl</a:t>
            </a:r>
            <a:r>
              <a:rPr lang="en-US" sz="3200" dirty="0">
                <a:solidFill>
                  <a:srgbClr val="002060"/>
                </a:solidFill>
              </a:rPr>
              <a:t>        &gt;</a:t>
            </a:r>
            <a:r>
              <a:rPr lang="en-US" sz="3200" b="1" dirty="0">
                <a:solidFill>
                  <a:srgbClr val="002060"/>
                </a:solidFill>
              </a:rPr>
              <a:t>      </a:t>
            </a:r>
            <a:r>
              <a:rPr lang="en-US" sz="3200" b="1" dirty="0" err="1">
                <a:solidFill>
                  <a:srgbClr val="002060"/>
                </a:solidFill>
              </a:rPr>
              <a:t>meddyli</a:t>
            </a:r>
            <a:r>
              <a:rPr lang="en-US" sz="3200" b="1" dirty="0">
                <a:solidFill>
                  <a:srgbClr val="002060"/>
                </a:solidFill>
              </a:rPr>
              <a:t>-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pPr marL="685800" lvl="2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795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0F65B8F-EA29-7BD4-F83D-FA5821BEA344}"/>
              </a:ext>
            </a:extLst>
          </p:cNvPr>
          <p:cNvSpPr txBox="1"/>
          <p:nvPr/>
        </p:nvSpPr>
        <p:spPr>
          <a:xfrm>
            <a:off x="552565" y="238558"/>
            <a:ext cx="35985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dirty="0" err="1">
                <a:solidFill>
                  <a:srgbClr val="002060"/>
                </a:solidFill>
                <a:latin typeface="Calibri"/>
                <a:cs typeface="Calibri"/>
              </a:rPr>
              <a:t>Terfyniadau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0DD77C-2D6F-D636-244E-B7398E3C2B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20431"/>
              </p:ext>
            </p:extLst>
          </p:nvPr>
        </p:nvGraphicFramePr>
        <p:xfrm>
          <a:off x="5232131" y="896560"/>
          <a:ext cx="5976790" cy="5400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8067">
                  <a:extLst>
                    <a:ext uri="{9D8B030D-6E8A-4147-A177-3AD203B41FA5}">
                      <a16:colId xmlns:a16="http://schemas.microsoft.com/office/drawing/2014/main" val="2384348004"/>
                    </a:ext>
                  </a:extLst>
                </a:gridCol>
                <a:gridCol w="3548723">
                  <a:extLst>
                    <a:ext uri="{9D8B030D-6E8A-4147-A177-3AD203B41FA5}">
                      <a16:colId xmlns:a16="http://schemas.microsoft.com/office/drawing/2014/main" val="50611353"/>
                    </a:ext>
                  </a:extLst>
                </a:gridCol>
              </a:tblGrid>
              <a:tr h="1057275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Person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Terfyniad</a:t>
                      </a:r>
                      <a:endParaRPr lang="en-US" sz="2800" b="1" i="0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685316"/>
                  </a:ext>
                </a:extLst>
              </a:tr>
              <a:tr h="7239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1.  fi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- ais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en-US" sz="2800" b="1" i="0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016075"/>
                  </a:ext>
                </a:extLst>
              </a:tr>
              <a:tr h="7239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2.  </a:t>
                      </a:r>
                      <a:r>
                        <a:rPr lang="en-US" sz="2800" b="0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-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aist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ti</a:t>
                      </a:r>
                      <a:endParaRPr lang="en-US" sz="2800" b="1" i="0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0885581"/>
                  </a:ext>
                </a:extLst>
              </a:tr>
              <a:tr h="7239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3.  e/hi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- odd e/hi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5111913"/>
                  </a:ext>
                </a:extLst>
              </a:tr>
              <a:tr h="7239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4.  </a:t>
                      </a:r>
                      <a:r>
                        <a:rPr lang="en-US" sz="2800" b="0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ni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- on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ni</a:t>
                      </a:r>
                      <a:endParaRPr lang="en-US" sz="2800" b="1" i="0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3170758"/>
                  </a:ext>
                </a:extLst>
              </a:tr>
              <a:tr h="7239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5.  chi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-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och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chi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1403873"/>
                  </a:ext>
                </a:extLst>
              </a:tr>
              <a:tr h="7239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6.  </a:t>
                      </a:r>
                      <a:r>
                        <a:rPr lang="en-US" sz="2800" b="0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nhw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- on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nhw</a:t>
                      </a:r>
                      <a:endParaRPr lang="en-US" sz="2800" b="1" i="0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66413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7980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1D18BA70-43D5-9777-4836-E035BA67CEE5}"/>
              </a:ext>
            </a:extLst>
          </p:cNvPr>
          <p:cNvSpPr txBox="1">
            <a:spLocks/>
          </p:cNvSpPr>
          <p:nvPr/>
        </p:nvSpPr>
        <p:spPr bwMode="auto">
          <a:xfrm>
            <a:off x="195151" y="121935"/>
            <a:ext cx="11804051" cy="5888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GB" altLang="en-US" sz="4400" b="1" dirty="0">
                <a:solidFill>
                  <a:srgbClr val="7030A0"/>
                </a:solidFill>
                <a:latin typeface="Calibri"/>
                <a:cs typeface="Calibri"/>
              </a:rPr>
              <a:t>      </a:t>
            </a:r>
            <a:r>
              <a:rPr lang="en-GB" altLang="en-US" sz="4400" b="1" dirty="0">
                <a:solidFill>
                  <a:srgbClr val="002060"/>
                </a:solidFill>
                <a:latin typeface="Calibri"/>
                <a:cs typeface="Calibri"/>
              </a:rPr>
              <a:t>Amser </a:t>
            </a:r>
            <a:r>
              <a:rPr lang="en-GB" altLang="en-US" sz="4400" b="1" err="1">
                <a:solidFill>
                  <a:srgbClr val="002060"/>
                </a:solidFill>
                <a:latin typeface="Calibri"/>
                <a:cs typeface="Calibri"/>
              </a:rPr>
              <a:t>Gorffennol</a:t>
            </a:r>
            <a:r>
              <a:rPr lang="en-GB" alt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altLang="en-US" sz="4400" b="1" err="1">
                <a:solidFill>
                  <a:srgbClr val="002060"/>
                </a:solidFill>
                <a:latin typeface="Calibri"/>
                <a:cs typeface="Calibri"/>
              </a:rPr>
              <a:t>Cryno</a:t>
            </a:r>
            <a:r>
              <a:rPr lang="en-GB" altLang="en-US" sz="4400" b="1" dirty="0">
                <a:solidFill>
                  <a:srgbClr val="002060"/>
                </a:solidFill>
                <a:latin typeface="Calibri"/>
                <a:cs typeface="Calibri"/>
              </a:rPr>
              <a:t>      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altLang="en-US" sz="3600" i="1" dirty="0">
                <a:solidFill>
                  <a:srgbClr val="002060"/>
                </a:solidFill>
                <a:latin typeface="Calibri"/>
                <a:cs typeface="Calibri"/>
              </a:rPr>
              <a:t>Short Past Tense</a:t>
            </a:r>
            <a:endParaRPr lang="en-GB" altLang="en-US" sz="36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498A60D-6D7B-5488-BF09-52F84876F2CE}"/>
              </a:ext>
            </a:extLst>
          </p:cNvPr>
          <p:cNvSpPr txBox="1">
            <a:spLocks/>
          </p:cNvSpPr>
          <p:nvPr/>
        </p:nvSpPr>
        <p:spPr>
          <a:xfrm>
            <a:off x="8003229" y="1863397"/>
            <a:ext cx="3838700" cy="438723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Gweithi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ais 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Gweithi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aist ti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Gweithi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odd e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Gweithi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odd hi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Gweithi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on ni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Gweithi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och chi</a:t>
            </a:r>
          </a:p>
          <a:p>
            <a:r>
              <a:rPr lang="cy-GB" sz="4000" dirty="0">
                <a:solidFill>
                  <a:srgbClr val="000000"/>
                </a:solidFill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Gweithi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on nhw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03BFE45-C320-65F7-5255-970C82E4C360}"/>
              </a:ext>
            </a:extLst>
          </p:cNvPr>
          <p:cNvSpPr txBox="1">
            <a:spLocks/>
          </p:cNvSpPr>
          <p:nvPr/>
        </p:nvSpPr>
        <p:spPr>
          <a:xfrm>
            <a:off x="4484173" y="1863397"/>
            <a:ext cx="3229100" cy="438723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err="1">
                <a:solidFill>
                  <a:srgbClr val="002060"/>
                </a:solidFill>
                <a:latin typeface="Calibri"/>
                <a:cs typeface="Calibri"/>
              </a:rPr>
              <a:t>Bwyt</a:t>
            </a:r>
            <a:r>
              <a:rPr lang="cy-GB" sz="4000" b="1" err="1">
                <a:solidFill>
                  <a:srgbClr val="FF0000"/>
                </a:solidFill>
                <a:latin typeface="Calibri"/>
                <a:cs typeface="Calibri"/>
              </a:rPr>
              <a:t>ais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 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err="1">
                <a:solidFill>
                  <a:srgbClr val="002060"/>
                </a:solidFill>
                <a:latin typeface="Calibri"/>
                <a:cs typeface="Calibri"/>
              </a:rPr>
              <a:t>Bwyt</a:t>
            </a:r>
            <a:r>
              <a:rPr lang="cy-GB" sz="4000" b="1" err="1">
                <a:solidFill>
                  <a:srgbClr val="FF0000"/>
                </a:solidFill>
                <a:latin typeface="Calibri"/>
                <a:cs typeface="Calibri"/>
              </a:rPr>
              <a:t>aist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 ti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Bwyt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odd e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Bwyt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odd hi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Bwyt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on ni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err="1">
                <a:solidFill>
                  <a:srgbClr val="002060"/>
                </a:solidFill>
                <a:latin typeface="Calibri"/>
                <a:cs typeface="Calibri"/>
              </a:rPr>
              <a:t>Bwyt</a:t>
            </a:r>
            <a:r>
              <a:rPr lang="cy-GB" sz="4000" b="1" err="1">
                <a:solidFill>
                  <a:srgbClr val="FF0000"/>
                </a:solidFill>
                <a:latin typeface="Calibri"/>
                <a:cs typeface="Calibri"/>
              </a:rPr>
              <a:t>och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 chi</a:t>
            </a:r>
          </a:p>
          <a:p>
            <a:r>
              <a:rPr lang="cy-GB" sz="4000" dirty="0">
                <a:solidFill>
                  <a:srgbClr val="000000"/>
                </a:solidFill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Bwyt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on nhw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2F1189B-61AD-D79E-3564-E634BA2F3B1B}"/>
              </a:ext>
            </a:extLst>
          </p:cNvPr>
          <p:cNvSpPr txBox="1">
            <a:spLocks/>
          </p:cNvSpPr>
          <p:nvPr/>
        </p:nvSpPr>
        <p:spPr>
          <a:xfrm>
            <a:off x="355518" y="1863396"/>
            <a:ext cx="3838700" cy="4387234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Darllen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ais 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Darllen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aist ti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Darllen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odd e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Darllen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odd hi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Darllen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on ni</a:t>
            </a:r>
          </a:p>
          <a:p>
            <a:r>
              <a:rPr lang="cy-GB" sz="4000" dirty="0"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Darllen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och chi</a:t>
            </a:r>
          </a:p>
          <a:p>
            <a:r>
              <a:rPr lang="cy-GB" sz="4000" dirty="0">
                <a:solidFill>
                  <a:srgbClr val="000000"/>
                </a:solidFill>
                <a:latin typeface="Calibri"/>
                <a:cs typeface="Calibri"/>
              </a:rPr>
              <a:t> 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Darllen</a:t>
            </a: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on nhw</a:t>
            </a:r>
          </a:p>
        </p:txBody>
      </p:sp>
    </p:spTree>
    <p:extLst>
      <p:ext uri="{BB962C8B-B14F-4D97-AF65-F5344CB8AC3E}">
        <p14:creationId xmlns:p14="http://schemas.microsoft.com/office/powerpoint/2010/main" val="288094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4588F5D-D9A4-AB73-99EC-F0F4323E4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135" y="111341"/>
            <a:ext cx="11623728" cy="650616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02486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lwch Testun 4">
            <a:extLst>
              <a:ext uri="{FF2B5EF4-FFF2-40B4-BE49-F238E27FC236}">
                <a16:creationId xmlns:a16="http://schemas.microsoft.com/office/drawing/2014/main" id="{4E4BFFBE-A2DC-6714-361B-F46DD5C357A8}"/>
              </a:ext>
            </a:extLst>
          </p:cNvPr>
          <p:cNvSpPr txBox="1"/>
          <p:nvPr/>
        </p:nvSpPr>
        <p:spPr>
          <a:xfrm>
            <a:off x="761359" y="2601418"/>
            <a:ext cx="10653964" cy="378565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800" b="1" dirty="0">
                <a:solidFill>
                  <a:srgbClr val="FF0000"/>
                </a:solidFill>
              </a:rPr>
              <a:t> </a:t>
            </a:r>
            <a:r>
              <a:rPr lang="en-GB" sz="4800" b="1" dirty="0" err="1">
                <a:solidFill>
                  <a:srgbClr val="FF0000"/>
                </a:solidFill>
              </a:rPr>
              <a:t>Dd</a:t>
            </a:r>
            <a:r>
              <a:rPr lang="en-GB" sz="4800" b="1" dirty="0" err="1">
                <a:solidFill>
                  <a:srgbClr val="002060"/>
                </a:solidFill>
              </a:rPr>
              <a:t>arllenaist</a:t>
            </a:r>
            <a:r>
              <a:rPr lang="en-GB" sz="4800" b="1" dirty="0">
                <a:solidFill>
                  <a:srgbClr val="002060"/>
                </a:solidFill>
              </a:rPr>
              <a:t> </a:t>
            </a:r>
            <a:r>
              <a:rPr lang="en-GB" sz="4800" b="1" dirty="0" err="1">
                <a:solidFill>
                  <a:srgbClr val="002060"/>
                </a:solidFill>
              </a:rPr>
              <a:t>ti</a:t>
            </a:r>
            <a:r>
              <a:rPr lang="en-GB" sz="4800" b="1" dirty="0">
                <a:solidFill>
                  <a:srgbClr val="002060"/>
                </a:solidFill>
              </a:rPr>
              <a:t>...?</a:t>
            </a:r>
            <a:endParaRPr lang="en-GB" sz="4800" b="1" dirty="0">
              <a:solidFill>
                <a:srgbClr val="002060"/>
              </a:solidFill>
              <a:cs typeface="Calibri"/>
            </a:endParaRPr>
          </a:p>
          <a:p>
            <a:r>
              <a:rPr lang="en-GB" sz="4800" b="1" dirty="0">
                <a:solidFill>
                  <a:srgbClr val="FF0000"/>
                </a:solidFill>
                <a:cs typeface="Calibri" panose="020F0502020204030204"/>
              </a:rPr>
              <a:t> </a:t>
            </a:r>
            <a:r>
              <a:rPr lang="en-GB" sz="4800" b="1" dirty="0" err="1">
                <a:solidFill>
                  <a:srgbClr val="FF0000"/>
                </a:solidFill>
                <a:cs typeface="Calibri" panose="020F0502020204030204"/>
              </a:rPr>
              <a:t>Dd</a:t>
            </a:r>
            <a:r>
              <a:rPr lang="en-GB" sz="4800" b="1" dirty="0" err="1">
                <a:solidFill>
                  <a:srgbClr val="002060"/>
                </a:solidFill>
                <a:cs typeface="Calibri" panose="020F0502020204030204"/>
              </a:rPr>
              <a:t>arllenodd</a:t>
            </a:r>
            <a:r>
              <a:rPr lang="en-GB" sz="4800" b="1" dirty="0">
                <a:solidFill>
                  <a:srgbClr val="002060"/>
                </a:solidFill>
                <a:cs typeface="Calibri" panose="020F0502020204030204"/>
              </a:rPr>
              <a:t> e...?</a:t>
            </a:r>
          </a:p>
          <a:p>
            <a:r>
              <a:rPr lang="en-GB" sz="4800" b="1" dirty="0">
                <a:solidFill>
                  <a:srgbClr val="FF0000"/>
                </a:solidFill>
                <a:cs typeface="Calibri" panose="020F0502020204030204"/>
              </a:rPr>
              <a:t> </a:t>
            </a:r>
            <a:r>
              <a:rPr lang="en-GB" sz="4800" b="1" dirty="0" err="1">
                <a:solidFill>
                  <a:srgbClr val="FF0000"/>
                </a:solidFill>
                <a:cs typeface="Calibri" panose="020F0502020204030204"/>
              </a:rPr>
              <a:t>Dd</a:t>
            </a:r>
            <a:r>
              <a:rPr lang="en-GB" sz="4800" b="1" dirty="0" err="1">
                <a:solidFill>
                  <a:srgbClr val="002060"/>
                </a:solidFill>
                <a:cs typeface="Calibri" panose="020F0502020204030204"/>
              </a:rPr>
              <a:t>arllenodd</a:t>
            </a:r>
            <a:r>
              <a:rPr lang="en-GB" sz="4800" b="1" dirty="0">
                <a:solidFill>
                  <a:srgbClr val="002060"/>
                </a:solidFill>
                <a:cs typeface="Calibri" panose="020F0502020204030204"/>
              </a:rPr>
              <a:t> hi...?</a:t>
            </a:r>
          </a:p>
          <a:p>
            <a:r>
              <a:rPr lang="en-GB" sz="4800" b="1" dirty="0">
                <a:solidFill>
                  <a:srgbClr val="FF0000"/>
                </a:solidFill>
                <a:cs typeface="Calibri" panose="020F0502020204030204"/>
              </a:rPr>
              <a:t> </a:t>
            </a:r>
            <a:r>
              <a:rPr lang="en-GB" sz="4800" b="1" err="1">
                <a:solidFill>
                  <a:srgbClr val="FF0000"/>
                </a:solidFill>
                <a:cs typeface="Calibri" panose="020F0502020204030204"/>
              </a:rPr>
              <a:t>Dd</a:t>
            </a:r>
            <a:r>
              <a:rPr lang="en-GB" sz="4800" b="1" dirty="0" err="1">
                <a:solidFill>
                  <a:srgbClr val="002060"/>
                </a:solidFill>
                <a:cs typeface="Calibri" panose="020F0502020204030204"/>
              </a:rPr>
              <a:t>arllenoch</a:t>
            </a:r>
            <a:r>
              <a:rPr lang="en-GB" sz="4800" b="1" dirty="0">
                <a:solidFill>
                  <a:srgbClr val="002060"/>
                </a:solidFill>
                <a:cs typeface="Calibri" panose="020F0502020204030204"/>
              </a:rPr>
              <a:t> chi...?</a:t>
            </a:r>
          </a:p>
          <a:p>
            <a:r>
              <a:rPr lang="en-GB" sz="4800" b="1" dirty="0">
                <a:solidFill>
                  <a:srgbClr val="FF0000"/>
                </a:solidFill>
                <a:cs typeface="Calibri" panose="020F0502020204030204"/>
              </a:rPr>
              <a:t> </a:t>
            </a:r>
            <a:r>
              <a:rPr lang="en-GB" sz="4800" b="1" dirty="0" err="1">
                <a:solidFill>
                  <a:srgbClr val="FF0000"/>
                </a:solidFill>
                <a:cs typeface="Calibri" panose="020F0502020204030204"/>
              </a:rPr>
              <a:t>Dd</a:t>
            </a:r>
            <a:r>
              <a:rPr lang="en-GB" sz="4800" b="1" dirty="0" err="1">
                <a:solidFill>
                  <a:srgbClr val="002060"/>
                </a:solidFill>
                <a:cs typeface="Calibri" panose="020F0502020204030204"/>
              </a:rPr>
              <a:t>arllenon</a:t>
            </a:r>
            <a:r>
              <a:rPr lang="en-GB" sz="4800" b="1" dirty="0">
                <a:solidFill>
                  <a:srgbClr val="002060"/>
                </a:solidFill>
                <a:cs typeface="Calibri" panose="020F0502020204030204"/>
              </a:rPr>
              <a:t> </a:t>
            </a:r>
            <a:r>
              <a:rPr lang="en-GB" sz="4800" b="1" dirty="0" err="1">
                <a:solidFill>
                  <a:srgbClr val="002060"/>
                </a:solidFill>
                <a:cs typeface="Calibri" panose="020F0502020204030204"/>
              </a:rPr>
              <a:t>nhw</a:t>
            </a:r>
            <a:r>
              <a:rPr lang="en-GB" sz="4800" b="1" dirty="0">
                <a:solidFill>
                  <a:srgbClr val="002060"/>
                </a:solidFill>
                <a:cs typeface="Calibri" panose="020F0502020204030204"/>
              </a:rPr>
              <a:t>...?</a:t>
            </a:r>
          </a:p>
        </p:txBody>
      </p:sp>
      <p:sp>
        <p:nvSpPr>
          <p:cNvPr id="2" name="Blwch Testun 4">
            <a:extLst>
              <a:ext uri="{FF2B5EF4-FFF2-40B4-BE49-F238E27FC236}">
                <a16:creationId xmlns:a16="http://schemas.microsoft.com/office/drawing/2014/main" id="{CC214A0E-7488-A724-DC06-32BFCB7BA5DA}"/>
              </a:ext>
            </a:extLst>
          </p:cNvPr>
          <p:cNvSpPr txBox="1"/>
          <p:nvPr/>
        </p:nvSpPr>
        <p:spPr>
          <a:xfrm>
            <a:off x="8785723" y="3260802"/>
            <a:ext cx="3245308" cy="2554545"/>
          </a:xfrm>
          <a:prstGeom prst="rect">
            <a:avLst/>
          </a:prstGeom>
          <a:noFill/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000" b="1" dirty="0">
                <a:solidFill>
                  <a:srgbClr val="00B050"/>
                </a:solidFill>
                <a:cs typeface="Calibri"/>
              </a:rPr>
              <a:t>Do.</a:t>
            </a:r>
          </a:p>
          <a:p>
            <a:endParaRPr lang="en-GB" sz="4000" b="1">
              <a:solidFill>
                <a:srgbClr val="7030A0"/>
              </a:solidFill>
              <a:cs typeface="Calibri"/>
            </a:endParaRPr>
          </a:p>
          <a:p>
            <a:r>
              <a:rPr lang="en-GB" sz="6000" b="1" dirty="0" err="1">
                <a:solidFill>
                  <a:srgbClr val="FF0000"/>
                </a:solidFill>
                <a:cs typeface="Calibri"/>
              </a:rPr>
              <a:t>Naddo</a:t>
            </a:r>
            <a:r>
              <a:rPr lang="en-GB" sz="6000" b="1" dirty="0">
                <a:solidFill>
                  <a:srgbClr val="FF0000"/>
                </a:solidFill>
                <a:cs typeface="Calibri"/>
              </a:rPr>
              <a:t>.</a:t>
            </a:r>
            <a:endParaRPr lang="en-GB" sz="4000" b="1" dirty="0">
              <a:solidFill>
                <a:srgbClr val="FF0000"/>
              </a:solidFill>
              <a:cs typeface="Calibri"/>
            </a:endParaRPr>
          </a:p>
        </p:txBody>
      </p:sp>
      <p:pic>
        <p:nvPicPr>
          <p:cNvPr id="7" name="Picture 11" descr="Icon&#10;&#10;Description automatically generated">
            <a:extLst>
              <a:ext uri="{FF2B5EF4-FFF2-40B4-BE49-F238E27FC236}">
                <a16:creationId xmlns:a16="http://schemas.microsoft.com/office/drawing/2014/main" id="{B70D171E-C772-92DE-D5C2-546896986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581" y="3254578"/>
            <a:ext cx="1085850" cy="1076325"/>
          </a:xfrm>
          <a:prstGeom prst="rect">
            <a:avLst/>
          </a:prstGeom>
        </p:spPr>
      </p:pic>
      <p:pic>
        <p:nvPicPr>
          <p:cNvPr id="12" name="Picture 16" descr="Icon&#10;&#10;Description automatically generated">
            <a:extLst>
              <a:ext uri="{FF2B5EF4-FFF2-40B4-BE49-F238E27FC236}">
                <a16:creationId xmlns:a16="http://schemas.microsoft.com/office/drawing/2014/main" id="{E917D6F7-E454-8902-AD03-9B3F90D426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7765" y="4690337"/>
            <a:ext cx="1066800" cy="1047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F25A2A-50BE-FAB2-98EB-63374205F533}"/>
              </a:ext>
            </a:extLst>
          </p:cNvPr>
          <p:cNvSpPr txBox="1"/>
          <p:nvPr/>
        </p:nvSpPr>
        <p:spPr>
          <a:xfrm>
            <a:off x="2123034" y="160620"/>
            <a:ext cx="793724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b="1" err="1">
                <a:solidFill>
                  <a:srgbClr val="002060"/>
                </a:solidFill>
                <a:cs typeface="Segoe UI"/>
              </a:rPr>
              <a:t>Gofyn</a:t>
            </a:r>
            <a:r>
              <a:rPr lang="en-GB" sz="5400" b="1" dirty="0">
                <a:solidFill>
                  <a:srgbClr val="002060"/>
                </a:solidFill>
                <a:cs typeface="Segoe UI"/>
              </a:rPr>
              <a:t> </a:t>
            </a:r>
            <a:r>
              <a:rPr lang="en-GB" sz="5400" b="1" err="1">
                <a:solidFill>
                  <a:srgbClr val="002060"/>
                </a:solidFill>
                <a:cs typeface="Segoe UI"/>
              </a:rPr>
              <a:t>cwestiynau</a:t>
            </a:r>
            <a:endParaRPr lang="en-GB" sz="5400" b="1">
              <a:solidFill>
                <a:srgbClr val="002060"/>
              </a:solidFill>
              <a:cs typeface="Segoe U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CB113F-5782-EDC1-E2A3-E5E26629D06D}"/>
              </a:ext>
            </a:extLst>
          </p:cNvPr>
          <p:cNvSpPr txBox="1"/>
          <p:nvPr/>
        </p:nvSpPr>
        <p:spPr>
          <a:xfrm>
            <a:off x="383231" y="1328863"/>
            <a:ext cx="7259781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="1" dirty="0">
                <a:cs typeface="Segoe UI"/>
              </a:rPr>
              <a:t> </a:t>
            </a:r>
            <a:r>
              <a:rPr lang="cy-GB" sz="2400" b="1" dirty="0">
                <a:solidFill>
                  <a:srgbClr val="002060"/>
                </a:solidFill>
                <a:cs typeface="Segoe UI"/>
              </a:rPr>
              <a:t>Mae treiglad meddal ar ddechrau’r cwestiwn. </a:t>
            </a:r>
            <a:r>
              <a:rPr lang="en-US" sz="2400" dirty="0">
                <a:solidFill>
                  <a:srgbClr val="002060"/>
                </a:solidFill>
                <a:cs typeface="Segoe UI"/>
              </a:rPr>
              <a:t>​</a:t>
            </a:r>
          </a:p>
          <a:p>
            <a:r>
              <a:rPr lang="cy-GB" sz="2400" i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cy-GB" sz="2000" i="1" dirty="0" err="1">
                <a:solidFill>
                  <a:srgbClr val="002060"/>
                </a:solidFill>
                <a:cs typeface="Segoe UI"/>
              </a:rPr>
              <a:t>There’s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 a </a:t>
            </a:r>
            <a:r>
              <a:rPr lang="cy-GB" sz="2000" i="1" dirty="0" err="1">
                <a:solidFill>
                  <a:srgbClr val="002060"/>
                </a:solidFill>
                <a:cs typeface="Segoe UI"/>
              </a:rPr>
              <a:t>soft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cy-GB" sz="2000" i="1" dirty="0" err="1">
                <a:solidFill>
                  <a:srgbClr val="002060"/>
                </a:solidFill>
                <a:cs typeface="Segoe UI"/>
              </a:rPr>
              <a:t>mutation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 at the </a:t>
            </a:r>
            <a:r>
              <a:rPr lang="cy-GB" sz="2000" i="1" dirty="0" err="1">
                <a:solidFill>
                  <a:srgbClr val="002060"/>
                </a:solidFill>
                <a:cs typeface="Segoe UI"/>
              </a:rPr>
              <a:t>start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 of the </a:t>
            </a:r>
            <a:r>
              <a:rPr lang="cy-GB" sz="2000" i="1" dirty="0" err="1">
                <a:solidFill>
                  <a:srgbClr val="002060"/>
                </a:solidFill>
                <a:cs typeface="Segoe UI"/>
              </a:rPr>
              <a:t>question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64747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shot of a chart&#10;&#10;Description automatically generated">
            <a:extLst>
              <a:ext uri="{FF2B5EF4-FFF2-40B4-BE49-F238E27FC236}">
                <a16:creationId xmlns:a16="http://schemas.microsoft.com/office/drawing/2014/main" id="{0F882346-8B90-C68B-EAB7-EA6950D97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2671" y="147509"/>
            <a:ext cx="9239572" cy="656298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185467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aper with writing on it&#10;&#10;Description automatically generated">
            <a:extLst>
              <a:ext uri="{FF2B5EF4-FFF2-40B4-BE49-F238E27FC236}">
                <a16:creationId xmlns:a16="http://schemas.microsoft.com/office/drawing/2014/main" id="{89672B3E-B0E7-BBE6-3084-C3DBCB8522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259" y="189667"/>
            <a:ext cx="9174996" cy="648548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25B883E-B0D1-A042-BDC9-F98666CA8C24}"/>
              </a:ext>
            </a:extLst>
          </p:cNvPr>
          <p:cNvSpPr/>
          <p:nvPr/>
        </p:nvSpPr>
        <p:spPr>
          <a:xfrm>
            <a:off x="9331782" y="2648545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27527135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711481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6318675" y="166338"/>
            <a:ext cx="5266351" cy="651832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Trowch</a:t>
            </a:r>
            <a:r>
              <a:rPr lang="en-US" sz="3200" b="1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y </a:t>
            </a:r>
            <a:r>
              <a:rPr lang="en-US" sz="3200" b="1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brawddegau’n</a:t>
            </a:r>
            <a:r>
              <a:rPr lang="en-US" sz="3200" b="1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endParaRPr lang="en-GB" sz="32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3200" b="1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gwestiynau</a:t>
            </a:r>
            <a:r>
              <a:rPr lang="en-US" sz="3200" b="1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:</a:t>
            </a:r>
            <a:endParaRPr lang="en-GB" sz="32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lnSpc>
                <a:spcPct val="120000"/>
              </a:lnSpc>
              <a:spcBef>
                <a:spcPts val="1000"/>
              </a:spcBef>
              <a:buAutoNum type="arabicPeriod"/>
            </a:pP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Bwytais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i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ginio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yr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ysgol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.</a:t>
            </a:r>
            <a:endParaRPr lang="en-US" sz="2200" dirty="0">
              <a:solidFill>
                <a:srgbClr val="002060"/>
              </a:solidFill>
              <a:ea typeface="Calibri"/>
              <a:cs typeface="Arial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2.    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Edrychon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nhw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ar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y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ffilm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ddoe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.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3.    Codon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nhw’n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gynnar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.</a:t>
            </a:r>
            <a:endParaRPr lang="en-US" sz="22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4.    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Darllenodd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hi’r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stori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y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dosbarth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.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5.    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Cerddon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ni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i’r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parc.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6.    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Ymlacion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ni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y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dafarn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.</a:t>
            </a:r>
            <a:endParaRPr lang="en-US" sz="22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7.    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Bwyton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ni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gyda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ffrindiau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.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8.    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Gwerthoch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chi’r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gadair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.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9.    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Dysgon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nhw’r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geiriau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.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10.  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Prynon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ni’r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coffi</a:t>
            </a:r>
            <a:r>
              <a:rPr lang="en-US" sz="22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49894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711481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6331813" y="205752"/>
            <a:ext cx="5266351" cy="64419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US" sz="3600" b="1" err="1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Atebion</a:t>
            </a:r>
            <a:r>
              <a:rPr lang="en-US" sz="3600" b="1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!</a:t>
            </a:r>
            <a:endParaRPr lang="en-US" sz="3600">
              <a:solidFill>
                <a:srgbClr val="FF0000"/>
              </a:solidFill>
              <a:latin typeface="Calibri"/>
              <a:ea typeface="Calibri"/>
              <a:cs typeface="Arial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1.   </a:t>
            </a:r>
            <a:r>
              <a:rPr lang="en-US" sz="2400" b="1" err="1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F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wytais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ginio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yr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ysgol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2.</a:t>
            </a:r>
            <a:r>
              <a:rPr lang="en-US" sz="2400" dirty="0">
                <a:solidFill>
                  <a:srgbClr val="000000"/>
                </a:solidFill>
                <a:latin typeface="Calibri"/>
                <a:ea typeface="Calibri"/>
                <a:cs typeface="Arial"/>
              </a:rPr>
              <a:t>  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Edrychon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nhw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ar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y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ffilm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ddoe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3.   </a:t>
            </a:r>
            <a:r>
              <a:rPr lang="en-US" sz="2400" b="1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G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odon 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nhw’n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gynnar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4.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   </a:t>
            </a:r>
            <a:r>
              <a:rPr lang="en-US" sz="2400" b="1" dirty="0" err="1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Dd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arllenodd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hi’r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stori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y 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dosbarth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5. 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  </a:t>
            </a:r>
            <a:r>
              <a:rPr lang="en-US" sz="2400" b="1" err="1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G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erddon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ni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i’r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parc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6.   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Ymlacion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ni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y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dafarn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7.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   </a:t>
            </a:r>
            <a:r>
              <a:rPr lang="en-US" sz="2400" b="1" err="1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F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wyton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ni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gyda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ffrindiau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8.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   </a:t>
            </a:r>
            <a:r>
              <a:rPr lang="en-US" sz="2400" b="1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-</a:t>
            </a:r>
            <a:r>
              <a:rPr lang="en-US" sz="2400" b="1" err="1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W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erthoch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chi’r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gadair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9.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   </a:t>
            </a:r>
            <a:r>
              <a:rPr lang="en-US" sz="2400" b="1" err="1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Dd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ysgon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nhw’r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geiriau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10.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b="1" err="1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B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rynon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ni’r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coffi</a:t>
            </a:r>
            <a:r>
              <a:rPr lang="en-US" sz="2400" dirty="0">
                <a:solidFill>
                  <a:srgbClr val="FF0000"/>
                </a:solidFill>
                <a:latin typeface="Calibri"/>
                <a:ea typeface="Calibri"/>
                <a:cs typeface="Arial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60678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9A42D1-7254-47FB-C5C5-952311968EFA}"/>
              </a:ext>
            </a:extLst>
          </p:cNvPr>
          <p:cNvSpPr txBox="1"/>
          <p:nvPr/>
        </p:nvSpPr>
        <p:spPr>
          <a:xfrm>
            <a:off x="1787237" y="83128"/>
            <a:ext cx="829887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b="1" dirty="0">
                <a:solidFill>
                  <a:srgbClr val="002060"/>
                </a:solidFill>
                <a:cs typeface="Segoe UI"/>
              </a:rPr>
              <a:t>Y </a:t>
            </a:r>
            <a:r>
              <a:rPr lang="en-GB" sz="5400" b="1" dirty="0" err="1">
                <a:solidFill>
                  <a:srgbClr val="002060"/>
                </a:solidFill>
                <a:cs typeface="Segoe UI"/>
              </a:rPr>
              <a:t>Negyddol</a:t>
            </a:r>
            <a:endParaRPr lang="en-GB" sz="5400" b="1" dirty="0">
              <a:solidFill>
                <a:srgbClr val="002060"/>
              </a:solidFill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FD5DD-5454-78BF-FE92-6CEAFBC0AD04}"/>
              </a:ext>
            </a:extLst>
          </p:cNvPr>
          <p:cNvSpPr>
            <a:spLocks noGrp="1"/>
          </p:cNvSpPr>
          <p:nvPr/>
        </p:nvSpPr>
        <p:spPr bwMode="auto">
          <a:xfrm>
            <a:off x="3261013" y="2876222"/>
            <a:ext cx="5669973" cy="3238514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2400" b="1" dirty="0">
              <a:cs typeface="Calibri"/>
            </a:endParaRPr>
          </a:p>
          <a:p>
            <a:pPr marL="0" indent="0">
              <a:buNone/>
            </a:pPr>
            <a:r>
              <a:rPr lang="cy-GB" sz="4800" b="1" dirty="0">
                <a:solidFill>
                  <a:srgbClr val="FF0000"/>
                </a:solidFill>
                <a:ea typeface="+mn-lt"/>
                <a:cs typeface="+mn-lt"/>
              </a:rPr>
              <a:t>   Dd</a:t>
            </a:r>
            <a:r>
              <a:rPr lang="cy-GB" sz="4800" dirty="0">
                <a:solidFill>
                  <a:srgbClr val="002060"/>
                </a:solidFill>
                <a:ea typeface="+mn-lt"/>
                <a:cs typeface="+mn-lt"/>
              </a:rPr>
              <a:t>arllenais i ddim.</a:t>
            </a:r>
            <a:endParaRPr lang="en-US" sz="48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cy-GB" sz="4800" b="1" dirty="0">
                <a:solidFill>
                  <a:srgbClr val="FF0000"/>
                </a:solidFill>
                <a:ea typeface="+mn-lt"/>
                <a:cs typeface="+mn-lt"/>
              </a:rPr>
              <a:t>   F</a:t>
            </a:r>
            <a:r>
              <a:rPr lang="cy-GB" sz="4800" dirty="0">
                <a:solidFill>
                  <a:srgbClr val="002060"/>
                </a:solidFill>
                <a:ea typeface="+mn-lt"/>
                <a:cs typeface="+mn-lt"/>
              </a:rPr>
              <a:t>wytodd e ddim.</a:t>
            </a:r>
            <a:endParaRPr lang="en-US" sz="48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cy-GB" sz="4800" b="1" dirty="0">
                <a:solidFill>
                  <a:srgbClr val="FF0000"/>
                </a:solidFill>
                <a:ea typeface="+mn-lt"/>
                <a:cs typeface="+mn-lt"/>
              </a:rPr>
              <a:t>   _</a:t>
            </a:r>
            <a:r>
              <a:rPr lang="cy-GB" sz="4800" dirty="0">
                <a:solidFill>
                  <a:srgbClr val="002060"/>
                </a:solidFill>
                <a:ea typeface="+mn-lt"/>
                <a:cs typeface="+mn-lt"/>
              </a:rPr>
              <a:t>weithion ni ddim.</a:t>
            </a:r>
            <a:endParaRPr lang="en-US" sz="4800">
              <a:solidFill>
                <a:srgbClr val="002060"/>
              </a:solidFill>
              <a:ea typeface="+mn-lt"/>
              <a:cs typeface="+mn-lt"/>
            </a:endParaRPr>
          </a:p>
          <a:p>
            <a:pPr marL="1485900" lvl="4" indent="0">
              <a:buNone/>
            </a:pPr>
            <a:endParaRPr lang="cy-GB" sz="2800" dirty="0">
              <a:solidFill>
                <a:srgbClr val="7030A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42F7C1-FAC2-DE43-061E-AD1C46B1649A}"/>
              </a:ext>
            </a:extLst>
          </p:cNvPr>
          <p:cNvSpPr txBox="1"/>
          <p:nvPr/>
        </p:nvSpPr>
        <p:spPr>
          <a:xfrm>
            <a:off x="383231" y="1445100"/>
            <a:ext cx="7259781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="1" dirty="0">
                <a:cs typeface="Segoe UI"/>
              </a:rPr>
              <a:t> </a:t>
            </a:r>
            <a:r>
              <a:rPr lang="cy-GB" sz="2400" b="1" dirty="0">
                <a:solidFill>
                  <a:srgbClr val="002060"/>
                </a:solidFill>
                <a:cs typeface="Segoe UI"/>
              </a:rPr>
              <a:t>Mae treiglad meddal ar ddechrau’r patrwm negyddol. </a:t>
            </a:r>
            <a:r>
              <a:rPr lang="en-US" sz="2400" dirty="0">
                <a:solidFill>
                  <a:srgbClr val="002060"/>
                </a:solidFill>
                <a:cs typeface="Segoe UI"/>
              </a:rPr>
              <a:t>​</a:t>
            </a:r>
          </a:p>
          <a:p>
            <a:r>
              <a:rPr lang="cy-GB" sz="2400" i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cy-GB" sz="2000" i="1" err="1">
                <a:solidFill>
                  <a:srgbClr val="002060"/>
                </a:solidFill>
                <a:cs typeface="Segoe UI"/>
              </a:rPr>
              <a:t>There’s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 a </a:t>
            </a:r>
            <a:r>
              <a:rPr lang="cy-GB" sz="2000" i="1" err="1">
                <a:solidFill>
                  <a:srgbClr val="002060"/>
                </a:solidFill>
                <a:cs typeface="Segoe UI"/>
              </a:rPr>
              <a:t>soft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cy-GB" sz="2000" i="1" err="1">
                <a:solidFill>
                  <a:srgbClr val="002060"/>
                </a:solidFill>
                <a:cs typeface="Segoe UI"/>
              </a:rPr>
              <a:t>mutation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 at the </a:t>
            </a:r>
            <a:r>
              <a:rPr lang="cy-GB" sz="2000" i="1" err="1">
                <a:solidFill>
                  <a:srgbClr val="002060"/>
                </a:solidFill>
                <a:cs typeface="Segoe UI"/>
              </a:rPr>
              <a:t>start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 of the </a:t>
            </a:r>
            <a:r>
              <a:rPr lang="cy-GB" sz="2000" i="1" err="1">
                <a:solidFill>
                  <a:srgbClr val="002060"/>
                </a:solidFill>
                <a:cs typeface="Segoe UI"/>
              </a:rPr>
              <a:t>negative</a:t>
            </a:r>
            <a:r>
              <a:rPr lang="cy-GB" sz="2000" i="1" dirty="0">
                <a:solidFill>
                  <a:srgbClr val="002060"/>
                </a:solidFill>
                <a:cs typeface="Segoe U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25786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DFCBE-EC96-98C2-BCEF-5F8671912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5400" b="1" dirty="0">
                <a:latin typeface="+mn-lt"/>
              </a:rPr>
              <a:t>Cyfieithwch y brawddegau yma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43206-4CB2-9F90-F467-CBDBC49D4CE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41257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3600" dirty="0"/>
              <a:t>I didn’t read the book.</a:t>
            </a:r>
          </a:p>
          <a:p>
            <a:pPr marL="0" indent="0">
              <a:buNone/>
            </a:pPr>
            <a:r>
              <a:rPr lang="cy-GB" sz="3600" dirty="0"/>
              <a:t>He didn’t eat the sandwich.</a:t>
            </a:r>
          </a:p>
          <a:p>
            <a:pPr marL="0" indent="0">
              <a:buNone/>
            </a:pPr>
            <a:r>
              <a:rPr lang="cy-GB" sz="3600" dirty="0"/>
              <a:t>She didn’t drive to work.</a:t>
            </a:r>
          </a:p>
          <a:p>
            <a:pPr marL="0" indent="0">
              <a:buNone/>
            </a:pPr>
            <a:r>
              <a:rPr lang="cy-GB" sz="3600" dirty="0"/>
              <a:t>They didn’t dance in the party.</a:t>
            </a:r>
          </a:p>
          <a:p>
            <a:pPr marL="0" indent="0">
              <a:buNone/>
            </a:pPr>
            <a:r>
              <a:rPr lang="cy-GB" sz="3600" dirty="0"/>
              <a:t>We didn’t finish the lesson.</a:t>
            </a:r>
          </a:p>
          <a:p>
            <a:pPr marL="0" indent="0">
              <a:buNone/>
            </a:pPr>
            <a:r>
              <a:rPr lang="cy-GB" sz="3600" dirty="0"/>
              <a:t>The children didn’t en</a:t>
            </a:r>
            <a:r>
              <a:rPr lang="en-GB" sz="3600" dirty="0"/>
              <a:t>joy the panto. </a:t>
            </a:r>
            <a:endParaRPr lang="cy-GB" sz="3600" dirty="0"/>
          </a:p>
        </p:txBody>
      </p:sp>
    </p:spTree>
    <p:extLst>
      <p:ext uri="{BB962C8B-B14F-4D97-AF65-F5344CB8AC3E}">
        <p14:creationId xmlns:p14="http://schemas.microsoft.com/office/powerpoint/2010/main" val="20708189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711481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6095330" y="61235"/>
            <a:ext cx="5752454" cy="82638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b="1" dirty="0" err="1">
                <a:solidFill>
                  <a:srgbClr val="002060"/>
                </a:solidFill>
                <a:ea typeface="Calibri"/>
                <a:cs typeface="Calibri"/>
              </a:rPr>
              <a:t>Tasg</a:t>
            </a:r>
            <a:r>
              <a:rPr lang="en-GB" sz="5400" b="1" dirty="0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GB" sz="5400" b="1" dirty="0" err="1">
                <a:solidFill>
                  <a:srgbClr val="002060"/>
                </a:solidFill>
                <a:ea typeface="Calibri"/>
                <a:cs typeface="Calibri"/>
              </a:rPr>
              <a:t>Llafar</a:t>
            </a:r>
            <a:endParaRPr lang="en-GB" sz="5400" b="1">
              <a:solidFill>
                <a:srgbClr val="002060"/>
              </a:solidFill>
              <a:ea typeface="Calibri"/>
              <a:cs typeface="Calibri"/>
            </a:endParaRPr>
          </a:p>
          <a:p>
            <a:endParaRPr lang="cy-GB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cy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Partner 1:  </a:t>
            </a:r>
            <a:r>
              <a:rPr lang="cy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Gofynnwch y cwestiynau yma i’ch partner.</a:t>
            </a:r>
            <a:endParaRPr lang="en-GB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cy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Partner 2:  </a:t>
            </a:r>
            <a:r>
              <a:rPr lang="cy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Atebwch y cwestiynau.</a:t>
            </a:r>
            <a:endParaRPr lang="en-GB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en-GB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y-GB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Godaist ti’n gynnar heddiw?</a:t>
            </a:r>
            <a:endParaRPr lang="en-GB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y-GB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Ddarllenaist ti lyfr neithiwr?</a:t>
            </a:r>
            <a:endParaRPr lang="en-GB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y-GB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Fwytaist</a:t>
            </a:r>
            <a:r>
              <a:rPr lang="cy-GB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ti frecwast y bore ‘ma?</a:t>
            </a:r>
            <a:endParaRPr lang="en-GB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y-GB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Edrychaist ti ar y teledu neithiwr?</a:t>
            </a:r>
            <a:endParaRPr lang="en-GB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y-GB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Gerddaist ti i’r wers heddiw?</a:t>
            </a:r>
            <a:endParaRPr lang="en-GB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GB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Nawr, newidiwch rôl – Partner 2 yn gofyn y cwestiynau a Partner 1 yn ateb.</a:t>
            </a:r>
            <a:endParaRPr lang="en-GB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Wedyn, meddyliwch am </a:t>
            </a:r>
            <a:r>
              <a:rPr lang="cy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5 cwestiwn </a:t>
            </a:r>
            <a:r>
              <a:rPr lang="cy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newydd i ofyn i’ch partner.</a:t>
            </a:r>
            <a:endParaRPr lang="en-GB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cy-GB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Gofynnwch ac atebwch gwestiynau eich gilydd.</a:t>
            </a:r>
            <a:endParaRPr lang="en-GB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sz="48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GB" sz="3600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GB" dirty="0">
              <a:solidFill>
                <a:srgbClr val="002060"/>
              </a:solidFill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10947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380331" y="2202718"/>
            <a:ext cx="11428039" cy="445750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>
                <a:solidFill>
                  <a:srgbClr val="002060"/>
                </a:solidFill>
                <a:ea typeface="Calibri"/>
                <a:cs typeface="Calibri"/>
              </a:rPr>
              <a:t>Dyma Steve 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Neithiwr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,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e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adre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coleg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Cyrhaeddodd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am bump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gloch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 </a:t>
            </a:r>
            <a:endParaRPr lang="en-GB" dirty="0">
              <a:solidFill>
                <a:srgbClr val="000000"/>
              </a:solidFill>
              <a:latin typeface="Calibri"/>
              <a:ea typeface="Calibri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  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e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ddillad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ymarfer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corff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gyrrodd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e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gampfa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  Am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hanner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</a:t>
            </a:r>
            <a:endParaRPr lang="en-GB">
              <a:solidFill>
                <a:srgbClr val="000000"/>
              </a:solidFill>
              <a:latin typeface="Calibri"/>
              <a:ea typeface="Calibri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wedi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chwech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,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gampfa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e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adre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,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ond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ffordd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 </a:t>
            </a:r>
            <a:endParaRPr lang="en-GB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  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e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brynu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pysgod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sglodion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swper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am saith </a:t>
            </a:r>
            <a:endParaRPr lang="en-GB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gloch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pysgod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sglodion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o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flaen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y teledu.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</a:t>
            </a:r>
            <a:endParaRPr lang="en-GB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bwyd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fawr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iawn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</a:t>
            </a:r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4D6862-D132-E21A-4594-2EE1BC4DEF8A}"/>
              </a:ext>
            </a:extLst>
          </p:cNvPr>
          <p:cNvSpPr txBox="1"/>
          <p:nvPr/>
        </p:nvSpPr>
        <p:spPr>
          <a:xfrm>
            <a:off x="3187263" y="60434"/>
            <a:ext cx="581747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err="1">
                <a:solidFill>
                  <a:srgbClr val="002060"/>
                </a:solidFill>
                <a:cs typeface="Calibri"/>
              </a:rPr>
              <a:t>Tasg</a:t>
            </a:r>
            <a:r>
              <a:rPr lang="en-GB" sz="4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4800" b="1" err="1">
                <a:solidFill>
                  <a:srgbClr val="002060"/>
                </a:solidFill>
                <a:cs typeface="Calibri"/>
              </a:rPr>
              <a:t>Wrando</a:t>
            </a:r>
            <a:r>
              <a:rPr lang="en-GB" sz="4800" b="1" dirty="0">
                <a:solidFill>
                  <a:srgbClr val="002060"/>
                </a:solidFill>
                <a:cs typeface="Calibri"/>
              </a:rPr>
              <a:t> / </a:t>
            </a:r>
            <a:r>
              <a:rPr lang="en-GB" sz="4800" b="1" err="1">
                <a:solidFill>
                  <a:srgbClr val="002060"/>
                </a:solidFill>
                <a:cs typeface="Calibri"/>
              </a:rPr>
              <a:t>Darllen</a:t>
            </a:r>
            <a:endParaRPr lang="en-GB" sz="4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95F7B5-5B28-B9D8-20B7-0F1B82DB8513}"/>
              </a:ext>
            </a:extLst>
          </p:cNvPr>
          <p:cNvSpPr txBox="1"/>
          <p:nvPr/>
        </p:nvSpPr>
        <p:spPr>
          <a:xfrm>
            <a:off x="375745" y="993228"/>
            <a:ext cx="7551682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200" b="1" dirty="0">
                <a:solidFill>
                  <a:srgbClr val="002060"/>
                </a:solidFill>
                <a:cs typeface="Segoe UI"/>
              </a:rPr>
              <a:t>Partner 1:  </a:t>
            </a:r>
            <a:r>
              <a:rPr lang="cy-GB" sz="2200" dirty="0">
                <a:solidFill>
                  <a:srgbClr val="002060"/>
                </a:solidFill>
                <a:cs typeface="Segoe UI"/>
              </a:rPr>
              <a:t>Darllenwch y darn ar y sleid nesaf i'ch partner.</a:t>
            </a:r>
            <a:endParaRPr lang="en-GB" sz="2200">
              <a:solidFill>
                <a:srgbClr val="002060"/>
              </a:solidFill>
              <a:cs typeface="Segoe UI"/>
            </a:endParaRPr>
          </a:p>
          <a:p>
            <a:r>
              <a:rPr lang="cy-GB" sz="2200" b="1" dirty="0">
                <a:solidFill>
                  <a:srgbClr val="002060"/>
                </a:solidFill>
                <a:cs typeface="Segoe UI"/>
              </a:rPr>
              <a:t>Partner 2:  </a:t>
            </a:r>
            <a:r>
              <a:rPr lang="cy-GB" sz="2200" dirty="0">
                <a:solidFill>
                  <a:srgbClr val="002060"/>
                </a:solidFill>
                <a:cs typeface="Segoe UI"/>
              </a:rPr>
              <a:t>Gwrandewch yn ofalus a llenwch y bylchau.</a:t>
            </a:r>
          </a:p>
          <a:p>
            <a:r>
              <a:rPr lang="cy-GB" sz="2200" dirty="0">
                <a:solidFill>
                  <a:srgbClr val="002060"/>
                </a:solidFill>
                <a:cs typeface="Segoe UI"/>
              </a:rPr>
              <a:t>Wedyn, newidiwch rôl!</a:t>
            </a:r>
          </a:p>
        </p:txBody>
      </p:sp>
      <p:pic>
        <p:nvPicPr>
          <p:cNvPr id="6" name="Picture 5" descr="Man face clipart design illustration 9383463 PNG">
            <a:extLst>
              <a:ext uri="{FF2B5EF4-FFF2-40B4-BE49-F238E27FC236}">
                <a16:creationId xmlns:a16="http://schemas.microsoft.com/office/drawing/2014/main" id="{D0C6AB6D-379E-38E2-61FE-D64EB502FA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9733" y="995198"/>
            <a:ext cx="1590675" cy="171450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7180674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488137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5753744" y="376546"/>
            <a:ext cx="6238557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  <a:ea typeface="Calibri"/>
                <a:cs typeface="Calibri"/>
              </a:rPr>
              <a:t>Dyma Steve</a:t>
            </a:r>
            <a:r>
              <a:rPr lang="en-GB" sz="4000" dirty="0">
                <a:solidFill>
                  <a:srgbClr val="000000"/>
                </a:solidFill>
                <a:latin typeface="Times"/>
                <a:ea typeface="Calibri"/>
                <a:cs typeface="Times"/>
              </a:rPr>
              <a:t> </a:t>
            </a:r>
            <a:endParaRPr lang="cy-GB" sz="40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en-GB" dirty="0"/>
          </a:p>
          <a:p>
            <a:endParaRPr lang="en-GB" sz="2800" dirty="0">
              <a:solidFill>
                <a:srgbClr val="002060"/>
              </a:solidFill>
              <a:latin typeface="Calibri"/>
              <a:ea typeface="Calibri"/>
              <a:cs typeface="Times"/>
            </a:endParaRPr>
          </a:p>
          <a:p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Neithiwr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,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cerddodd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e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adre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</a:t>
            </a:r>
            <a:endParaRPr lang="en-GB" sz="28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coleg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Cyrhaeddodd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am bump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gloch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Newidiodd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e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ddillad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ymarfer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corff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gyrrodd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e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gampfa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Am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hanner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wedi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chwech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,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gadawodd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gampfa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gyrrodd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e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adre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,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ond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ffordd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arhosodd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e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brynu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pysgod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sglodion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swper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Cyrhaeddodd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am saith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gloch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bwytodd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pysgod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sglodion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o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flaen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y teledu.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Mwynheuodd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e’r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bwyd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fawr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iawn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</a:t>
            </a:r>
            <a:endParaRPr lang="en-GB" sz="28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4" descr="Man face clipart design illustration 9383463 PNG">
            <a:extLst>
              <a:ext uri="{FF2B5EF4-FFF2-40B4-BE49-F238E27FC236}">
                <a16:creationId xmlns:a16="http://schemas.microsoft.com/office/drawing/2014/main" id="{6E320FB5-D097-DB55-3CC2-B8930DAE0B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5043" y="180646"/>
            <a:ext cx="1590675" cy="171450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160116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380331" y="2202718"/>
            <a:ext cx="11428039" cy="445750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 err="1">
                <a:solidFill>
                  <a:srgbClr val="002060"/>
                </a:solidFill>
                <a:ea typeface="Calibri"/>
                <a:cs typeface="Calibri"/>
              </a:rPr>
              <a:t>Dyma</a:t>
            </a:r>
            <a:r>
              <a:rPr lang="en-GB" sz="3600" b="1" dirty="0">
                <a:solidFill>
                  <a:srgbClr val="002060"/>
                </a:solidFill>
                <a:ea typeface="Calibri"/>
                <a:cs typeface="Calibri"/>
              </a:rPr>
              <a:t> Sioned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Ddoe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,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hi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adre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ysgol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wedi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blino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Cyrhaeddodd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hi’r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am bump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gloch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 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hi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baratoi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swper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teulu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 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teulu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gyri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cyw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iâr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fwyta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 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ôl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swper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 y plant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chwarae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ac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Sioned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swyddfa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weithio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 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____________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hi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lyfrau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blwyddyn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4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gyd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 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Ar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ôl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gorffen</a:t>
            </a:r>
            <a:r>
              <a:rPr lang="en-GB" sz="2800" dirty="0">
                <a:latin typeface="Calibri"/>
                <a:ea typeface="Calibri"/>
                <a:cs typeface="Times"/>
              </a:rPr>
              <a:t> y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marcio</a:t>
            </a:r>
            <a:r>
              <a:rPr lang="en-GB" sz="2800" dirty="0">
                <a:latin typeface="Calibri"/>
                <a:ea typeface="Calibri"/>
                <a:cs typeface="Times"/>
              </a:rPr>
              <a:t>,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___________</a:t>
            </a:r>
            <a:r>
              <a:rPr lang="en-GB" sz="2800" dirty="0">
                <a:latin typeface="Calibri"/>
                <a:ea typeface="Calibri"/>
                <a:cs typeface="Times"/>
              </a:rPr>
              <a:t> Sioned y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lolfa</a:t>
            </a:r>
            <a:r>
              <a:rPr lang="en-GB" sz="2800" dirty="0">
                <a:latin typeface="Calibri"/>
                <a:ea typeface="Calibri"/>
                <a:cs typeface="Times"/>
              </a:rPr>
              <a:t> ac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</a:t>
            </a:r>
            <a:r>
              <a:rPr lang="en-GB" sz="2800" dirty="0">
                <a:latin typeface="Calibri"/>
                <a:ea typeface="Calibri"/>
                <a:cs typeface="Times"/>
              </a:rPr>
              <a:t> hi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baned</a:t>
            </a:r>
            <a:r>
              <a:rPr lang="en-GB" sz="2800" dirty="0">
                <a:latin typeface="Calibri"/>
                <a:ea typeface="Calibri"/>
                <a:cs typeface="Times"/>
              </a:rPr>
              <a:t> o de. 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___________</a:t>
            </a:r>
            <a:r>
              <a:rPr lang="en-GB" sz="2800" dirty="0">
                <a:latin typeface="Calibri"/>
                <a:ea typeface="Calibri"/>
                <a:cs typeface="Times"/>
              </a:rPr>
              <a:t> hi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ar</a:t>
            </a:r>
            <a:r>
              <a:rPr lang="en-GB" sz="2800" dirty="0">
                <a:latin typeface="Calibri"/>
                <a:ea typeface="Calibri"/>
                <a:cs typeface="Times"/>
              </a:rPr>
              <a:t> y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soffa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wylio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ei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hoff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raglen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deledu</a:t>
            </a:r>
            <a:r>
              <a:rPr lang="en-GB" sz="2800" dirty="0">
                <a:latin typeface="Calibri"/>
                <a:ea typeface="Calibri"/>
                <a:cs typeface="Times"/>
              </a:rPr>
              <a:t>.  </a:t>
            </a:r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4D6862-D132-E21A-4594-2EE1BC4DEF8A}"/>
              </a:ext>
            </a:extLst>
          </p:cNvPr>
          <p:cNvSpPr txBox="1"/>
          <p:nvPr/>
        </p:nvSpPr>
        <p:spPr>
          <a:xfrm>
            <a:off x="3187263" y="60434"/>
            <a:ext cx="581747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err="1">
                <a:solidFill>
                  <a:srgbClr val="002060"/>
                </a:solidFill>
                <a:cs typeface="Calibri"/>
              </a:rPr>
              <a:t>Tasg</a:t>
            </a:r>
            <a:r>
              <a:rPr lang="en-GB" sz="4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4800" b="1" err="1">
                <a:solidFill>
                  <a:srgbClr val="002060"/>
                </a:solidFill>
                <a:cs typeface="Calibri"/>
              </a:rPr>
              <a:t>Wrando</a:t>
            </a:r>
            <a:r>
              <a:rPr lang="en-GB" sz="4800" b="1" dirty="0">
                <a:solidFill>
                  <a:srgbClr val="002060"/>
                </a:solidFill>
                <a:cs typeface="Calibri"/>
              </a:rPr>
              <a:t> / </a:t>
            </a:r>
            <a:r>
              <a:rPr lang="en-GB" sz="4800" b="1" err="1">
                <a:solidFill>
                  <a:srgbClr val="002060"/>
                </a:solidFill>
                <a:cs typeface="Calibri"/>
              </a:rPr>
              <a:t>Darllen</a:t>
            </a:r>
            <a:endParaRPr lang="en-GB" sz="4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95F7B5-5B28-B9D8-20B7-0F1B82DB8513}"/>
              </a:ext>
            </a:extLst>
          </p:cNvPr>
          <p:cNvSpPr txBox="1"/>
          <p:nvPr/>
        </p:nvSpPr>
        <p:spPr>
          <a:xfrm>
            <a:off x="375745" y="993228"/>
            <a:ext cx="7551682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200" b="1" dirty="0">
                <a:solidFill>
                  <a:srgbClr val="002060"/>
                </a:solidFill>
                <a:cs typeface="Segoe UI"/>
              </a:rPr>
              <a:t>Partner 1:  </a:t>
            </a:r>
            <a:r>
              <a:rPr lang="cy-GB" sz="2200" dirty="0">
                <a:solidFill>
                  <a:srgbClr val="002060"/>
                </a:solidFill>
                <a:cs typeface="Segoe UI"/>
              </a:rPr>
              <a:t>Darllenwch y darn ar y sleid nesaf i'ch partner.</a:t>
            </a:r>
            <a:endParaRPr lang="en-GB" sz="2200" dirty="0">
              <a:solidFill>
                <a:srgbClr val="002060"/>
              </a:solidFill>
              <a:cs typeface="Segoe UI"/>
            </a:endParaRPr>
          </a:p>
          <a:p>
            <a:r>
              <a:rPr lang="cy-GB" sz="2200" b="1" dirty="0">
                <a:solidFill>
                  <a:srgbClr val="002060"/>
                </a:solidFill>
                <a:cs typeface="Segoe UI"/>
              </a:rPr>
              <a:t>Partner 2:  </a:t>
            </a:r>
            <a:r>
              <a:rPr lang="cy-GB" sz="2200" dirty="0">
                <a:solidFill>
                  <a:srgbClr val="002060"/>
                </a:solidFill>
                <a:cs typeface="Segoe UI"/>
              </a:rPr>
              <a:t>Gwrandewch yn ofalus a llenwch y bylchau.</a:t>
            </a:r>
          </a:p>
          <a:p>
            <a:r>
              <a:rPr lang="cy-GB" sz="2200" dirty="0">
                <a:solidFill>
                  <a:srgbClr val="002060"/>
                </a:solidFill>
                <a:cs typeface="Segoe UI"/>
              </a:rPr>
              <a:t>Wedyn, newidiwch rôl!</a:t>
            </a:r>
          </a:p>
        </p:txBody>
      </p:sp>
      <p:pic>
        <p:nvPicPr>
          <p:cNvPr id="7" name="Picture 6" descr="A cartoon of a person with brown hair&#10;&#10;Description automatically generated">
            <a:extLst>
              <a:ext uri="{FF2B5EF4-FFF2-40B4-BE49-F238E27FC236}">
                <a16:creationId xmlns:a16="http://schemas.microsoft.com/office/drawing/2014/main" id="{DFBD5357-9D62-975C-6510-94BA45F278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5038" y="891431"/>
            <a:ext cx="1714500" cy="191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7065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488137" cy="685243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895D238-B20B-115E-0A36-07656F0E5CB2}"/>
              </a:ext>
            </a:extLst>
          </p:cNvPr>
          <p:cNvSpPr/>
          <p:nvPr/>
        </p:nvSpPr>
        <p:spPr>
          <a:xfrm>
            <a:off x="5482882" y="0"/>
            <a:ext cx="6709118" cy="6858000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5753744" y="376546"/>
            <a:ext cx="6238557" cy="5724644"/>
          </a:xfrm>
          <a:prstGeom prst="rect">
            <a:avLst/>
          </a:prstGeom>
          <a:solidFill>
            <a:srgbClr val="CCF9FF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 err="1">
                <a:solidFill>
                  <a:srgbClr val="002060"/>
                </a:solidFill>
                <a:ea typeface="Calibri"/>
                <a:cs typeface="Calibri"/>
              </a:rPr>
              <a:t>Dyma</a:t>
            </a:r>
            <a:r>
              <a:rPr lang="en-GB" sz="4000" b="1" dirty="0">
                <a:solidFill>
                  <a:srgbClr val="002060"/>
                </a:solidFill>
                <a:ea typeface="Calibri"/>
                <a:cs typeface="Calibri"/>
              </a:rPr>
              <a:t> Sioned</a:t>
            </a:r>
            <a:r>
              <a:rPr lang="en-GB" sz="4000" dirty="0">
                <a:solidFill>
                  <a:srgbClr val="000000"/>
                </a:solidFill>
                <a:latin typeface="Times"/>
                <a:ea typeface="Calibri"/>
                <a:cs typeface="Times"/>
              </a:rPr>
              <a:t> </a:t>
            </a:r>
            <a:endParaRPr lang="cy-GB" sz="40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en-GB" dirty="0"/>
          </a:p>
          <a:p>
            <a:endParaRPr lang="en-GB" sz="2800" dirty="0">
              <a:solidFill>
                <a:srgbClr val="002060"/>
              </a:solidFill>
              <a:latin typeface="Calibri"/>
              <a:ea typeface="Calibri"/>
              <a:cs typeface="Times"/>
            </a:endParaRPr>
          </a:p>
          <a:p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Ddoe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,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daeth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hi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adre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ysgol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wedi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blino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Cyrhaeddodd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hi’r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am bump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o’r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gloch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 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Gwnaeth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hi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baratoi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swper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teulu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 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Cafodd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teulu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gyri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cyw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iâr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fwyta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 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ôl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swper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aeth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  y plant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chwarae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ac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aeth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Sioned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i’r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swyddfa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weithio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 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Marciodd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hi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lyfrau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blwyddyn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4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gyd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Times"/>
              </a:rPr>
              <a:t>. </a:t>
            </a:r>
            <a:r>
              <a:rPr lang="en-GB" sz="2800" b="1" dirty="0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 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Ar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ôl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gorffen</a:t>
            </a:r>
            <a:r>
              <a:rPr lang="en-GB" sz="2800" dirty="0">
                <a:latin typeface="Calibri"/>
                <a:ea typeface="Calibri"/>
                <a:cs typeface="Times"/>
              </a:rPr>
              <a:t> y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marcio</a:t>
            </a:r>
            <a:r>
              <a:rPr lang="en-GB" sz="2800" dirty="0">
                <a:latin typeface="Calibri"/>
                <a:ea typeface="Calibri"/>
                <a:cs typeface="Times"/>
              </a:rPr>
              <a:t>,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taclusodd</a:t>
            </a:r>
            <a:r>
              <a:rPr lang="en-GB" sz="2800" dirty="0">
                <a:latin typeface="Calibri"/>
                <a:ea typeface="Calibri"/>
                <a:cs typeface="Times"/>
              </a:rPr>
              <a:t> Sioned y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lolfa</a:t>
            </a:r>
            <a:r>
              <a:rPr lang="en-GB" sz="2800" dirty="0">
                <a:latin typeface="Calibri"/>
                <a:ea typeface="Calibri"/>
                <a:cs typeface="Times"/>
              </a:rPr>
              <a:t> ac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yfodd</a:t>
            </a:r>
            <a:r>
              <a:rPr lang="en-GB" sz="2800" dirty="0">
                <a:latin typeface="Calibri"/>
                <a:ea typeface="Calibri"/>
                <a:cs typeface="Times"/>
              </a:rPr>
              <a:t> hi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baned</a:t>
            </a:r>
            <a:r>
              <a:rPr lang="en-GB" sz="2800" dirty="0">
                <a:latin typeface="Calibri"/>
                <a:ea typeface="Calibri"/>
                <a:cs typeface="Times"/>
              </a:rPr>
              <a:t> o de.  </a:t>
            </a:r>
            <a:r>
              <a:rPr lang="en-GB" sz="2800" b="1" dirty="0" err="1">
                <a:solidFill>
                  <a:srgbClr val="FF0000"/>
                </a:solidFill>
                <a:latin typeface="Calibri"/>
                <a:ea typeface="Calibri"/>
                <a:cs typeface="Times"/>
              </a:rPr>
              <a:t>Eisteddodd</a:t>
            </a:r>
            <a:r>
              <a:rPr lang="en-GB" sz="2800" dirty="0">
                <a:latin typeface="Calibri"/>
                <a:ea typeface="Calibri"/>
                <a:cs typeface="Times"/>
              </a:rPr>
              <a:t> hi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ar</a:t>
            </a:r>
            <a:r>
              <a:rPr lang="en-GB" sz="2800" dirty="0">
                <a:latin typeface="Calibri"/>
                <a:ea typeface="Calibri"/>
                <a:cs typeface="Times"/>
              </a:rPr>
              <a:t> y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soffa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i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wylio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ei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hoff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raglen</a:t>
            </a:r>
            <a:r>
              <a:rPr lang="en-GB" sz="2800" dirty="0">
                <a:latin typeface="Calibri"/>
                <a:ea typeface="Calibri"/>
                <a:cs typeface="Times"/>
              </a:rPr>
              <a:t> </a:t>
            </a:r>
            <a:r>
              <a:rPr lang="en-GB" sz="2800" dirty="0" err="1">
                <a:latin typeface="Calibri"/>
                <a:ea typeface="Calibri"/>
                <a:cs typeface="Times"/>
              </a:rPr>
              <a:t>deledu</a:t>
            </a:r>
            <a:r>
              <a:rPr lang="en-GB" sz="2800" dirty="0">
                <a:latin typeface="Calibri"/>
                <a:ea typeface="Calibri"/>
                <a:cs typeface="Times"/>
              </a:rPr>
              <a:t>.</a:t>
            </a:r>
            <a:endParaRPr lang="en-GB" sz="28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765086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CA171-BEAC-7D6A-390F-DCC71C3CE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b="1" dirty="0" err="1">
                <a:solidFill>
                  <a:srgbClr val="002060"/>
                </a:solidFill>
                <a:ea typeface="Calibri"/>
                <a:cs typeface="Calibri"/>
              </a:rPr>
              <a:t>Defnyddio</a:t>
            </a:r>
            <a:r>
              <a:rPr lang="en-GB" sz="48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4800" b="1" dirty="0" err="1">
                <a:solidFill>
                  <a:srgbClr val="002060"/>
                </a:solidFill>
                <a:ea typeface="Calibri"/>
                <a:cs typeface="Calibri"/>
              </a:rPr>
              <a:t>lluniau</a:t>
            </a:r>
            <a:r>
              <a:rPr lang="en-GB" sz="48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4800" b="1" dirty="0" err="1">
                <a:solidFill>
                  <a:srgbClr val="002060"/>
                </a:solidFill>
                <a:ea typeface="Calibri"/>
                <a:cs typeface="Calibri"/>
              </a:rPr>
              <a:t>fel</a:t>
            </a:r>
            <a:r>
              <a:rPr lang="en-GB" sz="48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4800" b="1" dirty="0" err="1">
                <a:solidFill>
                  <a:srgbClr val="002060"/>
                </a:solidFill>
                <a:ea typeface="Calibri"/>
                <a:cs typeface="Calibri"/>
              </a:rPr>
              <a:t>sbardun</a:t>
            </a:r>
            <a:br>
              <a:rPr lang="en-GB" sz="4800" b="1" dirty="0">
                <a:solidFill>
                  <a:srgbClr val="002060"/>
                </a:solidFill>
                <a:ea typeface="Calibri"/>
                <a:cs typeface="Calibri"/>
              </a:rPr>
            </a:br>
            <a:r>
              <a:rPr lang="en-GB" sz="4800" b="1" dirty="0">
                <a:solidFill>
                  <a:srgbClr val="002060"/>
                </a:solidFill>
                <a:ea typeface="Calibri"/>
                <a:cs typeface="Calibri"/>
              </a:rPr>
              <a:t>Using pictures as a prompts</a:t>
            </a:r>
            <a:endParaRPr lang="cy-GB" sz="4800" dirty="0"/>
          </a:p>
        </p:txBody>
      </p:sp>
      <p:pic>
        <p:nvPicPr>
          <p:cNvPr id="4" name="Picture 3" descr="5 Famous Seaside Towns, Then and Now | Regatta Blog">
            <a:extLst>
              <a:ext uri="{FF2B5EF4-FFF2-40B4-BE49-F238E27FC236}">
                <a16:creationId xmlns:a16="http://schemas.microsoft.com/office/drawing/2014/main" id="{EBF5EE17-5E63-2212-CA21-6B186BDDDB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474" y="1690688"/>
            <a:ext cx="3192570" cy="237735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Regional theme parks bounce back from COVID closures, enjoy higher pricing  power | S&amp;P Global Market Intelligence">
            <a:extLst>
              <a:ext uri="{FF2B5EF4-FFF2-40B4-BE49-F238E27FC236}">
                <a16:creationId xmlns:a16="http://schemas.microsoft.com/office/drawing/2014/main" id="{8618500F-AD0E-107D-EE5F-0BC4B518A4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973" y="4443304"/>
            <a:ext cx="3674677" cy="2080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Forest Lake Camping Ground, Winchester New Hampshire">
            <a:extLst>
              <a:ext uri="{FF2B5EF4-FFF2-40B4-BE49-F238E27FC236}">
                <a16:creationId xmlns:a16="http://schemas.microsoft.com/office/drawing/2014/main" id="{2B7B09A0-EE40-F06A-D88E-133E56CFC4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49" y="3930574"/>
            <a:ext cx="3523456" cy="256230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Wales left the pitch after their late draw with USA with a sense of relief.  The feeling relayed in the post match interviews was clear, Wales could not  lose the first game,">
            <a:extLst>
              <a:ext uri="{FF2B5EF4-FFF2-40B4-BE49-F238E27FC236}">
                <a16:creationId xmlns:a16="http://schemas.microsoft.com/office/drawing/2014/main" id="{B864AA2F-3614-A32A-A58E-33D46B3ECF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8576" y="3940295"/>
            <a:ext cx="3586935" cy="239129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London Connection | University of London">
            <a:extLst>
              <a:ext uri="{FF2B5EF4-FFF2-40B4-BE49-F238E27FC236}">
                <a16:creationId xmlns:a16="http://schemas.microsoft.com/office/drawing/2014/main" id="{D4D56A9C-A906-7AB3-D6D5-082D78F1AD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49" y="1813560"/>
            <a:ext cx="3523457" cy="1981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Fifteen of the best ski resorts for late season snow | The Independent">
            <a:extLst>
              <a:ext uri="{FF2B5EF4-FFF2-40B4-BE49-F238E27FC236}">
                <a16:creationId xmlns:a16="http://schemas.microsoft.com/office/drawing/2014/main" id="{A2641E85-F3FE-209F-AC72-541F471EE76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8576" y="655321"/>
            <a:ext cx="3696082" cy="27736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86811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711481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6134744" y="258304"/>
            <a:ext cx="5752454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b="1" dirty="0" err="1">
                <a:solidFill>
                  <a:srgbClr val="002060"/>
                </a:solidFill>
                <a:ea typeface="Calibri"/>
                <a:cs typeface="Calibri"/>
              </a:rPr>
              <a:t>Tasg</a:t>
            </a:r>
            <a:r>
              <a:rPr lang="en-GB" sz="54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ea typeface="Calibri"/>
                <a:cs typeface="Calibri"/>
              </a:rPr>
              <a:t>Ysgrifennu</a:t>
            </a:r>
            <a:endParaRPr lang="en-GB" sz="54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GB" sz="48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3600" b="1" dirty="0" err="1">
                <a:solidFill>
                  <a:srgbClr val="002060"/>
                </a:solidFill>
                <a:cs typeface="Calibri"/>
              </a:rPr>
              <a:t>Ysgrifennwch</a:t>
            </a:r>
            <a:r>
              <a:rPr lang="en-GB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GB" sz="3600" b="1" dirty="0" err="1">
                <a:solidFill>
                  <a:srgbClr val="002060"/>
                </a:solidFill>
                <a:cs typeface="Calibri"/>
              </a:rPr>
              <a:t>dyddiadur</a:t>
            </a:r>
            <a:r>
              <a:rPr lang="en-GB" sz="3600" b="1" dirty="0">
                <a:solidFill>
                  <a:srgbClr val="002060"/>
                </a:solidFill>
                <a:cs typeface="Calibri"/>
              </a:rPr>
              <a:t> / </a:t>
            </a:r>
            <a:r>
              <a:rPr lang="en-GB" sz="3600" b="1" dirty="0" err="1">
                <a:solidFill>
                  <a:srgbClr val="002060"/>
                </a:solidFill>
                <a:cs typeface="Calibri"/>
              </a:rPr>
              <a:t>cerdyn</a:t>
            </a:r>
            <a:r>
              <a:rPr lang="en-GB" sz="3600" b="1" dirty="0">
                <a:solidFill>
                  <a:srgbClr val="002060"/>
                </a:solidFill>
                <a:cs typeface="Calibri"/>
              </a:rPr>
              <a:t> post </a:t>
            </a:r>
            <a:r>
              <a:rPr lang="en-GB" sz="36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GB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cs typeface="Calibri"/>
              </a:rPr>
              <a:t>defnyddio'r</a:t>
            </a:r>
            <a:r>
              <a:rPr lang="en-GB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cs typeface="Calibri"/>
              </a:rPr>
              <a:t>berfau</a:t>
            </a:r>
            <a:r>
              <a:rPr lang="en-GB" sz="3600" b="1" dirty="0">
                <a:solidFill>
                  <a:srgbClr val="002060"/>
                </a:solidFill>
                <a:cs typeface="Calibri"/>
              </a:rPr>
              <a:t> a </a:t>
            </a:r>
            <a:r>
              <a:rPr lang="en-GB" sz="3600" b="1" dirty="0" err="1">
                <a:solidFill>
                  <a:srgbClr val="002060"/>
                </a:solidFill>
                <a:cs typeface="Calibri"/>
              </a:rPr>
              <a:t>ddysgwyd</a:t>
            </a:r>
            <a:r>
              <a:rPr lang="en-GB" sz="3600" b="1" dirty="0">
                <a:solidFill>
                  <a:srgbClr val="002060"/>
                </a:solidFill>
                <a:cs typeface="Calibri"/>
              </a:rPr>
              <a:t>.</a:t>
            </a:r>
          </a:p>
          <a:p>
            <a:pPr algn="ctr"/>
            <a:endParaRPr lang="en-GB" sz="36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GB" sz="36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sz="2800" i="1" dirty="0">
                <a:solidFill>
                  <a:srgbClr val="002060"/>
                </a:solidFill>
                <a:cs typeface="Calibri"/>
              </a:rPr>
              <a:t>Write a diary entry / postcard using the past tense verbs you have learnt in the last few lectures.</a:t>
            </a:r>
          </a:p>
          <a:p>
            <a:pPr algn="ctr"/>
            <a:endParaRPr lang="en-GB" sz="3600" i="1" dirty="0">
              <a:solidFill>
                <a:srgbClr val="7030A0"/>
              </a:solidFill>
              <a:cs typeface="Calibri"/>
            </a:endParaRPr>
          </a:p>
          <a:p>
            <a:pPr marL="342900" indent="-342900">
              <a:buAutoNum type="arabicPeriod"/>
            </a:pPr>
            <a:endParaRPr lang="en-GB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558841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336866" y="5305075"/>
            <a:ext cx="3673249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4262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87777" y="1656035"/>
            <a:ext cx="6356405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</a:t>
            </a:r>
            <a:endParaRPr lang="en-US" dirty="0"/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145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961</TotalTime>
  <Words>1052</Words>
  <Application>Microsoft Macintosh PowerPoint</Application>
  <PresentationFormat>Widescreen</PresentationFormat>
  <Paragraphs>175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Avenir</vt:lpstr>
      <vt:lpstr>Calibri</vt:lpstr>
      <vt:lpstr>Calibri Light</vt:lpstr>
      <vt:lpstr>Times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Cyfieithwch y brawddegau yma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Defnyddio lluniau fel sbardun Using pictures as a prompts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Eleri Powell</cp:lastModifiedBy>
  <cp:revision>321</cp:revision>
  <dcterms:created xsi:type="dcterms:W3CDTF">2023-11-13T09:13:15Z</dcterms:created>
  <dcterms:modified xsi:type="dcterms:W3CDTF">2023-11-16T13:22:12Z</dcterms:modified>
</cp:coreProperties>
</file>