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8" r:id="rId12"/>
    <p:sldId id="269" r:id="rId13"/>
    <p:sldId id="270" r:id="rId14"/>
    <p:sldId id="266"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1352" autoAdjust="0"/>
  </p:normalViewPr>
  <p:slideViewPr>
    <p:cSldViewPr snapToGrid="0">
      <p:cViewPr>
        <p:scale>
          <a:sx n="100" d="100"/>
          <a:sy n="100" d="100"/>
        </p:scale>
        <p:origin x="-72" y="79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E94425-3EE8-4D7A-B107-0BF04BE06214}" type="datetimeFigureOut">
              <a:rPr lang="en-US" smtClean="0"/>
              <a:t>7/15/2023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465C33-5331-43CF-8F7B-0B3F5348F896}" type="slidenum">
              <a:rPr lang="en-US" smtClean="0"/>
              <a:t>‹#›</a:t>
            </a:fld>
            <a:endParaRPr lang="en-US"/>
          </a:p>
        </p:txBody>
      </p:sp>
    </p:spTree>
    <p:extLst>
      <p:ext uri="{BB962C8B-B14F-4D97-AF65-F5344CB8AC3E}">
        <p14:creationId xmlns:p14="http://schemas.microsoft.com/office/powerpoint/2010/main" val="1704931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465C33-5331-43CF-8F7B-0B3F5348F896}" type="slidenum">
              <a:rPr lang="en-US" smtClean="0"/>
              <a:t>1</a:t>
            </a:fld>
            <a:endParaRPr lang="en-US"/>
          </a:p>
        </p:txBody>
      </p:sp>
    </p:spTree>
    <p:extLst>
      <p:ext uri="{BB962C8B-B14F-4D97-AF65-F5344CB8AC3E}">
        <p14:creationId xmlns:p14="http://schemas.microsoft.com/office/powerpoint/2010/main" val="3911846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rPr>
              <a:t>Change can occur at various levels, including individual, team, departmental, or </a:t>
            </a:r>
            <a:r>
              <a:rPr lang="en-US" sz="1800" dirty="0" err="1">
                <a:solidFill>
                  <a:srgbClr val="000000"/>
                </a:solidFill>
                <a:effectLst/>
                <a:latin typeface="Times New Roman" panose="02020603050405020304" pitchFamily="18" charset="0"/>
                <a:ea typeface="Times New Roman" panose="02020603050405020304" pitchFamily="18" charset="0"/>
              </a:rPr>
              <a:t>organisational</a:t>
            </a:r>
            <a:r>
              <a:rPr lang="en-US" sz="1800" dirty="0">
                <a:solidFill>
                  <a:srgbClr val="000000"/>
                </a:solidFill>
                <a:effectLst/>
                <a:latin typeface="Times New Roman" panose="02020603050405020304" pitchFamily="18" charset="0"/>
                <a:ea typeface="Times New Roman" panose="02020603050405020304" pitchFamily="18" charset="0"/>
              </a:rPr>
              <a:t>, and can be influenced by a variety of factors, including technological advancements, market trends, competition, regulatory requirements, or internal factors such as restructuring, mergers, or acquisitions.</a:t>
            </a:r>
            <a:r>
              <a:rPr lang="en-US" sz="1800">
                <a:solidFill>
                  <a:srgbClr val="000000"/>
                </a:solidFill>
                <a:effectLst/>
                <a:latin typeface="Times New Roman" panose="02020603050405020304" pitchFamily="18" charset="0"/>
                <a:ea typeface="Times New Roman" panose="02020603050405020304" pitchFamily="18" charset="0"/>
              </a:rPr>
              <a:t> </a:t>
            </a:r>
            <a:r>
              <a:rPr lang="en-US" sz="1800" smtClean="0">
                <a:solidFill>
                  <a:srgbClr val="000000"/>
                </a:solidFill>
                <a:effectLst/>
                <a:latin typeface="Times New Roman" panose="02020603050405020304" pitchFamily="18" charset="0"/>
                <a:ea typeface="Times New Roman" panose="02020603050405020304" pitchFamily="18" charset="0"/>
              </a:rPr>
              <a:t>Such changes are allowing only quality rentals with proper safety measurements to be listed on the platform, monitoring feedback from the users using AI and Natural Language Processing (NLP) and show suggesstions according to the requirements.</a:t>
            </a:r>
            <a:endParaRPr lang="en-US" sz="180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2</a:t>
            </a:fld>
            <a:endParaRPr lang="en-US"/>
          </a:p>
        </p:txBody>
      </p:sp>
    </p:spTree>
    <p:extLst>
      <p:ext uri="{BB962C8B-B14F-4D97-AF65-F5344CB8AC3E}">
        <p14:creationId xmlns:p14="http://schemas.microsoft.com/office/powerpoint/2010/main" val="754264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smtClean="0">
                <a:solidFill>
                  <a:srgbClr val="000000"/>
                </a:solidFill>
                <a:effectLst/>
                <a:latin typeface="Times New Roman" panose="02020603050405020304" pitchFamily="18" charset="0"/>
                <a:ea typeface="Times New Roman" panose="02020603050405020304" pitchFamily="18" charset="0"/>
              </a:rPr>
              <a:t>The company's culture of innovation, agility, and customer-centricity aided in its response to the pandemic. Compoany</a:t>
            </a:r>
            <a:r>
              <a:rPr lang="en-US" sz="1800" baseline="0" smtClean="0">
                <a:solidFill>
                  <a:srgbClr val="000000"/>
                </a:solidFill>
                <a:effectLst/>
                <a:latin typeface="Times New Roman" panose="02020603050405020304" pitchFamily="18" charset="0"/>
                <a:ea typeface="Times New Roman" panose="02020603050405020304" pitchFamily="18" charset="0"/>
              </a:rPr>
              <a:t> </a:t>
            </a:r>
            <a:r>
              <a:rPr lang="en-US" sz="1800" smtClean="0">
                <a:solidFill>
                  <a:srgbClr val="000000"/>
                </a:solidFill>
                <a:effectLst/>
                <a:latin typeface="Times New Roman" panose="02020603050405020304" pitchFamily="18" charset="0"/>
                <a:ea typeface="Times New Roman" panose="02020603050405020304" pitchFamily="18" charset="0"/>
              </a:rPr>
              <a:t>adapt changes rapidly as per the requirement of market conditions, the company's leadership encouraged employees to think creatively and act quickly.</a:t>
            </a:r>
            <a:endParaRPr lang="en-US" sz="1800" smtClean="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smtClean="0">
                <a:solidFill>
                  <a:srgbClr val="000000"/>
                </a:solidFill>
                <a:effectLst/>
                <a:latin typeface="Times New Roman" panose="02020603050405020304" pitchFamily="18" charset="0"/>
                <a:ea typeface="Times New Roman" panose="02020603050405020304" pitchFamily="18" charset="0"/>
              </a:rPr>
              <a:t>Airbnb </a:t>
            </a:r>
            <a:r>
              <a:rPr lang="en-US" sz="1800" dirty="0">
                <a:solidFill>
                  <a:srgbClr val="000000"/>
                </a:solidFill>
                <a:effectLst/>
                <a:latin typeface="Times New Roman" panose="02020603050405020304" pitchFamily="18" charset="0"/>
                <a:ea typeface="Times New Roman" panose="02020603050405020304" pitchFamily="18" charset="0"/>
              </a:rPr>
              <a:t>was able to navigate the pandemic's challenges and emerge as a stronger and more resilient company by leveraging these factors.</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3</a:t>
            </a:fld>
            <a:endParaRPr lang="en-US"/>
          </a:p>
        </p:txBody>
      </p:sp>
    </p:spTree>
    <p:extLst>
      <p:ext uri="{BB962C8B-B14F-4D97-AF65-F5344CB8AC3E}">
        <p14:creationId xmlns:p14="http://schemas.microsoft.com/office/powerpoint/2010/main" val="4144611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Times New Roman" panose="02020603050405020304" pitchFamily="18" charset="0"/>
              </a:rPr>
              <a:t>The company's strengths and opportunities provide a solid foundation for growth and innovation, but it must continue to address its weaknesses and threats in order to maintain its competitive advantage and market </a:t>
            </a:r>
            <a:r>
              <a:rPr lang="en-US" sz="1800">
                <a:solidFill>
                  <a:srgbClr val="000000"/>
                </a:solidFill>
                <a:effectLst/>
                <a:latin typeface="Times New Roman" panose="02020603050405020304" pitchFamily="18" charset="0"/>
                <a:ea typeface="Times New Roman" panose="02020603050405020304" pitchFamily="18" charset="0"/>
              </a:rPr>
              <a:t>position</a:t>
            </a:r>
            <a:r>
              <a:rPr lang="en-US" sz="1800" smtClean="0">
                <a:solidFill>
                  <a:srgbClr val="000000"/>
                </a:solidFill>
                <a:effectLst/>
                <a:latin typeface="Times New Roman" panose="02020603050405020304" pitchFamily="18" charset="0"/>
                <a:ea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smtClean="0">
              <a:solidFill>
                <a:srgbClr val="000000"/>
              </a:solidFill>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smtClean="0">
                <a:solidFill>
                  <a:srgbClr val="000000"/>
                </a:solidFill>
                <a:effectLst/>
                <a:latin typeface="Times New Roman" panose="02020603050405020304" pitchFamily="18" charset="0"/>
                <a:ea typeface="Times New Roman" panose="02020603050405020304" pitchFamily="18" charset="0"/>
              </a:rPr>
              <a:t>Strength</a:t>
            </a:r>
            <a:r>
              <a:rPr lang="en-US" sz="1800" baseline="0" smtClean="0">
                <a:solidFill>
                  <a:srgbClr val="000000"/>
                </a:solidFill>
                <a:effectLst/>
                <a:latin typeface="Times New Roman" panose="02020603050405020304" pitchFamily="18" charset="0"/>
                <a:ea typeface="Times New Roman" panose="02020603050405020304" pitchFamily="18" charset="0"/>
              </a:rPr>
              <a:t> </a:t>
            </a: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800" smtClean="0">
                <a:solidFill>
                  <a:srgbClr val="000000"/>
                </a:solidFill>
                <a:effectLst/>
                <a:latin typeface="Times New Roman" panose="02020603050405020304" pitchFamily="18" charset="0"/>
                <a:ea typeface="Times New Roman" panose="02020603050405020304" pitchFamily="18" charset="0"/>
              </a:rPr>
              <a:t>Airbnb is a well-known brand with a reputation for providing unique and personalised travel experiences.</a:t>
            </a:r>
            <a:endParaRPr lang="en-US" sz="1800" smtClean="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800" smtClean="0">
                <a:solidFill>
                  <a:srgbClr val="000000"/>
                </a:solidFill>
                <a:effectLst/>
                <a:latin typeface="Times New Roman" panose="02020603050405020304" pitchFamily="18" charset="0"/>
                <a:ea typeface="Times New Roman" panose="02020603050405020304" pitchFamily="18" charset="0"/>
              </a:rPr>
              <a:t>Airbnb's platform offers a unique and flexible way for hosts to rent out their properties, as well as for guests to find accommodations that meet their specific needs </a:t>
            </a:r>
          </a:p>
          <a:p>
            <a:pPr marL="0" marR="0" lvl="0" indent="0" algn="just" fontAlgn="base">
              <a:lnSpc>
                <a:spcPct val="150000"/>
              </a:lnSpc>
              <a:spcBef>
                <a:spcPts val="0"/>
              </a:spcBef>
              <a:spcAft>
                <a:spcPts val="0"/>
              </a:spcAft>
              <a:buSzPts val="1000"/>
              <a:buFont typeface="Symbol" panose="05050102010706020507" pitchFamily="18" charset="2"/>
              <a:buNone/>
              <a:tabLst>
                <a:tab pos="457200" algn="l"/>
              </a:tabLst>
            </a:pPr>
            <a:r>
              <a:rPr lang="en-US" sz="1800" b="1" smtClean="0">
                <a:solidFill>
                  <a:srgbClr val="000000"/>
                </a:solidFill>
                <a:effectLst/>
                <a:latin typeface="Times New Roman" panose="02020603050405020304" pitchFamily="18" charset="0"/>
                <a:ea typeface="Times New Roman" panose="02020603050405020304" pitchFamily="18" charset="0"/>
              </a:rPr>
              <a:t>Weakness</a:t>
            </a:r>
          </a:p>
          <a:p>
            <a:pPr marL="0" marR="0" lvl="0" indent="0" algn="just" defTabSz="914400" rtl="0" eaLnBrk="1" fontAlgn="base" latinLnBrk="0" hangingPunct="1">
              <a:lnSpc>
                <a:spcPct val="150000"/>
              </a:lnSpc>
              <a:spcBef>
                <a:spcPts val="0"/>
              </a:spcBef>
              <a:spcAft>
                <a:spcPts val="0"/>
              </a:spcAft>
              <a:buClrTx/>
              <a:buSzPts val="1000"/>
              <a:buFont typeface="Symbol" panose="05050102010706020507" pitchFamily="18" charset="2"/>
              <a:buNone/>
              <a:tabLst>
                <a:tab pos="457200" algn="l"/>
              </a:tabLst>
              <a:defRPr/>
            </a:pPr>
            <a:r>
              <a:rPr lang="en-US" sz="1800" smtClean="0">
                <a:solidFill>
                  <a:srgbClr val="000000"/>
                </a:solidFill>
                <a:effectLst/>
                <a:latin typeface="Times New Roman" panose="02020603050405020304" pitchFamily="18" charset="0"/>
                <a:ea typeface="Times New Roman" panose="02020603050405020304" pitchFamily="18" charset="0"/>
              </a:rPr>
              <a:t>Airbnb is vulnerable to external factors such as economic downturns, political instability, and public health crises, all of which can have an impact on travel demand and revenue.</a:t>
            </a:r>
            <a:endParaRPr lang="en-US" sz="1800" smtClean="0">
              <a:effectLst/>
              <a:latin typeface="Times New Roman" panose="02020603050405020304" pitchFamily="18" charset="0"/>
              <a:ea typeface="Times New Roman" panose="02020603050405020304" pitchFamily="18" charset="0"/>
            </a:endParaRPr>
          </a:p>
          <a:p>
            <a:pPr marL="0" marR="0" lvl="0" indent="0" algn="just" fontAlgn="base">
              <a:lnSpc>
                <a:spcPct val="150000"/>
              </a:lnSpc>
              <a:spcBef>
                <a:spcPts val="0"/>
              </a:spcBef>
              <a:spcAft>
                <a:spcPts val="0"/>
              </a:spcAft>
              <a:buSzPts val="1000"/>
              <a:buFont typeface="Symbol" panose="05050102010706020507" pitchFamily="18" charset="2"/>
              <a:buNone/>
              <a:tabLst>
                <a:tab pos="457200" algn="l"/>
              </a:tabLst>
            </a:pP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4</a:t>
            </a:fld>
            <a:endParaRPr lang="en-US"/>
          </a:p>
        </p:txBody>
      </p:sp>
    </p:spTree>
    <p:extLst>
      <p:ext uri="{BB962C8B-B14F-4D97-AF65-F5344CB8AC3E}">
        <p14:creationId xmlns:p14="http://schemas.microsoft.com/office/powerpoint/2010/main" val="483528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mtClean="0"/>
              <a:t>Read</a:t>
            </a:r>
            <a:r>
              <a:rPr lang="en-IN" baseline="0" smtClean="0"/>
              <a:t> as it is</a:t>
            </a:r>
            <a:endParaRPr lang="en-IN"/>
          </a:p>
        </p:txBody>
      </p:sp>
      <p:sp>
        <p:nvSpPr>
          <p:cNvPr id="4" name="Slide Number Placeholder 3"/>
          <p:cNvSpPr>
            <a:spLocks noGrp="1"/>
          </p:cNvSpPr>
          <p:nvPr>
            <p:ph type="sldNum" sz="quarter" idx="10"/>
          </p:nvPr>
        </p:nvSpPr>
        <p:spPr/>
        <p:txBody>
          <a:bodyPr/>
          <a:lstStyle/>
          <a:p>
            <a:fld id="{60465C33-5331-43CF-8F7B-0B3F5348F896}" type="slidenum">
              <a:rPr lang="en-US" smtClean="0"/>
              <a:t>5</a:t>
            </a:fld>
            <a:endParaRPr lang="en-US"/>
          </a:p>
        </p:txBody>
      </p:sp>
    </p:spTree>
    <p:extLst>
      <p:ext uri="{BB962C8B-B14F-4D97-AF65-F5344CB8AC3E}">
        <p14:creationId xmlns:p14="http://schemas.microsoft.com/office/powerpoint/2010/main" val="41767722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Times New Roman" panose="02020603050405020304" pitchFamily="18" charset="0"/>
              </a:rPr>
              <a:t>The success of Airbnb is heavily reliant on external factors such as politics, economics, social, technological, legal, and environmental factors.</a:t>
            </a:r>
            <a:r>
              <a:rPr lang="en-US" sz="1800">
                <a:solidFill>
                  <a:srgbClr val="000000"/>
                </a:solidFill>
                <a:effectLst/>
                <a:latin typeface="Times New Roman" panose="02020603050405020304" pitchFamily="18" charset="0"/>
                <a:ea typeface="Times New Roman" panose="02020603050405020304" pitchFamily="18" charset="0"/>
              </a:rPr>
              <a:t> </a:t>
            </a:r>
            <a:endParaRPr lang="en-US" sz="1800" smtClean="0">
              <a:solidFill>
                <a:srgbClr val="000000"/>
              </a:solidFill>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smtClean="0">
              <a:solidFill>
                <a:srgbClr val="000000"/>
              </a:solidFill>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smtClean="0">
                <a:solidFill>
                  <a:srgbClr val="000000"/>
                </a:solidFill>
                <a:effectLst/>
                <a:latin typeface="Times New Roman" panose="02020603050405020304" pitchFamily="18" charset="0"/>
                <a:ea typeface="Times New Roman" panose="02020603050405020304" pitchFamily="18" charset="0"/>
              </a:rPr>
              <a:t>Read all factors</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6</a:t>
            </a:fld>
            <a:endParaRPr lang="en-US"/>
          </a:p>
        </p:txBody>
      </p:sp>
    </p:spTree>
    <p:extLst>
      <p:ext uri="{BB962C8B-B14F-4D97-AF65-F5344CB8AC3E}">
        <p14:creationId xmlns:p14="http://schemas.microsoft.com/office/powerpoint/2010/main" val="2052393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mtClean="0"/>
              <a:t>Read as</a:t>
            </a:r>
            <a:r>
              <a:rPr lang="en-IN" baseline="0" smtClean="0"/>
              <a:t> it is with summary</a:t>
            </a:r>
            <a:endParaRPr lang="en-IN"/>
          </a:p>
        </p:txBody>
      </p:sp>
      <p:sp>
        <p:nvSpPr>
          <p:cNvPr id="4" name="Slide Number Placeholder 3"/>
          <p:cNvSpPr>
            <a:spLocks noGrp="1"/>
          </p:cNvSpPr>
          <p:nvPr>
            <p:ph type="sldNum" sz="quarter" idx="10"/>
          </p:nvPr>
        </p:nvSpPr>
        <p:spPr/>
        <p:txBody>
          <a:bodyPr/>
          <a:lstStyle/>
          <a:p>
            <a:fld id="{60465C33-5331-43CF-8F7B-0B3F5348F896}" type="slidenum">
              <a:rPr lang="en-US" smtClean="0"/>
              <a:t>7</a:t>
            </a:fld>
            <a:endParaRPr lang="en-US"/>
          </a:p>
        </p:txBody>
      </p:sp>
    </p:spTree>
    <p:extLst>
      <p:ext uri="{BB962C8B-B14F-4D97-AF65-F5344CB8AC3E}">
        <p14:creationId xmlns:p14="http://schemas.microsoft.com/office/powerpoint/2010/main" val="15831911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Times New Roman" panose="02020603050405020304" pitchFamily="18" charset="0"/>
              </a:rPr>
              <a:t>Overall, understanding and managing these stakeholder groups' needs and interests is critical to Airbnb's success and reputation. </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8</a:t>
            </a:fld>
            <a:endParaRPr lang="en-US"/>
          </a:p>
        </p:txBody>
      </p:sp>
    </p:spTree>
    <p:extLst>
      <p:ext uri="{BB962C8B-B14F-4D97-AF65-F5344CB8AC3E}">
        <p14:creationId xmlns:p14="http://schemas.microsoft.com/office/powerpoint/2010/main" val="22741805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Times New Roman" panose="02020603050405020304" pitchFamily="18" charset="0"/>
              </a:rPr>
              <a:t>Overall, the need to adapt to a changing environment and address the challenges posed by the pandemic drove the emergence of change in Airbnb. </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9</a:t>
            </a:fld>
            <a:endParaRPr lang="en-US"/>
          </a:p>
        </p:txBody>
      </p:sp>
    </p:spTree>
    <p:extLst>
      <p:ext uri="{BB962C8B-B14F-4D97-AF65-F5344CB8AC3E}">
        <p14:creationId xmlns:p14="http://schemas.microsoft.com/office/powerpoint/2010/main" val="740910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Times New Roman" panose="02020603050405020304" pitchFamily="18" charset="0"/>
              </a:rPr>
              <a:t>Overcoming resistance to change, in general, necessitates a combination of different strategies tailored to the specific context and needs of the </a:t>
            </a:r>
            <a:r>
              <a:rPr lang="en-US" sz="1800" dirty="0" err="1">
                <a:solidFill>
                  <a:srgbClr val="000000"/>
                </a:solidFill>
                <a:effectLst/>
                <a:latin typeface="Times New Roman" panose="02020603050405020304" pitchFamily="18" charset="0"/>
                <a:ea typeface="Times New Roman" panose="02020603050405020304" pitchFamily="18" charset="0"/>
              </a:rPr>
              <a:t>organisation</a:t>
            </a:r>
            <a:r>
              <a:rPr lang="en-US" sz="1800" dirty="0">
                <a:solidFill>
                  <a:srgbClr val="000000"/>
                </a:solidFill>
                <a:effectLst/>
                <a:latin typeface="Times New Roman" panose="02020603050405020304" pitchFamily="18" charset="0"/>
                <a:ea typeface="Times New Roman" panose="02020603050405020304" pitchFamily="18" charset="0"/>
              </a:rPr>
              <a:t>. By putting these strategies in place, Airbnb was able to successfully navigate the pandemic's challenges and emerge as a more resilient and adaptable company.</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10</a:t>
            </a:fld>
            <a:endParaRPr lang="en-US"/>
          </a:p>
        </p:txBody>
      </p:sp>
    </p:spTree>
    <p:extLst>
      <p:ext uri="{BB962C8B-B14F-4D97-AF65-F5344CB8AC3E}">
        <p14:creationId xmlns:p14="http://schemas.microsoft.com/office/powerpoint/2010/main" val="2564763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fontAlgn="base">
              <a:lnSpc>
                <a:spcPct val="150000"/>
              </a:lnSpc>
              <a:spcBef>
                <a:spcPts val="0"/>
              </a:spcBef>
              <a:spcAft>
                <a:spcPts val="0"/>
              </a:spcAft>
              <a:buSzPts val="1000"/>
              <a:buFont typeface="Symbol" panose="05050102010706020507" pitchFamily="18" charset="2"/>
              <a:buNone/>
              <a:tabLst>
                <a:tab pos="457200" algn="l"/>
              </a:tabLst>
            </a:pPr>
            <a:r>
              <a:rPr lang="en-US" sz="1800" smtClean="0">
                <a:solidFill>
                  <a:srgbClr val="000000"/>
                </a:solidFill>
                <a:latin typeface="Times New Roman" panose="02020603050405020304" pitchFamily="18" charset="0"/>
                <a:ea typeface="Times New Roman" panose="02020603050405020304" pitchFamily="18" charset="0"/>
              </a:rPr>
              <a:t>Airbnb is providing only short term rentals with collaboration of private home, vacation rentals and short term rentals. To grow the business company must tie with hotels , villas to make a significant change to its business model by shifting its focus from short-term rentals to long-term rentals so that more growth in financial term can be achieved</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11</a:t>
            </a:fld>
            <a:endParaRPr lang="en-US"/>
          </a:p>
        </p:txBody>
      </p:sp>
    </p:spTree>
    <p:extLst>
      <p:ext uri="{BB962C8B-B14F-4D97-AF65-F5344CB8AC3E}">
        <p14:creationId xmlns:p14="http://schemas.microsoft.com/office/powerpoint/2010/main" val="2564763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smtClean="0">
                <a:solidFill>
                  <a:srgbClr val="000000"/>
                </a:solidFill>
                <a:effectLst/>
                <a:latin typeface="Times New Roman" panose="02020603050405020304" pitchFamily="18" charset="0"/>
                <a:ea typeface="Times New Roman" panose="02020603050405020304" pitchFamily="18" charset="0"/>
              </a:rPr>
              <a:t>Unfreezing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smtClean="0">
              <a:solidFill>
                <a:srgbClr val="000000"/>
              </a:solidFill>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smtClean="0">
                <a:solidFill>
                  <a:srgbClr val="000000"/>
                </a:solidFill>
                <a:effectLst/>
                <a:latin typeface="Times New Roman" panose="02020603050405020304" pitchFamily="18" charset="0"/>
                <a:ea typeface="Times New Roman" panose="02020603050405020304" pitchFamily="18" charset="0"/>
              </a:rPr>
              <a:t>For the change managment Lewin’s</a:t>
            </a:r>
            <a:r>
              <a:rPr lang="en-US" sz="1800" baseline="0" smtClean="0">
                <a:solidFill>
                  <a:srgbClr val="000000"/>
                </a:solidFill>
                <a:effectLst/>
                <a:latin typeface="Times New Roman" panose="02020603050405020304" pitchFamily="18" charset="0"/>
                <a:ea typeface="Times New Roman" panose="02020603050405020304" pitchFamily="18" charset="0"/>
              </a:rPr>
              <a:t> model is one of the best models. M</a:t>
            </a:r>
            <a:r>
              <a:rPr lang="en-US" sz="1800" smtClean="0">
                <a:solidFill>
                  <a:srgbClr val="000000"/>
                </a:solidFill>
                <a:latin typeface="Times New Roman" panose="02020603050405020304" pitchFamily="18" charset="0"/>
                <a:ea typeface="Times New Roman" panose="02020603050405020304" pitchFamily="18" charset="0"/>
              </a:rPr>
              <a:t>anagement of company must identify the market trends and must adapt change in their business model. Proper  communication</a:t>
            </a:r>
            <a:r>
              <a:rPr lang="en-US" sz="1800" baseline="0" smtClean="0">
                <a:solidFill>
                  <a:srgbClr val="000000"/>
                </a:solidFill>
                <a:latin typeface="Times New Roman" panose="02020603050405020304" pitchFamily="18" charset="0"/>
                <a:ea typeface="Times New Roman" panose="02020603050405020304" pitchFamily="18" charset="0"/>
              </a:rPr>
              <a:t> should be established with </a:t>
            </a:r>
            <a:r>
              <a:rPr lang="en-US" sz="1800" smtClean="0">
                <a:solidFill>
                  <a:srgbClr val="000000"/>
                </a:solidFill>
                <a:latin typeface="Times New Roman" panose="02020603050405020304" pitchFamily="18" charset="0"/>
                <a:ea typeface="Times New Roman" panose="02020603050405020304" pitchFamily="18" charset="0"/>
              </a:rPr>
              <a:t>the stakeholders and discuss the challenges and opportunities associated with the change</a:t>
            </a:r>
            <a:r>
              <a:rPr lang="en-US" sz="1800" baseline="0" smtClean="0">
                <a:solidFill>
                  <a:srgbClr val="000000"/>
                </a:solidFill>
                <a:latin typeface="Times New Roman" panose="02020603050405020304" pitchFamily="18" charset="0"/>
                <a:ea typeface="Times New Roman" panose="02020603050405020304" pitchFamily="18" charset="0"/>
              </a:rPr>
              <a:t> of long term rentals in addition with short term rentals.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aseline="0" smtClean="0">
              <a:solidFill>
                <a:srgbClr val="000000"/>
              </a:solidFill>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aseline="0" smtClean="0">
                <a:solidFill>
                  <a:srgbClr val="000000"/>
                </a:solidFill>
                <a:effectLst/>
                <a:latin typeface="Times New Roman" panose="02020603050405020304" pitchFamily="18" charset="0"/>
                <a:ea typeface="Times New Roman" panose="02020603050405020304" pitchFamily="18" charset="0"/>
              </a:rPr>
              <a:t>Moving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12</a:t>
            </a:fld>
            <a:endParaRPr lang="en-US"/>
          </a:p>
        </p:txBody>
      </p:sp>
    </p:spTree>
    <p:extLst>
      <p:ext uri="{BB962C8B-B14F-4D97-AF65-F5344CB8AC3E}">
        <p14:creationId xmlns:p14="http://schemas.microsoft.com/office/powerpoint/2010/main" val="2564763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fontAlgn="base">
              <a:lnSpc>
                <a:spcPct val="150000"/>
              </a:lnSpc>
              <a:spcBef>
                <a:spcPts val="0"/>
              </a:spcBef>
              <a:spcAft>
                <a:spcPts val="0"/>
              </a:spcAft>
              <a:buSzPts val="1000"/>
              <a:buNone/>
              <a:tabLst>
                <a:tab pos="457200" algn="l"/>
              </a:tabLst>
            </a:pPr>
            <a:r>
              <a:rPr lang="en-US" sz="1800" smtClean="0">
                <a:solidFill>
                  <a:srgbClr val="000000"/>
                </a:solidFill>
                <a:latin typeface="Times New Roman" panose="02020603050405020304" pitchFamily="18" charset="0"/>
                <a:ea typeface="Times New Roman" panose="02020603050405020304" pitchFamily="18" charset="0"/>
              </a:rPr>
              <a:t>After long-term rental option has been successfully implemented, Airbnb can highlights the new model. By Collecting reviews and analysing those reviews and feedback prepare a plan and make necessary changes to improve the user experience. Airbnb must upgrade</a:t>
            </a:r>
            <a:r>
              <a:rPr lang="en-US" sz="1800" baseline="0" smtClean="0">
                <a:solidFill>
                  <a:srgbClr val="000000"/>
                </a:solidFill>
                <a:latin typeface="Times New Roman" panose="02020603050405020304" pitchFamily="18" charset="0"/>
                <a:ea typeface="Times New Roman" panose="02020603050405020304" pitchFamily="18" charset="0"/>
              </a:rPr>
              <a:t> </a:t>
            </a:r>
            <a:r>
              <a:rPr lang="en-US" sz="1800" smtClean="0">
                <a:solidFill>
                  <a:srgbClr val="000000"/>
                </a:solidFill>
                <a:latin typeface="Times New Roman" panose="02020603050405020304" pitchFamily="18" charset="0"/>
                <a:ea typeface="Times New Roman" panose="02020603050405020304" pitchFamily="18" charset="0"/>
              </a:rPr>
              <a:t>marketing strategies to highlight the new feature</a:t>
            </a:r>
            <a:r>
              <a:rPr lang="en-US" sz="1800" baseline="0" smtClean="0">
                <a:solidFill>
                  <a:srgbClr val="000000"/>
                </a:solidFill>
                <a:latin typeface="Times New Roman" panose="02020603050405020304" pitchFamily="18" charset="0"/>
                <a:ea typeface="Times New Roman" panose="02020603050405020304" pitchFamily="18" charset="0"/>
              </a:rPr>
              <a:t> of </a:t>
            </a:r>
            <a:r>
              <a:rPr lang="en-US" sz="1800" smtClean="0">
                <a:solidFill>
                  <a:srgbClr val="000000"/>
                </a:solidFill>
                <a:latin typeface="Times New Roman" panose="02020603050405020304" pitchFamily="18" charset="0"/>
                <a:ea typeface="Times New Roman" panose="02020603050405020304" pitchFamily="18" charset="0"/>
              </a:rPr>
              <a:t>long-term stays. It can lead the</a:t>
            </a:r>
            <a:r>
              <a:rPr lang="en-US" sz="1800" baseline="0" smtClean="0">
                <a:solidFill>
                  <a:srgbClr val="000000"/>
                </a:solidFill>
                <a:latin typeface="Times New Roman" panose="02020603050405020304" pitchFamily="18" charset="0"/>
                <a:ea typeface="Times New Roman" panose="02020603050405020304" pitchFamily="18" charset="0"/>
              </a:rPr>
              <a:t> business of Airbnb to the new heights. </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13</a:t>
            </a:fld>
            <a:endParaRPr lang="en-US"/>
          </a:p>
        </p:txBody>
      </p:sp>
    </p:spTree>
    <p:extLst>
      <p:ext uri="{BB962C8B-B14F-4D97-AF65-F5344CB8AC3E}">
        <p14:creationId xmlns:p14="http://schemas.microsoft.com/office/powerpoint/2010/main" val="2564763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solidFill>
                  <a:srgbClr val="000000"/>
                </a:solidFill>
                <a:effectLst/>
                <a:latin typeface="Times New Roman" panose="02020603050405020304" pitchFamily="18" charset="0"/>
                <a:ea typeface="Times New Roman" panose="02020603050405020304" pitchFamily="18" charset="0"/>
              </a:rPr>
              <a:t>It is critical that Airbnb engage with these stakeholders and address their concerns and needs in a responsible and transparent manner. Airbnb must continue to monitor these factors and adjust its strategy as needed. </a:t>
            </a:r>
            <a:endParaRPr lang="en-US"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0465C33-5331-43CF-8F7B-0B3F5348F896}" type="slidenum">
              <a:rPr lang="en-US" smtClean="0"/>
              <a:t>14</a:t>
            </a:fld>
            <a:endParaRPr lang="en-US"/>
          </a:p>
        </p:txBody>
      </p:sp>
    </p:spTree>
    <p:extLst>
      <p:ext uri="{BB962C8B-B14F-4D97-AF65-F5344CB8AC3E}">
        <p14:creationId xmlns:p14="http://schemas.microsoft.com/office/powerpoint/2010/main" val="22454649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7AEF5615-F06B-4141-A012-3E078203CFBB}"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8C728D-CAD2-4A63-B62D-9A24F094E0E1}" type="slidenum">
              <a:rPr lang="en-US" smtClean="0"/>
              <a:t>‹#›</a:t>
            </a:fld>
            <a:endParaRPr lang="en-US"/>
          </a:p>
        </p:txBody>
      </p:sp>
      <p:sp>
        <p:nvSpPr>
          <p:cNvPr id="13" name="Rectangle 12"/>
          <p:cNvSpPr/>
          <p:nvPr/>
        </p:nvSpPr>
        <p:spPr>
          <a:xfrm>
            <a:off x="0" y="0"/>
            <a:ext cx="12192000" cy="4572001"/>
          </a:xfrm>
          <a:prstGeom prst="rect">
            <a:avLst/>
          </a:prstGeom>
          <a:blipFill dpi="0" rotWithShape="1">
            <a:blip r:embed="rId2">
              <a:duotone>
                <a:schemeClr val="accent2">
                  <a:shade val="45000"/>
                  <a:satMod val="135000"/>
                </a:schemeClr>
                <a:prstClr val="white"/>
              </a:duotone>
            </a:blip>
            <a:srcRect/>
            <a:tile tx="-393700" ty="-8255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5475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F5615-F06B-4141-A012-3E078203CFBB}"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8C728D-CAD2-4A63-B62D-9A24F094E0E1}" type="slidenum">
              <a:rPr lang="en-US" smtClean="0"/>
              <a:t>‹#›</a:t>
            </a:fld>
            <a:endParaRPr lang="en-US"/>
          </a:p>
        </p:txBody>
      </p:sp>
    </p:spTree>
    <p:extLst>
      <p:ext uri="{BB962C8B-B14F-4D97-AF65-F5344CB8AC3E}">
        <p14:creationId xmlns:p14="http://schemas.microsoft.com/office/powerpoint/2010/main" val="1936257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EF5615-F06B-4141-A012-3E078203CFBB}"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8C728D-CAD2-4A63-B62D-9A24F094E0E1}"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0" y="0"/>
            <a:ext cx="12192000" cy="4572000"/>
          </a:xfrm>
          <a:prstGeom prst="rect">
            <a:avLst/>
          </a:prstGeom>
          <a:blipFill dpi="0" rotWithShape="1">
            <a:blip r:embed="rId2">
              <a:duotone>
                <a:schemeClr val="accent1">
                  <a:shade val="45000"/>
                  <a:satMod val="135000"/>
                </a:schemeClr>
                <a:prstClr val="white"/>
              </a:duotone>
            </a:blip>
            <a:srcRect/>
            <a:tile tx="-393700" ty="-82550" sx="35000" sy="3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531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EF5615-F06B-4141-A012-3E078203CFBB}"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8C728D-CAD2-4A63-B62D-9A24F094E0E1}" type="slidenum">
              <a:rPr lang="en-US" smtClean="0"/>
              <a:t>‹#›</a:t>
            </a:fld>
            <a:endParaRPr lang="en-US"/>
          </a:p>
        </p:txBody>
      </p:sp>
    </p:spTree>
    <p:extLst>
      <p:ext uri="{BB962C8B-B14F-4D97-AF65-F5344CB8AC3E}">
        <p14:creationId xmlns:p14="http://schemas.microsoft.com/office/powerpoint/2010/main" val="3070579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EF5615-F06B-4141-A012-3E078203CFBB}" type="datetimeFigureOut">
              <a:rPr lang="en-US" smtClean="0"/>
              <a:t>7/15/2023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C8C728D-CAD2-4A63-B62D-9A24F094E0E1}" type="slidenum">
              <a:rPr lang="en-US" smtClean="0"/>
              <a:t>‹#›</a:t>
            </a:fld>
            <a:endParaRPr lang="en-US"/>
          </a:p>
        </p:txBody>
      </p:sp>
    </p:spTree>
    <p:extLst>
      <p:ext uri="{BB962C8B-B14F-4D97-AF65-F5344CB8AC3E}">
        <p14:creationId xmlns:p14="http://schemas.microsoft.com/office/powerpoint/2010/main" val="1942348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EF5615-F06B-4141-A012-3E078203CFBB}" type="datetimeFigureOut">
              <a:rPr lang="en-US" smtClean="0"/>
              <a:t>7/15/2023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C8C728D-CAD2-4A63-B62D-9A24F094E0E1}" type="slidenum">
              <a:rPr lang="en-US" smtClean="0"/>
              <a:t>‹#›</a:t>
            </a:fld>
            <a:endParaRPr lang="en-US"/>
          </a:p>
        </p:txBody>
      </p:sp>
    </p:spTree>
    <p:extLst>
      <p:ext uri="{BB962C8B-B14F-4D97-AF65-F5344CB8AC3E}">
        <p14:creationId xmlns:p14="http://schemas.microsoft.com/office/powerpoint/2010/main" val="2578467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EF5615-F06B-4141-A012-3E078203CFBB}" type="datetimeFigureOut">
              <a:rPr lang="en-US" smtClean="0"/>
              <a:t>7/15/2023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C8C728D-CAD2-4A63-B62D-9A24F094E0E1}" type="slidenum">
              <a:rPr lang="en-US" smtClean="0"/>
              <a:t>‹#›</a:t>
            </a:fld>
            <a:endParaRPr lang="en-US"/>
          </a:p>
        </p:txBody>
      </p:sp>
    </p:spTree>
    <p:extLst>
      <p:ext uri="{BB962C8B-B14F-4D97-AF65-F5344CB8AC3E}">
        <p14:creationId xmlns:p14="http://schemas.microsoft.com/office/powerpoint/2010/main" val="3275735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AEF5615-F06B-4141-A012-3E078203CFBB}"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8C728D-CAD2-4A63-B62D-9A24F094E0E1}" type="slidenum">
              <a:rPr lang="en-US" smtClean="0"/>
              <a:t>‹#›</a:t>
            </a:fld>
            <a:endParaRPr lang="en-US"/>
          </a:p>
        </p:txBody>
      </p:sp>
    </p:spTree>
    <p:extLst>
      <p:ext uri="{BB962C8B-B14F-4D97-AF65-F5344CB8AC3E}">
        <p14:creationId xmlns:p14="http://schemas.microsoft.com/office/powerpoint/2010/main" val="2162460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EF5615-F06B-4141-A012-3E078203CFBB}" type="datetimeFigureOut">
              <a:rPr lang="en-US" smtClean="0"/>
              <a:t>7/15/2023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C8C728D-CAD2-4A63-B62D-9A24F094E0E1}"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943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F5615-F06B-4141-A012-3E078203CFBB}"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8C728D-CAD2-4A63-B62D-9A24F094E0E1}" type="slidenum">
              <a:rPr lang="en-US" smtClean="0"/>
              <a:t>‹#›</a:t>
            </a:fld>
            <a:endParaRPr lang="en-US"/>
          </a:p>
        </p:txBody>
      </p:sp>
    </p:spTree>
    <p:extLst>
      <p:ext uri="{BB962C8B-B14F-4D97-AF65-F5344CB8AC3E}">
        <p14:creationId xmlns:p14="http://schemas.microsoft.com/office/powerpoint/2010/main" val="1686167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EF5615-F06B-4141-A012-3E078203CFBB}" type="datetimeFigureOut">
              <a:rPr lang="en-US" smtClean="0"/>
              <a:t>7/15/2023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C8C728D-CAD2-4A63-B62D-9A24F094E0E1}" type="slidenum">
              <a:rPr lang="en-US" smtClean="0"/>
              <a:t>‹#›</a:t>
            </a:fld>
            <a:endParaRPr lang="en-US"/>
          </a:p>
        </p:txBody>
      </p:sp>
      <p:cxnSp>
        <p:nvCxnSpPr>
          <p:cNvPr id="8" name="Straight Connector 7"/>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9209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7AEF5615-F06B-4141-A012-3E078203CFBB}" type="datetimeFigureOut">
              <a:rPr lang="en-US" smtClean="0"/>
              <a:t>7/15/2023</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C8C728D-CAD2-4A63-B62D-9A24F094E0E1}" type="slidenum">
              <a:rPr lang="en-US" smtClean="0"/>
              <a:t>‹#›</a:t>
            </a:fld>
            <a:endParaRPr lang="en-US"/>
          </a:p>
        </p:txBody>
      </p:sp>
      <p:cxnSp>
        <p:nvCxnSpPr>
          <p:cNvPr id="8" name="Straight Connector 7"/>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31540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B71C29D-3CE8-4392-865A-5E7B1D5F2104}"/>
              </a:ext>
            </a:extLst>
          </p:cNvPr>
          <p:cNvSpPr>
            <a:spLocks noGrp="1"/>
          </p:cNvSpPr>
          <p:nvPr>
            <p:ph type="ctrTitle"/>
          </p:nvPr>
        </p:nvSpPr>
        <p:spPr>
          <a:xfrm>
            <a:off x="489858" y="4746172"/>
            <a:ext cx="7859486" cy="2286606"/>
          </a:xfrm>
        </p:spPr>
        <p:txBody>
          <a:bodyPr>
            <a:normAutofit fontScale="90000"/>
          </a:bodyPr>
          <a:lstStyle/>
          <a:p>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Name : </a:t>
            </a:r>
            <a:r>
              <a:rPr lang="en-IN" sz="2400" b="1" dirty="0" err="1">
                <a:solidFill>
                  <a:srgbClr val="1F1F1F"/>
                </a:solidFill>
                <a:effectLst/>
                <a:highlight>
                  <a:srgbClr val="FFFFFF"/>
                </a:highlight>
                <a:latin typeface="Times New Roman" panose="02020603050405020304" pitchFamily="18" charset="0"/>
                <a:ea typeface="Times New Roman" panose="02020603050405020304" pitchFamily="18" charset="0"/>
              </a:rPr>
              <a:t>divya</a:t>
            </a: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j </a:t>
            </a:r>
            <a:r>
              <a:rPr lang="en-IN" sz="2400" b="1" dirty="0" err="1">
                <a:solidFill>
                  <a:srgbClr val="1F1F1F"/>
                </a:solidFill>
                <a:effectLst/>
                <a:highlight>
                  <a:srgbClr val="FFFFFF"/>
                </a:highlight>
                <a:latin typeface="Times New Roman" panose="02020603050405020304" pitchFamily="18" charset="0"/>
                <a:ea typeface="Times New Roman" panose="02020603050405020304" pitchFamily="18" charset="0"/>
              </a:rPr>
              <a:t>modi</a:t>
            </a: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student id : 2227499</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Module : CHANGE &amp; STABILITY MANAGEMENT</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tutor : </a:t>
            </a:r>
            <a:r>
              <a:rPr lang="en-IN" sz="2400" b="1" dirty="0" err="1">
                <a:solidFill>
                  <a:srgbClr val="1F1F1F"/>
                </a:solidFill>
                <a:effectLst/>
                <a:highlight>
                  <a:srgbClr val="FFFFFF"/>
                </a:highlight>
                <a:latin typeface="Times New Roman" panose="02020603050405020304" pitchFamily="18" charset="0"/>
                <a:ea typeface="Times New Roman" panose="02020603050405020304" pitchFamily="18" charset="0"/>
              </a:rPr>
              <a:t>marie</a:t>
            </a: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t>
            </a:r>
            <a:r>
              <a:rPr lang="en-IN" sz="2400" b="1" dirty="0" err="1">
                <a:solidFill>
                  <a:srgbClr val="1F1F1F"/>
                </a:solidFill>
                <a:effectLst/>
                <a:highlight>
                  <a:srgbClr val="FFFFFF"/>
                </a:highlight>
                <a:latin typeface="Times New Roman" panose="02020603050405020304" pitchFamily="18" charset="0"/>
                <a:ea typeface="Times New Roman" panose="02020603050405020304" pitchFamily="18" charset="0"/>
              </a:rPr>
              <a:t>pitson</a:t>
            </a: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t/>
            </a:r>
            <a:br>
              <a:rPr lang="en-IN" sz="2400" b="1" dirty="0">
                <a:solidFill>
                  <a:srgbClr val="1F1F1F"/>
                </a:solidFill>
                <a:effectLst/>
                <a:highlight>
                  <a:srgbClr val="FFFFFF"/>
                </a:highlight>
                <a:latin typeface="Times New Roman" panose="02020603050405020304" pitchFamily="18" charset="0"/>
                <a:ea typeface="Times New Roman" panose="02020603050405020304" pitchFamily="18" charset="0"/>
              </a:rPr>
            </a:br>
            <a:r>
              <a:rPr lang="en-US" sz="2400" dirty="0">
                <a:effectLst/>
                <a:latin typeface="Times New Roman" panose="02020603050405020304" pitchFamily="18" charset="0"/>
                <a:ea typeface="Times New Roman" panose="02020603050405020304" pitchFamily="18" charset="0"/>
              </a:rPr>
              <a:t/>
            </a:r>
            <a:br>
              <a:rPr lang="en-US" sz="2400" dirty="0">
                <a:effectLst/>
                <a:latin typeface="Times New Roman" panose="02020603050405020304" pitchFamily="18" charset="0"/>
                <a:ea typeface="Times New Roman" panose="02020603050405020304" pitchFamily="18" charset="0"/>
              </a:rPr>
            </a:br>
            <a:endParaRPr lang="en-US" sz="7200" dirty="0"/>
          </a:p>
        </p:txBody>
      </p:sp>
    </p:spTree>
    <p:extLst>
      <p:ext uri="{BB962C8B-B14F-4D97-AF65-F5344CB8AC3E}">
        <p14:creationId xmlns:p14="http://schemas.microsoft.com/office/powerpoint/2010/main" val="3068623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54C7CD2-A00E-4EB0-90BD-6F696DEFE8FB}"/>
              </a:ext>
            </a:extLst>
          </p:cNvPr>
          <p:cNvSpPr>
            <a:spLocks noGrp="1"/>
          </p:cNvSpPr>
          <p:nvPr>
            <p:ph type="title"/>
          </p:nvPr>
        </p:nvSpPr>
        <p:spPr/>
        <p:txBody>
          <a:bodyPr/>
          <a:lstStyle/>
          <a:p>
            <a:r>
              <a:rPr lang="en-IN" sz="1800" dirty="0">
                <a:solidFill>
                  <a:srgbClr val="000000"/>
                </a:solidFill>
                <a:effectLst/>
                <a:latin typeface="Times New Roman" panose="02020603050405020304" pitchFamily="18" charset="0"/>
                <a:ea typeface="Times New Roman" panose="02020603050405020304" pitchFamily="18" charset="0"/>
              </a:rPr>
              <a:t>Introduction</a:t>
            </a:r>
            <a:endParaRPr lang="en-US" dirty="0"/>
          </a:p>
        </p:txBody>
      </p:sp>
      <p:sp>
        <p:nvSpPr>
          <p:cNvPr id="3" name="Content Placeholder 2">
            <a:extLst>
              <a:ext uri="{FF2B5EF4-FFF2-40B4-BE49-F238E27FC236}">
                <a16:creationId xmlns="" xmlns:a16="http://schemas.microsoft.com/office/drawing/2014/main" id="{30772AD2-778E-44A2-991F-8263B343CF4F}"/>
              </a:ext>
            </a:extLst>
          </p:cNvPr>
          <p:cNvSpPr>
            <a:spLocks noGrp="1"/>
          </p:cNvSpPr>
          <p:nvPr>
            <p:ph idx="1"/>
          </p:nvPr>
        </p:nvSpPr>
        <p:spPr>
          <a:xfrm>
            <a:off x="5524500" y="1417319"/>
            <a:ext cx="6038852" cy="4554855"/>
          </a:xfrm>
        </p:spPr>
        <p:txBody>
          <a:bodyPr>
            <a:noAutofit/>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Change in an </a:t>
            </a:r>
            <a:r>
              <a:rPr lang="en-US" sz="1700" dirty="0" err="1">
                <a:solidFill>
                  <a:srgbClr val="000000"/>
                </a:solidFill>
                <a:effectLst/>
                <a:latin typeface="Times New Roman" panose="02020603050405020304" pitchFamily="18" charset="0"/>
                <a:ea typeface="Times New Roman" panose="02020603050405020304" pitchFamily="18" charset="0"/>
              </a:rPr>
              <a:t>organisation</a:t>
            </a:r>
            <a:r>
              <a:rPr lang="en-US" sz="1700" dirty="0">
                <a:solidFill>
                  <a:srgbClr val="000000"/>
                </a:solidFill>
                <a:effectLst/>
                <a:latin typeface="Times New Roman" panose="02020603050405020304" pitchFamily="18" charset="0"/>
                <a:ea typeface="Times New Roman" panose="02020603050405020304" pitchFamily="18" charset="0"/>
              </a:rPr>
              <a:t> refers to any alteration or modification made to the organization's existing </a:t>
            </a:r>
            <a:r>
              <a:rPr lang="en-US" sz="1700" dirty="0" err="1">
                <a:solidFill>
                  <a:srgbClr val="000000"/>
                </a:solidFill>
                <a:effectLst/>
                <a:latin typeface="Times New Roman" panose="02020603050405020304" pitchFamily="18" charset="0"/>
                <a:ea typeface="Times New Roman" panose="02020603050405020304" pitchFamily="18" charset="0"/>
              </a:rPr>
              <a:t>practises</a:t>
            </a:r>
            <a:r>
              <a:rPr lang="en-US" sz="1700" dirty="0">
                <a:solidFill>
                  <a:srgbClr val="000000"/>
                </a:solidFill>
                <a:effectLst/>
                <a:latin typeface="Times New Roman" panose="02020603050405020304" pitchFamily="18" charset="0"/>
                <a:ea typeface="Times New Roman" panose="02020603050405020304" pitchFamily="18" charset="0"/>
              </a:rPr>
              <a:t>, processes, systems, or structure.</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is a website that allows people to rent out their homes, apartments, or other types of lodging to </a:t>
            </a:r>
            <a:r>
              <a:rPr lang="en-US" sz="1700" dirty="0" err="1">
                <a:solidFill>
                  <a:srgbClr val="000000"/>
                </a:solidFill>
                <a:effectLst/>
                <a:latin typeface="Times New Roman" panose="02020603050405020304" pitchFamily="18" charset="0"/>
                <a:ea typeface="Times New Roman" panose="02020603050405020304" pitchFamily="18" charset="0"/>
              </a:rPr>
              <a:t>travellers</a:t>
            </a:r>
            <a:r>
              <a:rPr lang="en-US" sz="1700" dirty="0">
                <a:solidFill>
                  <a:srgbClr val="000000"/>
                </a:solidFill>
                <a:effectLst/>
                <a:latin typeface="Times New Roman" panose="02020603050405020304" pitchFamily="18" charset="0"/>
                <a:ea typeface="Times New Roman" panose="02020603050405020304" pitchFamily="18" charset="0"/>
              </a:rPr>
              <a:t>.</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The pandemic of COVID-19 had a significant impact on the travel industry, including Airbnb. As a result, in order to adapt to the new reality of the pandemic, Airbnb had to undergo a large-scale transformational </a:t>
            </a:r>
            <a:r>
              <a:rPr lang="en-US" sz="1700">
                <a:solidFill>
                  <a:srgbClr val="000000"/>
                </a:solidFill>
                <a:effectLst/>
                <a:latin typeface="Times New Roman" panose="02020603050405020304" pitchFamily="18" charset="0"/>
                <a:ea typeface="Times New Roman" panose="02020603050405020304" pitchFamily="18" charset="0"/>
              </a:rPr>
              <a:t>change</a:t>
            </a:r>
            <a:r>
              <a:rPr lang="en-US" sz="1700" smtClean="0">
                <a:solidFill>
                  <a:srgbClr val="000000"/>
                </a:solidFill>
                <a:effectLst/>
                <a:latin typeface="Times New Roman" panose="02020603050405020304" pitchFamily="18" charset="0"/>
                <a:ea typeface="Times New Roman" panose="02020603050405020304" pitchFamily="18" charset="0"/>
              </a:rPr>
              <a:t>. Such changes are allowing only quality rentals with proper safety measurements to be listed on the platform, monitoring feedback from the users using AI and Natural Language Processing (NLP) and show suggesstions according to the requirements.</a:t>
            </a:r>
            <a:endParaRPr lang="en-US" sz="1700" dirty="0"/>
          </a:p>
        </p:txBody>
      </p:sp>
      <p:pic>
        <p:nvPicPr>
          <p:cNvPr id="1026" name="Picture 2" descr="Stability and Change Road Sign Illustration Design Stock Illustration -  Illustration of concept, evolution: 34577733">
            <a:extLst>
              <a:ext uri="{FF2B5EF4-FFF2-40B4-BE49-F238E27FC236}">
                <a16:creationId xmlns="" xmlns:a16="http://schemas.microsoft.com/office/drawing/2014/main" id="{7B962230-CDDD-48C3-94FF-B725CEFA05F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0762"/>
          <a:stretch/>
        </p:blipFill>
        <p:spPr bwMode="auto">
          <a:xfrm>
            <a:off x="957453" y="1747457"/>
            <a:ext cx="4648201" cy="4308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32305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583CB9F-C38F-45FB-B367-4F16C73EDCFA}"/>
              </a:ext>
            </a:extLst>
          </p:cNvPr>
          <p:cNvSpPr>
            <a:spLocks noGrp="1"/>
          </p:cNvSpPr>
          <p:nvPr>
            <p:ph type="title"/>
          </p:nvPr>
        </p:nvSpPr>
        <p:spPr/>
        <p:txBody>
          <a:bodyPr/>
          <a:lstStyle/>
          <a:p>
            <a:r>
              <a:rPr lang="en-IN" sz="1800" b="1" kern="0" dirty="0">
                <a:solidFill>
                  <a:srgbClr val="000000"/>
                </a:solidFill>
                <a:effectLst/>
                <a:latin typeface="Times New Roman" panose="02020603050405020304" pitchFamily="18" charset="0"/>
              </a:rPr>
              <a:t>Key factors and drivers of change </a:t>
            </a:r>
            <a:endParaRPr lang="en-US" dirty="0"/>
          </a:p>
        </p:txBody>
      </p:sp>
      <p:sp>
        <p:nvSpPr>
          <p:cNvPr id="3" name="Content Placeholder 2">
            <a:extLst>
              <a:ext uri="{FF2B5EF4-FFF2-40B4-BE49-F238E27FC236}">
                <a16:creationId xmlns="" xmlns:a16="http://schemas.microsoft.com/office/drawing/2014/main" id="{0C21655D-2198-41E4-9AFB-18AB897E6582}"/>
              </a:ext>
            </a:extLst>
          </p:cNvPr>
          <p:cNvSpPr>
            <a:spLocks noGrp="1"/>
          </p:cNvSpPr>
          <p:nvPr>
            <p:ph idx="1"/>
          </p:nvPr>
        </p:nvSpPr>
        <p:spPr>
          <a:xfrm>
            <a:off x="671704" y="2084832"/>
            <a:ext cx="6119622" cy="4023360"/>
          </a:xfrm>
        </p:spPr>
        <p:txBody>
          <a:bodyPr>
            <a:normAutofit/>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The company's culture of innovation, agility, and customer-centricity aided in its response to the pandemic. To adapt to the rapidly changing market conditions, the company's leadership encouraged employees to think creatively and act quickly.</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During the pandemic, Airbnb's leadership was critical in driving change. </a:t>
            </a: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Airbnb's digital platform enabled the company to quickly pivot its business model and adapt to changing </a:t>
            </a:r>
            <a:r>
              <a:rPr lang="en-US" sz="1700" dirty="0" err="1">
                <a:solidFill>
                  <a:srgbClr val="000000"/>
                </a:solidFill>
                <a:effectLst/>
                <a:latin typeface="Times New Roman" panose="02020603050405020304" pitchFamily="18" charset="0"/>
                <a:ea typeface="Times New Roman" panose="02020603050405020304" pitchFamily="18" charset="0"/>
              </a:rPr>
              <a:t>traveller</a:t>
            </a:r>
            <a:r>
              <a:rPr lang="en-US" sz="1700" dirty="0">
                <a:solidFill>
                  <a:srgbClr val="000000"/>
                </a:solidFill>
                <a:effectLst/>
                <a:latin typeface="Times New Roman" panose="02020603050405020304" pitchFamily="18" charset="0"/>
                <a:ea typeface="Times New Roman" panose="02020603050405020304" pitchFamily="18" charset="0"/>
              </a:rPr>
              <a:t> needs. </a:t>
            </a:r>
            <a:endParaRPr lang="en-US" sz="1700" dirty="0">
              <a:effectLst/>
              <a:latin typeface="Times New Roman" panose="02020603050405020304" pitchFamily="18" charset="0"/>
              <a:ea typeface="Times New Roman" panose="02020603050405020304" pitchFamily="18" charset="0"/>
            </a:endParaRPr>
          </a:p>
        </p:txBody>
      </p:sp>
      <p:pic>
        <p:nvPicPr>
          <p:cNvPr id="2050" name="Picture 2" descr="Cultural change as a driver for outcomes - Opencity Inc">
            <a:extLst>
              <a:ext uri="{FF2B5EF4-FFF2-40B4-BE49-F238E27FC236}">
                <a16:creationId xmlns="" xmlns:a16="http://schemas.microsoft.com/office/drawing/2014/main" id="{17B6ED91-7517-4AA9-90E2-69B4F230EA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43750" y="1934336"/>
            <a:ext cx="4487510" cy="38759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8837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CE3349C-E252-4C2D-8E41-D6E1CA10EF0A}"/>
              </a:ext>
            </a:extLst>
          </p:cNvPr>
          <p:cNvSpPr>
            <a:spLocks noGrp="1"/>
          </p:cNvSpPr>
          <p:nvPr>
            <p:ph type="title"/>
          </p:nvPr>
        </p:nvSpPr>
        <p:spPr/>
        <p:txBody>
          <a:bodyPr/>
          <a:lstStyle/>
          <a:p>
            <a:r>
              <a:rPr lang="en-IN" sz="1800" b="1" dirty="0">
                <a:solidFill>
                  <a:srgbClr val="000000"/>
                </a:solidFill>
                <a:effectLst/>
                <a:latin typeface="Times New Roman" panose="02020603050405020304" pitchFamily="18" charset="0"/>
                <a:ea typeface="Times New Roman" panose="02020603050405020304" pitchFamily="18" charset="0"/>
              </a:rPr>
              <a:t>Internal factors - SWOT</a:t>
            </a:r>
            <a:endParaRPr lang="en-US" b="1" dirty="0"/>
          </a:p>
        </p:txBody>
      </p:sp>
      <p:sp>
        <p:nvSpPr>
          <p:cNvPr id="3" name="Content Placeholder 2">
            <a:extLst>
              <a:ext uri="{FF2B5EF4-FFF2-40B4-BE49-F238E27FC236}">
                <a16:creationId xmlns="" xmlns:a16="http://schemas.microsoft.com/office/drawing/2014/main" id="{8BC6BF24-531C-4F3B-9DAA-240731B44A8A}"/>
              </a:ext>
            </a:extLst>
          </p:cNvPr>
          <p:cNvSpPr>
            <a:spLocks noGrp="1"/>
          </p:cNvSpPr>
          <p:nvPr>
            <p:ph idx="1"/>
          </p:nvPr>
        </p:nvSpPr>
        <p:spPr>
          <a:xfrm>
            <a:off x="5981700" y="1638300"/>
            <a:ext cx="5591176" cy="4023360"/>
          </a:xfrm>
        </p:spPr>
        <p:txBody>
          <a:bodyPr>
            <a:noAutofit/>
          </a:bodyPr>
          <a:lstStyle/>
          <a:p>
            <a:pPr marL="0" marR="0" algn="just">
              <a:lnSpc>
                <a:spcPct val="150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rPr>
              <a:t>Strengths:</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is a well-known brand with a reputation for providing unique and </a:t>
            </a:r>
            <a:r>
              <a:rPr lang="en-US" sz="1700" dirty="0" err="1">
                <a:solidFill>
                  <a:srgbClr val="000000"/>
                </a:solidFill>
                <a:effectLst/>
                <a:latin typeface="Times New Roman" panose="02020603050405020304" pitchFamily="18" charset="0"/>
                <a:ea typeface="Times New Roman" panose="02020603050405020304" pitchFamily="18" charset="0"/>
              </a:rPr>
              <a:t>personalised</a:t>
            </a:r>
            <a:r>
              <a:rPr lang="en-US" sz="1700" dirty="0">
                <a:solidFill>
                  <a:srgbClr val="000000"/>
                </a:solidFill>
                <a:effectLst/>
                <a:latin typeface="Times New Roman" panose="02020603050405020304" pitchFamily="18" charset="0"/>
                <a:ea typeface="Times New Roman" panose="02020603050405020304" pitchFamily="18" charset="0"/>
              </a:rPr>
              <a:t> travel experiences.</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Airbnb's platform offers a unique and flexible way for hosts to rent out their properties, as well as for guests to find accommodations that meet their specific needs (Harmon, 2019).</a:t>
            </a:r>
            <a:endParaRPr lang="en-US" sz="17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rPr>
              <a:t>Weaknesses:</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is vulnerable to external factors such as economic downturns, political instability, and public health crises, all of which can have an impact on travel demand </a:t>
            </a:r>
            <a:r>
              <a:rPr lang="en-US" sz="1700">
                <a:solidFill>
                  <a:srgbClr val="000000"/>
                </a:solidFill>
                <a:effectLst/>
                <a:latin typeface="Times New Roman" panose="02020603050405020304" pitchFamily="18" charset="0"/>
                <a:ea typeface="Times New Roman" panose="02020603050405020304" pitchFamily="18" charset="0"/>
              </a:rPr>
              <a:t>and revenue.</a:t>
            </a:r>
            <a:endParaRPr lang="en-US" sz="1700" dirty="0">
              <a:effectLst/>
              <a:latin typeface="Times New Roman" panose="02020603050405020304" pitchFamily="18" charset="0"/>
              <a:ea typeface="Times New Roman" panose="02020603050405020304" pitchFamily="18" charset="0"/>
            </a:endParaRPr>
          </a:p>
        </p:txBody>
      </p:sp>
      <p:pic>
        <p:nvPicPr>
          <p:cNvPr id="3074" name="Picture 2" descr="PESTLE Analysis of Airbnb">
            <a:extLst>
              <a:ext uri="{FF2B5EF4-FFF2-40B4-BE49-F238E27FC236}">
                <a16:creationId xmlns="" xmlns:a16="http://schemas.microsoft.com/office/drawing/2014/main" id="{19F464A1-8731-4468-8521-3B6A67A525B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9739" y="2326729"/>
            <a:ext cx="5037136" cy="3334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9984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EBF2D83-E64E-49B3-8FDF-A0EFE898873D}"/>
              </a:ext>
            </a:extLst>
          </p:cNvPr>
          <p:cNvSpPr>
            <a:spLocks noGrp="1"/>
          </p:cNvSpPr>
          <p:nvPr>
            <p:ph type="title"/>
          </p:nvPr>
        </p:nvSpPr>
        <p:spPr/>
        <p:txBody>
          <a:bodyPr/>
          <a:lstStyle/>
          <a:p>
            <a:r>
              <a:rPr lang="en-IN" sz="1800" b="1" kern="0" dirty="0">
                <a:solidFill>
                  <a:srgbClr val="000000"/>
                </a:solidFill>
                <a:effectLst/>
                <a:latin typeface="Times New Roman" panose="02020603050405020304" pitchFamily="18" charset="0"/>
              </a:rPr>
              <a:t>Internal factors- SWOT</a:t>
            </a:r>
            <a:endParaRPr lang="en-US" dirty="0"/>
          </a:p>
        </p:txBody>
      </p:sp>
      <p:sp>
        <p:nvSpPr>
          <p:cNvPr id="3" name="Content Placeholder 2">
            <a:extLst>
              <a:ext uri="{FF2B5EF4-FFF2-40B4-BE49-F238E27FC236}">
                <a16:creationId xmlns="" xmlns:a16="http://schemas.microsoft.com/office/drawing/2014/main" id="{3ED582A7-8B57-4F19-B7C2-2E6E436E3340}"/>
              </a:ext>
            </a:extLst>
          </p:cNvPr>
          <p:cNvSpPr>
            <a:spLocks noGrp="1"/>
          </p:cNvSpPr>
          <p:nvPr>
            <p:ph idx="1"/>
          </p:nvPr>
        </p:nvSpPr>
        <p:spPr>
          <a:xfrm>
            <a:off x="471190" y="1856232"/>
            <a:ext cx="6052947" cy="4023360"/>
          </a:xfrm>
        </p:spPr>
        <p:txBody>
          <a:bodyPr>
            <a:noAutofit/>
          </a:bodyPr>
          <a:lstStyle/>
          <a:p>
            <a:pPr marL="0" marR="0" algn="just">
              <a:lnSpc>
                <a:spcPct val="150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rPr>
              <a:t>Opportunities: </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Expansion into new markets: In order to grow its customer base, Airbnb has the opportunity to expand into new markets such as emerging economies or new travel segments.</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can continue to innovate and develop new features and offerings to meet the changing needs and expectations of </a:t>
            </a:r>
            <a:r>
              <a:rPr lang="en-US" sz="1700" dirty="0" err="1">
                <a:solidFill>
                  <a:srgbClr val="000000"/>
                </a:solidFill>
                <a:effectLst/>
                <a:latin typeface="Times New Roman" panose="02020603050405020304" pitchFamily="18" charset="0"/>
                <a:ea typeface="Times New Roman" panose="02020603050405020304" pitchFamily="18" charset="0"/>
              </a:rPr>
              <a:t>travellers</a:t>
            </a:r>
            <a:r>
              <a:rPr lang="en-US" sz="1700" dirty="0">
                <a:solidFill>
                  <a:srgbClr val="000000"/>
                </a:solidFill>
                <a:effectLst/>
                <a:latin typeface="Times New Roman" panose="02020603050405020304" pitchFamily="18" charset="0"/>
                <a:ea typeface="Times New Roman" panose="02020603050405020304" pitchFamily="18" charset="0"/>
              </a:rPr>
              <a:t> (</a:t>
            </a:r>
            <a:r>
              <a:rPr lang="en-US" sz="1700" dirty="0" err="1">
                <a:solidFill>
                  <a:srgbClr val="000000"/>
                </a:solidFill>
                <a:effectLst/>
                <a:latin typeface="Times New Roman" panose="02020603050405020304" pitchFamily="18" charset="0"/>
                <a:ea typeface="Times New Roman" panose="02020603050405020304" pitchFamily="18" charset="0"/>
              </a:rPr>
              <a:t>Nwakanma</a:t>
            </a:r>
            <a:r>
              <a:rPr lang="en-US" sz="1700" dirty="0">
                <a:solidFill>
                  <a:srgbClr val="000000"/>
                </a:solidFill>
                <a:effectLst/>
                <a:latin typeface="Times New Roman" panose="02020603050405020304" pitchFamily="18" charset="0"/>
                <a:ea typeface="Times New Roman" panose="02020603050405020304" pitchFamily="18" charset="0"/>
              </a:rPr>
              <a:t>, 2022).</a:t>
            </a:r>
            <a:endParaRPr lang="en-US" sz="17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rPr>
              <a:t>Threats:</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Other online travel agencies and short-term rental platforms compete with Airbnb for market share and revenue.</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Economic downturns or recessions can have an impact on travel demand and reduce the number of bookings on the platform.</a:t>
            </a:r>
            <a:endParaRPr lang="en-US" sz="1700" dirty="0">
              <a:effectLst/>
              <a:latin typeface="Times New Roman" panose="02020603050405020304" pitchFamily="18" charset="0"/>
              <a:ea typeface="Times New Roman" panose="02020603050405020304" pitchFamily="18" charset="0"/>
            </a:endParaRPr>
          </a:p>
          <a:p>
            <a:endParaRPr lang="en-US" sz="1700" dirty="0"/>
          </a:p>
        </p:txBody>
      </p:sp>
      <p:pic>
        <p:nvPicPr>
          <p:cNvPr id="4098" name="Picture 2" descr="SWOT &amp; PESTLE Analysis of Airbnb">
            <a:extLst>
              <a:ext uri="{FF2B5EF4-FFF2-40B4-BE49-F238E27FC236}">
                <a16:creationId xmlns="" xmlns:a16="http://schemas.microsoft.com/office/drawing/2014/main" id="{11069316-BBFE-4950-BA6E-EE642268F5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871"/>
          <a:stretch/>
        </p:blipFill>
        <p:spPr bwMode="auto">
          <a:xfrm>
            <a:off x="6951261" y="2400300"/>
            <a:ext cx="4869263" cy="3479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377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7C4F4E-2BB5-4AE2-BBF8-1433B15211CA}"/>
              </a:ext>
            </a:extLst>
          </p:cNvPr>
          <p:cNvSpPr>
            <a:spLocks noGrp="1"/>
          </p:cNvSpPr>
          <p:nvPr>
            <p:ph type="title"/>
          </p:nvPr>
        </p:nvSpPr>
        <p:spPr/>
        <p:txBody>
          <a:bodyPr/>
          <a:lstStyle/>
          <a:p>
            <a:r>
              <a:rPr lang="en-IN" sz="1800" b="1" kern="0" dirty="0">
                <a:solidFill>
                  <a:srgbClr val="000000"/>
                </a:solidFill>
                <a:effectLst/>
                <a:latin typeface="Times New Roman" panose="02020603050405020304" pitchFamily="18" charset="0"/>
              </a:rPr>
              <a:t>External factors - PESTLE</a:t>
            </a:r>
            <a:endParaRPr lang="en-US" dirty="0"/>
          </a:p>
        </p:txBody>
      </p:sp>
      <p:sp>
        <p:nvSpPr>
          <p:cNvPr id="3" name="Content Placeholder 2">
            <a:extLst>
              <a:ext uri="{FF2B5EF4-FFF2-40B4-BE49-F238E27FC236}">
                <a16:creationId xmlns="" xmlns:a16="http://schemas.microsoft.com/office/drawing/2014/main" id="{4F5904C2-7647-4D59-ADFD-70A75CCB5AF3}"/>
              </a:ext>
            </a:extLst>
          </p:cNvPr>
          <p:cNvSpPr>
            <a:spLocks noGrp="1"/>
          </p:cNvSpPr>
          <p:nvPr>
            <p:ph idx="1"/>
          </p:nvPr>
        </p:nvSpPr>
        <p:spPr>
          <a:xfrm>
            <a:off x="1024127" y="1838325"/>
            <a:ext cx="9720073" cy="4023360"/>
          </a:xfrm>
        </p:spPr>
        <p:txBody>
          <a:bodyPr>
            <a:noAutofit/>
          </a:bodyPr>
          <a:lstStyle/>
          <a:p>
            <a:pPr marL="0" marR="0" algn="just">
              <a:lnSpc>
                <a:spcPct val="150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rPr>
              <a:t>Political: </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In many jurisdictions, local governments are attempting to regulate short-term rentals in order to protect local housing markets and residents.</a:t>
            </a:r>
            <a:endParaRPr lang="en-US" sz="17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rPr>
              <a:t>Economical:</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Economic downturns or recessions can have an impact on travel demand and reduce the number of bookings on the platform (Branson and Martinez, 2023).</a:t>
            </a:r>
            <a:endParaRPr lang="en-US" sz="17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700" b="1" dirty="0">
                <a:solidFill>
                  <a:srgbClr val="000000"/>
                </a:solidFill>
                <a:effectLst/>
                <a:latin typeface="Times New Roman" panose="02020603050405020304" pitchFamily="18" charset="0"/>
                <a:ea typeface="Times New Roman" panose="02020603050405020304" pitchFamily="18" charset="0"/>
              </a:rPr>
              <a:t>Social:</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Changes in consumer preferences and travel </a:t>
            </a:r>
            <a:r>
              <a:rPr lang="en-US" sz="1700" dirty="0" err="1">
                <a:solidFill>
                  <a:srgbClr val="000000"/>
                </a:solidFill>
                <a:effectLst/>
                <a:latin typeface="Times New Roman" panose="02020603050405020304" pitchFamily="18" charset="0"/>
                <a:ea typeface="Times New Roman" panose="02020603050405020304" pitchFamily="18" charset="0"/>
              </a:rPr>
              <a:t>behaviours</a:t>
            </a:r>
            <a:r>
              <a:rPr lang="en-US" sz="1700" dirty="0">
                <a:solidFill>
                  <a:srgbClr val="000000"/>
                </a:solidFill>
                <a:effectLst/>
                <a:latin typeface="Times New Roman" panose="02020603050405020304" pitchFamily="18" charset="0"/>
                <a:ea typeface="Times New Roman" panose="02020603050405020304" pitchFamily="18" charset="0"/>
              </a:rPr>
              <a:t>, such as a shift towards sustainable travel, may have an impact on demand on the platform.</a:t>
            </a:r>
            <a:endParaRPr lang="en-US" sz="17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584927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099FC5F-2CC8-42FC-8B18-6D682872489C}"/>
              </a:ext>
            </a:extLst>
          </p:cNvPr>
          <p:cNvSpPr>
            <a:spLocks noGrp="1"/>
          </p:cNvSpPr>
          <p:nvPr>
            <p:ph type="title"/>
          </p:nvPr>
        </p:nvSpPr>
        <p:spPr>
          <a:xfrm>
            <a:off x="838200" y="346075"/>
            <a:ext cx="10515600" cy="1325563"/>
          </a:xfrm>
        </p:spPr>
        <p:txBody>
          <a:bodyPr/>
          <a:lstStyle/>
          <a:p>
            <a:r>
              <a:rPr lang="en-IN" sz="1800" b="1" kern="0" dirty="0">
                <a:solidFill>
                  <a:srgbClr val="000000"/>
                </a:solidFill>
                <a:effectLst/>
                <a:latin typeface="Times New Roman" panose="02020603050405020304" pitchFamily="18" charset="0"/>
              </a:rPr>
              <a:t>External factors - PESTLE</a:t>
            </a:r>
            <a:endParaRPr lang="en-US" dirty="0"/>
          </a:p>
        </p:txBody>
      </p:sp>
      <p:sp>
        <p:nvSpPr>
          <p:cNvPr id="3" name="Content Placeholder 2">
            <a:extLst>
              <a:ext uri="{FF2B5EF4-FFF2-40B4-BE49-F238E27FC236}">
                <a16:creationId xmlns="" xmlns:a16="http://schemas.microsoft.com/office/drawing/2014/main" id="{F164D7BE-7915-4A31-BD62-E7DF46DF9C8D}"/>
              </a:ext>
            </a:extLst>
          </p:cNvPr>
          <p:cNvSpPr>
            <a:spLocks noGrp="1"/>
          </p:cNvSpPr>
          <p:nvPr>
            <p:ph idx="1"/>
          </p:nvPr>
        </p:nvSpPr>
        <p:spPr>
          <a:xfrm>
            <a:off x="838200" y="1990725"/>
            <a:ext cx="9720073" cy="4023360"/>
          </a:xfrm>
        </p:spPr>
        <p:txBody>
          <a:bodyPr>
            <a:normAutofit fontScale="92500" lnSpcReduction="20000"/>
          </a:bodyPr>
          <a:lstStyle/>
          <a:p>
            <a:pPr marL="0" marR="0" algn="just">
              <a:lnSpc>
                <a:spcPct val="150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rPr>
              <a:t>Technological:</a:t>
            </a:r>
            <a:endParaRPr lang="en-US" sz="18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rPr>
              <a:t>Disruptive technologies such as blockchain and artificial intelligence may have an impact on the travel industry and Airbnb's business model.</a:t>
            </a:r>
            <a:endParaRPr lang="en-US" sz="18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rPr>
              <a:t>Cybersecurity threats and data breaches may have an impact on the company's reputation and customer trust (</a:t>
            </a:r>
            <a:r>
              <a:rPr lang="en-US" sz="1800" dirty="0" err="1">
                <a:solidFill>
                  <a:srgbClr val="000000"/>
                </a:solidFill>
                <a:effectLst/>
                <a:latin typeface="Times New Roman" panose="02020603050405020304" pitchFamily="18" charset="0"/>
                <a:ea typeface="Times New Roman" panose="02020603050405020304" pitchFamily="18" charset="0"/>
              </a:rPr>
              <a:t>Callander</a:t>
            </a:r>
            <a:r>
              <a:rPr lang="en-US" sz="1800" dirty="0">
                <a:solidFill>
                  <a:srgbClr val="000000"/>
                </a:solidFill>
                <a:effectLst/>
                <a:latin typeface="Times New Roman" panose="02020603050405020304" pitchFamily="18" charset="0"/>
                <a:ea typeface="Times New Roman" panose="02020603050405020304" pitchFamily="18" charset="0"/>
              </a:rPr>
              <a:t>, </a:t>
            </a:r>
            <a:r>
              <a:rPr lang="en-US" sz="1800" i="1" dirty="0">
                <a:solidFill>
                  <a:srgbClr val="000000"/>
                </a:solidFill>
                <a:effectLst/>
                <a:latin typeface="Times New Roman" panose="02020603050405020304" pitchFamily="18" charset="0"/>
                <a:ea typeface="Times New Roman" panose="02020603050405020304" pitchFamily="18" charset="0"/>
              </a:rPr>
              <a:t>et al</a:t>
            </a:r>
            <a:r>
              <a:rPr lang="en-US" sz="1800" dirty="0">
                <a:solidFill>
                  <a:srgbClr val="000000"/>
                </a:solidFill>
                <a:effectLst/>
                <a:latin typeface="Times New Roman" panose="02020603050405020304" pitchFamily="18" charset="0"/>
                <a:ea typeface="Times New Roman" panose="02020603050405020304" pitchFamily="18" charset="0"/>
              </a:rPr>
              <a:t>. 2022).</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rPr>
              <a:t>Legal:</a:t>
            </a:r>
            <a:endParaRPr lang="en-US" sz="18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rPr>
              <a:t>Changes in data protection laws may have an impact on the company's ability to collect and use customer data.</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1800" b="1" dirty="0">
                <a:solidFill>
                  <a:srgbClr val="000000"/>
                </a:solidFill>
                <a:effectLst/>
                <a:latin typeface="Times New Roman" panose="02020603050405020304" pitchFamily="18" charset="0"/>
                <a:ea typeface="Times New Roman" panose="02020603050405020304" pitchFamily="18" charset="0"/>
              </a:rPr>
              <a:t>Environmental:</a:t>
            </a:r>
            <a:endParaRPr lang="en-US" sz="18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800" dirty="0">
                <a:solidFill>
                  <a:srgbClr val="000000"/>
                </a:solidFill>
                <a:effectLst/>
                <a:latin typeface="Times New Roman" panose="02020603050405020304" pitchFamily="18" charset="0"/>
                <a:ea typeface="Times New Roman" panose="02020603050405020304" pitchFamily="18" charset="0"/>
              </a:rPr>
              <a:t>Changes in consumer preferences for sustainable travel may have an impact on demand on the platform and the company's overall sustainability goals (Arthur, 2022).</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45536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793AAB5-C14F-468A-82A0-B1B87DDAC7ED}"/>
              </a:ext>
            </a:extLst>
          </p:cNvPr>
          <p:cNvSpPr>
            <a:spLocks noGrp="1"/>
          </p:cNvSpPr>
          <p:nvPr>
            <p:ph type="title"/>
          </p:nvPr>
        </p:nvSpPr>
        <p:spPr/>
        <p:txBody>
          <a:bodyPr/>
          <a:lstStyle/>
          <a:p>
            <a:r>
              <a:rPr lang="en-IN" sz="1800" b="1" dirty="0">
                <a:solidFill>
                  <a:srgbClr val="000000"/>
                </a:solidFill>
                <a:effectLst/>
                <a:latin typeface="Times New Roman" panose="02020603050405020304" pitchFamily="18" charset="0"/>
                <a:ea typeface="Times New Roman" panose="02020603050405020304" pitchFamily="18" charset="0"/>
              </a:rPr>
              <a:t>Stakeholders</a:t>
            </a:r>
            <a:endParaRPr lang="en-US" b="1" dirty="0"/>
          </a:p>
        </p:txBody>
      </p:sp>
      <p:sp>
        <p:nvSpPr>
          <p:cNvPr id="3" name="Content Placeholder 2">
            <a:extLst>
              <a:ext uri="{FF2B5EF4-FFF2-40B4-BE49-F238E27FC236}">
                <a16:creationId xmlns="" xmlns:a16="http://schemas.microsoft.com/office/drawing/2014/main" id="{9F6E66E2-60D4-458A-B792-F743908EC746}"/>
              </a:ext>
            </a:extLst>
          </p:cNvPr>
          <p:cNvSpPr>
            <a:spLocks noGrp="1"/>
          </p:cNvSpPr>
          <p:nvPr>
            <p:ph idx="1"/>
          </p:nvPr>
        </p:nvSpPr>
        <p:spPr>
          <a:xfrm>
            <a:off x="5884164" y="1885950"/>
            <a:ext cx="5248276" cy="4023360"/>
          </a:xfrm>
        </p:spPr>
        <p:txBody>
          <a:bodyPr>
            <a:normAutofit/>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Individuals or groups who have an interest in or are impacted by an organization's operations and outcomes are referred to as stakeholders.</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Customers of Airbnb include both guests who book accommodations through the platform and hosts who list their properties for rent. </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hosts are an important stakeholder group. They list their properties on the platform and are responsible for ensuring that guests have a positive experience. </a:t>
            </a:r>
            <a:endParaRPr lang="en-US" sz="1700" dirty="0">
              <a:effectLst/>
              <a:latin typeface="Times New Roman" panose="02020603050405020304" pitchFamily="18" charset="0"/>
              <a:ea typeface="Times New Roman" panose="02020603050405020304" pitchFamily="18" charset="0"/>
            </a:endParaRPr>
          </a:p>
        </p:txBody>
      </p:sp>
      <p:pic>
        <p:nvPicPr>
          <p:cNvPr id="5126" name="Picture 6" descr="Hi, I is a Good Black Man — My AirBnB Story | by Lincoln W Daniel | Be  Yourself">
            <a:extLst>
              <a:ext uri="{FF2B5EF4-FFF2-40B4-BE49-F238E27FC236}">
                <a16:creationId xmlns="" xmlns:a16="http://schemas.microsoft.com/office/drawing/2014/main" id="{39EF9330-423A-4A5F-8E7F-E43E99E6D0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258" y="2249424"/>
            <a:ext cx="5090541" cy="3367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702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294787E-767A-468A-BE52-7B4DE3D1DC00}"/>
              </a:ext>
            </a:extLst>
          </p:cNvPr>
          <p:cNvSpPr>
            <a:spLocks noGrp="1"/>
          </p:cNvSpPr>
          <p:nvPr>
            <p:ph type="title"/>
          </p:nvPr>
        </p:nvSpPr>
        <p:spPr/>
        <p:txBody>
          <a:bodyPr/>
          <a:lstStyle/>
          <a:p>
            <a:r>
              <a:rPr lang="en-IN" sz="1800" b="1" kern="0" dirty="0">
                <a:solidFill>
                  <a:srgbClr val="000000"/>
                </a:solidFill>
                <a:effectLst/>
                <a:latin typeface="Times New Roman" panose="02020603050405020304" pitchFamily="18" charset="0"/>
              </a:rPr>
              <a:t>The emergence of change and how different approaches were brought</a:t>
            </a:r>
            <a:endParaRPr lang="en-US" dirty="0"/>
          </a:p>
        </p:txBody>
      </p:sp>
      <p:sp>
        <p:nvSpPr>
          <p:cNvPr id="3" name="Content Placeholder 2">
            <a:extLst>
              <a:ext uri="{FF2B5EF4-FFF2-40B4-BE49-F238E27FC236}">
                <a16:creationId xmlns="" xmlns:a16="http://schemas.microsoft.com/office/drawing/2014/main" id="{3520551F-67BD-4598-A5F5-5134E89BA3A7}"/>
              </a:ext>
            </a:extLst>
          </p:cNvPr>
          <p:cNvSpPr>
            <a:spLocks noGrp="1"/>
          </p:cNvSpPr>
          <p:nvPr>
            <p:ph idx="1"/>
          </p:nvPr>
        </p:nvSpPr>
        <p:spPr>
          <a:xfrm>
            <a:off x="576453" y="1895475"/>
            <a:ext cx="5005197" cy="4514850"/>
          </a:xfrm>
        </p:spPr>
        <p:txBody>
          <a:bodyPr>
            <a:normAutofit/>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The impact of the COVID-19 pandemic on the travel industry was a major driver of change in Airbnb. </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In response to the pandemic, Airbnb implemented cost-cutting measures such as layoffs and reduced marketing spend in order to conserve cash and weather the storm.</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accelerated its digital transformation efforts to adapt to the changing environment, including expanding its online experiences offerings.</a:t>
            </a:r>
            <a:endParaRPr lang="en-US" sz="1700" dirty="0">
              <a:effectLst/>
              <a:latin typeface="Times New Roman" panose="02020603050405020304" pitchFamily="18" charset="0"/>
              <a:ea typeface="Times New Roman" panose="02020603050405020304" pitchFamily="18" charset="0"/>
            </a:endParaRPr>
          </a:p>
        </p:txBody>
      </p:sp>
      <p:pic>
        <p:nvPicPr>
          <p:cNvPr id="6146" name="Picture 2" descr="Airbnb &quot;Like Our Ancestors&quot; (Copy) — UDIT GOSWAMI">
            <a:extLst>
              <a:ext uri="{FF2B5EF4-FFF2-40B4-BE49-F238E27FC236}">
                <a16:creationId xmlns="" xmlns:a16="http://schemas.microsoft.com/office/drawing/2014/main" id="{57451B48-C72B-4465-ABDC-E0DFB9CCCC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528"/>
          <a:stretch/>
        </p:blipFill>
        <p:spPr bwMode="auto">
          <a:xfrm>
            <a:off x="6096000" y="2084832"/>
            <a:ext cx="5690997" cy="3829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621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7E9217C-32F0-4424-A397-5FAD57162D99}"/>
              </a:ext>
            </a:extLst>
          </p:cNvPr>
          <p:cNvSpPr>
            <a:spLocks noGrp="1"/>
          </p:cNvSpPr>
          <p:nvPr>
            <p:ph type="title"/>
          </p:nvPr>
        </p:nvSpPr>
        <p:spPr/>
        <p:txBody>
          <a:bodyPr/>
          <a:lstStyle/>
          <a:p>
            <a:r>
              <a:rPr lang="en-IN" sz="1800" b="1" kern="0" dirty="0">
                <a:solidFill>
                  <a:srgbClr val="000000"/>
                </a:solidFill>
                <a:effectLst/>
                <a:latin typeface="Times New Roman" panose="02020603050405020304" pitchFamily="18" charset="0"/>
              </a:rPr>
              <a:t>Resistance to change and how it was overcome</a:t>
            </a:r>
            <a:endParaRPr lang="en-US" dirty="0"/>
          </a:p>
        </p:txBody>
      </p:sp>
      <p:sp>
        <p:nvSpPr>
          <p:cNvPr id="3" name="Content Placeholder 2">
            <a:extLst>
              <a:ext uri="{FF2B5EF4-FFF2-40B4-BE49-F238E27FC236}">
                <a16:creationId xmlns="" xmlns:a16="http://schemas.microsoft.com/office/drawing/2014/main" id="{C31A228F-FE2D-4336-B6DB-186A9026E8EF}"/>
              </a:ext>
            </a:extLst>
          </p:cNvPr>
          <p:cNvSpPr>
            <a:spLocks noGrp="1"/>
          </p:cNvSpPr>
          <p:nvPr>
            <p:ph idx="1"/>
          </p:nvPr>
        </p:nvSpPr>
        <p:spPr>
          <a:xfrm>
            <a:off x="5476875" y="1724025"/>
            <a:ext cx="5876925" cy="4023360"/>
          </a:xfrm>
        </p:spPr>
        <p:txBody>
          <a:bodyPr>
            <a:noAutofit/>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Resistance to change is common in many </a:t>
            </a:r>
            <a:r>
              <a:rPr lang="en-US" sz="1700" dirty="0" err="1">
                <a:solidFill>
                  <a:srgbClr val="000000"/>
                </a:solidFill>
                <a:effectLst/>
                <a:latin typeface="Times New Roman" panose="02020603050405020304" pitchFamily="18" charset="0"/>
                <a:ea typeface="Times New Roman" panose="02020603050405020304" pitchFamily="18" charset="0"/>
              </a:rPr>
              <a:t>organisations</a:t>
            </a:r>
            <a:r>
              <a:rPr lang="en-US" sz="1700" dirty="0">
                <a:solidFill>
                  <a:srgbClr val="000000"/>
                </a:solidFill>
                <a:effectLst/>
                <a:latin typeface="Times New Roman" panose="02020603050405020304" pitchFamily="18" charset="0"/>
                <a:ea typeface="Times New Roman" panose="02020603050405020304" pitchFamily="18" charset="0"/>
              </a:rPr>
              <a:t>, and Airbnb was not immune to this during its transformation efforts in response to the COVID-19 pandemic.</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also involved its employees and stakeholders in the change process by seeking their input and feedback. This helped to ensure that the changes were aligned with the stakeholders' needs and interests.</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Airbnb launched pilot program to test new approaches in a controlled environment and collect feedback before implementing the changes more broadly (Agostino, </a:t>
            </a:r>
            <a:r>
              <a:rPr lang="en-US" sz="1700" i="1" dirty="0">
                <a:solidFill>
                  <a:srgbClr val="000000"/>
                </a:solidFill>
                <a:effectLst/>
                <a:latin typeface="Times New Roman" panose="02020603050405020304" pitchFamily="18" charset="0"/>
                <a:ea typeface="Times New Roman" panose="02020603050405020304" pitchFamily="18" charset="0"/>
              </a:rPr>
              <a:t>et al</a:t>
            </a:r>
            <a:r>
              <a:rPr lang="en-US" sz="1700" dirty="0">
                <a:solidFill>
                  <a:srgbClr val="000000"/>
                </a:solidFill>
                <a:effectLst/>
                <a:latin typeface="Times New Roman" panose="02020603050405020304" pitchFamily="18" charset="0"/>
                <a:ea typeface="Times New Roman" panose="02020603050405020304" pitchFamily="18" charset="0"/>
              </a:rPr>
              <a:t>. 2022). </a:t>
            </a:r>
            <a:endParaRPr lang="en-US" sz="1700" dirty="0">
              <a:effectLst/>
              <a:latin typeface="Times New Roman" panose="02020603050405020304" pitchFamily="18" charset="0"/>
              <a:ea typeface="Times New Roman" panose="02020603050405020304" pitchFamily="18" charset="0"/>
            </a:endParaRPr>
          </a:p>
        </p:txBody>
      </p:sp>
      <p:pic>
        <p:nvPicPr>
          <p:cNvPr id="7170" name="Picture 2" descr="Bay Area Airbnb Hosts Cry Foul Over Weak Super Bowl Weekend Demand | Inc.com">
            <a:extLst>
              <a:ext uri="{FF2B5EF4-FFF2-40B4-BE49-F238E27FC236}">
                <a16:creationId xmlns="" xmlns:a16="http://schemas.microsoft.com/office/drawing/2014/main" id="{873FC83B-EA0F-41FE-B5CD-791AD08518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1951" y="2621662"/>
            <a:ext cx="4754202" cy="2674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074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7E9217C-32F0-4424-A397-5FAD57162D99}"/>
              </a:ext>
            </a:extLst>
          </p:cNvPr>
          <p:cNvSpPr>
            <a:spLocks noGrp="1"/>
          </p:cNvSpPr>
          <p:nvPr>
            <p:ph type="title"/>
          </p:nvPr>
        </p:nvSpPr>
        <p:spPr/>
        <p:txBody>
          <a:bodyPr/>
          <a:lstStyle/>
          <a:p>
            <a:r>
              <a:rPr lang="en-IN" sz="1800" b="1" kern="0" smtClean="0">
                <a:solidFill>
                  <a:srgbClr val="000000"/>
                </a:solidFill>
                <a:effectLst/>
                <a:latin typeface="Times New Roman" panose="02020603050405020304" pitchFamily="18" charset="0"/>
              </a:rPr>
              <a:t>Need for a change ....</a:t>
            </a:r>
            <a:endParaRPr lang="en-US" dirty="0"/>
          </a:p>
        </p:txBody>
      </p:sp>
      <p:sp>
        <p:nvSpPr>
          <p:cNvPr id="3" name="Content Placeholder 2">
            <a:extLst>
              <a:ext uri="{FF2B5EF4-FFF2-40B4-BE49-F238E27FC236}">
                <a16:creationId xmlns="" xmlns:a16="http://schemas.microsoft.com/office/drawing/2014/main" id="{C31A228F-FE2D-4336-B6DB-186A9026E8EF}"/>
              </a:ext>
            </a:extLst>
          </p:cNvPr>
          <p:cNvSpPr>
            <a:spLocks noGrp="1"/>
          </p:cNvSpPr>
          <p:nvPr>
            <p:ph idx="1"/>
          </p:nvPr>
        </p:nvSpPr>
        <p:spPr>
          <a:xfrm>
            <a:off x="933451" y="1933575"/>
            <a:ext cx="8496300" cy="4023360"/>
          </a:xfrm>
        </p:spPr>
        <p:txBody>
          <a:bodyPr>
            <a:noAutofit/>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smtClean="0">
                <a:solidFill>
                  <a:srgbClr val="000000"/>
                </a:solidFill>
                <a:latin typeface="Times New Roman" panose="02020603050405020304" pitchFamily="18" charset="0"/>
                <a:ea typeface="Times New Roman" panose="02020603050405020304" pitchFamily="18" charset="0"/>
              </a:rPr>
              <a:t>Airbnb is currently involved on the short term rentals with collaboration of private home, vacation rentals and short term rentals. To grow a business Airbnb must tie with hotels , villas to </a:t>
            </a:r>
            <a:r>
              <a:rPr lang="en-US" sz="1700">
                <a:solidFill>
                  <a:srgbClr val="000000"/>
                </a:solidFill>
                <a:latin typeface="Times New Roman" panose="02020603050405020304" pitchFamily="18" charset="0"/>
                <a:ea typeface="Times New Roman" panose="02020603050405020304" pitchFamily="18" charset="0"/>
              </a:rPr>
              <a:t>make a significant change to its business model by shifting its focus from short-term rentals to long-term </a:t>
            </a:r>
            <a:r>
              <a:rPr lang="en-US" sz="1700" smtClean="0">
                <a:solidFill>
                  <a:srgbClr val="000000"/>
                </a:solidFill>
                <a:latin typeface="Times New Roman" panose="02020603050405020304" pitchFamily="18" charset="0"/>
                <a:ea typeface="Times New Roman" panose="02020603050405020304" pitchFamily="18" charset="0"/>
              </a:rPr>
              <a:t>rentals so that more growth in financial term can be achieved by the company. Company can also collaborate with tour operators so that business range can be increased.</a:t>
            </a:r>
            <a:endParaRPr lang="en-US" sz="17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38892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7E9217C-32F0-4424-A397-5FAD57162D99}"/>
              </a:ext>
            </a:extLst>
          </p:cNvPr>
          <p:cNvSpPr>
            <a:spLocks noGrp="1"/>
          </p:cNvSpPr>
          <p:nvPr>
            <p:ph type="title"/>
          </p:nvPr>
        </p:nvSpPr>
        <p:spPr>
          <a:xfrm>
            <a:off x="966978" y="99441"/>
            <a:ext cx="9720072" cy="1499616"/>
          </a:xfrm>
        </p:spPr>
        <p:txBody>
          <a:bodyPr/>
          <a:lstStyle/>
          <a:p>
            <a:r>
              <a:rPr lang="en-IN" sz="1800" b="1" kern="0" smtClean="0">
                <a:solidFill>
                  <a:srgbClr val="000000"/>
                </a:solidFill>
                <a:effectLst/>
                <a:latin typeface="Times New Roman" panose="02020603050405020304" pitchFamily="18" charset="0"/>
              </a:rPr>
              <a:t>Lewin’s model for change management</a:t>
            </a:r>
            <a:endParaRPr lang="en-US" dirty="0"/>
          </a:p>
        </p:txBody>
      </p:sp>
      <p:sp>
        <p:nvSpPr>
          <p:cNvPr id="3" name="Content Placeholder 2">
            <a:extLst>
              <a:ext uri="{FF2B5EF4-FFF2-40B4-BE49-F238E27FC236}">
                <a16:creationId xmlns="" xmlns:a16="http://schemas.microsoft.com/office/drawing/2014/main" id="{C31A228F-FE2D-4336-B6DB-186A9026E8EF}"/>
              </a:ext>
            </a:extLst>
          </p:cNvPr>
          <p:cNvSpPr>
            <a:spLocks noGrp="1"/>
          </p:cNvSpPr>
          <p:nvPr>
            <p:ph idx="1"/>
          </p:nvPr>
        </p:nvSpPr>
        <p:spPr>
          <a:xfrm>
            <a:off x="1095375" y="1190624"/>
            <a:ext cx="10839450" cy="4526463"/>
          </a:xfrm>
        </p:spPr>
        <p:txBody>
          <a:bodyPr>
            <a:noAutofit/>
          </a:bodyPr>
          <a:lstStyle/>
          <a:p>
            <a:pPr marL="0" marR="0" lvl="0" indent="0" algn="just" fontAlgn="base">
              <a:lnSpc>
                <a:spcPct val="150000"/>
              </a:lnSpc>
              <a:spcBef>
                <a:spcPts val="0"/>
              </a:spcBef>
              <a:spcAft>
                <a:spcPts val="0"/>
              </a:spcAft>
              <a:buSzPts val="1000"/>
              <a:buNone/>
              <a:tabLst>
                <a:tab pos="457200" algn="l"/>
              </a:tabLst>
            </a:pPr>
            <a:r>
              <a:rPr lang="en-US" sz="1700" b="1">
                <a:solidFill>
                  <a:srgbClr val="000000"/>
                </a:solidFill>
                <a:latin typeface="Times New Roman" panose="02020603050405020304" pitchFamily="18" charset="0"/>
                <a:ea typeface="Times New Roman" panose="02020603050405020304" pitchFamily="18" charset="0"/>
              </a:rPr>
              <a:t>Unfreezing: </a:t>
            </a:r>
            <a:endParaRPr lang="en-US" sz="1700" b="1" smtClean="0">
              <a:solidFill>
                <a:srgbClr val="000000"/>
              </a:solidFill>
              <a:latin typeface="Times New Roman" panose="02020603050405020304" pitchFamily="18" charset="0"/>
              <a:ea typeface="Times New Roman" panose="02020603050405020304" pitchFamily="18" charset="0"/>
            </a:endParaRPr>
          </a:p>
          <a:p>
            <a:pPr marL="0" marR="0" lvl="0" indent="0" algn="just" fontAlgn="base">
              <a:lnSpc>
                <a:spcPct val="150000"/>
              </a:lnSpc>
              <a:spcBef>
                <a:spcPts val="0"/>
              </a:spcBef>
              <a:spcAft>
                <a:spcPts val="0"/>
              </a:spcAft>
              <a:buSzPts val="1000"/>
              <a:buNone/>
              <a:tabLst>
                <a:tab pos="457200" algn="l"/>
              </a:tabLst>
            </a:pPr>
            <a:r>
              <a:rPr lang="en-US" sz="1700" smtClean="0">
                <a:solidFill>
                  <a:srgbClr val="000000"/>
                </a:solidFill>
                <a:latin typeface="Times New Roman" panose="02020603050405020304" pitchFamily="18" charset="0"/>
                <a:ea typeface="Times New Roman" panose="02020603050405020304" pitchFamily="18" charset="0"/>
              </a:rPr>
              <a:t>Top management of Airbnb must identify the market trends and must adapt change in their business model. </a:t>
            </a:r>
            <a:r>
              <a:rPr lang="en-US" sz="1700">
                <a:solidFill>
                  <a:srgbClr val="000000"/>
                </a:solidFill>
                <a:latin typeface="Times New Roman" panose="02020603050405020304" pitchFamily="18" charset="0"/>
                <a:ea typeface="Times New Roman" panose="02020603050405020304" pitchFamily="18" charset="0"/>
              </a:rPr>
              <a:t>They communicate </a:t>
            </a:r>
            <a:r>
              <a:rPr lang="en-US" sz="1700" smtClean="0">
                <a:solidFill>
                  <a:srgbClr val="000000"/>
                </a:solidFill>
                <a:latin typeface="Times New Roman" panose="02020603050405020304" pitchFamily="18" charset="0"/>
                <a:ea typeface="Times New Roman" panose="02020603050405020304" pitchFamily="18" charset="0"/>
              </a:rPr>
              <a:t>with the stakeholders and discuss the </a:t>
            </a:r>
            <a:r>
              <a:rPr lang="en-US" sz="1700">
                <a:solidFill>
                  <a:srgbClr val="000000"/>
                </a:solidFill>
                <a:latin typeface="Times New Roman" panose="02020603050405020304" pitchFamily="18" charset="0"/>
                <a:ea typeface="Times New Roman" panose="02020603050405020304" pitchFamily="18" charset="0"/>
              </a:rPr>
              <a:t>challenges and opportunities associated with the change, </a:t>
            </a:r>
            <a:r>
              <a:rPr lang="en-US" sz="1700" smtClean="0">
                <a:solidFill>
                  <a:srgbClr val="000000"/>
                </a:solidFill>
                <a:latin typeface="Times New Roman" panose="02020603050405020304" pitchFamily="18" charset="0"/>
                <a:ea typeface="Times New Roman" panose="02020603050405020304" pitchFamily="18" charset="0"/>
              </a:rPr>
              <a:t>and the benefits </a:t>
            </a:r>
            <a:r>
              <a:rPr lang="en-US" sz="1700">
                <a:solidFill>
                  <a:srgbClr val="000000"/>
                </a:solidFill>
                <a:latin typeface="Times New Roman" panose="02020603050405020304" pitchFamily="18" charset="0"/>
                <a:ea typeface="Times New Roman" panose="02020603050405020304" pitchFamily="18" charset="0"/>
              </a:rPr>
              <a:t>of offering long-term rentals. They </a:t>
            </a:r>
            <a:r>
              <a:rPr lang="en-US" sz="1700" smtClean="0">
                <a:solidFill>
                  <a:srgbClr val="000000"/>
                </a:solidFill>
                <a:latin typeface="Times New Roman" panose="02020603050405020304" pitchFamily="18" charset="0"/>
                <a:ea typeface="Times New Roman" panose="02020603050405020304" pitchFamily="18" charset="0"/>
              </a:rPr>
              <a:t>should address concer of the hosts </a:t>
            </a:r>
            <a:r>
              <a:rPr lang="en-US" sz="1700">
                <a:solidFill>
                  <a:srgbClr val="000000"/>
                </a:solidFill>
                <a:latin typeface="Times New Roman" panose="02020603050405020304" pitchFamily="18" charset="0"/>
                <a:ea typeface="Times New Roman" panose="02020603050405020304" pitchFamily="18" charset="0"/>
              </a:rPr>
              <a:t>and </a:t>
            </a:r>
            <a:r>
              <a:rPr lang="en-US" sz="1700" smtClean="0">
                <a:solidFill>
                  <a:srgbClr val="000000"/>
                </a:solidFill>
                <a:latin typeface="Times New Roman" panose="02020603050405020304" pitchFamily="18" charset="0"/>
                <a:ea typeface="Times New Roman" panose="02020603050405020304" pitchFamily="18" charset="0"/>
              </a:rPr>
              <a:t>guests and make them ready for the change.</a:t>
            </a:r>
            <a:endParaRPr lang="en-US" sz="1700" b="1" smtClean="0">
              <a:latin typeface="Times New Roman" panose="02020603050405020304" pitchFamily="18" charset="0"/>
              <a:ea typeface="Times New Roman" panose="02020603050405020304" pitchFamily="18" charset="0"/>
            </a:endParaRPr>
          </a:p>
          <a:p>
            <a:pPr marL="0" marR="0" lvl="0" indent="0" algn="just" fontAlgn="base">
              <a:lnSpc>
                <a:spcPct val="150000"/>
              </a:lnSpc>
              <a:spcBef>
                <a:spcPts val="0"/>
              </a:spcBef>
              <a:spcAft>
                <a:spcPts val="0"/>
              </a:spcAft>
              <a:buSzPts val="1000"/>
              <a:buNone/>
              <a:tabLst>
                <a:tab pos="457200" algn="l"/>
              </a:tabLst>
            </a:pPr>
            <a:r>
              <a:rPr lang="en-US" sz="1700" b="1" smtClean="0">
                <a:latin typeface="Times New Roman" panose="02020603050405020304" pitchFamily="18" charset="0"/>
                <a:ea typeface="Times New Roman" panose="02020603050405020304" pitchFamily="18" charset="0"/>
              </a:rPr>
              <a:t>Moving</a:t>
            </a:r>
            <a:endParaRPr lang="en-US" sz="1700">
              <a:latin typeface="Times New Roman" panose="02020603050405020304" pitchFamily="18" charset="0"/>
              <a:ea typeface="Times New Roman" panose="02020603050405020304" pitchFamily="18" charset="0"/>
            </a:endParaRPr>
          </a:p>
          <a:p>
            <a:pPr marL="0" marR="0" lvl="0" indent="0" algn="just" fontAlgn="base">
              <a:lnSpc>
                <a:spcPct val="150000"/>
              </a:lnSpc>
              <a:spcBef>
                <a:spcPts val="0"/>
              </a:spcBef>
              <a:spcAft>
                <a:spcPts val="0"/>
              </a:spcAft>
              <a:buSzPts val="1000"/>
              <a:buNone/>
              <a:tabLst>
                <a:tab pos="457200" algn="l"/>
              </a:tabLst>
            </a:pPr>
            <a:r>
              <a:rPr lang="en-US" sz="1700" smtClean="0">
                <a:latin typeface="Times New Roman" panose="02020603050405020304" pitchFamily="18" charset="0"/>
                <a:ea typeface="Times New Roman" panose="02020603050405020304" pitchFamily="18" charset="0"/>
              </a:rPr>
              <a:t>As Airbnb providing online platform to rent a stay they should starts </a:t>
            </a:r>
            <a:r>
              <a:rPr lang="en-US" sz="1700">
                <a:latin typeface="Times New Roman" panose="02020603050405020304" pitchFamily="18" charset="0"/>
                <a:ea typeface="Times New Roman" panose="02020603050405020304" pitchFamily="18" charset="0"/>
              </a:rPr>
              <a:t>to </a:t>
            </a:r>
            <a:r>
              <a:rPr lang="en-US" sz="1700" smtClean="0">
                <a:latin typeface="Times New Roman" panose="02020603050405020304" pitchFamily="18" charset="0"/>
                <a:ea typeface="Times New Roman" panose="02020603050405020304" pitchFamily="18" charset="0"/>
              </a:rPr>
              <a:t>upgrade their platform for long-term </a:t>
            </a:r>
            <a:r>
              <a:rPr lang="en-US" sz="1700">
                <a:latin typeface="Times New Roman" panose="02020603050405020304" pitchFamily="18" charset="0"/>
                <a:ea typeface="Times New Roman" panose="02020603050405020304" pitchFamily="18" charset="0"/>
              </a:rPr>
              <a:t>rentals, </a:t>
            </a:r>
            <a:r>
              <a:rPr lang="en-US" sz="1700" smtClean="0">
                <a:latin typeface="Times New Roman" panose="02020603050405020304" pitchFamily="18" charset="0"/>
                <a:ea typeface="Times New Roman" panose="02020603050405020304" pitchFamily="18" charset="0"/>
              </a:rPr>
              <a:t>which includes longer stay booking, must prepare proper package for long term stay. Meanwhile continue with short term rentals is necessary too as it is main business of Airbnb.</a:t>
            </a:r>
          </a:p>
          <a:p>
            <a:pPr marL="0" marR="0" lvl="0" indent="0" algn="just" fontAlgn="base">
              <a:lnSpc>
                <a:spcPct val="150000"/>
              </a:lnSpc>
              <a:spcBef>
                <a:spcPts val="0"/>
              </a:spcBef>
              <a:spcAft>
                <a:spcPts val="0"/>
              </a:spcAft>
              <a:buSzPts val="1000"/>
              <a:buNone/>
              <a:tabLst>
                <a:tab pos="457200" algn="l"/>
              </a:tabLst>
            </a:pPr>
            <a:r>
              <a:rPr lang="en-US" sz="2000" b="1">
                <a:solidFill>
                  <a:srgbClr val="000000"/>
                </a:solidFill>
                <a:latin typeface="Times New Roman" panose="02020603050405020304" pitchFamily="18" charset="0"/>
                <a:ea typeface="Times New Roman" panose="02020603050405020304" pitchFamily="18" charset="0"/>
              </a:rPr>
              <a:t>Refreezing</a:t>
            </a:r>
          </a:p>
          <a:p>
            <a:pPr marL="0" marR="0" lvl="0" indent="0" algn="just" fontAlgn="base">
              <a:lnSpc>
                <a:spcPct val="150000"/>
              </a:lnSpc>
              <a:spcBef>
                <a:spcPts val="0"/>
              </a:spcBef>
              <a:spcAft>
                <a:spcPts val="0"/>
              </a:spcAft>
              <a:buSzPts val="1000"/>
              <a:buNone/>
              <a:tabLst>
                <a:tab pos="457200" algn="l"/>
              </a:tabLst>
            </a:pPr>
            <a:r>
              <a:rPr lang="en-US" sz="1800">
                <a:solidFill>
                  <a:srgbClr val="000000"/>
                </a:solidFill>
                <a:latin typeface="Times New Roman" panose="02020603050405020304" pitchFamily="18" charset="0"/>
                <a:ea typeface="Times New Roman" panose="02020603050405020304" pitchFamily="18" charset="0"/>
              </a:rPr>
              <a:t>After long-term rental option has been successfully implemented, Airbnb can highlights the new model. By Collecting reviews and analysing those reviews and feedback prepare a plan and make necessary changes to improve the user experience. Airbnb must upgrade marketing strategies to highlight the new feature of long-term stays. It can lead the business of Airbnb to the new heights. </a:t>
            </a:r>
            <a:endParaRPr lang="en-US" sz="1800">
              <a:latin typeface="Times New Roman" panose="02020603050405020304" pitchFamily="18" charset="0"/>
              <a:ea typeface="Times New Roman" panose="02020603050405020304" pitchFamily="18" charset="0"/>
            </a:endParaRPr>
          </a:p>
          <a:p>
            <a:pPr marL="0" marR="0" lvl="0" indent="0" algn="just" fontAlgn="base">
              <a:lnSpc>
                <a:spcPct val="150000"/>
              </a:lnSpc>
              <a:spcBef>
                <a:spcPts val="0"/>
              </a:spcBef>
              <a:spcAft>
                <a:spcPts val="0"/>
              </a:spcAft>
              <a:buSzPts val="1000"/>
              <a:buNone/>
              <a:tabLst>
                <a:tab pos="457200" algn="l"/>
              </a:tabLst>
            </a:pPr>
            <a:endParaRPr lang="en-US" sz="17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81615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7E9217C-32F0-4424-A397-5FAD57162D99}"/>
              </a:ext>
            </a:extLst>
          </p:cNvPr>
          <p:cNvSpPr>
            <a:spLocks noGrp="1"/>
          </p:cNvSpPr>
          <p:nvPr>
            <p:ph type="title"/>
          </p:nvPr>
        </p:nvSpPr>
        <p:spPr/>
        <p:txBody>
          <a:bodyPr/>
          <a:lstStyle/>
          <a:p>
            <a:r>
              <a:rPr lang="en-IN" sz="1800" b="1" kern="0" smtClean="0">
                <a:solidFill>
                  <a:srgbClr val="000000"/>
                </a:solidFill>
                <a:effectLst/>
                <a:latin typeface="Times New Roman" panose="02020603050405020304" pitchFamily="18" charset="0"/>
              </a:rPr>
              <a:t>Lewin’s model for change management</a:t>
            </a:r>
            <a:endParaRPr lang="en-US" dirty="0"/>
          </a:p>
        </p:txBody>
      </p:sp>
      <p:sp>
        <p:nvSpPr>
          <p:cNvPr id="3" name="Content Placeholder 2">
            <a:extLst>
              <a:ext uri="{FF2B5EF4-FFF2-40B4-BE49-F238E27FC236}">
                <a16:creationId xmlns="" xmlns:a16="http://schemas.microsoft.com/office/drawing/2014/main" id="{C31A228F-FE2D-4336-B6DB-186A9026E8EF}"/>
              </a:ext>
            </a:extLst>
          </p:cNvPr>
          <p:cNvSpPr>
            <a:spLocks noGrp="1"/>
          </p:cNvSpPr>
          <p:nvPr>
            <p:ph idx="1"/>
          </p:nvPr>
        </p:nvSpPr>
        <p:spPr>
          <a:xfrm>
            <a:off x="914401" y="1933574"/>
            <a:ext cx="9334500" cy="4526463"/>
          </a:xfrm>
        </p:spPr>
        <p:txBody>
          <a:bodyPr>
            <a:noAutofit/>
          </a:bodyPr>
          <a:lstStyle/>
          <a:p>
            <a:pPr marL="0" marR="0" lvl="0" indent="0" algn="just" fontAlgn="base">
              <a:lnSpc>
                <a:spcPct val="150000"/>
              </a:lnSpc>
              <a:spcBef>
                <a:spcPts val="0"/>
              </a:spcBef>
              <a:spcAft>
                <a:spcPts val="0"/>
              </a:spcAft>
              <a:buSzPts val="1000"/>
              <a:buNone/>
              <a:tabLst>
                <a:tab pos="457200" algn="l"/>
              </a:tabLst>
            </a:pPr>
            <a:r>
              <a:rPr lang="en-US" sz="1700" b="1" smtClean="0">
                <a:solidFill>
                  <a:srgbClr val="000000"/>
                </a:solidFill>
                <a:latin typeface="Times New Roman" panose="02020603050405020304" pitchFamily="18" charset="0"/>
                <a:ea typeface="Times New Roman" panose="02020603050405020304" pitchFamily="18" charset="0"/>
              </a:rPr>
              <a:t>Refreezing</a:t>
            </a:r>
          </a:p>
          <a:p>
            <a:pPr marL="0" marR="0" lvl="0" indent="0" algn="just" fontAlgn="base">
              <a:lnSpc>
                <a:spcPct val="150000"/>
              </a:lnSpc>
              <a:spcBef>
                <a:spcPts val="0"/>
              </a:spcBef>
              <a:spcAft>
                <a:spcPts val="0"/>
              </a:spcAft>
              <a:buSzPts val="1000"/>
              <a:buNone/>
              <a:tabLst>
                <a:tab pos="457200" algn="l"/>
              </a:tabLst>
            </a:pPr>
            <a:r>
              <a:rPr lang="en-US" sz="1600">
                <a:solidFill>
                  <a:srgbClr val="000000"/>
                </a:solidFill>
                <a:latin typeface="Times New Roman" panose="02020603050405020304" pitchFamily="18" charset="0"/>
                <a:ea typeface="Times New Roman" panose="02020603050405020304" pitchFamily="18" charset="0"/>
              </a:rPr>
              <a:t>After long-term rental option has been successfully implemented, Airbnb can highlights the new model. By Collecting reviews and analysing those reviews and feedback prepare a plan and make necessary changes to improve the user experience. Airbnb must upgrade marketing strategies to highlight the new feature of long-term stays. It can lead the business of Airbnb to the new heights. </a:t>
            </a:r>
            <a:endParaRPr lang="en-US" sz="16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150299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9E2E93D-4872-4135-ABF2-ECCA36FCB42D}"/>
              </a:ext>
            </a:extLst>
          </p:cNvPr>
          <p:cNvSpPr>
            <a:spLocks noGrp="1"/>
          </p:cNvSpPr>
          <p:nvPr>
            <p:ph type="title"/>
          </p:nvPr>
        </p:nvSpPr>
        <p:spPr/>
        <p:txBody>
          <a:bodyPr/>
          <a:lstStyle/>
          <a:p>
            <a:r>
              <a:rPr lang="en-IN" sz="1800" dirty="0">
                <a:solidFill>
                  <a:srgbClr val="000000"/>
                </a:solidFill>
                <a:effectLst/>
                <a:latin typeface="Times New Roman" panose="02020603050405020304" pitchFamily="18" charset="0"/>
                <a:ea typeface="Times New Roman" panose="02020603050405020304" pitchFamily="18" charset="0"/>
              </a:rPr>
              <a:t>Conclusion</a:t>
            </a:r>
            <a:endParaRPr lang="en-US" dirty="0"/>
          </a:p>
        </p:txBody>
      </p:sp>
      <p:sp>
        <p:nvSpPr>
          <p:cNvPr id="3" name="Content Placeholder 2">
            <a:extLst>
              <a:ext uri="{FF2B5EF4-FFF2-40B4-BE49-F238E27FC236}">
                <a16:creationId xmlns="" xmlns:a16="http://schemas.microsoft.com/office/drawing/2014/main" id="{6E6FB348-486D-4B41-9BC9-E26FBA4CBF02}"/>
              </a:ext>
            </a:extLst>
          </p:cNvPr>
          <p:cNvSpPr>
            <a:spLocks noGrp="1"/>
          </p:cNvSpPr>
          <p:nvPr>
            <p:ph idx="1"/>
          </p:nvPr>
        </p:nvSpPr>
        <p:spPr>
          <a:xfrm>
            <a:off x="805054" y="1800225"/>
            <a:ext cx="5624321" cy="4023360"/>
          </a:xfrm>
        </p:spPr>
        <p:txBody>
          <a:bodyPr>
            <a:normAutofit/>
          </a:bodyPr>
          <a:lstStyle/>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One of the most significant changes made by Airbnb was the shift from short-term rentals to longer-term stays. </a:t>
            </a:r>
            <a:endParaRPr lang="en-US" sz="1700" dirty="0">
              <a:effectLst/>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US" sz="1700" dirty="0">
                <a:solidFill>
                  <a:srgbClr val="000000"/>
                </a:solidFill>
                <a:effectLst/>
                <a:latin typeface="Times New Roman" panose="02020603050405020304" pitchFamily="18" charset="0"/>
                <a:ea typeface="Times New Roman" panose="02020603050405020304" pitchFamily="18" charset="0"/>
              </a:rPr>
              <a:t>With travel restrictions and lockdowns in place, many </a:t>
            </a:r>
            <a:r>
              <a:rPr lang="en-US" sz="1700" dirty="0" err="1">
                <a:solidFill>
                  <a:srgbClr val="000000"/>
                </a:solidFill>
                <a:effectLst/>
                <a:latin typeface="Times New Roman" panose="02020603050405020304" pitchFamily="18" charset="0"/>
                <a:ea typeface="Times New Roman" panose="02020603050405020304" pitchFamily="18" charset="0"/>
              </a:rPr>
              <a:t>travellers</a:t>
            </a:r>
            <a:r>
              <a:rPr lang="en-US" sz="1700" dirty="0">
                <a:solidFill>
                  <a:srgbClr val="000000"/>
                </a:solidFill>
                <a:effectLst/>
                <a:latin typeface="Times New Roman" panose="02020603050405020304" pitchFamily="18" charset="0"/>
                <a:ea typeface="Times New Roman" panose="02020603050405020304" pitchFamily="18" charset="0"/>
              </a:rPr>
              <a:t> were looking for longer-term rentals to work or study remotely rather than short-term vacations.</a:t>
            </a:r>
            <a:endParaRPr lang="en-US" sz="1700" dirty="0">
              <a:latin typeface="Times New Roman" panose="02020603050405020304" pitchFamily="18" charset="0"/>
              <a:ea typeface="Times New Roman" panose="02020603050405020304" pitchFamily="18" charset="0"/>
            </a:endParaRPr>
          </a:p>
          <a:p>
            <a:pPr marL="342900" marR="0" lvl="0" indent="-342900" algn="just" fontAlgn="base">
              <a:lnSpc>
                <a:spcPct val="150000"/>
              </a:lnSpc>
              <a:spcBef>
                <a:spcPts val="0"/>
              </a:spcBef>
              <a:spcAft>
                <a:spcPts val="0"/>
              </a:spcAft>
              <a:buSzPts val="1000"/>
              <a:buFont typeface="Symbol" panose="05050102010706020507" pitchFamily="18" charset="2"/>
              <a:buChar char=""/>
              <a:tabLst>
                <a:tab pos="457200" algn="l"/>
              </a:tabLst>
            </a:pPr>
            <a:r>
              <a:rPr lang="en-IN" sz="1700" dirty="0">
                <a:solidFill>
                  <a:srgbClr val="000000"/>
                </a:solidFill>
                <a:effectLst/>
                <a:latin typeface="Times New Roman" panose="02020603050405020304" pitchFamily="18" charset="0"/>
                <a:ea typeface="Times New Roman" panose="02020603050405020304" pitchFamily="18" charset="0"/>
              </a:rPr>
              <a:t>Airbnb was able to navigate the crisis and emerge as a stronger and more resilient company by implementing various approaches such as cost-cutting, digitalization, health and safety measures, diversification, and partnerships.</a:t>
            </a:r>
            <a:endParaRPr lang="en-US" sz="1700" dirty="0"/>
          </a:p>
        </p:txBody>
      </p:sp>
      <p:pic>
        <p:nvPicPr>
          <p:cNvPr id="8196" name="Picture 4" descr="airbnb belong">
            <a:extLst>
              <a:ext uri="{FF2B5EF4-FFF2-40B4-BE49-F238E27FC236}">
                <a16:creationId xmlns="" xmlns:a16="http://schemas.microsoft.com/office/drawing/2014/main" id="{39BCE72E-6455-434B-8742-8313C1D248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88693" y="2435543"/>
            <a:ext cx="4893732" cy="2752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9241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061010-CEC8-47BB-9E3A-7B17DF4FC854}"/>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 xmlns:a16="http://schemas.microsoft.com/office/drawing/2014/main" id="{C3A33C7F-8BD8-4917-890A-C0C6EB5790CA}"/>
              </a:ext>
            </a:extLst>
          </p:cNvPr>
          <p:cNvSpPr>
            <a:spLocks noGrp="1"/>
          </p:cNvSpPr>
          <p:nvPr>
            <p:ph idx="1"/>
          </p:nvPr>
        </p:nvSpPr>
        <p:spPr/>
        <p:txBody>
          <a:bodyPr>
            <a:normAutofit fontScale="40000" lnSpcReduction="20000"/>
          </a:bodyPr>
          <a:lstStyle/>
          <a:p>
            <a:pPr marL="251460" marR="0" indent="-342900" algn="just">
              <a:lnSpc>
                <a:spcPct val="150000"/>
              </a:lnSpc>
              <a:spcBef>
                <a:spcPts val="0"/>
              </a:spcBef>
              <a:spcAft>
                <a:spcPts val="1000"/>
              </a:spcAft>
              <a:buFont typeface="+mj-lt"/>
              <a:buAutoNum type="arabicPeriod"/>
            </a:pPr>
            <a:r>
              <a:rPr lang="en-IN" sz="1800" b="1" dirty="0" err="1">
                <a:effectLst/>
                <a:latin typeface="Times New Roman" panose="02020603050405020304" pitchFamily="18" charset="0"/>
                <a:ea typeface="Times New Roman" panose="02020603050405020304" pitchFamily="18" charset="0"/>
              </a:rPr>
              <a:t>Abdelmaboud</a:t>
            </a:r>
            <a:r>
              <a:rPr lang="en-IN" sz="1800" b="1" dirty="0">
                <a:effectLst/>
                <a:latin typeface="Times New Roman" panose="02020603050405020304" pitchFamily="18" charset="0"/>
                <a:ea typeface="Times New Roman" panose="02020603050405020304" pitchFamily="18" charset="0"/>
              </a:rPr>
              <a:t>, A., Ahmed, A.I.A., </a:t>
            </a:r>
            <a:r>
              <a:rPr lang="en-IN" sz="1800" b="1" dirty="0" err="1">
                <a:effectLst/>
                <a:latin typeface="Times New Roman" panose="02020603050405020304" pitchFamily="18" charset="0"/>
                <a:ea typeface="Times New Roman" panose="02020603050405020304" pitchFamily="18" charset="0"/>
              </a:rPr>
              <a:t>Abaker</a:t>
            </a:r>
            <a:r>
              <a:rPr lang="en-IN" sz="1800" b="1" dirty="0">
                <a:effectLst/>
                <a:latin typeface="Times New Roman" panose="02020603050405020304" pitchFamily="18" charset="0"/>
                <a:ea typeface="Times New Roman" panose="02020603050405020304" pitchFamily="18" charset="0"/>
              </a:rPr>
              <a:t>, M., </a:t>
            </a:r>
            <a:r>
              <a:rPr lang="en-IN" sz="1800" b="1" dirty="0" err="1">
                <a:effectLst/>
                <a:latin typeface="Times New Roman" panose="02020603050405020304" pitchFamily="18" charset="0"/>
                <a:ea typeface="Times New Roman" panose="02020603050405020304" pitchFamily="18" charset="0"/>
              </a:rPr>
              <a:t>Eisa</a:t>
            </a:r>
            <a:r>
              <a:rPr lang="en-IN" sz="1800" b="1" dirty="0">
                <a:effectLst/>
                <a:latin typeface="Times New Roman" panose="02020603050405020304" pitchFamily="18" charset="0"/>
                <a:ea typeface="Times New Roman" panose="02020603050405020304" pitchFamily="18" charset="0"/>
              </a:rPr>
              <a:t>, T.A.E., </a:t>
            </a:r>
            <a:r>
              <a:rPr lang="en-IN" sz="1800" b="1" dirty="0" err="1">
                <a:effectLst/>
                <a:latin typeface="Times New Roman" panose="02020603050405020304" pitchFamily="18" charset="0"/>
                <a:ea typeface="Times New Roman" panose="02020603050405020304" pitchFamily="18" charset="0"/>
              </a:rPr>
              <a:t>Albasheer</a:t>
            </a:r>
            <a:r>
              <a:rPr lang="en-IN" sz="1800" b="1" dirty="0">
                <a:effectLst/>
                <a:latin typeface="Times New Roman" panose="02020603050405020304" pitchFamily="18" charset="0"/>
                <a:ea typeface="Times New Roman" panose="02020603050405020304" pitchFamily="18" charset="0"/>
              </a:rPr>
              <a:t>, H., </a:t>
            </a:r>
            <a:r>
              <a:rPr lang="en-IN" sz="1800" b="1" dirty="0" err="1">
                <a:effectLst/>
                <a:latin typeface="Times New Roman" panose="02020603050405020304" pitchFamily="18" charset="0"/>
                <a:ea typeface="Times New Roman" panose="02020603050405020304" pitchFamily="18" charset="0"/>
              </a:rPr>
              <a:t>Ghorashi</a:t>
            </a:r>
            <a:r>
              <a:rPr lang="en-IN" sz="1800" b="1" dirty="0">
                <a:effectLst/>
                <a:latin typeface="Times New Roman" panose="02020603050405020304" pitchFamily="18" charset="0"/>
                <a:ea typeface="Times New Roman" panose="02020603050405020304" pitchFamily="18" charset="0"/>
              </a:rPr>
              <a:t>, S.A. and Karim, F.K., 2022. Blockchain for IoT applications: taxonomy, platforms, recent advances, challenges and future research directions. Electronics, 11(4), p.630.</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Agostino, D., </a:t>
            </a:r>
            <a:r>
              <a:rPr lang="en-IN" sz="1800" b="1" dirty="0" err="1">
                <a:effectLst/>
                <a:latin typeface="Times New Roman" panose="02020603050405020304" pitchFamily="18" charset="0"/>
                <a:ea typeface="Times New Roman" panose="02020603050405020304" pitchFamily="18" charset="0"/>
              </a:rPr>
              <a:t>Saliterer</a:t>
            </a:r>
            <a:r>
              <a:rPr lang="en-IN" sz="1800" b="1" dirty="0">
                <a:effectLst/>
                <a:latin typeface="Times New Roman" panose="02020603050405020304" pitchFamily="18" charset="0"/>
                <a:ea typeface="Times New Roman" panose="02020603050405020304" pitchFamily="18" charset="0"/>
              </a:rPr>
              <a:t>, I. and </a:t>
            </a:r>
            <a:r>
              <a:rPr lang="en-IN" sz="1800" b="1" dirty="0" err="1">
                <a:effectLst/>
                <a:latin typeface="Times New Roman" panose="02020603050405020304" pitchFamily="18" charset="0"/>
                <a:ea typeface="Times New Roman" panose="02020603050405020304" pitchFamily="18" charset="0"/>
              </a:rPr>
              <a:t>Steccolini</a:t>
            </a:r>
            <a:r>
              <a:rPr lang="en-IN" sz="1800" b="1" dirty="0">
                <a:effectLst/>
                <a:latin typeface="Times New Roman" panose="02020603050405020304" pitchFamily="18" charset="0"/>
                <a:ea typeface="Times New Roman" panose="02020603050405020304" pitchFamily="18" charset="0"/>
              </a:rPr>
              <a:t>, I., 2022. Digitalization, accounting and accountability: A literature review and reflections on future research in public services. Financial Accountability &amp; Management, 38(2), pp.152-176.</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Arthur, T.O., 2022. “We Bring Home the Roots”: Black Women Travel Influencers, Digital Culture Bearing, and African Internationalism in Instagram. Social Media+ Society, 8(2), p.20563051221103843.</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Branson, M.L. and Martinez, J.F., 2023. Churches, cultures, and leadership: A practical theology of congregations and ethnicities. InterVarsity Press.</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err="1">
                <a:effectLst/>
                <a:latin typeface="Times New Roman" panose="02020603050405020304" pitchFamily="18" charset="0"/>
                <a:ea typeface="Times New Roman" panose="02020603050405020304" pitchFamily="18" charset="0"/>
              </a:rPr>
              <a:t>Callander</a:t>
            </a:r>
            <a:r>
              <a:rPr lang="en-IN" sz="1800" b="1" dirty="0">
                <a:effectLst/>
                <a:latin typeface="Times New Roman" panose="02020603050405020304" pitchFamily="18" charset="0"/>
                <a:ea typeface="Times New Roman" panose="02020603050405020304" pitchFamily="18" charset="0"/>
              </a:rPr>
              <a:t>, S., </a:t>
            </a:r>
            <a:r>
              <a:rPr lang="en-IN" sz="1800" b="1" dirty="0" err="1">
                <a:effectLst/>
                <a:latin typeface="Times New Roman" panose="02020603050405020304" pitchFamily="18" charset="0"/>
                <a:ea typeface="Times New Roman" panose="02020603050405020304" pitchFamily="18" charset="0"/>
              </a:rPr>
              <a:t>Foarta</a:t>
            </a:r>
            <a:r>
              <a:rPr lang="en-IN" sz="1800" b="1" dirty="0">
                <a:effectLst/>
                <a:latin typeface="Times New Roman" panose="02020603050405020304" pitchFamily="18" charset="0"/>
                <a:ea typeface="Times New Roman" panose="02020603050405020304" pitchFamily="18" charset="0"/>
              </a:rPr>
              <a:t>, D. and </a:t>
            </a:r>
            <a:r>
              <a:rPr lang="en-IN" sz="1800" b="1" dirty="0" err="1">
                <a:effectLst/>
                <a:latin typeface="Times New Roman" panose="02020603050405020304" pitchFamily="18" charset="0"/>
                <a:ea typeface="Times New Roman" panose="02020603050405020304" pitchFamily="18" charset="0"/>
              </a:rPr>
              <a:t>Sugaya</a:t>
            </a:r>
            <a:r>
              <a:rPr lang="en-IN" sz="1800" b="1" dirty="0">
                <a:effectLst/>
                <a:latin typeface="Times New Roman" panose="02020603050405020304" pitchFamily="18" charset="0"/>
                <a:ea typeface="Times New Roman" panose="02020603050405020304" pitchFamily="18" charset="0"/>
              </a:rPr>
              <a:t>, T., 2022. Market Competition and Political Influence: An Integrated Approach. </a:t>
            </a:r>
            <a:r>
              <a:rPr lang="en-IN" sz="1800" b="1" dirty="0" err="1">
                <a:effectLst/>
                <a:latin typeface="Times New Roman" panose="02020603050405020304" pitchFamily="18" charset="0"/>
                <a:ea typeface="Times New Roman" panose="02020603050405020304" pitchFamily="18" charset="0"/>
              </a:rPr>
              <a:t>Econometrica</a:t>
            </a:r>
            <a:r>
              <a:rPr lang="en-IN" sz="1800" b="1" dirty="0">
                <a:effectLst/>
                <a:latin typeface="Times New Roman" panose="02020603050405020304" pitchFamily="18" charset="0"/>
                <a:ea typeface="Times New Roman" panose="02020603050405020304" pitchFamily="18" charset="0"/>
              </a:rPr>
              <a:t>, 90(6), pp.2723-2753.</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Gin, L.E., </a:t>
            </a:r>
            <a:r>
              <a:rPr lang="en-IN" sz="1800" b="1" dirty="0" err="1">
                <a:effectLst/>
                <a:latin typeface="Times New Roman" panose="02020603050405020304" pitchFamily="18" charset="0"/>
                <a:ea typeface="Times New Roman" panose="02020603050405020304" pitchFamily="18" charset="0"/>
              </a:rPr>
              <a:t>Pais</a:t>
            </a:r>
            <a:r>
              <a:rPr lang="en-IN" sz="1800" b="1" dirty="0">
                <a:effectLst/>
                <a:latin typeface="Times New Roman" panose="02020603050405020304" pitchFamily="18" charset="0"/>
                <a:ea typeface="Times New Roman" panose="02020603050405020304" pitchFamily="18" charset="0"/>
              </a:rPr>
              <a:t>, D.C., Parrish, K.D., Brownell, S.E. and Cooper, K.M., 2022. New online accommodations are not enough: the mismatch between student needs and supports given for students with disabilities during the COVID-19 pandemic. Journal of Microbiology &amp; Biology Education, 23(1), pp.e00280-21.</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Harmon, P., 2019. </a:t>
            </a:r>
            <a:r>
              <a:rPr lang="en-IN" sz="1800" b="1" i="1" dirty="0">
                <a:effectLst/>
                <a:latin typeface="Times New Roman" panose="02020603050405020304" pitchFamily="18" charset="0"/>
                <a:ea typeface="Times New Roman" panose="02020603050405020304" pitchFamily="18" charset="0"/>
              </a:rPr>
              <a:t>Business process change: a business process management guide for managers and process professionals</a:t>
            </a:r>
            <a:r>
              <a:rPr lang="en-IN" sz="1800" b="1" dirty="0">
                <a:effectLst/>
                <a:latin typeface="Times New Roman" panose="02020603050405020304" pitchFamily="18" charset="0"/>
                <a:ea typeface="Times New Roman" panose="02020603050405020304" pitchFamily="18" charset="0"/>
              </a:rPr>
              <a:t>. Morgan Kaufmann.</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Islam, M.N., </a:t>
            </a:r>
            <a:r>
              <a:rPr lang="en-IN" sz="1800" b="1" dirty="0" err="1">
                <a:effectLst/>
                <a:latin typeface="Times New Roman" panose="02020603050405020304" pitchFamily="18" charset="0"/>
                <a:ea typeface="Times New Roman" panose="02020603050405020304" pitchFamily="18" charset="0"/>
              </a:rPr>
              <a:t>Furuoka</a:t>
            </a:r>
            <a:r>
              <a:rPr lang="en-IN" sz="1800" b="1" dirty="0">
                <a:effectLst/>
                <a:latin typeface="Times New Roman" panose="02020603050405020304" pitchFamily="18" charset="0"/>
                <a:ea typeface="Times New Roman" panose="02020603050405020304" pitchFamily="18" charset="0"/>
              </a:rPr>
              <a:t>, F. and Idris, A., 2020. Employee championing </a:t>
            </a:r>
            <a:r>
              <a:rPr lang="en-IN" sz="1800" b="1" dirty="0" err="1">
                <a:effectLst/>
                <a:latin typeface="Times New Roman" panose="02020603050405020304" pitchFamily="18" charset="0"/>
                <a:ea typeface="Times New Roman" panose="02020603050405020304" pitchFamily="18" charset="0"/>
              </a:rPr>
              <a:t>behavior</a:t>
            </a:r>
            <a:r>
              <a:rPr lang="en-IN" sz="1800" b="1" dirty="0">
                <a:effectLst/>
                <a:latin typeface="Times New Roman" panose="02020603050405020304" pitchFamily="18" charset="0"/>
                <a:ea typeface="Times New Roman" panose="02020603050405020304" pitchFamily="18" charset="0"/>
              </a:rPr>
              <a:t> in the context of organizational change: a proposed framework for the business organizations in Bangladesh. </a:t>
            </a:r>
            <a:r>
              <a:rPr lang="en-IN" sz="1800" b="1" i="1" dirty="0">
                <a:effectLst/>
                <a:latin typeface="Times New Roman" panose="02020603050405020304" pitchFamily="18" charset="0"/>
                <a:ea typeface="Times New Roman" panose="02020603050405020304" pitchFamily="18" charset="0"/>
              </a:rPr>
              <a:t>Journal of Asia Business Studies</a:t>
            </a:r>
            <a:r>
              <a:rPr lang="en-IN" sz="1800" b="1" dirty="0">
                <a:effectLst/>
                <a:latin typeface="Times New Roman" panose="02020603050405020304" pitchFamily="18" charset="0"/>
                <a:ea typeface="Times New Roman" panose="02020603050405020304" pitchFamily="18" charset="0"/>
              </a:rPr>
              <a:t>.</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err="1">
                <a:effectLst/>
                <a:latin typeface="Times New Roman" panose="02020603050405020304" pitchFamily="18" charset="0"/>
                <a:ea typeface="Times New Roman" panose="02020603050405020304" pitchFamily="18" charset="0"/>
              </a:rPr>
              <a:t>Latilla</a:t>
            </a:r>
            <a:r>
              <a:rPr lang="en-IN" sz="1800" b="1" dirty="0">
                <a:effectLst/>
                <a:latin typeface="Times New Roman" panose="02020603050405020304" pitchFamily="18" charset="0"/>
                <a:ea typeface="Times New Roman" panose="02020603050405020304" pitchFamily="18" charset="0"/>
              </a:rPr>
              <a:t>, V.M., Frattini, F., </a:t>
            </a:r>
            <a:r>
              <a:rPr lang="en-IN" sz="1800" b="1" dirty="0" err="1">
                <a:effectLst/>
                <a:latin typeface="Times New Roman" panose="02020603050405020304" pitchFamily="18" charset="0"/>
                <a:ea typeface="Times New Roman" panose="02020603050405020304" pitchFamily="18" charset="0"/>
              </a:rPr>
              <a:t>Franzo</a:t>
            </a:r>
            <a:r>
              <a:rPr lang="en-IN" sz="1800" b="1" dirty="0">
                <a:effectLst/>
                <a:latin typeface="Times New Roman" panose="02020603050405020304" pitchFamily="18" charset="0"/>
                <a:ea typeface="Times New Roman" panose="02020603050405020304" pitchFamily="18" charset="0"/>
              </a:rPr>
              <a:t>, S. and Chiesa, V., 2020. Organisational change and business model innovation: an exploratory study of an energy utility. </a:t>
            </a:r>
            <a:r>
              <a:rPr lang="en-IN" sz="1800" b="1" i="1" dirty="0">
                <a:effectLst/>
                <a:latin typeface="Times New Roman" panose="02020603050405020304" pitchFamily="18" charset="0"/>
                <a:ea typeface="Times New Roman" panose="02020603050405020304" pitchFamily="18" charset="0"/>
              </a:rPr>
              <a:t>International Journal of Innovation Management</a:t>
            </a:r>
            <a:r>
              <a:rPr lang="en-IN" sz="1800" b="1" dirty="0">
                <a:effectLst/>
                <a:latin typeface="Times New Roman" panose="02020603050405020304" pitchFamily="18" charset="0"/>
                <a:ea typeface="Times New Roman" panose="02020603050405020304" pitchFamily="18" charset="0"/>
              </a:rPr>
              <a:t>, </a:t>
            </a:r>
            <a:r>
              <a:rPr lang="en-IN" sz="1800" b="1" i="1" dirty="0">
                <a:effectLst/>
                <a:latin typeface="Times New Roman" panose="02020603050405020304" pitchFamily="18" charset="0"/>
                <a:ea typeface="Times New Roman" panose="02020603050405020304" pitchFamily="18" charset="0"/>
              </a:rPr>
              <a:t>24</a:t>
            </a:r>
            <a:r>
              <a:rPr lang="en-IN" sz="1800" b="1" dirty="0">
                <a:effectLst/>
                <a:latin typeface="Times New Roman" panose="02020603050405020304" pitchFamily="18" charset="0"/>
                <a:ea typeface="Times New Roman" panose="02020603050405020304" pitchFamily="18" charset="0"/>
              </a:rPr>
              <a:t>(04), p.2050036.</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Le Grand, T. and </a:t>
            </a:r>
            <a:r>
              <a:rPr lang="en-IN" sz="1800" b="1" dirty="0" err="1">
                <a:effectLst/>
                <a:latin typeface="Times New Roman" panose="02020603050405020304" pitchFamily="18" charset="0"/>
                <a:ea typeface="Times New Roman" panose="02020603050405020304" pitchFamily="18" charset="0"/>
              </a:rPr>
              <a:t>Deneckere</a:t>
            </a:r>
            <a:r>
              <a:rPr lang="en-IN" sz="1800" b="1" dirty="0">
                <a:effectLst/>
                <a:latin typeface="Times New Roman" panose="02020603050405020304" pitchFamily="18" charset="0"/>
                <a:ea typeface="Times New Roman" panose="02020603050405020304" pitchFamily="18" charset="0"/>
              </a:rPr>
              <a:t>, R., 2019, July. COOC: an agile change management method. In </a:t>
            </a:r>
            <a:r>
              <a:rPr lang="en-IN" sz="1800" b="1" i="1" dirty="0">
                <a:effectLst/>
                <a:latin typeface="Times New Roman" panose="02020603050405020304" pitchFamily="18" charset="0"/>
                <a:ea typeface="Times New Roman" panose="02020603050405020304" pitchFamily="18" charset="0"/>
              </a:rPr>
              <a:t>2019 IEEE 21st Conference on Business Informatics (CBI)</a:t>
            </a:r>
            <a:r>
              <a:rPr lang="en-IN" sz="1800" b="1" dirty="0">
                <a:effectLst/>
                <a:latin typeface="Times New Roman" panose="02020603050405020304" pitchFamily="18" charset="0"/>
                <a:ea typeface="Times New Roman" panose="02020603050405020304" pitchFamily="18" charset="0"/>
              </a:rPr>
              <a:t> (Vol. 2, pp. 28-37). IEEE.</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Naser, M.Z. and </a:t>
            </a:r>
            <a:r>
              <a:rPr lang="en-IN" sz="1800" b="1" dirty="0" err="1">
                <a:effectLst/>
                <a:latin typeface="Times New Roman" panose="02020603050405020304" pitchFamily="18" charset="0"/>
                <a:ea typeface="Times New Roman" panose="02020603050405020304" pitchFamily="18" charset="0"/>
              </a:rPr>
              <a:t>Kodur</a:t>
            </a:r>
            <a:r>
              <a:rPr lang="en-IN" sz="1800" b="1" dirty="0">
                <a:effectLst/>
                <a:latin typeface="Times New Roman" panose="02020603050405020304" pitchFamily="18" charset="0"/>
                <a:ea typeface="Times New Roman" panose="02020603050405020304" pitchFamily="18" charset="0"/>
              </a:rPr>
              <a:t>, V.K., 2022. Explainable machine learning using real, synthetic and augmented fire tests to predict fire resistance and spalling of RC columns. Engineering Structures, 253, p.113824.</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err="1">
                <a:effectLst/>
                <a:latin typeface="Times New Roman" panose="02020603050405020304" pitchFamily="18" charset="0"/>
                <a:ea typeface="Times New Roman" panose="02020603050405020304" pitchFamily="18" charset="0"/>
              </a:rPr>
              <a:t>Nwakanma</a:t>
            </a:r>
            <a:r>
              <a:rPr lang="en-IN" sz="1800" b="1" dirty="0">
                <a:effectLst/>
                <a:latin typeface="Times New Roman" panose="02020603050405020304" pitchFamily="18" charset="0"/>
                <a:ea typeface="Times New Roman" panose="02020603050405020304" pitchFamily="18" charset="0"/>
              </a:rPr>
              <a:t>, A.P., 2022. From black lives matter to </a:t>
            </a:r>
            <a:r>
              <a:rPr lang="en-IN" sz="1800" b="1" dirty="0" err="1">
                <a:effectLst/>
                <a:latin typeface="Times New Roman" panose="02020603050405020304" pitchFamily="18" charset="0"/>
                <a:ea typeface="Times New Roman" panose="02020603050405020304" pitchFamily="18" charset="0"/>
              </a:rPr>
              <a:t>EndSARS</a:t>
            </a:r>
            <a:r>
              <a:rPr lang="en-IN" sz="1800" b="1" dirty="0">
                <a:effectLst/>
                <a:latin typeface="Times New Roman" panose="02020603050405020304" pitchFamily="18" charset="0"/>
                <a:ea typeface="Times New Roman" panose="02020603050405020304" pitchFamily="18" charset="0"/>
              </a:rPr>
              <a:t>: Women’s socio-political power and the transnational movement for black lives. Perspectives on Politics, 20(4), pp.1246-1259.</a:t>
            </a:r>
            <a:endParaRPr lang="en-US" sz="1800" b="1" dirty="0">
              <a:effectLst/>
              <a:latin typeface="Times New Roman" panose="02020603050405020304" pitchFamily="18" charset="0"/>
              <a:ea typeface="Times New Roman" panose="02020603050405020304" pitchFamily="18" charset="0"/>
            </a:endParaRPr>
          </a:p>
          <a:p>
            <a:pPr marL="251460" marR="0" indent="-342900" algn="just">
              <a:lnSpc>
                <a:spcPct val="150000"/>
              </a:lnSpc>
              <a:spcBef>
                <a:spcPts val="0"/>
              </a:spcBef>
              <a:spcAft>
                <a:spcPts val="1000"/>
              </a:spcAft>
              <a:buFont typeface="+mj-lt"/>
              <a:buAutoNum type="arabicPeriod"/>
            </a:pPr>
            <a:r>
              <a:rPr lang="en-IN" sz="1800" b="1" dirty="0">
                <a:effectLst/>
                <a:latin typeface="Times New Roman" panose="02020603050405020304" pitchFamily="18" charset="0"/>
                <a:ea typeface="Times New Roman" panose="02020603050405020304" pitchFamily="18" charset="0"/>
              </a:rPr>
              <a:t>Player-Koro, C., </a:t>
            </a:r>
            <a:r>
              <a:rPr lang="en-IN" sz="1800" b="1" dirty="0" err="1">
                <a:effectLst/>
                <a:latin typeface="Times New Roman" panose="02020603050405020304" pitchFamily="18" charset="0"/>
                <a:ea typeface="Times New Roman" panose="02020603050405020304" pitchFamily="18" charset="0"/>
              </a:rPr>
              <a:t>Jobér</a:t>
            </a:r>
            <a:r>
              <a:rPr lang="en-IN" sz="1800" b="1" dirty="0">
                <a:effectLst/>
                <a:latin typeface="Times New Roman" panose="02020603050405020304" pitchFamily="18" charset="0"/>
                <a:ea typeface="Times New Roman" panose="02020603050405020304" pitchFamily="18" charset="0"/>
              </a:rPr>
              <a:t>, A. and </a:t>
            </a:r>
            <a:r>
              <a:rPr lang="en-IN" sz="1800" b="1" dirty="0" err="1">
                <a:effectLst/>
                <a:latin typeface="Times New Roman" panose="02020603050405020304" pitchFamily="18" charset="0"/>
                <a:ea typeface="Times New Roman" panose="02020603050405020304" pitchFamily="18" charset="0"/>
              </a:rPr>
              <a:t>Bergviken</a:t>
            </a:r>
            <a:r>
              <a:rPr lang="en-IN" sz="1800" b="1" dirty="0">
                <a:effectLst/>
                <a:latin typeface="Times New Roman" panose="02020603050405020304" pitchFamily="18" charset="0"/>
                <a:ea typeface="Times New Roman" panose="02020603050405020304" pitchFamily="18" charset="0"/>
              </a:rPr>
              <a:t> </a:t>
            </a:r>
            <a:r>
              <a:rPr lang="en-IN" sz="1800" b="1" dirty="0" err="1">
                <a:effectLst/>
                <a:latin typeface="Times New Roman" panose="02020603050405020304" pitchFamily="18" charset="0"/>
                <a:ea typeface="Times New Roman" panose="02020603050405020304" pitchFamily="18" charset="0"/>
              </a:rPr>
              <a:t>Rensfeldt</a:t>
            </a:r>
            <a:r>
              <a:rPr lang="en-IN" sz="1800" b="1" dirty="0">
                <a:effectLst/>
                <a:latin typeface="Times New Roman" panose="02020603050405020304" pitchFamily="18" charset="0"/>
                <a:ea typeface="Times New Roman" panose="02020603050405020304" pitchFamily="18" charset="0"/>
              </a:rPr>
              <a:t>, A., 2022. De-politicised effects with networked governance? An event ethnography study on education trade fairs. Ethnography and Education, 17(1), pp.1-16.</a:t>
            </a:r>
            <a:endParaRPr lang="en-US" sz="1800" b="1" dirty="0">
              <a:effectLst/>
              <a:latin typeface="Times New Roman" panose="02020603050405020304" pitchFamily="18" charset="0"/>
              <a:ea typeface="Times New Roman" panose="02020603050405020304" pitchFamily="18" charset="0"/>
            </a:endParaRPr>
          </a:p>
          <a:p>
            <a:endParaRPr lang="en-US" b="1" dirty="0"/>
          </a:p>
        </p:txBody>
      </p:sp>
    </p:spTree>
    <p:extLst>
      <p:ext uri="{BB962C8B-B14F-4D97-AF65-F5344CB8AC3E}">
        <p14:creationId xmlns:p14="http://schemas.microsoft.com/office/powerpoint/2010/main" val="20462527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 xmlns:thm15="http://schemas.microsoft.com/office/thememl/2012/main" name="Integral" id="{3577F8C9-A904-41D8-97D2-FD898F53F20E}" vid="{C1C93EF2-4785-427F-84A5-F1666490E9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75</TotalTime>
  <Words>1797</Words>
  <Application>Microsoft Office PowerPoint</Application>
  <PresentationFormat>Custom</PresentationFormat>
  <Paragraphs>119</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Integral</vt:lpstr>
      <vt:lpstr>     Name : divya j modi  student id : 2227499  Module : CHANGE &amp; STABILITY MANAGEMENT  tutor : marie pitson    </vt:lpstr>
      <vt:lpstr>Introduction</vt:lpstr>
      <vt:lpstr>Key factors and drivers of change </vt:lpstr>
      <vt:lpstr>Internal factors - SWOT</vt:lpstr>
      <vt:lpstr>Internal factors- SWOT</vt:lpstr>
      <vt:lpstr>External factors - PESTLE</vt:lpstr>
      <vt:lpstr>External factors - PESTLE</vt:lpstr>
      <vt:lpstr>Stakeholders</vt:lpstr>
      <vt:lpstr>The emergence of change and how different approaches were brought</vt:lpstr>
      <vt:lpstr>Resistance to change and how it was overcome</vt:lpstr>
      <vt:lpstr>Need for a change ....</vt:lpstr>
      <vt:lpstr>Lewin’s model for change management</vt:lpstr>
      <vt:lpstr>Lewin’s model for change management</vt:lpstr>
      <vt:lpstr>Conclusion</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CHANGE &amp; STABILITY MANAGEMENT</dc:title>
  <dc:creator>Divya Modi</dc:creator>
  <cp:lastModifiedBy>kush</cp:lastModifiedBy>
  <cp:revision>29</cp:revision>
  <dcterms:created xsi:type="dcterms:W3CDTF">2023-02-25T14:39:34Z</dcterms:created>
  <dcterms:modified xsi:type="dcterms:W3CDTF">2023-07-15T07:09:42Z</dcterms:modified>
</cp:coreProperties>
</file>