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1" r:id="rId6"/>
    <p:sldId id="262" r:id="rId7"/>
    <p:sldId id="263" r:id="rId8"/>
    <p:sldId id="260" r:id="rId9"/>
    <p:sldId id="264" r:id="rId10"/>
    <p:sldId id="265" r:id="rId11"/>
    <p:sldId id="266" r:id="rId12"/>
    <p:sldId id="269"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E90BCC-9A71-BAE3-56AF-A8F276C80FDF}" v="61" dt="2025-11-25T19:00:34.1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C0F6B7-639A-4BF8-8C52-B5A33381FD9F}" type="datetimeFigureOut">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B4766D-5337-4F19-B07F-12F777D63865}" type="slidenum">
              <a:t>‹#›</a:t>
            </a:fld>
            <a:endParaRPr lang="en-GB"/>
          </a:p>
        </p:txBody>
      </p:sp>
    </p:spTree>
    <p:extLst>
      <p:ext uri="{BB962C8B-B14F-4D97-AF65-F5344CB8AC3E}">
        <p14:creationId xmlns:p14="http://schemas.microsoft.com/office/powerpoint/2010/main" val="1825019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first response kit is for the collection of samples at the earliest opportunity to capture vital evidence it is to be used by the first officer attending and dealing with the victim this does not replace any subsequent forensic medical examination but is complementary to it and designed to capture evidence as soon as possible, in order to aid the comfort of the victim such as enabling them to go the toilet or have a drink the following items are in this kit </a:t>
            </a:r>
            <a:endParaRPr lang="en-US" dirty="0"/>
          </a:p>
          <a:p>
            <a:r>
              <a:rPr lang="en-US" dirty="0">
                <a:ea typeface="Calibri"/>
                <a:cs typeface="Calibri"/>
              </a:rPr>
              <a:t>Instructions for the collection of early evidence</a:t>
            </a:r>
          </a:p>
          <a:p>
            <a:r>
              <a:rPr lang="en-US" dirty="0">
                <a:ea typeface="Calibri"/>
                <a:cs typeface="Calibri"/>
              </a:rPr>
              <a:t>Information to read to the victim</a:t>
            </a:r>
          </a:p>
          <a:p>
            <a:r>
              <a:rPr lang="en-US" dirty="0">
                <a:ea typeface="Calibri"/>
                <a:cs typeface="Calibri"/>
              </a:rPr>
              <a:t>Consent form </a:t>
            </a:r>
          </a:p>
          <a:p>
            <a:r>
              <a:rPr lang="en-US" dirty="0">
                <a:ea typeface="Calibri"/>
                <a:cs typeface="Calibri"/>
              </a:rPr>
              <a:t>Swab module </a:t>
            </a:r>
          </a:p>
          <a:p>
            <a:r>
              <a:rPr lang="en-US" dirty="0">
                <a:ea typeface="Calibri"/>
                <a:cs typeface="Calibri"/>
              </a:rPr>
              <a:t>Early evidence urine sample</a:t>
            </a:r>
          </a:p>
          <a:p>
            <a:r>
              <a:rPr lang="en-US" dirty="0">
                <a:ea typeface="Calibri"/>
                <a:cs typeface="Calibri"/>
              </a:rPr>
              <a:t>Gloves</a:t>
            </a:r>
          </a:p>
        </p:txBody>
      </p:sp>
      <p:sp>
        <p:nvSpPr>
          <p:cNvPr id="4" name="Slide Number Placeholder 3"/>
          <p:cNvSpPr>
            <a:spLocks noGrp="1"/>
          </p:cNvSpPr>
          <p:nvPr>
            <p:ph type="sldNum" sz="quarter" idx="5"/>
          </p:nvPr>
        </p:nvSpPr>
        <p:spPr/>
        <p:txBody>
          <a:bodyPr/>
          <a:lstStyle/>
          <a:p>
            <a:fld id="{C8B4766D-5337-4F19-B07F-12F777D63865}" type="slidenum">
              <a:t>2</a:t>
            </a:fld>
            <a:endParaRPr lang="en-GB"/>
          </a:p>
        </p:txBody>
      </p:sp>
    </p:spTree>
    <p:extLst>
      <p:ext uri="{BB962C8B-B14F-4D97-AF65-F5344CB8AC3E}">
        <p14:creationId xmlns:p14="http://schemas.microsoft.com/office/powerpoint/2010/main" val="3758476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These consent forms contained within the early evidence kit must be signed by the victim prior to taking any sample.</a:t>
            </a:r>
            <a:endParaRPr lang="en-US" dirty="0"/>
          </a:p>
          <a:p>
            <a:r>
              <a:rPr lang="en-US" dirty="0">
                <a:ea typeface="Calibri"/>
                <a:cs typeface="Calibri"/>
              </a:rPr>
              <a:t>Information given to the victim includes:</a:t>
            </a:r>
          </a:p>
          <a:p>
            <a:r>
              <a:rPr lang="en-US" dirty="0">
                <a:ea typeface="Calibri"/>
                <a:cs typeface="Calibri"/>
              </a:rPr>
              <a:t>The purpose of completing the kit which is an opportunity to retrieve forensic material as this might be the only chance that they get to do a form agreeing to provide these samples </a:t>
            </a:r>
          </a:p>
          <a:p>
            <a:r>
              <a:rPr lang="en-US" dirty="0">
                <a:ea typeface="Calibri"/>
                <a:cs typeface="Calibri"/>
              </a:rPr>
              <a:t>Nothing would be done without your consent or cooperation </a:t>
            </a:r>
          </a:p>
          <a:p>
            <a:r>
              <a:rPr lang="en-US" dirty="0">
                <a:ea typeface="Calibri"/>
                <a:cs typeface="Calibri"/>
              </a:rPr>
              <a:t>The early evidence that involved taking swabs from your mouth or any other non intimate part of your skin where contact has been made by an offender </a:t>
            </a:r>
          </a:p>
          <a:p>
            <a:r>
              <a:rPr lang="en-US" dirty="0">
                <a:ea typeface="Calibri"/>
                <a:cs typeface="Calibri"/>
              </a:rPr>
              <a:t>Provide a urine sample </a:t>
            </a:r>
          </a:p>
          <a:p>
            <a:r>
              <a:rPr lang="en-US" dirty="0">
                <a:ea typeface="Calibri"/>
                <a:cs typeface="Calibri"/>
              </a:rPr>
              <a:t>Asked to take your own vaginal swabs if you're happy to do so.</a:t>
            </a:r>
            <a:endParaRPr lang="en-US" dirty="0"/>
          </a:p>
          <a:p>
            <a:r>
              <a:rPr lang="en-US" dirty="0" err="1">
                <a:ea typeface="Calibri"/>
                <a:cs typeface="Calibri"/>
              </a:rPr>
              <a:t>Dpending</a:t>
            </a:r>
            <a:r>
              <a:rPr lang="en-US" dirty="0">
                <a:ea typeface="Calibri"/>
                <a:cs typeface="Calibri"/>
              </a:rPr>
              <a:t> on what offense has been alleged and what fast track initial investigation opportunities exist consideration should be given to the offender tending to ask the victim to swab the area where there's potential forensic evidence to recover.</a:t>
            </a:r>
          </a:p>
        </p:txBody>
      </p:sp>
      <p:sp>
        <p:nvSpPr>
          <p:cNvPr id="4" name="Slide Number Placeholder 3"/>
          <p:cNvSpPr>
            <a:spLocks noGrp="1"/>
          </p:cNvSpPr>
          <p:nvPr>
            <p:ph type="sldNum" sz="quarter" idx="5"/>
          </p:nvPr>
        </p:nvSpPr>
        <p:spPr/>
        <p:txBody>
          <a:bodyPr/>
          <a:lstStyle/>
          <a:p>
            <a:fld id="{C8B4766D-5337-4F19-B07F-12F777D63865}" type="slidenum">
              <a:t>3</a:t>
            </a:fld>
            <a:endParaRPr lang="en-GB"/>
          </a:p>
        </p:txBody>
      </p:sp>
    </p:spTree>
    <p:extLst>
      <p:ext uri="{BB962C8B-B14F-4D97-AF65-F5344CB8AC3E}">
        <p14:creationId xmlns:p14="http://schemas.microsoft.com/office/powerpoint/2010/main" val="495834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Transporting a victim of serious sexual assault consideration must be made for cross contamination when transporting the victim to the SARC </a:t>
            </a:r>
          </a:p>
          <a:p>
            <a:r>
              <a:rPr lang="en-US" dirty="0">
                <a:ea typeface="Calibri"/>
                <a:cs typeface="Calibri"/>
              </a:rPr>
              <a:t>Avoiding the use using the same cars for victims or suspects</a:t>
            </a:r>
          </a:p>
          <a:p>
            <a:r>
              <a:rPr lang="en-US" dirty="0">
                <a:ea typeface="Calibri"/>
                <a:cs typeface="Calibri"/>
              </a:rPr>
              <a:t>Placing a sheet of paper bag or a cover onto the seat before the victim sits on to capture any forensic evidence that may fall off their clothing especially if they were the items worn at the attack. Explaining this to any victim is really important you do not want them to think that they are thought of as duty or upsetting them further</a:t>
            </a:r>
            <a:endParaRPr lang="en-US" dirty="0"/>
          </a:p>
        </p:txBody>
      </p:sp>
      <p:sp>
        <p:nvSpPr>
          <p:cNvPr id="4" name="Slide Number Placeholder 3"/>
          <p:cNvSpPr>
            <a:spLocks noGrp="1"/>
          </p:cNvSpPr>
          <p:nvPr>
            <p:ph type="sldNum" sz="quarter" idx="5"/>
          </p:nvPr>
        </p:nvSpPr>
        <p:spPr/>
        <p:txBody>
          <a:bodyPr/>
          <a:lstStyle/>
          <a:p>
            <a:fld id="{C8B4766D-5337-4F19-B07F-12F777D63865}" type="slidenum">
              <a:t>5</a:t>
            </a:fld>
            <a:endParaRPr lang="en-GB"/>
          </a:p>
        </p:txBody>
      </p:sp>
    </p:spTree>
    <p:extLst>
      <p:ext uri="{BB962C8B-B14F-4D97-AF65-F5344CB8AC3E}">
        <p14:creationId xmlns:p14="http://schemas.microsoft.com/office/powerpoint/2010/main" val="3617600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Example of a set cover</a:t>
            </a:r>
          </a:p>
        </p:txBody>
      </p:sp>
      <p:sp>
        <p:nvSpPr>
          <p:cNvPr id="4" name="Slide Number Placeholder 3"/>
          <p:cNvSpPr>
            <a:spLocks noGrp="1"/>
          </p:cNvSpPr>
          <p:nvPr>
            <p:ph type="sldNum" sz="quarter" idx="5"/>
          </p:nvPr>
        </p:nvSpPr>
        <p:spPr/>
        <p:txBody>
          <a:bodyPr/>
          <a:lstStyle/>
          <a:p>
            <a:fld id="{C8B4766D-5337-4F19-B07F-12F777D63865}" type="slidenum">
              <a:t>6</a:t>
            </a:fld>
            <a:endParaRPr lang="en-GB"/>
          </a:p>
        </p:txBody>
      </p:sp>
    </p:spTree>
    <p:extLst>
      <p:ext uri="{BB962C8B-B14F-4D97-AF65-F5344CB8AC3E}">
        <p14:creationId xmlns:p14="http://schemas.microsoft.com/office/powerpoint/2010/main" val="1170487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Provision of sexual assault referral </a:t>
            </a:r>
            <a:r>
              <a:rPr lang="en-US" dirty="0" err="1">
                <a:ea typeface="Calibri"/>
                <a:cs typeface="Calibri"/>
              </a:rPr>
              <a:t>centres</a:t>
            </a:r>
            <a:r>
              <a:rPr lang="en-US" dirty="0">
                <a:ea typeface="Calibri"/>
                <a:cs typeface="Calibri"/>
              </a:rPr>
              <a:t> in Wales are provided by other agencies in collaboration with the police the SEC facility must be considered in all instances of rape and sexual assault offences using the ARC from the outset will ensure the right support for the victim is given and throughout the process</a:t>
            </a:r>
          </a:p>
          <a:p>
            <a:r>
              <a:rPr lang="en-US" dirty="0">
                <a:ea typeface="Calibri"/>
                <a:cs typeface="Calibri"/>
              </a:rPr>
              <a:t>the SEC S provides a one stop facility we're dealing with victims of sexual violence they cater for adults and children</a:t>
            </a:r>
          </a:p>
          <a:p>
            <a:r>
              <a:rPr lang="en-US" dirty="0">
                <a:ea typeface="Calibri"/>
                <a:cs typeface="Calibri"/>
              </a:rPr>
              <a:t>in each of the SARS </a:t>
            </a:r>
            <a:r>
              <a:rPr lang="en-US" err="1">
                <a:ea typeface="Calibri"/>
                <a:cs typeface="Calibri"/>
              </a:rPr>
              <a:t>SARS</a:t>
            </a:r>
            <a:r>
              <a:rPr lang="en-US" dirty="0">
                <a:ea typeface="Calibri"/>
                <a:cs typeface="Calibri"/>
              </a:rPr>
              <a:t> CDs there are medical examination suites that can be used by the police to facilitate a forensic medical examination of rape of a rape victim these </a:t>
            </a:r>
            <a:r>
              <a:rPr lang="en-US" err="1">
                <a:ea typeface="Calibri"/>
                <a:cs typeface="Calibri"/>
              </a:rPr>
              <a:t>these</a:t>
            </a:r>
            <a:r>
              <a:rPr lang="en-US" dirty="0">
                <a:ea typeface="Calibri"/>
                <a:cs typeface="Calibri"/>
              </a:rPr>
              <a:t> sweets are forensically cleaned and provide all the medical sample kits that are used in examination and have facilities to take quality photographs video of injuries and the FME if necessary there are video interview suites in each saw and the police will conduct of police videos of the victim</a:t>
            </a:r>
          </a:p>
          <a:p>
            <a:r>
              <a:rPr lang="en-US" dirty="0">
                <a:ea typeface="Calibri"/>
                <a:cs typeface="Calibri"/>
              </a:rPr>
              <a:t>there is access to counselling and therapy and support in the form of crisis workers guiding the victims and through the processes and procedures of the criminal justice system</a:t>
            </a:r>
          </a:p>
          <a:p>
            <a:r>
              <a:rPr lang="en-US" dirty="0">
                <a:ea typeface="Calibri"/>
                <a:cs typeface="Calibri"/>
              </a:rPr>
              <a:t>SARC 's also take self referrals of people from people who do not want to report to the police they will share information and intelligence on crimes to the police to ensure that crime partners and serial offenders do not operate without peace knowledge</a:t>
            </a:r>
          </a:p>
          <a:p>
            <a:r>
              <a:rPr lang="en-US" dirty="0">
                <a:ea typeface="Calibri"/>
                <a:cs typeface="Calibri"/>
              </a:rPr>
              <a:t>who do SA RCS work with:</a:t>
            </a:r>
          </a:p>
          <a:p>
            <a:r>
              <a:rPr lang="en-US" dirty="0">
                <a:ea typeface="Calibri"/>
                <a:cs typeface="Calibri"/>
              </a:rPr>
              <a:t>victims of sexual violence in the immediate aftermath</a:t>
            </a:r>
          </a:p>
          <a:p>
            <a:r>
              <a:rPr lang="en-US" dirty="0">
                <a:ea typeface="Calibri"/>
                <a:cs typeface="Calibri"/>
              </a:rPr>
              <a:t>people who have or want to report historical sex abuse </a:t>
            </a:r>
          </a:p>
          <a:p>
            <a:r>
              <a:rPr lang="en-US" dirty="0">
                <a:ea typeface="Calibri"/>
                <a:cs typeface="Calibri"/>
              </a:rPr>
              <a:t>people who are thinking of reporting sexual violence current present or historically</a:t>
            </a:r>
            <a:endParaRPr lang="en-US" dirty="0"/>
          </a:p>
          <a:p>
            <a:r>
              <a:rPr lang="en-US" dirty="0">
                <a:ea typeface="Calibri"/>
                <a:cs typeface="Calibri"/>
              </a:rPr>
              <a:t>people who don't want to report self referrals</a:t>
            </a:r>
          </a:p>
          <a:p>
            <a:r>
              <a:rPr lang="en-US" dirty="0">
                <a:ea typeface="Calibri"/>
                <a:cs typeface="Calibri"/>
              </a:rPr>
              <a:t>adult children male or female</a:t>
            </a:r>
          </a:p>
          <a:p>
            <a:r>
              <a:rPr lang="en-US" dirty="0">
                <a:ea typeface="Calibri"/>
                <a:cs typeface="Calibri"/>
              </a:rPr>
              <a:t>sexual crimes take priority however people considered vulnerable witnesses can also use the facility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8B4766D-5337-4F19-B07F-12F777D63865}" type="slidenum">
              <a:t>7</a:t>
            </a:fld>
            <a:endParaRPr lang="en-GB"/>
          </a:p>
        </p:txBody>
      </p:sp>
    </p:spTree>
    <p:extLst>
      <p:ext uri="{BB962C8B-B14F-4D97-AF65-F5344CB8AC3E}">
        <p14:creationId xmlns:p14="http://schemas.microsoft.com/office/powerpoint/2010/main" val="2304427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would the force medical examiner expect from you if you were at a SARC with a victim</a:t>
            </a:r>
          </a:p>
          <a:p>
            <a:r>
              <a:rPr lang="en-US" dirty="0">
                <a:ea typeface="Calibri"/>
                <a:cs typeface="Calibri"/>
              </a:rPr>
              <a:t>They will expect you to give a full briefing of what you know about the victim and the offence make note of what you have said to the FME</a:t>
            </a:r>
          </a:p>
          <a:p>
            <a:r>
              <a:rPr lang="en-US" dirty="0" err="1">
                <a:ea typeface="Calibri"/>
                <a:cs typeface="Calibri"/>
              </a:rPr>
              <a:t>afme</a:t>
            </a:r>
            <a:r>
              <a:rPr lang="en-US" dirty="0">
                <a:ea typeface="Calibri"/>
                <a:cs typeface="Calibri"/>
              </a:rPr>
              <a:t> will take an account from the victim allowing them to know the extent of the examination required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8B4766D-5337-4F19-B07F-12F777D63865}" type="slidenum">
              <a:t>10</a:t>
            </a:fld>
            <a:endParaRPr lang="en-GB"/>
          </a:p>
        </p:txBody>
      </p:sp>
    </p:spTree>
    <p:extLst>
      <p:ext uri="{BB962C8B-B14F-4D97-AF65-F5344CB8AC3E}">
        <p14:creationId xmlns:p14="http://schemas.microsoft.com/office/powerpoint/2010/main" val="1668760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Always wet swabs first as body </a:t>
            </a:r>
            <a:r>
              <a:rPr lang="en-US" dirty="0" err="1">
                <a:ea typeface="Calibri"/>
                <a:cs typeface="Calibri"/>
              </a:rPr>
              <a:t>fluides</a:t>
            </a:r>
            <a:r>
              <a:rPr lang="en-US" dirty="0">
                <a:ea typeface="Calibri"/>
                <a:cs typeface="Calibri"/>
              </a:rPr>
              <a:t> will dry over time</a:t>
            </a:r>
          </a:p>
        </p:txBody>
      </p:sp>
      <p:sp>
        <p:nvSpPr>
          <p:cNvPr id="4" name="Slide Number Placeholder 3"/>
          <p:cNvSpPr>
            <a:spLocks noGrp="1"/>
          </p:cNvSpPr>
          <p:nvPr>
            <p:ph type="sldNum" sz="quarter" idx="5"/>
          </p:nvPr>
        </p:nvSpPr>
        <p:spPr/>
        <p:txBody>
          <a:bodyPr/>
          <a:lstStyle/>
          <a:p>
            <a:fld id="{C8B4766D-5337-4F19-B07F-12F777D63865}" type="slidenum">
              <a:t>11</a:t>
            </a:fld>
            <a:endParaRPr lang="en-GB"/>
          </a:p>
        </p:txBody>
      </p:sp>
    </p:spTree>
    <p:extLst>
      <p:ext uri="{BB962C8B-B14F-4D97-AF65-F5344CB8AC3E}">
        <p14:creationId xmlns:p14="http://schemas.microsoft.com/office/powerpoint/2010/main" val="4178759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SOFR is a sexual offenses first responder these are officers who've received specialist training on taking first account from sexual offence victims and assisting the FME with the examination</a:t>
            </a:r>
          </a:p>
          <a:p>
            <a:r>
              <a:rPr lang="en-US" dirty="0">
                <a:ea typeface="Calibri"/>
                <a:cs typeface="Calibri"/>
              </a:rPr>
              <a:t>the SOIT is the sexual offenses investigation trained normally a CID or public protection unit officers</a:t>
            </a:r>
          </a:p>
        </p:txBody>
      </p:sp>
      <p:sp>
        <p:nvSpPr>
          <p:cNvPr id="4" name="Slide Number Placeholder 3"/>
          <p:cNvSpPr>
            <a:spLocks noGrp="1"/>
          </p:cNvSpPr>
          <p:nvPr>
            <p:ph type="sldNum" sz="quarter" idx="5"/>
          </p:nvPr>
        </p:nvSpPr>
        <p:spPr/>
        <p:txBody>
          <a:bodyPr/>
          <a:lstStyle/>
          <a:p>
            <a:fld id="{C8B4766D-5337-4F19-B07F-12F777D63865}" type="slidenum">
              <a:t>13</a:t>
            </a:fld>
            <a:endParaRPr lang="en-GB"/>
          </a:p>
        </p:txBody>
      </p:sp>
    </p:spTree>
    <p:extLst>
      <p:ext uri="{BB962C8B-B14F-4D97-AF65-F5344CB8AC3E}">
        <p14:creationId xmlns:p14="http://schemas.microsoft.com/office/powerpoint/2010/main" val="206164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Week 8</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2025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44BFD-D22E-4019-B666-387DA51AE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box&#10;&#10;AI-generated content may be incorrect.">
            <a:extLst>
              <a:ext uri="{FF2B5EF4-FFF2-40B4-BE49-F238E27FC236}">
                <a16:creationId xmlns:a16="http://schemas.microsoft.com/office/drawing/2014/main" id="{5EB424B8-3EB2-757D-4F30-A300A8F06B51}"/>
              </a:ext>
            </a:extLst>
          </p:cNvPr>
          <p:cNvPicPr>
            <a:picLocks noChangeAspect="1"/>
          </p:cNvPicPr>
          <p:nvPr/>
        </p:nvPicPr>
        <p:blipFill>
          <a:blip r:embed="rId3"/>
          <a:srcRect r="1825" b="1"/>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563858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44BFD-D22E-4019-B666-387DA51AE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AI-generated content may be incorrect.">
            <a:extLst>
              <a:ext uri="{FF2B5EF4-FFF2-40B4-BE49-F238E27FC236}">
                <a16:creationId xmlns:a16="http://schemas.microsoft.com/office/drawing/2014/main" id="{1E43C1E3-544B-4D35-06CB-0AC78A297AA7}"/>
              </a:ext>
            </a:extLst>
          </p:cNvPr>
          <p:cNvPicPr>
            <a:picLocks noChangeAspect="1"/>
          </p:cNvPicPr>
          <p:nvPr/>
        </p:nvPicPr>
        <p:blipFill>
          <a:blip r:embed="rId3"/>
          <a:srcRect b="129"/>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4272590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DD52EA45-86AC-093D-ADB3-9B445EF48518}"/>
              </a:ext>
            </a:extLst>
          </p:cNvPr>
          <p:cNvPicPr>
            <a:picLocks noChangeAspect="1"/>
          </p:cNvPicPr>
          <p:nvPr/>
        </p:nvPicPr>
        <p:blipFill>
          <a:blip r:embed="rId2"/>
          <a:srcRect r="11096" b="1"/>
          <a:stretch>
            <a:fillRect/>
          </a:stretch>
        </p:blipFill>
        <p:spPr>
          <a:xfrm>
            <a:off x="20" y="1282"/>
            <a:ext cx="12191980" cy="6856718"/>
          </a:xfrm>
          <a:prstGeom prst="rect">
            <a:avLst/>
          </a:prstGeom>
        </p:spPr>
      </p:pic>
    </p:spTree>
    <p:extLst>
      <p:ext uri="{BB962C8B-B14F-4D97-AF65-F5344CB8AC3E}">
        <p14:creationId xmlns:p14="http://schemas.microsoft.com/office/powerpoint/2010/main" val="3709802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 with text overlay&#10;&#10;AI-generated content may be incorrect.">
            <a:extLst>
              <a:ext uri="{FF2B5EF4-FFF2-40B4-BE49-F238E27FC236}">
                <a16:creationId xmlns:a16="http://schemas.microsoft.com/office/drawing/2014/main" id="{CDBE9B3E-6709-C2C5-A396-BCD548212D64}"/>
              </a:ext>
            </a:extLst>
          </p:cNvPr>
          <p:cNvPicPr>
            <a:picLocks noChangeAspect="1"/>
          </p:cNvPicPr>
          <p:nvPr/>
        </p:nvPicPr>
        <p:blipFill>
          <a:blip r:embed="rId3"/>
          <a:stretch>
            <a:fillRect/>
          </a:stretch>
        </p:blipFill>
        <p:spPr>
          <a:xfrm>
            <a:off x="687199" y="643467"/>
            <a:ext cx="10817601"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0223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ouch cover module and a bag&#10;&#10;AI-generated content may be incorrect.">
            <a:extLst>
              <a:ext uri="{FF2B5EF4-FFF2-40B4-BE49-F238E27FC236}">
                <a16:creationId xmlns:a16="http://schemas.microsoft.com/office/drawing/2014/main" id="{CBFEB06F-4DAB-3F84-43BD-66F57D65D98B}"/>
              </a:ext>
            </a:extLst>
          </p:cNvPr>
          <p:cNvPicPr>
            <a:picLocks noChangeAspect="1"/>
          </p:cNvPicPr>
          <p:nvPr/>
        </p:nvPicPr>
        <p:blipFill>
          <a:blip r:embed="rId3"/>
          <a:stretch>
            <a:fillRect/>
          </a:stretch>
        </p:blipFill>
        <p:spPr>
          <a:xfrm>
            <a:off x="643467" y="661839"/>
            <a:ext cx="10905066" cy="5534320"/>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6948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2EFF417-C001-6F7B-A714-4E62A0D4706B}"/>
              </a:ext>
            </a:extLst>
          </p:cNvPr>
          <p:cNvPicPr>
            <a:picLocks noChangeAspect="1"/>
          </p:cNvPicPr>
          <p:nvPr/>
        </p:nvPicPr>
        <p:blipFill>
          <a:blip r:embed="rId3"/>
          <a:srcRect l="554" r="-2" b="-2"/>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1083034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a clothing procedure&#10;&#10;AI-generated content may be incorrect.">
            <a:extLst>
              <a:ext uri="{FF2B5EF4-FFF2-40B4-BE49-F238E27FC236}">
                <a16:creationId xmlns:a16="http://schemas.microsoft.com/office/drawing/2014/main" id="{DC6ACF7B-16AB-AF0A-67A9-B2E79AEFA7FA}"/>
              </a:ext>
            </a:extLst>
          </p:cNvPr>
          <p:cNvPicPr>
            <a:picLocks noChangeAspect="1"/>
          </p:cNvPicPr>
          <p:nvPr/>
        </p:nvPicPr>
        <p:blipFill>
          <a:blip r:embed="rId2"/>
          <a:stretch>
            <a:fillRect/>
          </a:stretch>
        </p:blipFill>
        <p:spPr>
          <a:xfrm>
            <a:off x="643467" y="675195"/>
            <a:ext cx="10905066" cy="5507609"/>
          </a:xfrm>
          <a:prstGeom prst="rect">
            <a:avLst/>
          </a:prstGeom>
        </p:spPr>
      </p:pic>
    </p:spTree>
    <p:extLst>
      <p:ext uri="{BB962C8B-B14F-4D97-AF65-F5344CB8AC3E}">
        <p14:creationId xmlns:p14="http://schemas.microsoft.com/office/powerpoint/2010/main" val="898703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showing a plastic bag and a plastic bag&#10;&#10;AI-generated content may be incorrect.">
            <a:extLst>
              <a:ext uri="{FF2B5EF4-FFF2-40B4-BE49-F238E27FC236}">
                <a16:creationId xmlns:a16="http://schemas.microsoft.com/office/drawing/2014/main" id="{CB8730ED-82D7-40A7-7E0C-542B4ECF0577}"/>
              </a:ext>
            </a:extLst>
          </p:cNvPr>
          <p:cNvPicPr>
            <a:picLocks noChangeAspect="1"/>
          </p:cNvPicPr>
          <p:nvPr/>
        </p:nvPicPr>
        <p:blipFill>
          <a:blip r:embed="rId2"/>
          <a:stretch>
            <a:fillRect/>
          </a:stretch>
        </p:blipFill>
        <p:spPr>
          <a:xfrm>
            <a:off x="643467" y="675470"/>
            <a:ext cx="10905066" cy="5507059"/>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3159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edical examiner&#10;&#10;AI-generated content may be incorrect.">
            <a:extLst>
              <a:ext uri="{FF2B5EF4-FFF2-40B4-BE49-F238E27FC236}">
                <a16:creationId xmlns:a16="http://schemas.microsoft.com/office/drawing/2014/main" id="{E7156171-F18D-9537-89DD-117DE13E8ACC}"/>
              </a:ext>
            </a:extLst>
          </p:cNvPr>
          <p:cNvPicPr>
            <a:picLocks noChangeAspect="1"/>
          </p:cNvPicPr>
          <p:nvPr/>
        </p:nvPicPr>
        <p:blipFill>
          <a:blip r:embed="rId3"/>
          <a:stretch>
            <a:fillRect/>
          </a:stretch>
        </p:blipFill>
        <p:spPr>
          <a:xfrm>
            <a:off x="713328" y="643467"/>
            <a:ext cx="10765344"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603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diagram&#10;&#10;AI-generated content may be incorrect.">
            <a:extLst>
              <a:ext uri="{FF2B5EF4-FFF2-40B4-BE49-F238E27FC236}">
                <a16:creationId xmlns:a16="http://schemas.microsoft.com/office/drawing/2014/main" id="{76684ED5-1776-EAAE-9ABC-B51A52905A0E}"/>
              </a:ext>
            </a:extLst>
          </p:cNvPr>
          <p:cNvPicPr>
            <a:picLocks noChangeAspect="1"/>
          </p:cNvPicPr>
          <p:nvPr/>
        </p:nvPicPr>
        <p:blipFill>
          <a:blip r:embed="rId3"/>
          <a:stretch>
            <a:fillRect/>
          </a:stretch>
        </p:blipFill>
        <p:spPr>
          <a:xfrm>
            <a:off x="671542" y="643467"/>
            <a:ext cx="10848916"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433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02945E99-7C43-60B1-A954-5EB03D73455E}"/>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Police Role</a:t>
            </a:r>
          </a:p>
        </p:txBody>
      </p:sp>
      <p:pic>
        <p:nvPicPr>
          <p:cNvPr id="4" name="Content Placeholder 3" descr="A diagram of a process&#10;&#10;AI-generated content may be incorrect.">
            <a:extLst>
              <a:ext uri="{FF2B5EF4-FFF2-40B4-BE49-F238E27FC236}">
                <a16:creationId xmlns:a16="http://schemas.microsoft.com/office/drawing/2014/main" id="{33B63CBB-CED0-9369-0849-74033F161143}"/>
              </a:ext>
            </a:extLst>
          </p:cNvPr>
          <p:cNvPicPr>
            <a:picLocks noGrp="1" noChangeAspect="1"/>
          </p:cNvPicPr>
          <p:nvPr>
            <p:ph idx="1"/>
          </p:nvPr>
        </p:nvPicPr>
        <p:blipFill>
          <a:blip r:embed="rId2"/>
          <a:stretch>
            <a:fillRect/>
          </a:stretch>
        </p:blipFill>
        <p:spPr>
          <a:xfrm>
            <a:off x="1236987" y="2072640"/>
            <a:ext cx="9706151" cy="4128135"/>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459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computer screen&#10;&#10;AI-generated content may be incorrect.">
            <a:extLst>
              <a:ext uri="{FF2B5EF4-FFF2-40B4-BE49-F238E27FC236}">
                <a16:creationId xmlns:a16="http://schemas.microsoft.com/office/drawing/2014/main" id="{27B7D1E9-604D-337F-6FC2-1B77729D92DF}"/>
              </a:ext>
            </a:extLst>
          </p:cNvPr>
          <p:cNvPicPr>
            <a:picLocks noChangeAspect="1"/>
          </p:cNvPicPr>
          <p:nvPr/>
        </p:nvPicPr>
        <p:blipFill>
          <a:blip r:embed="rId3"/>
          <a:stretch>
            <a:fillRect/>
          </a:stretch>
        </p:blipFill>
        <p:spPr>
          <a:xfrm>
            <a:off x="643467" y="697248"/>
            <a:ext cx="10905066" cy="5463503"/>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4854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Week 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Police Role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166</cp:revision>
  <dcterms:created xsi:type="dcterms:W3CDTF">2025-11-25T15:01:19Z</dcterms:created>
  <dcterms:modified xsi:type="dcterms:W3CDTF">2025-11-25T19:00:44Z</dcterms:modified>
</cp:coreProperties>
</file>