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Lst>
  <p:sldSz cx="9144000" cy="5143500" type="screen16x9"/>
  <p:notesSz cx="6858000" cy="9144000"/>
  <p:embeddedFontLst>
    <p:embeddedFont>
      <p:font typeface="Montserrat" panose="020B0604020202020204" charset="0"/>
      <p:regular r:id="rId28"/>
      <p:bold r:id="rId29"/>
      <p:italic r:id="rId30"/>
      <p:boldItalic r:id="rId31"/>
    </p:embeddedFont>
    <p:embeddedFont>
      <p:font typeface="Lato" panose="020B0604020202020204" charset="0"/>
      <p:regular r:id="rId32"/>
      <p:bold r:id="rId33"/>
      <p:italic r:id="rId34"/>
      <p:boldItalic r:id="rId3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44" d="100"/>
          <a:sy n="144" d="100"/>
        </p:scale>
        <p:origin x="654" y="11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6.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5.fntdata"/><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1.fntdata"/><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font" Target="fonts/font3.fntdata"/><Relationship Id="rId35" Type="http://schemas.openxmlformats.org/officeDocument/2006/relationships/font" Target="fonts/font8.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381300" y="685800"/>
            <a:ext cx="6096075"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Shape 4"/>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Shape 13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32" name="Shape 13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Shape 13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38" name="Shape 13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Shape 14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44" name="Shape 14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Shape 14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49" name="Shape 149"/>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Shape 15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54" name="Shape 15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Shape 16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61" name="Shape 161"/>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Shape 16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66" name="Shape 16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Shape 172"/>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73" name="Shape 173"/>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Shape 17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79" name="Shape 179"/>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Shape 18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84" name="Shape 18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Shape 189"/>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90" name="Shape 19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Shape 19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95" name="Shape 195"/>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Shape 20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01" name="Shape 201"/>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Shape 206"/>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07" name="Shape 207"/>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Shape 212"/>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13" name="Shape 213"/>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Shape 2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18" name="Shape 21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Shape 222"/>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23" name="Shape 223"/>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Shape 22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28" name="Shape 22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Shape 23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34" name="Shape 23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Shape 23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39" name="Shape 239"/>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Shape 24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45" name="Shape 245"/>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Shape 252"/>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53" name="Shape 253"/>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Shape 25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59" name="Shape 259"/>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Shape 26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64" name="Shape 26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
        <p:cNvGrpSpPr/>
        <p:nvPr/>
      </p:nvGrpSpPr>
      <p:grpSpPr>
        <a:xfrm>
          <a:off x="0" y="0"/>
          <a:ext cx="0" cy="0"/>
          <a:chOff x="0" y="0"/>
          <a:chExt cx="0" cy="0"/>
        </a:xfrm>
      </p:grpSpPr>
      <p:sp>
        <p:nvSpPr>
          <p:cNvPr id="269" name="Shape 269"/>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70" name="Shape 27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Shape 10"/>
          <p:cNvSpPr/>
          <p:nvPr/>
        </p:nvSpPr>
        <p:spPr>
          <a:xfrm rot="5400000">
            <a:off x="7500300" y="505"/>
            <a:ext cx="1643700" cy="16437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nvGrpSpPr>
          <p:cNvPr id="11" name="Shape 11"/>
          <p:cNvGrpSpPr/>
          <p:nvPr/>
        </p:nvGrpSpPr>
        <p:grpSpPr>
          <a:xfrm>
            <a:off x="0" y="490"/>
            <a:ext cx="5153705" cy="5134399"/>
            <a:chOff x="0" y="75"/>
            <a:chExt cx="5153705" cy="5152950"/>
          </a:xfrm>
        </p:grpSpPr>
        <p:sp>
          <p:nvSpPr>
            <p:cNvPr id="12" name="Shape 1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3" name="Shape 13"/>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4" name="Shape 14"/>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5" name="Shape 15"/>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
        <p:nvSpPr>
          <p:cNvPr id="16" name="Shape 16"/>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17" name="Shape 17"/>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18" name="Shape 1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Shape 20"/>
          <p:cNvGrpSpPr/>
          <p:nvPr/>
        </p:nvGrpSpPr>
        <p:grpSpPr>
          <a:xfrm>
            <a:off x="4406400" y="0"/>
            <a:ext cx="4737600" cy="5143065"/>
            <a:chOff x="4406400" y="0"/>
            <a:chExt cx="4737600" cy="5143065"/>
          </a:xfrm>
        </p:grpSpPr>
        <p:sp>
          <p:nvSpPr>
            <p:cNvPr id="21" name="Shape 2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2" name="Shape 22"/>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3" name="Shape 23"/>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4" name="Shape 24"/>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5" name="Shape 25"/>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6" name="Shape 26"/>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7" name="Shape 27"/>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8" name="Shape 28"/>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9" name="Shape 29"/>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0" name="Shape 30"/>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1" name="Shape 3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2" name="Shape 32"/>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3" name="Shape 33"/>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4" name="Shape 34"/>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5" name="Shape 35"/>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6" name="Shape 36"/>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7" name="Shape 37"/>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8" name="Shape 38"/>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
        <p:nvSpPr>
          <p:cNvPr id="39" name="Shape 39"/>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0" name="Shape 4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1"/>
        <p:cNvGrpSpPr/>
        <p:nvPr/>
      </p:nvGrpSpPr>
      <p:grpSpPr>
        <a:xfrm>
          <a:off x="0" y="0"/>
          <a:ext cx="0" cy="0"/>
          <a:chOff x="0" y="0"/>
          <a:chExt cx="0" cy="0"/>
        </a:xfrm>
      </p:grpSpPr>
      <p:grpSp>
        <p:nvGrpSpPr>
          <p:cNvPr id="42" name="Shape 42"/>
          <p:cNvGrpSpPr/>
          <p:nvPr/>
        </p:nvGrpSpPr>
        <p:grpSpPr>
          <a:xfrm>
            <a:off x="0" y="381001"/>
            <a:ext cx="1037850" cy="1016287"/>
            <a:chOff x="0" y="381001"/>
            <a:chExt cx="1037850" cy="1016287"/>
          </a:xfrm>
        </p:grpSpPr>
        <p:sp>
          <p:nvSpPr>
            <p:cNvPr id="43" name="Shape 43"/>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4" name="Shape 4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
        <p:nvSpPr>
          <p:cNvPr id="45" name="Shape 4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6" name="Shape 46"/>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47" name="Shape 4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grpSp>
        <p:nvGrpSpPr>
          <p:cNvPr id="49" name="Shape 49"/>
          <p:cNvGrpSpPr/>
          <p:nvPr/>
        </p:nvGrpSpPr>
        <p:grpSpPr>
          <a:xfrm>
            <a:off x="0" y="381001"/>
            <a:ext cx="1037850" cy="1016287"/>
            <a:chOff x="0" y="381001"/>
            <a:chExt cx="1037850" cy="1016287"/>
          </a:xfrm>
        </p:grpSpPr>
        <p:sp>
          <p:nvSpPr>
            <p:cNvPr id="50" name="Shape 50"/>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1" name="Shape 51"/>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
        <p:nvSpPr>
          <p:cNvPr id="52" name="Shape 52"/>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53" name="Shape 53"/>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54" name="Shape 54"/>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55" name="Shape 5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6"/>
        <p:cNvGrpSpPr/>
        <p:nvPr/>
      </p:nvGrpSpPr>
      <p:grpSpPr>
        <a:xfrm>
          <a:off x="0" y="0"/>
          <a:ext cx="0" cy="0"/>
          <a:chOff x="0" y="0"/>
          <a:chExt cx="0" cy="0"/>
        </a:xfrm>
      </p:grpSpPr>
      <p:grpSp>
        <p:nvGrpSpPr>
          <p:cNvPr id="57" name="Shape 57"/>
          <p:cNvGrpSpPr/>
          <p:nvPr/>
        </p:nvGrpSpPr>
        <p:grpSpPr>
          <a:xfrm>
            <a:off x="0" y="381001"/>
            <a:ext cx="1037850" cy="1016287"/>
            <a:chOff x="0" y="381001"/>
            <a:chExt cx="1037850" cy="1016287"/>
          </a:xfrm>
        </p:grpSpPr>
        <p:sp>
          <p:nvSpPr>
            <p:cNvPr id="58" name="Shape 58"/>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9" name="Shape 5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
        <p:nvSpPr>
          <p:cNvPr id="60" name="Shape 60"/>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1" name="Shape 6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grpSp>
        <p:nvGrpSpPr>
          <p:cNvPr id="63" name="Shape 63"/>
          <p:cNvGrpSpPr/>
          <p:nvPr/>
        </p:nvGrpSpPr>
        <p:grpSpPr>
          <a:xfrm>
            <a:off x="0" y="381001"/>
            <a:ext cx="1037850" cy="1016287"/>
            <a:chOff x="0" y="381001"/>
            <a:chExt cx="1037850" cy="1016287"/>
          </a:xfrm>
        </p:grpSpPr>
        <p:sp>
          <p:nvSpPr>
            <p:cNvPr id="64" name="Shape 6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5" name="Shape 6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
        <p:nvSpPr>
          <p:cNvPr id="66" name="Shape 66"/>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7" name="Shape 67"/>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68" name="Shape 6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9"/>
        <p:cNvGrpSpPr/>
        <p:nvPr/>
      </p:nvGrpSpPr>
      <p:grpSpPr>
        <a:xfrm>
          <a:off x="0" y="0"/>
          <a:ext cx="0" cy="0"/>
          <a:chOff x="0" y="0"/>
          <a:chExt cx="0" cy="0"/>
        </a:xfrm>
      </p:grpSpPr>
      <p:grpSp>
        <p:nvGrpSpPr>
          <p:cNvPr id="70" name="Shape 70"/>
          <p:cNvGrpSpPr/>
          <p:nvPr/>
        </p:nvGrpSpPr>
        <p:grpSpPr>
          <a:xfrm>
            <a:off x="4406400" y="0"/>
            <a:ext cx="4737600" cy="5143500"/>
            <a:chOff x="4406400" y="0"/>
            <a:chExt cx="4737600" cy="5143500"/>
          </a:xfrm>
        </p:grpSpPr>
        <p:sp>
          <p:nvSpPr>
            <p:cNvPr id="71" name="Shape 71"/>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72" name="Shape 72"/>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73" name="Shape 73"/>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74" name="Shape 74"/>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75" name="Shape 75"/>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76" name="Shape 76"/>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77" name="Shape 77"/>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78" name="Shape 7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79" name="Shape 79"/>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80" name="Shape 80"/>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81" name="Shape 81"/>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82" name="Shape 82"/>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83" name="Shape 83"/>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84" name="Shape 84"/>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85" name="Shape 85"/>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86" name="Shape 86"/>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87" name="Shape 87"/>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88" name="Shape 8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
        <p:nvSpPr>
          <p:cNvPr id="89" name="Shape 89"/>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0" name="Shape 9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1"/>
        <p:cNvGrpSpPr/>
        <p:nvPr/>
      </p:nvGrpSpPr>
      <p:grpSpPr>
        <a:xfrm>
          <a:off x="0" y="0"/>
          <a:ext cx="0" cy="0"/>
          <a:chOff x="0" y="0"/>
          <a:chExt cx="0" cy="0"/>
        </a:xfrm>
      </p:grpSpPr>
      <p:grpSp>
        <p:nvGrpSpPr>
          <p:cNvPr id="92" name="Shape 92"/>
          <p:cNvGrpSpPr/>
          <p:nvPr/>
        </p:nvGrpSpPr>
        <p:grpSpPr>
          <a:xfrm>
            <a:off x="0" y="381001"/>
            <a:ext cx="1037850" cy="1016287"/>
            <a:chOff x="0" y="381001"/>
            <a:chExt cx="1037850" cy="1016287"/>
          </a:xfrm>
        </p:grpSpPr>
        <p:sp>
          <p:nvSpPr>
            <p:cNvPr id="93" name="Shape 93"/>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94" name="Shape 9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
        <p:nvSpPr>
          <p:cNvPr id="95" name="Shape 95"/>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96" name="Shape 96"/>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97" name="Shape 97"/>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98" name="Shape 9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9"/>
        <p:cNvGrpSpPr/>
        <p:nvPr/>
      </p:nvGrpSpPr>
      <p:grpSpPr>
        <a:xfrm>
          <a:off x="0" y="0"/>
          <a:ext cx="0" cy="0"/>
          <a:chOff x="0" y="0"/>
          <a:chExt cx="0" cy="0"/>
        </a:xfrm>
      </p:grpSpPr>
      <p:grpSp>
        <p:nvGrpSpPr>
          <p:cNvPr id="100" name="Shape 100"/>
          <p:cNvGrpSpPr/>
          <p:nvPr/>
        </p:nvGrpSpPr>
        <p:grpSpPr>
          <a:xfrm>
            <a:off x="0" y="4128572"/>
            <a:ext cx="698925" cy="684657"/>
            <a:chOff x="0" y="3785672"/>
            <a:chExt cx="698925" cy="684657"/>
          </a:xfrm>
        </p:grpSpPr>
        <p:sp>
          <p:nvSpPr>
            <p:cNvPr id="101" name="Shape 101"/>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02" name="Shape 102"/>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
        <p:nvSpPr>
          <p:cNvPr id="103" name="Shape 103"/>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300"/>
              <a:buNone/>
              <a:defRPr/>
            </a:lvl1pPr>
          </a:lstStyle>
          <a:p>
            <a:endParaRPr/>
          </a:p>
        </p:txBody>
      </p:sp>
      <p:sp>
        <p:nvSpPr>
          <p:cNvPr id="104" name="Shape 10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5"/>
        <p:cNvGrpSpPr/>
        <p:nvPr/>
      </p:nvGrpSpPr>
      <p:grpSpPr>
        <a:xfrm>
          <a:off x="0" y="0"/>
          <a:ext cx="0" cy="0"/>
          <a:chOff x="0" y="0"/>
          <a:chExt cx="0" cy="0"/>
        </a:xfrm>
      </p:grpSpPr>
      <p:grpSp>
        <p:nvGrpSpPr>
          <p:cNvPr id="106" name="Shape 106"/>
          <p:cNvGrpSpPr/>
          <p:nvPr/>
        </p:nvGrpSpPr>
        <p:grpSpPr>
          <a:xfrm>
            <a:off x="4406400" y="0"/>
            <a:ext cx="4737600" cy="5143065"/>
            <a:chOff x="4406400" y="0"/>
            <a:chExt cx="4737600" cy="5143065"/>
          </a:xfrm>
        </p:grpSpPr>
        <p:sp>
          <p:nvSpPr>
            <p:cNvPr id="107" name="Shape 107"/>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08" name="Shape 108"/>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09" name="Shape 109"/>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10" name="Shape 110"/>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11" name="Shape 1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12" name="Shape 112"/>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13" name="Shape 113"/>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14" name="Shape 114"/>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15" name="Shape 115"/>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16" name="Shape 116"/>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17" name="Shape 117"/>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18" name="Shape 118"/>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19" name="Shape 119"/>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20" name="Shape 120"/>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21" name="Shape 12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22" name="Shape 122"/>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23" name="Shape 123"/>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24" name="Shape 124"/>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
        <p:nvSpPr>
          <p:cNvPr id="125" name="Shape 125"/>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Shape 126"/>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127" name="Shape 12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8"/>
        <p:cNvGrpSpPr/>
        <p:nvPr/>
      </p:nvGrpSpPr>
      <p:grpSpPr>
        <a:xfrm>
          <a:off x="0" y="0"/>
          <a:ext cx="0" cy="0"/>
          <a:chOff x="0" y="0"/>
          <a:chExt cx="0" cy="0"/>
        </a:xfrm>
      </p:grpSpPr>
      <p:sp>
        <p:nvSpPr>
          <p:cNvPr id="129" name="Shape 12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chemeClr val="dk1"/>
        </a:solidFill>
        <a:effectLst/>
      </p:bgPr>
    </p:bg>
    <p:spTree>
      <p:nvGrpSpPr>
        <p:cNvPr id="1" name="Shape 5"/>
        <p:cNvGrpSpPr/>
        <p:nvPr/>
      </p:nvGrpSpPr>
      <p:grpSpPr>
        <a:xfrm>
          <a:off x="0" y="0"/>
          <a:ext cx="0" cy="0"/>
          <a:chOff x="0" y="0"/>
          <a:chExt cx="0" cy="0"/>
        </a:xfrm>
      </p:grpSpPr>
      <p:sp>
        <p:nvSpPr>
          <p:cNvPr id="6" name="Shape 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a:endParaRPr/>
          </a:p>
        </p:txBody>
      </p:sp>
      <p:sp>
        <p:nvSpPr>
          <p:cNvPr id="7" name="Shape 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1115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marL="914400" lvl="1"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2pPr>
            <a:lvl3pPr marL="1371600" lvl="2"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3pPr>
            <a:lvl4pPr marL="1828800" lvl="3"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4pPr>
            <a:lvl5pPr marL="2286000" lvl="4"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5pPr>
            <a:lvl6pPr marL="2743200" lvl="5"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6pPr>
            <a:lvl7pPr marL="3200400" lvl="6"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7pPr>
            <a:lvl8pPr marL="3657600" lvl="7"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8pPr>
            <a:lvl9pPr marL="4114800" lvl="8" indent="-298450">
              <a:lnSpc>
                <a:spcPct val="115000"/>
              </a:lnSpc>
              <a:spcBef>
                <a:spcPts val="1600"/>
              </a:spcBef>
              <a:spcAft>
                <a:spcPts val="1600"/>
              </a:spcAft>
              <a:buClr>
                <a:schemeClr val="lt1"/>
              </a:buClr>
              <a:buSzPts val="1100"/>
              <a:buFont typeface="Lato"/>
              <a:buChar char="■"/>
              <a:defRPr sz="1100">
                <a:solidFill>
                  <a:schemeClr val="lt1"/>
                </a:solidFill>
                <a:latin typeface="Lato"/>
                <a:ea typeface="Lato"/>
                <a:cs typeface="Lato"/>
                <a:sym typeface="Lato"/>
              </a:defRPr>
            </a:lvl9pPr>
          </a:lstStyle>
          <a:p>
            <a:endParaRPr/>
          </a:p>
        </p:txBody>
      </p:sp>
      <p:sp>
        <p:nvSpPr>
          <p:cNvPr id="8" name="Shape 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marL="0" lvl="0" indent="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forbes.com" TargetMode="External"/><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Shape 134"/>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
              <a:t>The Communications Mix</a:t>
            </a:r>
            <a:endParaRPr/>
          </a:p>
        </p:txBody>
      </p:sp>
      <p:sp>
        <p:nvSpPr>
          <p:cNvPr id="135" name="Shape 135"/>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By: Laura Farrell                    1703815</a:t>
            </a:r>
            <a:endParaRPr/>
          </a:p>
          <a:p>
            <a:pPr marL="0" lvl="0" indent="0">
              <a:spcBef>
                <a:spcPts val="0"/>
              </a:spcBef>
              <a:spcAft>
                <a:spcPts val="0"/>
              </a:spcAft>
              <a:buNone/>
            </a:pPr>
            <a:r>
              <a:rPr lang="en"/>
              <a:t>         Lauren Lambrick          1708485</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Shape 140"/>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u="sng"/>
              <a:t>What we are going to present</a:t>
            </a:r>
            <a:endParaRPr u="sng"/>
          </a:p>
        </p:txBody>
      </p:sp>
      <p:sp>
        <p:nvSpPr>
          <p:cNvPr id="141" name="Shape 141"/>
          <p:cNvSpPr txBox="1">
            <a:spLocks noGrp="1"/>
          </p:cNvSpPr>
          <p:nvPr>
            <p:ph type="body" idx="1"/>
          </p:nvPr>
        </p:nvSpPr>
        <p:spPr>
          <a:xfrm>
            <a:off x="1297500" y="1567550"/>
            <a:ext cx="7666200" cy="29112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 sz="1800"/>
              <a:t>We have opted to present our ideas of potential ways to use marketing communications for; </a:t>
            </a:r>
            <a:r>
              <a:rPr lang="en" sz="1800" b="1"/>
              <a:t> OVER 55’S</a:t>
            </a:r>
            <a:r>
              <a:rPr lang="en" sz="1800"/>
              <a:t>.</a:t>
            </a:r>
            <a:endParaRPr sz="1800"/>
          </a:p>
          <a:p>
            <a:pPr marL="457200" lvl="0" indent="-342900" rtl="0">
              <a:spcBef>
                <a:spcPts val="1600"/>
              </a:spcBef>
              <a:spcAft>
                <a:spcPts val="0"/>
              </a:spcAft>
              <a:buSzPts val="1800"/>
              <a:buChar char="●"/>
            </a:pPr>
            <a:r>
              <a:rPr lang="en" sz="1800"/>
              <a:t>Brief overview of itinerary</a:t>
            </a:r>
            <a:endParaRPr sz="1800"/>
          </a:p>
          <a:p>
            <a:pPr marL="457200" lvl="0" indent="-342900" rtl="0">
              <a:spcBef>
                <a:spcPts val="0"/>
              </a:spcBef>
              <a:spcAft>
                <a:spcPts val="0"/>
              </a:spcAft>
              <a:buSzPts val="1800"/>
              <a:buChar char="●"/>
            </a:pPr>
            <a:r>
              <a:rPr lang="en" sz="1800"/>
              <a:t>Introduce what is meant by ‘marketing communications’</a:t>
            </a:r>
            <a:endParaRPr sz="1800"/>
          </a:p>
          <a:p>
            <a:pPr marL="457200" lvl="0" indent="-342900" rtl="0">
              <a:spcBef>
                <a:spcPts val="0"/>
              </a:spcBef>
              <a:spcAft>
                <a:spcPts val="0"/>
              </a:spcAft>
              <a:buSzPts val="1800"/>
              <a:buChar char="●"/>
            </a:pPr>
            <a:r>
              <a:rPr lang="en" sz="1800"/>
              <a:t>Research the current most effective and ineffective ways to communicate with our target audience</a:t>
            </a:r>
            <a:endParaRPr sz="1800"/>
          </a:p>
          <a:p>
            <a:pPr marL="457200" lvl="0" indent="-342900" rtl="0">
              <a:spcBef>
                <a:spcPts val="0"/>
              </a:spcBef>
              <a:spcAft>
                <a:spcPts val="0"/>
              </a:spcAft>
              <a:buSzPts val="1800"/>
              <a:buChar char="●"/>
            </a:pPr>
            <a:r>
              <a:rPr lang="en" sz="1800"/>
              <a:t>What ways we would advertise the product</a:t>
            </a:r>
            <a:endParaRPr sz="1800"/>
          </a:p>
          <a:p>
            <a:pPr marL="457200" lvl="0" indent="-342900" rtl="0">
              <a:spcBef>
                <a:spcPts val="0"/>
              </a:spcBef>
              <a:spcAft>
                <a:spcPts val="0"/>
              </a:spcAft>
              <a:buSzPts val="1800"/>
              <a:buChar char="●"/>
            </a:pPr>
            <a:r>
              <a:rPr lang="en" sz="1800"/>
              <a:t>Brand name, logo, slogan</a:t>
            </a:r>
            <a:endParaRPr sz="18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Shape 146"/>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r>
              <a:rPr lang="en"/>
              <a:t>Itinerary</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Shape 151"/>
          <p:cNvSpPr txBox="1"/>
          <p:nvPr/>
        </p:nvSpPr>
        <p:spPr>
          <a:xfrm>
            <a:off x="292825" y="1056700"/>
            <a:ext cx="4672500" cy="39087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sz="1800">
                <a:solidFill>
                  <a:schemeClr val="lt1"/>
                </a:solidFill>
                <a:latin typeface="Lato"/>
                <a:ea typeface="Lato"/>
                <a:cs typeface="Lato"/>
                <a:sym typeface="Lato"/>
              </a:rPr>
              <a:t>An itinerary was created for a trip to the Swansea Bay and Gower Peninsula. The target segment was adults over 55’s. The accomication chosen was the Marriott Hotel, while being close to local amenities the hotel also offered a discount of tour groups. Transportation in the itinerary would very, due to the local weather, however there was a coach available if the trip was long distance or the weather was raining. </a:t>
            </a:r>
            <a:endParaRPr sz="1800">
              <a:solidFill>
                <a:schemeClr val="lt1"/>
              </a:solidFill>
              <a:latin typeface="Lato"/>
              <a:ea typeface="Lato"/>
              <a:cs typeface="Lato"/>
              <a:sym typeface="Lato"/>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Shape 156"/>
          <p:cNvSpPr txBox="1">
            <a:spLocks noGrp="1"/>
          </p:cNvSpPr>
          <p:nvPr>
            <p:ph type="body" idx="1"/>
          </p:nvPr>
        </p:nvSpPr>
        <p:spPr>
          <a:xfrm>
            <a:off x="1120375" y="1139425"/>
            <a:ext cx="7038900" cy="2228100"/>
          </a:xfrm>
          <a:prstGeom prst="rect">
            <a:avLst/>
          </a:prstGeom>
        </p:spPr>
        <p:txBody>
          <a:bodyPr spcFirstLastPara="1" wrap="square" lIns="91425" tIns="91425" rIns="91425" bIns="91425" anchor="t" anchorCtr="0">
            <a:noAutofit/>
          </a:bodyPr>
          <a:lstStyle/>
          <a:p>
            <a:pPr marL="457200" lvl="0" indent="-342900" rtl="0">
              <a:spcBef>
                <a:spcPts val="0"/>
              </a:spcBef>
              <a:spcAft>
                <a:spcPts val="0"/>
              </a:spcAft>
              <a:buSzPts val="1800"/>
              <a:buChar char="●"/>
            </a:pPr>
            <a:r>
              <a:rPr lang="en" sz="1800"/>
              <a:t>Visits to the local heritage museums. </a:t>
            </a:r>
            <a:endParaRPr sz="1800"/>
          </a:p>
          <a:p>
            <a:pPr marL="457200" lvl="0" indent="-342900" rtl="0">
              <a:spcBef>
                <a:spcPts val="0"/>
              </a:spcBef>
              <a:spcAft>
                <a:spcPts val="0"/>
              </a:spcAft>
              <a:buSzPts val="1800"/>
              <a:buChar char="●"/>
            </a:pPr>
            <a:r>
              <a:rPr lang="en" sz="1800"/>
              <a:t>A taste of different local restaurants </a:t>
            </a:r>
            <a:endParaRPr sz="1800"/>
          </a:p>
          <a:p>
            <a:pPr marL="457200" lvl="0" indent="-342900" rtl="0">
              <a:spcBef>
                <a:spcPts val="0"/>
              </a:spcBef>
              <a:spcAft>
                <a:spcPts val="0"/>
              </a:spcAft>
              <a:buSzPts val="1800"/>
              <a:buChar char="●"/>
            </a:pPr>
            <a:r>
              <a:rPr lang="en" sz="1800"/>
              <a:t>Beach views and visit </a:t>
            </a:r>
            <a:endParaRPr sz="1800"/>
          </a:p>
          <a:p>
            <a:pPr marL="457200" lvl="0" indent="-342900" rtl="0">
              <a:spcBef>
                <a:spcPts val="0"/>
              </a:spcBef>
              <a:spcAft>
                <a:spcPts val="0"/>
              </a:spcAft>
              <a:buSzPts val="1800"/>
              <a:buChar char="●"/>
            </a:pPr>
            <a:r>
              <a:rPr lang="en" sz="1800"/>
              <a:t>Shopping</a:t>
            </a:r>
            <a:endParaRPr sz="1800"/>
          </a:p>
          <a:p>
            <a:pPr marL="457200" lvl="0" indent="-342900" rtl="0">
              <a:spcBef>
                <a:spcPts val="0"/>
              </a:spcBef>
              <a:spcAft>
                <a:spcPts val="0"/>
              </a:spcAft>
              <a:buSzPts val="1800"/>
              <a:buChar char="●"/>
            </a:pPr>
            <a:r>
              <a:rPr lang="en" sz="1800"/>
              <a:t>3 meals a day included in package</a:t>
            </a:r>
            <a:endParaRPr sz="1800"/>
          </a:p>
          <a:p>
            <a:pPr marL="457200" lvl="0" indent="-342900" rtl="0">
              <a:spcBef>
                <a:spcPts val="0"/>
              </a:spcBef>
              <a:spcAft>
                <a:spcPts val="0"/>
              </a:spcAft>
              <a:buSzPts val="1800"/>
              <a:buChar char="●"/>
            </a:pPr>
            <a:r>
              <a:rPr lang="en" sz="1800"/>
              <a:t>Free time </a:t>
            </a:r>
            <a:endParaRPr sz="1800"/>
          </a:p>
          <a:p>
            <a:pPr marL="0" lvl="0" indent="0">
              <a:spcBef>
                <a:spcPts val="1600"/>
              </a:spcBef>
              <a:spcAft>
                <a:spcPts val="1600"/>
              </a:spcAft>
              <a:buNone/>
            </a:pPr>
            <a:endParaRPr sz="1800"/>
          </a:p>
        </p:txBody>
      </p:sp>
      <p:sp>
        <p:nvSpPr>
          <p:cNvPr id="157" name="Shape 157"/>
          <p:cNvSpPr txBox="1"/>
          <p:nvPr/>
        </p:nvSpPr>
        <p:spPr>
          <a:xfrm>
            <a:off x="1120375" y="356475"/>
            <a:ext cx="6836700" cy="5220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sz="2400" u="sng">
                <a:solidFill>
                  <a:schemeClr val="lt1"/>
                </a:solidFill>
                <a:latin typeface="Lato"/>
                <a:ea typeface="Lato"/>
                <a:cs typeface="Lato"/>
                <a:sym typeface="Lato"/>
              </a:rPr>
              <a:t>What is included in the itinerary</a:t>
            </a:r>
            <a:endParaRPr sz="2400" u="sng">
              <a:solidFill>
                <a:schemeClr val="lt1"/>
              </a:solidFill>
              <a:latin typeface="Lato"/>
              <a:ea typeface="Lato"/>
              <a:cs typeface="Lato"/>
              <a:sym typeface="Lato"/>
            </a:endParaRPr>
          </a:p>
        </p:txBody>
      </p:sp>
      <p:sp>
        <p:nvSpPr>
          <p:cNvPr id="158" name="Shape 158"/>
          <p:cNvSpPr txBox="1"/>
          <p:nvPr/>
        </p:nvSpPr>
        <p:spPr>
          <a:xfrm>
            <a:off x="432875" y="3513875"/>
            <a:ext cx="8122500" cy="13749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sz="1800">
                <a:solidFill>
                  <a:schemeClr val="lt1"/>
                </a:solidFill>
                <a:latin typeface="Lato"/>
                <a:ea typeface="Lato"/>
                <a:cs typeface="Lato"/>
                <a:sym typeface="Lato"/>
              </a:rPr>
              <a:t>Giving the guest free time will allow them to tailor make their trip more suited to themself. Though using free time for active or passive activities, will allow the individual to better enjoy the trip. An example would be while having free time down the mumbles they could enjoy what the 360 has to offer. </a:t>
            </a:r>
            <a:endParaRPr sz="1800">
              <a:solidFill>
                <a:schemeClr val="lt1"/>
              </a:solidFill>
              <a:latin typeface="Lato"/>
              <a:ea typeface="Lato"/>
              <a:cs typeface="Lato"/>
              <a:sym typeface="Lato"/>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Shape 163"/>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r>
              <a:rPr lang="en"/>
              <a:t>Introduction to Integrated Marketing Communications</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Shape 168"/>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u="sng"/>
              <a:t>What is integrated marketing communications? </a:t>
            </a:r>
            <a:endParaRPr u="sng"/>
          </a:p>
        </p:txBody>
      </p:sp>
      <p:sp>
        <p:nvSpPr>
          <p:cNvPr id="169" name="Shape 169"/>
          <p:cNvSpPr txBox="1"/>
          <p:nvPr/>
        </p:nvSpPr>
        <p:spPr>
          <a:xfrm>
            <a:off x="1553225" y="1616900"/>
            <a:ext cx="5550900" cy="2427000"/>
          </a:xfrm>
          <a:prstGeom prst="rect">
            <a:avLst/>
          </a:prstGeom>
          <a:noFill/>
          <a:ln>
            <a:noFill/>
          </a:ln>
        </p:spPr>
        <p:txBody>
          <a:bodyPr spcFirstLastPara="1" wrap="square" lIns="91425" tIns="91425" rIns="91425" bIns="91425" anchor="ctr" anchorCtr="0">
            <a:noAutofit/>
          </a:bodyPr>
          <a:lstStyle/>
          <a:p>
            <a:pPr marL="0" lvl="0" indent="0" rtl="0">
              <a:spcBef>
                <a:spcPts val="0"/>
              </a:spcBef>
              <a:spcAft>
                <a:spcPts val="0"/>
              </a:spcAft>
              <a:buNone/>
            </a:pPr>
            <a:r>
              <a:rPr lang="en" sz="2400">
                <a:solidFill>
                  <a:schemeClr val="lt1"/>
                </a:solidFill>
                <a:latin typeface="Lato"/>
                <a:ea typeface="Lato"/>
                <a:cs typeface="Lato"/>
                <a:sym typeface="Lato"/>
              </a:rPr>
              <a:t>‘’An effective IMC will outline a core message, highlight your competitive advantage, address the appropriate target market, and tailor the message to fit supportive media channels.’’</a:t>
            </a:r>
            <a:endParaRPr sz="2400">
              <a:solidFill>
                <a:schemeClr val="lt1"/>
              </a:solidFill>
              <a:latin typeface="Lato"/>
              <a:ea typeface="Lato"/>
              <a:cs typeface="Lato"/>
              <a:sym typeface="Lato"/>
            </a:endParaRPr>
          </a:p>
        </p:txBody>
      </p:sp>
      <p:sp>
        <p:nvSpPr>
          <p:cNvPr id="170" name="Shape 170"/>
          <p:cNvSpPr txBox="1"/>
          <p:nvPr/>
        </p:nvSpPr>
        <p:spPr>
          <a:xfrm>
            <a:off x="5067100" y="3857625"/>
            <a:ext cx="1655100" cy="3183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u="sng">
                <a:solidFill>
                  <a:schemeClr val="hlink"/>
                </a:solidFill>
                <a:hlinkClick r:id="rId3"/>
              </a:rPr>
              <a:t>www.Forbes.com</a:t>
            </a:r>
            <a:r>
              <a:rPr lang="en"/>
              <a:t>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Shape 17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u="sng"/>
              <a:t>Why is it unpopular? </a:t>
            </a:r>
            <a:endParaRPr u="sng"/>
          </a:p>
        </p:txBody>
      </p:sp>
      <p:sp>
        <p:nvSpPr>
          <p:cNvPr id="176" name="Shape 176"/>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800"/>
              <a:t>Integrated marketing communications, requires additional skills needed within a workplace, additional training which will cost an organisation money to create. </a:t>
            </a:r>
            <a:endParaRPr sz="1800"/>
          </a:p>
          <a:p>
            <a:pPr marL="0" lvl="0" indent="0">
              <a:spcBef>
                <a:spcPts val="1600"/>
              </a:spcBef>
              <a:spcAft>
                <a:spcPts val="0"/>
              </a:spcAft>
              <a:buNone/>
            </a:pPr>
            <a:r>
              <a:rPr lang="en" sz="1800"/>
              <a:t>It can only portray one message at a time, resulting in minimal impact for  organisations who are multi purpose. </a:t>
            </a:r>
            <a:endParaRPr sz="1800"/>
          </a:p>
          <a:p>
            <a:pPr marL="0" lvl="0" indent="0">
              <a:spcBef>
                <a:spcPts val="1600"/>
              </a:spcBef>
              <a:spcAft>
                <a:spcPts val="0"/>
              </a:spcAft>
              <a:buNone/>
            </a:pPr>
            <a:r>
              <a:rPr lang="en" sz="1800"/>
              <a:t>However can encourage a strategic approach and cost less in the long run. While providing a persuasive message drawing customers in.   </a:t>
            </a:r>
            <a:endParaRPr sz="1800"/>
          </a:p>
          <a:p>
            <a:pPr marL="0" lvl="0" indent="0">
              <a:spcBef>
                <a:spcPts val="1600"/>
              </a:spcBef>
              <a:spcAft>
                <a:spcPts val="1600"/>
              </a:spcAft>
              <a:buNone/>
            </a:pPr>
            <a:endParaRPr sz="18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Shape 181"/>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r>
              <a:rPr lang="en"/>
              <a:t>Market Research</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Shape 18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u="sng"/>
              <a:t>Over 50’s market segmentation</a:t>
            </a:r>
            <a:endParaRPr u="sng"/>
          </a:p>
        </p:txBody>
      </p:sp>
      <p:sp>
        <p:nvSpPr>
          <p:cNvPr id="187" name="Shape 187"/>
          <p:cNvSpPr txBox="1">
            <a:spLocks noGrp="1"/>
          </p:cNvSpPr>
          <p:nvPr>
            <p:ph type="body" idx="1"/>
          </p:nvPr>
        </p:nvSpPr>
        <p:spPr>
          <a:xfrm>
            <a:off x="1297500" y="1535525"/>
            <a:ext cx="7038900" cy="29112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800"/>
              <a:t>Senioragency (2000) theories that over 50’s can be segmented into four groups:</a:t>
            </a:r>
            <a:endParaRPr sz="1800"/>
          </a:p>
          <a:p>
            <a:pPr marL="0" lvl="0" indent="0">
              <a:spcBef>
                <a:spcPts val="1600"/>
              </a:spcBef>
              <a:spcAft>
                <a:spcPts val="0"/>
              </a:spcAft>
              <a:buNone/>
            </a:pPr>
            <a:r>
              <a:rPr lang="en" sz="1800"/>
              <a:t>50-59 years: </a:t>
            </a:r>
            <a:r>
              <a:rPr lang="en" sz="1800" b="1"/>
              <a:t>The Masters</a:t>
            </a:r>
            <a:endParaRPr sz="1800" b="1"/>
          </a:p>
          <a:p>
            <a:pPr marL="457200" lvl="0" indent="-342900" rtl="0">
              <a:spcBef>
                <a:spcPts val="1600"/>
              </a:spcBef>
              <a:spcAft>
                <a:spcPts val="0"/>
              </a:spcAft>
              <a:buSzPts val="1800"/>
              <a:buChar char="●"/>
            </a:pPr>
            <a:r>
              <a:rPr lang="en" sz="1800"/>
              <a:t>More money, more free time, desires that have not yet been fulfilled.</a:t>
            </a:r>
            <a:endParaRPr sz="1800"/>
          </a:p>
          <a:p>
            <a:pPr marL="0" lvl="0" indent="0" rtl="0">
              <a:spcBef>
                <a:spcPts val="1600"/>
              </a:spcBef>
              <a:spcAft>
                <a:spcPts val="0"/>
              </a:spcAft>
              <a:buNone/>
            </a:pPr>
            <a:r>
              <a:rPr lang="en" sz="1800"/>
              <a:t>60-74 years: </a:t>
            </a:r>
            <a:r>
              <a:rPr lang="en" sz="1800" b="1"/>
              <a:t>The Liberated</a:t>
            </a:r>
            <a:endParaRPr sz="1800" b="1"/>
          </a:p>
          <a:p>
            <a:pPr marL="457200" lvl="0" indent="-342900">
              <a:spcBef>
                <a:spcPts val="1600"/>
              </a:spcBef>
              <a:spcAft>
                <a:spcPts val="0"/>
              </a:spcAft>
              <a:buSzPts val="1800"/>
              <a:buChar char="●"/>
            </a:pPr>
            <a:r>
              <a:rPr lang="en" sz="1800"/>
              <a:t>No responsibilities, discover new freedom, will to live longer and experience everything. </a:t>
            </a:r>
            <a:endParaRPr sz="18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Shape 192"/>
          <p:cNvSpPr txBox="1">
            <a:spLocks noGrp="1"/>
          </p:cNvSpPr>
          <p:nvPr>
            <p:ph type="body" idx="1"/>
          </p:nvPr>
        </p:nvSpPr>
        <p:spPr>
          <a:xfrm>
            <a:off x="1254800" y="1567550"/>
            <a:ext cx="7038900" cy="29112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800"/>
              <a:t>75-84 years: </a:t>
            </a:r>
            <a:r>
              <a:rPr lang="en" sz="1800" b="1"/>
              <a:t>The Peaceful</a:t>
            </a:r>
            <a:endParaRPr sz="1800" b="1"/>
          </a:p>
          <a:p>
            <a:pPr marL="457200" lvl="0" indent="-342900" rtl="0">
              <a:spcBef>
                <a:spcPts val="1600"/>
              </a:spcBef>
              <a:spcAft>
                <a:spcPts val="0"/>
              </a:spcAft>
              <a:buSzPts val="1800"/>
              <a:buChar char="●"/>
            </a:pPr>
            <a:r>
              <a:rPr lang="en" sz="1800"/>
              <a:t>Calmer, may have dietary/care needs, however can enjoy a more relaxed holiday.</a:t>
            </a:r>
            <a:endParaRPr sz="1800"/>
          </a:p>
          <a:p>
            <a:pPr marL="0" lvl="0" indent="0" rtl="0">
              <a:spcBef>
                <a:spcPts val="1600"/>
              </a:spcBef>
              <a:spcAft>
                <a:spcPts val="0"/>
              </a:spcAft>
              <a:buNone/>
            </a:pPr>
            <a:r>
              <a:rPr lang="en" sz="1800"/>
              <a:t>84+ years: </a:t>
            </a:r>
            <a:r>
              <a:rPr lang="en" sz="1800" b="1"/>
              <a:t>The Elderly</a:t>
            </a:r>
            <a:endParaRPr sz="1800" b="1"/>
          </a:p>
          <a:p>
            <a:pPr marL="457200" lvl="0" indent="-342900">
              <a:spcBef>
                <a:spcPts val="1600"/>
              </a:spcBef>
              <a:spcAft>
                <a:spcPts val="0"/>
              </a:spcAft>
              <a:buSzPts val="1800"/>
              <a:buChar char="●"/>
            </a:pPr>
            <a:r>
              <a:rPr lang="en" sz="1800"/>
              <a:t>Tend to stay in the family or care homes. May do day trips but are usually only a couple of hours and are very local.</a:t>
            </a:r>
            <a:endParaRPr sz="18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Shape 197"/>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u="sng"/>
              <a:t>Stereotypes</a:t>
            </a:r>
            <a:endParaRPr u="sng"/>
          </a:p>
        </p:txBody>
      </p:sp>
      <p:sp>
        <p:nvSpPr>
          <p:cNvPr id="198" name="Shape 198"/>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800"/>
              <a:t>Young/Mid ages often stereotype all over 55’s is  as feeling old, inactive or are all of bad health. </a:t>
            </a:r>
            <a:r>
              <a:rPr lang="en" sz="1100"/>
              <a:t>(Hummert et al. 1994)</a:t>
            </a:r>
            <a:endParaRPr sz="1100"/>
          </a:p>
          <a:p>
            <a:pPr marL="0" lvl="0" indent="0">
              <a:spcBef>
                <a:spcPts val="1600"/>
              </a:spcBef>
              <a:spcAft>
                <a:spcPts val="0"/>
              </a:spcAft>
              <a:buNone/>
            </a:pPr>
            <a:r>
              <a:rPr lang="en" sz="1800"/>
              <a:t>Result:</a:t>
            </a:r>
            <a:endParaRPr sz="1800"/>
          </a:p>
          <a:p>
            <a:pPr marL="457200" lvl="0" indent="-342900" rtl="0">
              <a:spcBef>
                <a:spcPts val="1600"/>
              </a:spcBef>
              <a:spcAft>
                <a:spcPts val="0"/>
              </a:spcAft>
              <a:buSzPts val="1800"/>
              <a:buChar char="●"/>
            </a:pPr>
            <a:r>
              <a:rPr lang="en" sz="1800"/>
              <a:t>Ignored- &lt;10% aimed at over 50’s. </a:t>
            </a:r>
            <a:r>
              <a:rPr lang="en" sz="1100"/>
              <a:t>(Snoddy, 2002)</a:t>
            </a:r>
            <a:endParaRPr sz="1800"/>
          </a:p>
          <a:p>
            <a:pPr marL="457200" lvl="0" indent="-342900" rtl="0">
              <a:spcBef>
                <a:spcPts val="0"/>
              </a:spcBef>
              <a:spcAft>
                <a:spcPts val="0"/>
              </a:spcAft>
              <a:buSzPts val="1800"/>
              <a:buChar char="●"/>
            </a:pPr>
            <a:r>
              <a:rPr lang="en" sz="1800"/>
              <a:t>Complicated</a:t>
            </a:r>
            <a:endParaRPr sz="1800"/>
          </a:p>
          <a:p>
            <a:pPr marL="457200" lvl="0" indent="-342900" rtl="0">
              <a:spcBef>
                <a:spcPts val="0"/>
              </a:spcBef>
              <a:spcAft>
                <a:spcPts val="0"/>
              </a:spcAft>
              <a:buSzPts val="1800"/>
              <a:buChar char="●"/>
            </a:pPr>
            <a:r>
              <a:rPr lang="en" sz="1800"/>
              <a:t>Believed to have typical consumption habits</a:t>
            </a:r>
            <a:endParaRPr sz="1800"/>
          </a:p>
          <a:p>
            <a:pPr marL="457200" lvl="0" indent="-342900" rtl="0">
              <a:spcBef>
                <a:spcPts val="0"/>
              </a:spcBef>
              <a:spcAft>
                <a:spcPts val="0"/>
              </a:spcAft>
              <a:buSzPts val="1800"/>
              <a:buChar char="●"/>
            </a:pPr>
            <a:r>
              <a:rPr lang="en" sz="1800"/>
              <a:t>Is offered the same types of holidays.</a:t>
            </a:r>
            <a:endParaRPr sz="1800"/>
          </a:p>
          <a:p>
            <a:pPr marL="0" lvl="0" indent="0" rtl="0">
              <a:spcBef>
                <a:spcPts val="1600"/>
              </a:spcBef>
              <a:spcAft>
                <a:spcPts val="0"/>
              </a:spcAft>
              <a:buNone/>
            </a:pPr>
            <a:endParaRPr sz="1800"/>
          </a:p>
          <a:p>
            <a:pPr marL="0" lvl="0" indent="0" rtl="0">
              <a:spcBef>
                <a:spcPts val="1600"/>
              </a:spcBef>
              <a:spcAft>
                <a:spcPts val="0"/>
              </a:spcAft>
              <a:buNone/>
            </a:pPr>
            <a:endParaRPr sz="1800"/>
          </a:p>
          <a:p>
            <a:pPr marL="0" lvl="0" indent="0">
              <a:spcBef>
                <a:spcPts val="1600"/>
              </a:spcBef>
              <a:spcAft>
                <a:spcPts val="1600"/>
              </a:spcAft>
              <a:buNone/>
            </a:pP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Shape 203"/>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u="sng"/>
              <a:t>Jean-Paul Treguer (2002)</a:t>
            </a:r>
            <a:endParaRPr u="sng"/>
          </a:p>
        </p:txBody>
      </p:sp>
      <p:sp>
        <p:nvSpPr>
          <p:cNvPr id="204" name="Shape 20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800"/>
              <a:t>Contradicts these stereotypes.</a:t>
            </a:r>
            <a:endParaRPr sz="1800"/>
          </a:p>
          <a:p>
            <a:pPr marL="457200" lvl="0" indent="-342900" rtl="0">
              <a:spcBef>
                <a:spcPts val="1600"/>
              </a:spcBef>
              <a:spcAft>
                <a:spcPts val="0"/>
              </a:spcAft>
              <a:buSzPts val="1800"/>
              <a:buChar char="●"/>
            </a:pPr>
            <a:r>
              <a:rPr lang="en" sz="1800"/>
              <a:t>Gap between physiological age and cognitive age. </a:t>
            </a:r>
            <a:endParaRPr sz="1800"/>
          </a:p>
          <a:p>
            <a:pPr marL="457200" lvl="0" indent="-342900" rtl="0">
              <a:spcBef>
                <a:spcPts val="0"/>
              </a:spcBef>
              <a:spcAft>
                <a:spcPts val="0"/>
              </a:spcAft>
              <a:buSzPts val="1800"/>
              <a:buChar char="●"/>
            </a:pPr>
            <a:r>
              <a:rPr lang="en" sz="1800"/>
              <a:t>60 year olds feel as young as 41.</a:t>
            </a:r>
            <a:endParaRPr sz="1800"/>
          </a:p>
          <a:p>
            <a:pPr marL="457200" lvl="0" indent="-342900" rtl="0">
              <a:spcBef>
                <a:spcPts val="0"/>
              </a:spcBef>
              <a:spcAft>
                <a:spcPts val="0"/>
              </a:spcAft>
              <a:buSzPts val="1800"/>
              <a:buChar char="●"/>
            </a:pPr>
            <a:r>
              <a:rPr lang="en" sz="1800"/>
              <a:t>Sporting activities a week: 55-75:   34.1% Males 30.9% Females</a:t>
            </a:r>
            <a:endParaRPr sz="1800"/>
          </a:p>
          <a:p>
            <a:pPr marL="0" lvl="0" indent="0" rtl="0">
              <a:spcBef>
                <a:spcPts val="1600"/>
              </a:spcBef>
              <a:spcAft>
                <a:spcPts val="0"/>
              </a:spcAft>
              <a:buNone/>
            </a:pPr>
            <a:endParaRPr sz="1800"/>
          </a:p>
          <a:p>
            <a:pPr marL="0" lvl="0" indent="0" rtl="0">
              <a:spcBef>
                <a:spcPts val="1600"/>
              </a:spcBef>
              <a:spcAft>
                <a:spcPts val="0"/>
              </a:spcAft>
              <a:buNone/>
            </a:pPr>
            <a:r>
              <a:rPr lang="en" sz="1800"/>
              <a:t>THE MASTERS AND LIBERATED CAN BE AS PROFITABLE </a:t>
            </a:r>
            <a:endParaRPr sz="1800"/>
          </a:p>
          <a:p>
            <a:pPr marL="0" lvl="0" indent="0" rtl="0">
              <a:spcBef>
                <a:spcPts val="1600"/>
              </a:spcBef>
              <a:spcAft>
                <a:spcPts val="0"/>
              </a:spcAft>
              <a:buNone/>
            </a:pPr>
            <a:endParaRPr sz="1800"/>
          </a:p>
          <a:p>
            <a:pPr marL="0" lvl="0" indent="0" rtl="0">
              <a:spcBef>
                <a:spcPts val="1600"/>
              </a:spcBef>
              <a:spcAft>
                <a:spcPts val="1600"/>
              </a:spcAft>
              <a:buNone/>
            </a:pPr>
            <a:r>
              <a:rPr lang="en" sz="1800"/>
              <a:t>                                                                                       </a:t>
            </a:r>
            <a:endParaRPr sz="18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Shape 209"/>
          <p:cNvSpPr txBox="1">
            <a:spLocks noGrp="1"/>
          </p:cNvSpPr>
          <p:nvPr>
            <p:ph type="title"/>
          </p:nvPr>
        </p:nvSpPr>
        <p:spPr>
          <a:xfrm>
            <a:off x="1491750" y="390552"/>
            <a:ext cx="7038900" cy="9141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u="sng"/>
              <a:t>Marketing to over</a:t>
            </a:r>
            <a:r>
              <a:rPr lang="en" u="sng">
                <a:solidFill>
                  <a:srgbClr val="FFFFFF"/>
                </a:solidFill>
              </a:rPr>
              <a:t> 55’s - </a:t>
            </a:r>
            <a:r>
              <a:rPr lang="en" sz="1400" u="sng">
                <a:solidFill>
                  <a:srgbClr val="FFFFFF"/>
                </a:solidFill>
                <a:latin typeface="Arial"/>
                <a:ea typeface="Arial"/>
                <a:cs typeface="Arial"/>
                <a:sym typeface="Arial"/>
              </a:rPr>
              <a:t>Treguer (2002)</a:t>
            </a:r>
            <a:endParaRPr sz="1400" u="sng">
              <a:solidFill>
                <a:srgbClr val="FFFFFF"/>
              </a:solidFill>
              <a:latin typeface="Arial"/>
              <a:ea typeface="Arial"/>
              <a:cs typeface="Arial"/>
              <a:sym typeface="Arial"/>
            </a:endParaRPr>
          </a:p>
          <a:p>
            <a:pPr marL="0" lvl="0" indent="0">
              <a:spcBef>
                <a:spcPts val="0"/>
              </a:spcBef>
              <a:spcAft>
                <a:spcPts val="0"/>
              </a:spcAft>
              <a:buNone/>
            </a:pPr>
            <a:endParaRPr u="sng"/>
          </a:p>
        </p:txBody>
      </p:sp>
      <p:sp>
        <p:nvSpPr>
          <p:cNvPr id="210" name="Shape 210"/>
          <p:cNvSpPr txBox="1">
            <a:spLocks noGrp="1"/>
          </p:cNvSpPr>
          <p:nvPr>
            <p:ph type="body" idx="1"/>
          </p:nvPr>
        </p:nvSpPr>
        <p:spPr>
          <a:xfrm>
            <a:off x="781050" y="1556900"/>
            <a:ext cx="8460300" cy="29112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800"/>
              <a:t>Ineffective marketing:</a:t>
            </a:r>
            <a:endParaRPr sz="1800"/>
          </a:p>
          <a:p>
            <a:pPr marL="457200" lvl="0" indent="-342900" rtl="0">
              <a:spcBef>
                <a:spcPts val="1600"/>
              </a:spcBef>
              <a:spcAft>
                <a:spcPts val="0"/>
              </a:spcAft>
              <a:buSzPts val="1800"/>
              <a:buChar char="●"/>
            </a:pPr>
            <a:r>
              <a:rPr lang="en" sz="1800"/>
              <a:t>Advertising their age- Gerber baby food (Senior Citizen).</a:t>
            </a:r>
            <a:endParaRPr sz="1800"/>
          </a:p>
          <a:p>
            <a:pPr marL="0" lvl="0" indent="0" rtl="0">
              <a:spcBef>
                <a:spcPts val="0"/>
              </a:spcBef>
              <a:spcAft>
                <a:spcPts val="0"/>
              </a:spcAft>
              <a:buNone/>
            </a:pPr>
            <a:r>
              <a:rPr lang="en" sz="1800"/>
              <a:t>                                                          - Life insurance, positive.</a:t>
            </a:r>
            <a:endParaRPr sz="1800"/>
          </a:p>
          <a:p>
            <a:pPr marL="457200" lvl="0" indent="-342900" rtl="0">
              <a:spcBef>
                <a:spcPts val="1600"/>
              </a:spcBef>
              <a:spcAft>
                <a:spcPts val="0"/>
              </a:spcAft>
              <a:buSzPts val="1800"/>
              <a:buChar char="●"/>
            </a:pPr>
            <a:r>
              <a:rPr lang="en" sz="1800"/>
              <a:t>Portraying them crudely- Levi Jeans ‘Age does not improve everything’ </a:t>
            </a:r>
            <a:endParaRPr sz="1800"/>
          </a:p>
          <a:p>
            <a:pPr marL="0" lvl="0" indent="0" rtl="0">
              <a:spcBef>
                <a:spcPts val="0"/>
              </a:spcBef>
              <a:spcAft>
                <a:spcPts val="0"/>
              </a:spcAft>
              <a:buNone/>
            </a:pPr>
            <a:r>
              <a:rPr lang="en" sz="1800"/>
              <a:t>                                                                 - Isolated the generation for this one campaign.</a:t>
            </a:r>
            <a:endParaRPr sz="1800"/>
          </a:p>
          <a:p>
            <a:pPr marL="457200" lvl="0" indent="-342900" rtl="0">
              <a:spcBef>
                <a:spcPts val="1000"/>
              </a:spcBef>
              <a:spcAft>
                <a:spcPts val="0"/>
              </a:spcAft>
              <a:buSzPts val="1800"/>
              <a:buChar char="●"/>
            </a:pPr>
            <a:r>
              <a:rPr lang="en" sz="1800"/>
              <a:t> False portrayal- ‘Supergrandad’: can be offencive. They know their limitations.           </a:t>
            </a:r>
            <a:endParaRPr sz="1800"/>
          </a:p>
          <a:p>
            <a:pPr marL="0" lvl="0" indent="0" rtl="0">
              <a:spcBef>
                <a:spcPts val="0"/>
              </a:spcBef>
              <a:spcAft>
                <a:spcPts val="0"/>
              </a:spcAft>
              <a:buNone/>
            </a:pPr>
            <a:endParaRPr sz="1800"/>
          </a:p>
          <a:p>
            <a:pPr marL="0" lvl="0" indent="0">
              <a:spcBef>
                <a:spcPts val="1600"/>
              </a:spcBef>
              <a:spcAft>
                <a:spcPts val="1600"/>
              </a:spcAft>
              <a:buNone/>
            </a:pPr>
            <a:endParaRPr sz="18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Shape 215"/>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800"/>
              <a:t>Ineffective marketing methods:</a:t>
            </a:r>
            <a:endParaRPr sz="1800"/>
          </a:p>
          <a:p>
            <a:pPr marL="0" lvl="0" indent="0" rtl="0">
              <a:spcBef>
                <a:spcPts val="1600"/>
              </a:spcBef>
              <a:spcAft>
                <a:spcPts val="0"/>
              </a:spcAft>
              <a:buNone/>
            </a:pPr>
            <a:r>
              <a:rPr lang="en" sz="1800"/>
              <a:t>-Social media (ONS, 2017)</a:t>
            </a:r>
            <a:endParaRPr sz="1800"/>
          </a:p>
          <a:p>
            <a:pPr marL="457200" lvl="0" indent="-342900" rtl="0">
              <a:spcBef>
                <a:spcPts val="1600"/>
              </a:spcBef>
              <a:spcAft>
                <a:spcPts val="0"/>
              </a:spcAft>
              <a:buSzPts val="1800"/>
              <a:buChar char="●"/>
            </a:pPr>
            <a:r>
              <a:rPr lang="en" sz="1800"/>
              <a:t>Only 31%, </a:t>
            </a:r>
            <a:endParaRPr sz="1800"/>
          </a:p>
          <a:p>
            <a:pPr marL="457200" lvl="0" indent="-342900" rtl="0">
              <a:spcBef>
                <a:spcPts val="0"/>
              </a:spcBef>
              <a:spcAft>
                <a:spcPts val="0"/>
              </a:spcAft>
              <a:buSzPts val="1800"/>
              <a:buChar char="●"/>
            </a:pPr>
            <a:r>
              <a:rPr lang="en" sz="1800"/>
              <a:t>Facebook</a:t>
            </a:r>
            <a:endParaRPr sz="1800"/>
          </a:p>
          <a:p>
            <a:pPr marL="457200" lvl="0" indent="-342900" rtl="0">
              <a:spcBef>
                <a:spcPts val="0"/>
              </a:spcBef>
              <a:spcAft>
                <a:spcPts val="0"/>
              </a:spcAft>
              <a:buSzPts val="1800"/>
              <a:buChar char="●"/>
            </a:pPr>
            <a:r>
              <a:rPr lang="en" sz="1800"/>
              <a:t>Not as avid users</a:t>
            </a:r>
            <a:endParaRPr sz="1800"/>
          </a:p>
          <a:p>
            <a:pPr marL="0" lvl="0" indent="0" rtl="0">
              <a:spcBef>
                <a:spcPts val="1600"/>
              </a:spcBef>
              <a:spcAft>
                <a:spcPts val="0"/>
              </a:spcAft>
              <a:buNone/>
            </a:pPr>
            <a:r>
              <a:rPr lang="en" sz="1800"/>
              <a:t>-Internet sites</a:t>
            </a:r>
            <a:endParaRPr sz="1800"/>
          </a:p>
          <a:p>
            <a:pPr marL="0" lvl="0" indent="0">
              <a:spcBef>
                <a:spcPts val="1600"/>
              </a:spcBef>
              <a:spcAft>
                <a:spcPts val="1600"/>
              </a:spcAft>
              <a:buNone/>
            </a:pPr>
            <a:r>
              <a:rPr lang="en" sz="1800"/>
              <a:t>These may attract The Masters however may lose The Liberated upwards. </a:t>
            </a:r>
            <a:endParaRPr sz="18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Shape 220"/>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800"/>
              <a:t>Effective Marketing:</a:t>
            </a:r>
            <a:endParaRPr sz="1800"/>
          </a:p>
          <a:p>
            <a:pPr marL="457200" lvl="0" indent="-342900" rtl="0">
              <a:spcBef>
                <a:spcPts val="1600"/>
              </a:spcBef>
              <a:spcAft>
                <a:spcPts val="0"/>
              </a:spcAft>
              <a:buSzPts val="1800"/>
              <a:buChar char="●"/>
            </a:pPr>
            <a:r>
              <a:rPr lang="en" sz="1800"/>
              <a:t>Word of mouth most effective.</a:t>
            </a:r>
            <a:r>
              <a:rPr lang="en" sz="1100"/>
              <a:t> (Donneley Marketing, 2001)</a:t>
            </a:r>
            <a:endParaRPr sz="1100"/>
          </a:p>
          <a:p>
            <a:pPr marL="457200" lvl="0" indent="-342900" rtl="0">
              <a:spcBef>
                <a:spcPts val="1600"/>
              </a:spcBef>
              <a:spcAft>
                <a:spcPts val="0"/>
              </a:spcAft>
              <a:buSzPts val="1800"/>
              <a:buChar char="●"/>
            </a:pPr>
            <a:r>
              <a:rPr lang="en" sz="1800"/>
              <a:t>Posters</a:t>
            </a:r>
            <a:endParaRPr sz="1800"/>
          </a:p>
          <a:p>
            <a:pPr marL="457200" lvl="0" indent="-342900" rtl="0">
              <a:spcBef>
                <a:spcPts val="1600"/>
              </a:spcBef>
              <a:spcAft>
                <a:spcPts val="0"/>
              </a:spcAft>
              <a:buSzPts val="1800"/>
              <a:buChar char="●"/>
            </a:pPr>
            <a:r>
              <a:rPr lang="en" sz="1800"/>
              <a:t>Leaflets</a:t>
            </a:r>
            <a:endParaRPr sz="1800"/>
          </a:p>
          <a:p>
            <a:pPr marL="457200" lvl="0" indent="-342900" rtl="0">
              <a:spcBef>
                <a:spcPts val="1600"/>
              </a:spcBef>
              <a:spcAft>
                <a:spcPts val="0"/>
              </a:spcAft>
              <a:buSzPts val="1800"/>
              <a:buChar char="●"/>
            </a:pPr>
            <a:r>
              <a:rPr lang="en" sz="1800"/>
              <a:t>TV Adverts</a:t>
            </a:r>
            <a:endParaRPr sz="1800"/>
          </a:p>
          <a:p>
            <a:pPr marL="457200" lvl="0" indent="-342900" rtl="0">
              <a:spcBef>
                <a:spcPts val="1600"/>
              </a:spcBef>
              <a:spcAft>
                <a:spcPts val="0"/>
              </a:spcAft>
              <a:buSzPts val="1800"/>
              <a:buChar char="●"/>
            </a:pPr>
            <a:r>
              <a:rPr lang="en" sz="1800"/>
              <a:t>Help if needed (Inclusive of all over 55)</a:t>
            </a:r>
            <a:endParaRPr sz="1800"/>
          </a:p>
          <a:p>
            <a:pPr marL="0" lvl="0" indent="0" rtl="0">
              <a:spcBef>
                <a:spcPts val="1600"/>
              </a:spcBef>
              <a:spcAft>
                <a:spcPts val="1600"/>
              </a:spcAft>
              <a:buNone/>
            </a:pPr>
            <a:endParaRPr sz="11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Shape 225"/>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r>
              <a:rPr lang="en"/>
              <a:t>Our Marketing</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Shape 230"/>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u="sng"/>
              <a:t>How we will market</a:t>
            </a:r>
            <a:endParaRPr u="sng"/>
          </a:p>
        </p:txBody>
      </p:sp>
      <p:sp>
        <p:nvSpPr>
          <p:cNvPr id="231" name="Shape 231"/>
          <p:cNvSpPr txBox="1">
            <a:spLocks noGrp="1"/>
          </p:cNvSpPr>
          <p:nvPr>
            <p:ph type="body" idx="1"/>
          </p:nvPr>
        </p:nvSpPr>
        <p:spPr>
          <a:xfrm>
            <a:off x="1035100" y="998375"/>
            <a:ext cx="7693800" cy="37554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 sz="1800"/>
              <a:t>Due to the market research our marketing will be primarily word of mouth.</a:t>
            </a:r>
            <a:endParaRPr sz="1800"/>
          </a:p>
          <a:p>
            <a:pPr marL="0" lvl="0" indent="0" rtl="0">
              <a:spcBef>
                <a:spcPts val="1600"/>
              </a:spcBef>
              <a:spcAft>
                <a:spcPts val="0"/>
              </a:spcAft>
              <a:buNone/>
            </a:pPr>
            <a:r>
              <a:rPr lang="en" sz="1800"/>
              <a:t>Visit and leave leaflets in;</a:t>
            </a:r>
            <a:endParaRPr sz="1800"/>
          </a:p>
          <a:p>
            <a:pPr marL="457200" lvl="0" indent="-342900">
              <a:spcBef>
                <a:spcPts val="1600"/>
              </a:spcBef>
              <a:spcAft>
                <a:spcPts val="0"/>
              </a:spcAft>
              <a:buSzPts val="1800"/>
              <a:buChar char="●"/>
            </a:pPr>
            <a:r>
              <a:rPr lang="en" sz="1800"/>
              <a:t>The Marriott - will attract all over 55</a:t>
            </a:r>
            <a:endParaRPr sz="1800"/>
          </a:p>
          <a:p>
            <a:pPr marL="457200" lvl="0" indent="-342900" rtl="0">
              <a:spcBef>
                <a:spcPts val="0"/>
              </a:spcBef>
              <a:spcAft>
                <a:spcPts val="0"/>
              </a:spcAft>
              <a:buSzPts val="1800"/>
              <a:buChar char="●"/>
            </a:pPr>
            <a:r>
              <a:rPr lang="en" sz="1800"/>
              <a:t>Bingo</a:t>
            </a:r>
            <a:endParaRPr sz="1800"/>
          </a:p>
          <a:p>
            <a:pPr marL="457200" lvl="0" indent="-342900" rtl="0">
              <a:spcBef>
                <a:spcPts val="0"/>
              </a:spcBef>
              <a:spcAft>
                <a:spcPts val="0"/>
              </a:spcAft>
              <a:buSzPts val="1800"/>
              <a:buChar char="●"/>
            </a:pPr>
            <a:r>
              <a:rPr lang="en" sz="1800"/>
              <a:t>Nursing homes</a:t>
            </a:r>
            <a:endParaRPr sz="1800"/>
          </a:p>
          <a:p>
            <a:pPr marL="457200" lvl="0" indent="-342900" rtl="0">
              <a:spcBef>
                <a:spcPts val="0"/>
              </a:spcBef>
              <a:spcAft>
                <a:spcPts val="0"/>
              </a:spcAft>
              <a:buSzPts val="1800"/>
              <a:buChar char="●"/>
            </a:pPr>
            <a:r>
              <a:rPr lang="en" sz="1800"/>
              <a:t>Clubs- Gardening/Pilates/Dance classes/Water Aerobics</a:t>
            </a:r>
            <a:endParaRPr sz="1800"/>
          </a:p>
          <a:p>
            <a:pPr marL="0" lvl="0" indent="0" rtl="0">
              <a:spcBef>
                <a:spcPts val="1000"/>
              </a:spcBef>
              <a:spcAft>
                <a:spcPts val="0"/>
              </a:spcAft>
              <a:buNone/>
            </a:pPr>
            <a:r>
              <a:rPr lang="en" sz="1800"/>
              <a:t>Advertise;</a:t>
            </a:r>
            <a:endParaRPr sz="1800"/>
          </a:p>
          <a:p>
            <a:pPr marL="457200" lvl="0" indent="-342900">
              <a:spcBef>
                <a:spcPts val="0"/>
              </a:spcBef>
              <a:spcAft>
                <a:spcPts val="0"/>
              </a:spcAft>
              <a:buSzPts val="1800"/>
              <a:buChar char="●"/>
            </a:pPr>
            <a:r>
              <a:rPr lang="en" sz="1800"/>
              <a:t>SAGA magazine</a:t>
            </a:r>
            <a:endParaRPr sz="1800"/>
          </a:p>
          <a:p>
            <a:pPr marL="0" lvl="0" indent="0">
              <a:spcBef>
                <a:spcPts val="1600"/>
              </a:spcBef>
              <a:spcAft>
                <a:spcPts val="0"/>
              </a:spcAft>
              <a:buNone/>
            </a:pPr>
            <a:r>
              <a:rPr lang="en" sz="1800"/>
              <a:t>We want to market to those who live in land rather than any coastline towns as they will have their own bays and sea fronts. </a:t>
            </a:r>
            <a:endParaRPr sz="1800"/>
          </a:p>
          <a:p>
            <a:pPr marL="0" lvl="0" indent="0">
              <a:spcBef>
                <a:spcPts val="1600"/>
              </a:spcBef>
              <a:spcAft>
                <a:spcPts val="0"/>
              </a:spcAft>
              <a:buNone/>
            </a:pPr>
            <a:endParaRPr/>
          </a:p>
          <a:p>
            <a:pPr marL="0" lvl="0" indent="0">
              <a:spcBef>
                <a:spcPts val="1600"/>
              </a:spcBef>
              <a:spcAft>
                <a:spcPts val="1600"/>
              </a:spcAft>
              <a:buNone/>
            </a:pP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Shape 236"/>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r>
              <a:rPr lang="en"/>
              <a:t>Brand Identity</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Shape 241"/>
          <p:cNvSpPr txBox="1"/>
          <p:nvPr/>
        </p:nvSpPr>
        <p:spPr>
          <a:xfrm>
            <a:off x="394675" y="229175"/>
            <a:ext cx="3870300" cy="5475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sz="2400" u="sng">
                <a:solidFill>
                  <a:schemeClr val="lt1"/>
                </a:solidFill>
                <a:latin typeface="Lato"/>
                <a:ea typeface="Lato"/>
                <a:cs typeface="Lato"/>
                <a:sym typeface="Lato"/>
              </a:rPr>
              <a:t>Who are we? </a:t>
            </a:r>
            <a:endParaRPr sz="2400" u="sng">
              <a:solidFill>
                <a:schemeClr val="lt1"/>
              </a:solidFill>
              <a:latin typeface="Lato"/>
              <a:ea typeface="Lato"/>
              <a:cs typeface="Lato"/>
              <a:sym typeface="Lato"/>
            </a:endParaRPr>
          </a:p>
        </p:txBody>
      </p:sp>
      <p:sp>
        <p:nvSpPr>
          <p:cNvPr id="242" name="Shape 242"/>
          <p:cNvSpPr txBox="1"/>
          <p:nvPr/>
        </p:nvSpPr>
        <p:spPr>
          <a:xfrm>
            <a:off x="165500" y="1094900"/>
            <a:ext cx="4901700" cy="33357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sz="1800">
                <a:solidFill>
                  <a:schemeClr val="lt1"/>
                </a:solidFill>
                <a:latin typeface="Lato"/>
                <a:ea typeface="Lato"/>
                <a:cs typeface="Lato"/>
                <a:sym typeface="Lato"/>
              </a:rPr>
              <a:t>The brand name is ‘Dynamic Day Trips’, the name was created by the founders Lauren Lambrick and Laura Farrell and was best suited to the brand as the main focus is day trips, however do include exclusive weekend breaks. </a:t>
            </a:r>
            <a:endParaRPr sz="1800">
              <a:solidFill>
                <a:schemeClr val="lt1"/>
              </a:solidFill>
              <a:latin typeface="Lato"/>
              <a:ea typeface="Lato"/>
              <a:cs typeface="Lato"/>
              <a:sym typeface="Lato"/>
            </a:endParaRPr>
          </a:p>
          <a:p>
            <a:pPr marL="0" lvl="0" indent="0">
              <a:spcBef>
                <a:spcPts val="0"/>
              </a:spcBef>
              <a:spcAft>
                <a:spcPts val="0"/>
              </a:spcAft>
              <a:buNone/>
            </a:pPr>
            <a:endParaRPr sz="1800">
              <a:solidFill>
                <a:schemeClr val="lt1"/>
              </a:solidFill>
              <a:latin typeface="Lato"/>
              <a:ea typeface="Lato"/>
              <a:cs typeface="Lato"/>
              <a:sym typeface="Lato"/>
            </a:endParaRPr>
          </a:p>
          <a:p>
            <a:pPr marL="0" lvl="0" indent="0">
              <a:spcBef>
                <a:spcPts val="0"/>
              </a:spcBef>
              <a:spcAft>
                <a:spcPts val="0"/>
              </a:spcAft>
              <a:buNone/>
            </a:pPr>
            <a:r>
              <a:rPr lang="en" sz="1800">
                <a:solidFill>
                  <a:schemeClr val="lt1"/>
                </a:solidFill>
                <a:latin typeface="Lato"/>
                <a:ea typeface="Lato"/>
                <a:cs typeface="Lato"/>
                <a:sym typeface="Lato"/>
              </a:rPr>
              <a:t>In addition to the brand name, a logo, slogan, business cards have been made to promote our company.  </a:t>
            </a:r>
            <a:endParaRPr sz="1800">
              <a:solidFill>
                <a:schemeClr val="lt1"/>
              </a:solidFill>
              <a:latin typeface="Lato"/>
              <a:ea typeface="Lato"/>
              <a:cs typeface="Lato"/>
              <a:sym typeface="Lato"/>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pic>
        <p:nvPicPr>
          <p:cNvPr id="247" name="Shape 247"/>
          <p:cNvPicPr preferRelativeResize="0"/>
          <p:nvPr/>
        </p:nvPicPr>
        <p:blipFill>
          <a:blip r:embed="rId3">
            <a:alphaModFix/>
          </a:blip>
          <a:stretch>
            <a:fillRect/>
          </a:stretch>
        </p:blipFill>
        <p:spPr>
          <a:xfrm>
            <a:off x="1374600" y="420125"/>
            <a:ext cx="2670151" cy="1604325"/>
          </a:xfrm>
          <a:prstGeom prst="rect">
            <a:avLst/>
          </a:prstGeom>
          <a:noFill/>
          <a:ln>
            <a:noFill/>
          </a:ln>
        </p:spPr>
      </p:pic>
      <p:pic>
        <p:nvPicPr>
          <p:cNvPr id="248" name="Shape 248"/>
          <p:cNvPicPr preferRelativeResize="0"/>
          <p:nvPr/>
        </p:nvPicPr>
        <p:blipFill>
          <a:blip r:embed="rId4">
            <a:alphaModFix/>
          </a:blip>
          <a:stretch>
            <a:fillRect/>
          </a:stretch>
        </p:blipFill>
        <p:spPr>
          <a:xfrm>
            <a:off x="4903025" y="2024450"/>
            <a:ext cx="3656925" cy="2394425"/>
          </a:xfrm>
          <a:prstGeom prst="rect">
            <a:avLst/>
          </a:prstGeom>
          <a:noFill/>
          <a:ln>
            <a:noFill/>
          </a:ln>
        </p:spPr>
      </p:pic>
      <p:sp>
        <p:nvSpPr>
          <p:cNvPr id="249" name="Shape 249"/>
          <p:cNvSpPr txBox="1"/>
          <p:nvPr/>
        </p:nvSpPr>
        <p:spPr>
          <a:xfrm>
            <a:off x="4591888" y="420125"/>
            <a:ext cx="3806700" cy="13368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sz="1800">
                <a:solidFill>
                  <a:schemeClr val="lt1"/>
                </a:solidFill>
                <a:latin typeface="Lato"/>
                <a:ea typeface="Lato"/>
                <a:cs typeface="Lato"/>
                <a:sym typeface="Lato"/>
              </a:rPr>
              <a:t>&lt;- Here is the logo, with the slogan attached. The image best depicts the company, as it tells a story of different popular locations. </a:t>
            </a:r>
            <a:endParaRPr sz="1800">
              <a:solidFill>
                <a:schemeClr val="lt1"/>
              </a:solidFill>
              <a:latin typeface="Lato"/>
              <a:ea typeface="Lato"/>
              <a:cs typeface="Lato"/>
              <a:sym typeface="Lato"/>
            </a:endParaRPr>
          </a:p>
        </p:txBody>
      </p:sp>
      <p:sp>
        <p:nvSpPr>
          <p:cNvPr id="250" name="Shape 250"/>
          <p:cNvSpPr txBox="1"/>
          <p:nvPr/>
        </p:nvSpPr>
        <p:spPr>
          <a:xfrm>
            <a:off x="1018525" y="2686325"/>
            <a:ext cx="3361200" cy="18078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n" sz="1800">
                <a:solidFill>
                  <a:schemeClr val="lt1"/>
                </a:solidFill>
                <a:latin typeface="Lato"/>
                <a:ea typeface="Lato"/>
                <a:cs typeface="Lato"/>
                <a:sym typeface="Lato"/>
              </a:rPr>
              <a:t>-&gt;</a:t>
            </a:r>
            <a:endParaRPr sz="1800">
              <a:solidFill>
                <a:schemeClr val="lt1"/>
              </a:solidFill>
              <a:latin typeface="Lato"/>
              <a:ea typeface="Lato"/>
              <a:cs typeface="Lato"/>
              <a:sym typeface="Lato"/>
            </a:endParaRPr>
          </a:p>
          <a:p>
            <a:pPr marL="0" lvl="0" indent="0">
              <a:spcBef>
                <a:spcPts val="0"/>
              </a:spcBef>
              <a:spcAft>
                <a:spcPts val="0"/>
              </a:spcAft>
              <a:buNone/>
            </a:pPr>
            <a:r>
              <a:rPr lang="en" sz="1800">
                <a:solidFill>
                  <a:schemeClr val="lt1"/>
                </a:solidFill>
                <a:latin typeface="Lato"/>
                <a:ea typeface="Lato"/>
                <a:cs typeface="Lato"/>
                <a:sym typeface="Lato"/>
              </a:rPr>
              <a:t>This is a template of what a business card would look like. It include the company logo, address, and forms of contact. </a:t>
            </a:r>
            <a:endParaRPr sz="1800">
              <a:solidFill>
                <a:schemeClr val="lt1"/>
              </a:solidFill>
              <a:latin typeface="Lato"/>
              <a:ea typeface="Lato"/>
              <a:cs typeface="Lato"/>
              <a:sym typeface="Lato"/>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Shape 255"/>
          <p:cNvSpPr txBox="1"/>
          <p:nvPr/>
        </p:nvSpPr>
        <p:spPr>
          <a:xfrm>
            <a:off x="381950" y="280100"/>
            <a:ext cx="4074000" cy="10821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sz="2400" u="sng">
                <a:solidFill>
                  <a:schemeClr val="lt1"/>
                </a:solidFill>
                <a:latin typeface="Lato"/>
                <a:ea typeface="Lato"/>
                <a:cs typeface="Lato"/>
                <a:sym typeface="Lato"/>
              </a:rPr>
              <a:t>Slogan and why?</a:t>
            </a:r>
            <a:endParaRPr sz="2400" u="sng">
              <a:solidFill>
                <a:schemeClr val="lt1"/>
              </a:solidFill>
              <a:latin typeface="Lato"/>
              <a:ea typeface="Lato"/>
              <a:cs typeface="Lato"/>
              <a:sym typeface="Lato"/>
            </a:endParaRPr>
          </a:p>
        </p:txBody>
      </p:sp>
      <p:sp>
        <p:nvSpPr>
          <p:cNvPr id="256" name="Shape 256"/>
          <p:cNvSpPr txBox="1"/>
          <p:nvPr/>
        </p:nvSpPr>
        <p:spPr>
          <a:xfrm>
            <a:off x="473675" y="851350"/>
            <a:ext cx="4341300" cy="36795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sz="1800">
                <a:solidFill>
                  <a:schemeClr val="lt1"/>
                </a:solidFill>
                <a:latin typeface="Lato"/>
                <a:ea typeface="Lato"/>
                <a:cs typeface="Lato"/>
                <a:sym typeface="Lato"/>
              </a:rPr>
              <a:t>When creating the slogan, the focus in mind was to attract over 55 adults cognitive age rather than their physical. This enable diversity on how old they actually feel rather than how old they are.</a:t>
            </a:r>
            <a:endParaRPr sz="1800">
              <a:solidFill>
                <a:schemeClr val="lt1"/>
              </a:solidFill>
              <a:latin typeface="Lato"/>
              <a:ea typeface="Lato"/>
              <a:cs typeface="Lato"/>
              <a:sym typeface="Lato"/>
            </a:endParaRPr>
          </a:p>
          <a:p>
            <a:pPr marL="0" lvl="0" indent="0">
              <a:spcBef>
                <a:spcPts val="0"/>
              </a:spcBef>
              <a:spcAft>
                <a:spcPts val="0"/>
              </a:spcAft>
              <a:buNone/>
            </a:pPr>
            <a:r>
              <a:rPr lang="en" sz="1800">
                <a:solidFill>
                  <a:schemeClr val="lt1"/>
                </a:solidFill>
                <a:latin typeface="Lato"/>
                <a:ea typeface="Lato"/>
                <a:cs typeface="Lato"/>
                <a:sym typeface="Lato"/>
              </a:rPr>
              <a:t>Also, day trips were a popular form of holiday when our demographic were younger. </a:t>
            </a:r>
            <a:endParaRPr sz="1800">
              <a:solidFill>
                <a:schemeClr val="lt1"/>
              </a:solidFill>
              <a:latin typeface="Lato"/>
              <a:ea typeface="Lato"/>
              <a:cs typeface="Lato"/>
              <a:sym typeface="Lato"/>
            </a:endParaRPr>
          </a:p>
          <a:p>
            <a:pPr marL="0" lvl="0" indent="0">
              <a:spcBef>
                <a:spcPts val="0"/>
              </a:spcBef>
              <a:spcAft>
                <a:spcPts val="0"/>
              </a:spcAft>
              <a:buNone/>
            </a:pPr>
            <a:r>
              <a:rPr lang="en" sz="1800">
                <a:solidFill>
                  <a:schemeClr val="lt1"/>
                </a:solidFill>
                <a:latin typeface="Lato"/>
                <a:ea typeface="Lato"/>
                <a:cs typeface="Lato"/>
                <a:sym typeface="Lato"/>
              </a:rPr>
              <a:t> </a:t>
            </a:r>
            <a:endParaRPr sz="1800">
              <a:solidFill>
                <a:schemeClr val="lt1"/>
              </a:solidFill>
              <a:latin typeface="Lato"/>
              <a:ea typeface="Lato"/>
              <a:cs typeface="Lato"/>
              <a:sym typeface="Lato"/>
            </a:endParaRPr>
          </a:p>
          <a:p>
            <a:pPr marL="0" lvl="0" indent="0">
              <a:spcBef>
                <a:spcPts val="0"/>
              </a:spcBef>
              <a:spcAft>
                <a:spcPts val="0"/>
              </a:spcAft>
              <a:buNone/>
            </a:pPr>
            <a:r>
              <a:rPr lang="en" sz="1800">
                <a:solidFill>
                  <a:schemeClr val="lt1"/>
                </a:solidFill>
                <a:latin typeface="Lato"/>
                <a:ea typeface="Lato"/>
                <a:cs typeface="Lato"/>
                <a:sym typeface="Lato"/>
              </a:rPr>
              <a:t>The slogan chosen was;</a:t>
            </a:r>
            <a:endParaRPr sz="1800">
              <a:solidFill>
                <a:schemeClr val="lt1"/>
              </a:solidFill>
              <a:latin typeface="Lato"/>
              <a:ea typeface="Lato"/>
              <a:cs typeface="Lato"/>
              <a:sym typeface="Lato"/>
            </a:endParaRPr>
          </a:p>
          <a:p>
            <a:pPr marL="0" lvl="0" indent="0">
              <a:spcBef>
                <a:spcPts val="0"/>
              </a:spcBef>
              <a:spcAft>
                <a:spcPts val="0"/>
              </a:spcAft>
              <a:buNone/>
            </a:pPr>
            <a:r>
              <a:rPr lang="en" sz="1800">
                <a:solidFill>
                  <a:schemeClr val="lt1"/>
                </a:solidFill>
                <a:latin typeface="Lato"/>
                <a:ea typeface="Lato"/>
                <a:cs typeface="Lato"/>
                <a:sym typeface="Lato"/>
              </a:rPr>
              <a:t> </a:t>
            </a:r>
            <a:endParaRPr sz="1800">
              <a:solidFill>
                <a:schemeClr val="lt1"/>
              </a:solidFill>
              <a:latin typeface="Lato"/>
              <a:ea typeface="Lato"/>
              <a:cs typeface="Lato"/>
              <a:sym typeface="Lato"/>
            </a:endParaRPr>
          </a:p>
          <a:p>
            <a:pPr marL="0" lvl="0" indent="0">
              <a:spcBef>
                <a:spcPts val="0"/>
              </a:spcBef>
              <a:spcAft>
                <a:spcPts val="0"/>
              </a:spcAft>
              <a:buNone/>
            </a:pPr>
            <a:r>
              <a:rPr lang="en" sz="1800">
                <a:solidFill>
                  <a:schemeClr val="lt1"/>
                </a:solidFill>
                <a:latin typeface="Lato"/>
                <a:ea typeface="Lato"/>
                <a:cs typeface="Lato"/>
                <a:sym typeface="Lato"/>
              </a:rPr>
              <a:t>‘’Because age is just a number’’   </a:t>
            </a:r>
            <a:endParaRPr sz="1800">
              <a:solidFill>
                <a:schemeClr val="lt1"/>
              </a:solidFill>
              <a:latin typeface="Lato"/>
              <a:ea typeface="Lato"/>
              <a:cs typeface="Lato"/>
              <a:sym typeface="Lato"/>
            </a:endParaRPr>
          </a:p>
          <a:p>
            <a:pPr marL="0" lvl="0" indent="0">
              <a:spcBef>
                <a:spcPts val="0"/>
              </a:spcBef>
              <a:spcAft>
                <a:spcPts val="0"/>
              </a:spcAft>
              <a:buNone/>
            </a:pPr>
            <a:endParaRPr sz="1800">
              <a:solidFill>
                <a:schemeClr val="lt1"/>
              </a:solidFill>
              <a:latin typeface="Lato"/>
              <a:ea typeface="Lato"/>
              <a:cs typeface="Lato"/>
              <a:sym typeface="Lato"/>
            </a:endParaRPr>
          </a:p>
          <a:p>
            <a:pPr marL="0" lvl="0" indent="0">
              <a:spcBef>
                <a:spcPts val="0"/>
              </a:spcBef>
              <a:spcAft>
                <a:spcPts val="0"/>
              </a:spcAft>
              <a:buNone/>
            </a:pPr>
            <a:r>
              <a:rPr lang="en" sz="1800">
                <a:solidFill>
                  <a:schemeClr val="lt1"/>
                </a:solidFill>
                <a:latin typeface="Lato"/>
                <a:ea typeface="Lato"/>
                <a:cs typeface="Lato"/>
                <a:sym typeface="Lato"/>
              </a:rPr>
              <a:t>Which in this case does do justice for the company. </a:t>
            </a:r>
            <a:endParaRPr sz="1800">
              <a:solidFill>
                <a:schemeClr val="lt1"/>
              </a:solidFill>
              <a:latin typeface="Lato"/>
              <a:ea typeface="Lato"/>
              <a:cs typeface="Lato"/>
              <a:sym typeface="Lato"/>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sp>
        <p:nvSpPr>
          <p:cNvPr id="261" name="Shape 261"/>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r>
              <a:rPr lang="en"/>
              <a:t>Overview</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Shape 26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Summary</a:t>
            </a:r>
            <a:endParaRPr/>
          </a:p>
        </p:txBody>
      </p:sp>
      <p:sp>
        <p:nvSpPr>
          <p:cNvPr id="267" name="Shape 267"/>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 sz="1800"/>
              <a:t>Will tackle the communication mix by;</a:t>
            </a:r>
            <a:endParaRPr sz="1800"/>
          </a:p>
          <a:p>
            <a:pPr marL="457200" lvl="0" indent="-342900" rtl="0">
              <a:spcBef>
                <a:spcPts val="1600"/>
              </a:spcBef>
              <a:spcAft>
                <a:spcPts val="0"/>
              </a:spcAft>
              <a:buSzPts val="1800"/>
              <a:buChar char="●"/>
            </a:pPr>
            <a:r>
              <a:rPr lang="en" sz="1800"/>
              <a:t>Primarily verbal communication- The Masters, The Liberated and The Peaceful</a:t>
            </a:r>
            <a:endParaRPr sz="1800"/>
          </a:p>
          <a:p>
            <a:pPr marL="457200" lvl="0" indent="-342900" rtl="0">
              <a:spcBef>
                <a:spcPts val="0"/>
              </a:spcBef>
              <a:spcAft>
                <a:spcPts val="0"/>
              </a:spcAft>
              <a:buSzPts val="1800"/>
              <a:buChar char="●"/>
            </a:pPr>
            <a:r>
              <a:rPr lang="en" sz="1800"/>
              <a:t>Non-stereotypical in our activities</a:t>
            </a:r>
            <a:endParaRPr sz="1800"/>
          </a:p>
          <a:p>
            <a:pPr marL="457200" lvl="0" indent="-342900" rtl="0">
              <a:spcBef>
                <a:spcPts val="0"/>
              </a:spcBef>
              <a:spcAft>
                <a:spcPts val="0"/>
              </a:spcAft>
              <a:buSzPts val="1800"/>
              <a:buChar char="●"/>
            </a:pPr>
            <a:r>
              <a:rPr lang="en" sz="1800"/>
              <a:t>Allow the opportunity for more active groups to take part in 360 activities</a:t>
            </a:r>
            <a:endParaRPr sz="1800"/>
          </a:p>
          <a:p>
            <a:pPr marL="457200" lvl="0" indent="-342900" rtl="0">
              <a:spcBef>
                <a:spcPts val="0"/>
              </a:spcBef>
              <a:spcAft>
                <a:spcPts val="0"/>
              </a:spcAft>
              <a:buSzPts val="1800"/>
              <a:buChar char="●"/>
            </a:pPr>
            <a:r>
              <a:rPr lang="en" sz="1800"/>
              <a:t>Our brand;</a:t>
            </a:r>
            <a:endParaRPr sz="1800"/>
          </a:p>
          <a:p>
            <a:pPr marL="457200" lvl="0" indent="-342900" rtl="0">
              <a:spcBef>
                <a:spcPts val="0"/>
              </a:spcBef>
              <a:spcAft>
                <a:spcPts val="0"/>
              </a:spcAft>
              <a:buSzPts val="1800"/>
              <a:buChar char="-"/>
            </a:pPr>
            <a:r>
              <a:rPr lang="en" sz="1800"/>
              <a:t>Focus on cognitive age</a:t>
            </a:r>
            <a:endParaRPr sz="1800"/>
          </a:p>
          <a:p>
            <a:pPr marL="457200" lvl="0" indent="-342900" rtl="0">
              <a:spcBef>
                <a:spcPts val="0"/>
              </a:spcBef>
              <a:spcAft>
                <a:spcPts val="0"/>
              </a:spcAft>
              <a:buSzPts val="1800"/>
              <a:buChar char="-"/>
            </a:pPr>
            <a:r>
              <a:rPr lang="en" sz="1800"/>
              <a:t>Don’t feel patronised </a:t>
            </a:r>
            <a:endParaRPr sz="18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71"/>
        <p:cNvGrpSpPr/>
        <p:nvPr/>
      </p:nvGrpSpPr>
      <p:grpSpPr>
        <a:xfrm>
          <a:off x="0" y="0"/>
          <a:ext cx="0" cy="0"/>
          <a:chOff x="0" y="0"/>
          <a:chExt cx="0" cy="0"/>
        </a:xfrm>
      </p:grpSpPr>
      <p:sp>
        <p:nvSpPr>
          <p:cNvPr id="272" name="Shape 272"/>
          <p:cNvSpPr txBox="1">
            <a:spLocks noGrp="1"/>
          </p:cNvSpPr>
          <p:nvPr>
            <p:ph type="title"/>
          </p:nvPr>
        </p:nvSpPr>
        <p:spPr>
          <a:xfrm>
            <a:off x="-561775" y="1997400"/>
            <a:ext cx="6779100" cy="1148700"/>
          </a:xfrm>
          <a:prstGeom prst="rect">
            <a:avLst/>
          </a:prstGeom>
        </p:spPr>
        <p:txBody>
          <a:bodyPr spcFirstLastPara="1" wrap="square" lIns="91425" tIns="91425" rIns="91425" bIns="91425" anchor="ctr" anchorCtr="0">
            <a:noAutofit/>
          </a:bodyPr>
          <a:lstStyle/>
          <a:p>
            <a:pPr marL="0" lvl="0" indent="0" algn="ctr">
              <a:spcBef>
                <a:spcPts val="0"/>
              </a:spcBef>
              <a:spcAft>
                <a:spcPts val="0"/>
              </a:spcAft>
              <a:buNone/>
            </a:pPr>
            <a:r>
              <a:rPr lang="en" sz="4800"/>
              <a:t>Thank you for listening</a:t>
            </a:r>
            <a:endParaRPr sz="4800"/>
          </a:p>
          <a:p>
            <a:pPr marL="0" lvl="0" indent="0">
              <a:spcBef>
                <a:spcPts val="0"/>
              </a:spcBef>
              <a:spcAft>
                <a:spcPts val="0"/>
              </a:spcAft>
              <a:buNone/>
            </a:pPr>
            <a:endParaRPr sz="4800"/>
          </a:p>
          <a:p>
            <a:pPr marL="0" lvl="0" indent="0" algn="ctr">
              <a:spcBef>
                <a:spcPts val="0"/>
              </a:spcBef>
              <a:spcAft>
                <a:spcPts val="0"/>
              </a:spcAft>
              <a:buNone/>
            </a:pPr>
            <a:r>
              <a:rPr lang="en" sz="4800"/>
              <a:t>Any Questions?</a:t>
            </a:r>
            <a:endParaRPr sz="4800"/>
          </a:p>
        </p:txBody>
      </p:sp>
    </p:spTree>
  </p:cSld>
  <p:clrMapOvr>
    <a:masterClrMapping/>
  </p:clrMapOvr>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1049</Words>
  <Application>Microsoft Office PowerPoint</Application>
  <PresentationFormat>On-screen Show (16:9)</PresentationFormat>
  <Paragraphs>116</Paragraphs>
  <Slides>25</Slides>
  <Notes>25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Montserrat</vt:lpstr>
      <vt:lpstr>Lato</vt:lpstr>
      <vt:lpstr>Arial</vt:lpstr>
      <vt:lpstr>Focus</vt:lpstr>
      <vt:lpstr>The Communications Mix</vt:lpstr>
      <vt:lpstr>What we are going to present</vt:lpstr>
      <vt:lpstr>Itinerary</vt:lpstr>
      <vt:lpstr>PowerPoint Presentation</vt:lpstr>
      <vt:lpstr>PowerPoint Presentation</vt:lpstr>
      <vt:lpstr>Introduction to Integrated Marketing Communications</vt:lpstr>
      <vt:lpstr>What is integrated marketing communications? </vt:lpstr>
      <vt:lpstr>Why is it unpopular? </vt:lpstr>
      <vt:lpstr>Market Research</vt:lpstr>
      <vt:lpstr>Over 50’s market segmentation</vt:lpstr>
      <vt:lpstr>PowerPoint Presentation</vt:lpstr>
      <vt:lpstr>Stereotypes</vt:lpstr>
      <vt:lpstr>Jean-Paul Treguer (2002)</vt:lpstr>
      <vt:lpstr>Marketing to over 55’s - Treguer (2002) </vt:lpstr>
      <vt:lpstr>PowerPoint Presentation</vt:lpstr>
      <vt:lpstr>PowerPoint Presentation</vt:lpstr>
      <vt:lpstr>Our Marketing</vt:lpstr>
      <vt:lpstr>How we will market</vt:lpstr>
      <vt:lpstr>Brand Identity</vt:lpstr>
      <vt:lpstr>PowerPoint Presentation</vt:lpstr>
      <vt:lpstr>PowerPoint Presentation</vt:lpstr>
      <vt:lpstr>PowerPoint Presentation</vt:lpstr>
      <vt:lpstr>Overview</vt:lpstr>
      <vt:lpstr>Summary</vt:lpstr>
      <vt:lpstr>Thank you for listening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Communications Mix</dc:title>
  <dc:creator>Lauren Lambrick (1708485)</dc:creator>
  <cp:lastModifiedBy>Lauren Lambrick (1708485)</cp:lastModifiedBy>
  <cp:revision>2</cp:revision>
  <dcterms:modified xsi:type="dcterms:W3CDTF">2018-05-10T14:21:19Z</dcterms:modified>
</cp:coreProperties>
</file>