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7" r:id="rId1"/>
  </p:sldMasterIdLst>
  <p:notesMasterIdLst>
    <p:notesMasterId r:id="rId50"/>
  </p:notesMasterIdLst>
  <p:sldIdLst>
    <p:sldId id="256" r:id="rId2"/>
    <p:sldId id="510" r:id="rId3"/>
    <p:sldId id="548" r:id="rId4"/>
    <p:sldId id="288" r:id="rId5"/>
    <p:sldId id="399" r:id="rId6"/>
    <p:sldId id="534" r:id="rId7"/>
    <p:sldId id="533" r:id="rId8"/>
    <p:sldId id="536" r:id="rId9"/>
    <p:sldId id="532" r:id="rId10"/>
    <p:sldId id="333" r:id="rId11"/>
    <p:sldId id="334" r:id="rId12"/>
    <p:sldId id="294" r:id="rId13"/>
    <p:sldId id="517" r:id="rId14"/>
    <p:sldId id="546" r:id="rId15"/>
    <p:sldId id="547" r:id="rId16"/>
    <p:sldId id="336" r:id="rId17"/>
    <p:sldId id="296" r:id="rId18"/>
    <p:sldId id="421" r:id="rId19"/>
    <p:sldId id="354" r:id="rId20"/>
    <p:sldId id="355" r:id="rId21"/>
    <p:sldId id="538" r:id="rId22"/>
    <p:sldId id="537" r:id="rId23"/>
    <p:sldId id="306" r:id="rId24"/>
    <p:sldId id="307" r:id="rId25"/>
    <p:sldId id="494" r:id="rId26"/>
    <p:sldId id="488" r:id="rId27"/>
    <p:sldId id="539" r:id="rId28"/>
    <p:sldId id="541" r:id="rId29"/>
    <p:sldId id="542" r:id="rId30"/>
    <p:sldId id="540" r:id="rId31"/>
    <p:sldId id="489" r:id="rId32"/>
    <p:sldId id="526" r:id="rId33"/>
    <p:sldId id="527" r:id="rId34"/>
    <p:sldId id="528" r:id="rId35"/>
    <p:sldId id="529" r:id="rId36"/>
    <p:sldId id="530" r:id="rId37"/>
    <p:sldId id="531" r:id="rId38"/>
    <p:sldId id="518" r:id="rId39"/>
    <p:sldId id="519" r:id="rId40"/>
    <p:sldId id="520" r:id="rId41"/>
    <p:sldId id="549" r:id="rId42"/>
    <p:sldId id="521" r:id="rId43"/>
    <p:sldId id="522" r:id="rId44"/>
    <p:sldId id="523" r:id="rId45"/>
    <p:sldId id="524" r:id="rId46"/>
    <p:sldId id="492" r:id="rId47"/>
    <p:sldId id="525" r:id="rId48"/>
    <p:sldId id="550" r:id="rId49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5E7"/>
    <a:srgbClr val="EBEBED"/>
    <a:srgbClr val="E3E3E5"/>
    <a:srgbClr val="E9E9EB"/>
    <a:srgbClr val="F2F2F2"/>
    <a:srgbClr val="CC3300"/>
    <a:srgbClr val="800000"/>
    <a:srgbClr val="CC0000"/>
    <a:srgbClr val="5812B6"/>
    <a:srgbClr val="0FB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847" autoAdjust="0"/>
    <p:restoredTop sz="92923" autoAdjust="0"/>
  </p:normalViewPr>
  <p:slideViewPr>
    <p:cSldViewPr>
      <p:cViewPr varScale="1">
        <p:scale>
          <a:sx n="64" d="100"/>
          <a:sy n="64" d="100"/>
        </p:scale>
        <p:origin x="872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F0684C-3899-4D9B-9945-8700A89AD8FF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825634B4-428A-43D2-873D-94D76CC6A30C}">
      <dgm:prSet/>
      <dgm:spPr/>
      <dgm:t>
        <a:bodyPr/>
        <a:lstStyle/>
        <a:p>
          <a:pPr rtl="0"/>
          <a:r>
            <a:rPr lang="zh-TW" smtClean="0"/>
            <a:t>擬定大綱</a:t>
          </a:r>
          <a:endParaRPr lang="zh-TW"/>
        </a:p>
      </dgm:t>
    </dgm:pt>
    <dgm:pt modelId="{DB2057C5-1E36-4538-B4C5-79C41D2295FC}" type="parTrans" cxnId="{1AD9E488-7163-474C-8C6B-201C8C194E0A}">
      <dgm:prSet/>
      <dgm:spPr/>
      <dgm:t>
        <a:bodyPr/>
        <a:lstStyle/>
        <a:p>
          <a:endParaRPr lang="zh-TW" altLang="en-US"/>
        </a:p>
      </dgm:t>
    </dgm:pt>
    <dgm:pt modelId="{9FCBA88D-0581-4751-BFF8-B63BB668754C}" type="sibTrans" cxnId="{1AD9E488-7163-474C-8C6B-201C8C194E0A}">
      <dgm:prSet/>
      <dgm:spPr/>
      <dgm:t>
        <a:bodyPr/>
        <a:lstStyle/>
        <a:p>
          <a:endParaRPr lang="zh-TW" altLang="en-US"/>
        </a:p>
      </dgm:t>
    </dgm:pt>
    <dgm:pt modelId="{60B4B132-FB4D-4599-A5E6-D45AB689D3EB}">
      <dgm:prSet/>
      <dgm:spPr/>
      <dgm:t>
        <a:bodyPr/>
        <a:lstStyle/>
        <a:p>
          <a:pPr rtl="0"/>
          <a:r>
            <a:rPr lang="zh-TW" smtClean="0"/>
            <a:t>開始撰寫</a:t>
          </a:r>
          <a:endParaRPr lang="zh-TW"/>
        </a:p>
      </dgm:t>
    </dgm:pt>
    <dgm:pt modelId="{1CA1AC4A-290A-4FCA-86A9-EB98DE205DE7}" type="parTrans" cxnId="{EE2A2090-6107-4F30-AAF3-37897CBD845E}">
      <dgm:prSet/>
      <dgm:spPr/>
      <dgm:t>
        <a:bodyPr/>
        <a:lstStyle/>
        <a:p>
          <a:endParaRPr lang="zh-TW" altLang="en-US"/>
        </a:p>
      </dgm:t>
    </dgm:pt>
    <dgm:pt modelId="{FBECE019-AA6A-48A2-9E84-6BEDBBD9F539}" type="sibTrans" cxnId="{EE2A2090-6107-4F30-AAF3-37897CBD845E}">
      <dgm:prSet/>
      <dgm:spPr/>
      <dgm:t>
        <a:bodyPr/>
        <a:lstStyle/>
        <a:p>
          <a:endParaRPr lang="zh-TW" altLang="en-US"/>
        </a:p>
      </dgm:t>
    </dgm:pt>
    <dgm:pt modelId="{B510547B-E916-46AF-989F-CA25782E5833}">
      <dgm:prSet/>
      <dgm:spPr/>
      <dgm:t>
        <a:bodyPr/>
        <a:lstStyle/>
        <a:p>
          <a:pPr rtl="0"/>
          <a:r>
            <a:rPr lang="zh-TW" dirty="0" smtClean="0"/>
            <a:t>修改</a:t>
          </a:r>
          <a:endParaRPr lang="zh-TW" dirty="0"/>
        </a:p>
      </dgm:t>
    </dgm:pt>
    <dgm:pt modelId="{056E7EE0-40AB-4F39-A59B-1CADCC0F9E8C}" type="parTrans" cxnId="{1A320154-B665-40E8-8A31-4740E4E9F409}">
      <dgm:prSet/>
      <dgm:spPr/>
      <dgm:t>
        <a:bodyPr/>
        <a:lstStyle/>
        <a:p>
          <a:endParaRPr lang="zh-TW" altLang="en-US"/>
        </a:p>
      </dgm:t>
    </dgm:pt>
    <dgm:pt modelId="{1B8732ED-70B3-445B-B0FC-40E11E6D0F62}" type="sibTrans" cxnId="{1A320154-B665-40E8-8A31-4740E4E9F409}">
      <dgm:prSet/>
      <dgm:spPr/>
      <dgm:t>
        <a:bodyPr/>
        <a:lstStyle/>
        <a:p>
          <a:endParaRPr lang="zh-TW" altLang="en-US"/>
        </a:p>
      </dgm:t>
    </dgm:pt>
    <dgm:pt modelId="{33F8B0B7-D8C0-4DED-B731-3AA989661B63}">
      <dgm:prSet/>
      <dgm:spPr/>
      <dgm:t>
        <a:bodyPr/>
        <a:lstStyle/>
        <a:p>
          <a:pPr rtl="0"/>
          <a:r>
            <a:rPr lang="zh-TW" altLang="en-US" dirty="0" smtClean="0"/>
            <a:t>完成</a:t>
          </a:r>
          <a:endParaRPr lang="zh-TW" dirty="0"/>
        </a:p>
      </dgm:t>
    </dgm:pt>
    <dgm:pt modelId="{C034F632-2F41-4739-B463-85A141AC8FCD}" type="parTrans" cxnId="{E0ACFE94-0CB3-451E-924B-87ED0E26B934}">
      <dgm:prSet/>
      <dgm:spPr/>
      <dgm:t>
        <a:bodyPr/>
        <a:lstStyle/>
        <a:p>
          <a:endParaRPr lang="zh-TW" altLang="en-US"/>
        </a:p>
      </dgm:t>
    </dgm:pt>
    <dgm:pt modelId="{B0BE8EC5-F8DA-4892-A7C2-80953FB2D555}" type="sibTrans" cxnId="{E0ACFE94-0CB3-451E-924B-87ED0E26B934}">
      <dgm:prSet/>
      <dgm:spPr/>
      <dgm:t>
        <a:bodyPr/>
        <a:lstStyle/>
        <a:p>
          <a:endParaRPr lang="zh-TW" altLang="en-US"/>
        </a:p>
      </dgm:t>
    </dgm:pt>
    <dgm:pt modelId="{75313A21-C0C2-4D64-ADF7-F4BD842076B4}" type="pres">
      <dgm:prSet presAssocID="{FDF0684C-3899-4D9B-9945-8700A89AD8FF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A81AD0C-95F1-4467-9BB4-67D0833E9452}" type="pres">
      <dgm:prSet presAssocID="{FDF0684C-3899-4D9B-9945-8700A89AD8FF}" presName="arrow" presStyleLbl="bgShp" presStyleIdx="0" presStyleCnt="1"/>
      <dgm:spPr/>
    </dgm:pt>
    <dgm:pt modelId="{DEC097E9-1C3C-4BE9-B303-D53A7B00C528}" type="pres">
      <dgm:prSet presAssocID="{FDF0684C-3899-4D9B-9945-8700A89AD8FF}" presName="linearProcess" presStyleCnt="0"/>
      <dgm:spPr/>
    </dgm:pt>
    <dgm:pt modelId="{C4266619-C75D-494F-9A2B-34700C2555F5}" type="pres">
      <dgm:prSet presAssocID="{825634B4-428A-43D2-873D-94D76CC6A30C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AA42C7-4DD3-4BCD-914F-64814B1FDB55}" type="pres">
      <dgm:prSet presAssocID="{9FCBA88D-0581-4751-BFF8-B63BB668754C}" presName="sibTrans" presStyleCnt="0"/>
      <dgm:spPr/>
    </dgm:pt>
    <dgm:pt modelId="{62FCBD99-1BC3-4BFA-A780-AB4DF4906BDE}" type="pres">
      <dgm:prSet presAssocID="{60B4B132-FB4D-4599-A5E6-D45AB689D3EB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2CFF65-7D02-43F0-8010-D23A91809D3E}" type="pres">
      <dgm:prSet presAssocID="{FBECE019-AA6A-48A2-9E84-6BEDBBD9F539}" presName="sibTrans" presStyleCnt="0"/>
      <dgm:spPr/>
    </dgm:pt>
    <dgm:pt modelId="{3EFD5B93-3953-4C16-A433-26A2D11FC4D1}" type="pres">
      <dgm:prSet presAssocID="{B510547B-E916-46AF-989F-CA25782E5833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63BC88-0A2B-4B5B-B61A-38E9B77E7CEC}" type="pres">
      <dgm:prSet presAssocID="{1B8732ED-70B3-445B-B0FC-40E11E6D0F62}" presName="sibTrans" presStyleCnt="0"/>
      <dgm:spPr/>
    </dgm:pt>
    <dgm:pt modelId="{51EF2D30-6A9A-466A-BAD2-3AB8153361DF}" type="pres">
      <dgm:prSet presAssocID="{33F8B0B7-D8C0-4DED-B731-3AA989661B63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CFDFCE7-24BF-43F8-B330-6475144D716D}" type="presOf" srcId="{FDF0684C-3899-4D9B-9945-8700A89AD8FF}" destId="{75313A21-C0C2-4D64-ADF7-F4BD842076B4}" srcOrd="0" destOrd="0" presId="urn:microsoft.com/office/officeart/2005/8/layout/hProcess9"/>
    <dgm:cxn modelId="{B4B66DA0-9273-4BFF-8BA7-F40A0BA8AFF8}" type="presOf" srcId="{B510547B-E916-46AF-989F-CA25782E5833}" destId="{3EFD5B93-3953-4C16-A433-26A2D11FC4D1}" srcOrd="0" destOrd="0" presId="urn:microsoft.com/office/officeart/2005/8/layout/hProcess9"/>
    <dgm:cxn modelId="{96E8309F-ADE7-4693-A3A0-8ACA434A4782}" type="presOf" srcId="{33F8B0B7-D8C0-4DED-B731-3AA989661B63}" destId="{51EF2D30-6A9A-466A-BAD2-3AB8153361DF}" srcOrd="0" destOrd="0" presId="urn:microsoft.com/office/officeart/2005/8/layout/hProcess9"/>
    <dgm:cxn modelId="{EE2A2090-6107-4F30-AAF3-37897CBD845E}" srcId="{FDF0684C-3899-4D9B-9945-8700A89AD8FF}" destId="{60B4B132-FB4D-4599-A5E6-D45AB689D3EB}" srcOrd="1" destOrd="0" parTransId="{1CA1AC4A-290A-4FCA-86A9-EB98DE205DE7}" sibTransId="{FBECE019-AA6A-48A2-9E84-6BEDBBD9F539}"/>
    <dgm:cxn modelId="{1603ADE6-0927-413C-AEEB-7C1E27489CD3}" type="presOf" srcId="{60B4B132-FB4D-4599-A5E6-D45AB689D3EB}" destId="{62FCBD99-1BC3-4BFA-A780-AB4DF4906BDE}" srcOrd="0" destOrd="0" presId="urn:microsoft.com/office/officeart/2005/8/layout/hProcess9"/>
    <dgm:cxn modelId="{6B76A893-641F-4F67-A3E9-F64D669DFD83}" type="presOf" srcId="{825634B4-428A-43D2-873D-94D76CC6A30C}" destId="{C4266619-C75D-494F-9A2B-34700C2555F5}" srcOrd="0" destOrd="0" presId="urn:microsoft.com/office/officeart/2005/8/layout/hProcess9"/>
    <dgm:cxn modelId="{1A320154-B665-40E8-8A31-4740E4E9F409}" srcId="{FDF0684C-3899-4D9B-9945-8700A89AD8FF}" destId="{B510547B-E916-46AF-989F-CA25782E5833}" srcOrd="2" destOrd="0" parTransId="{056E7EE0-40AB-4F39-A59B-1CADCC0F9E8C}" sibTransId="{1B8732ED-70B3-445B-B0FC-40E11E6D0F62}"/>
    <dgm:cxn modelId="{1AD9E488-7163-474C-8C6B-201C8C194E0A}" srcId="{FDF0684C-3899-4D9B-9945-8700A89AD8FF}" destId="{825634B4-428A-43D2-873D-94D76CC6A30C}" srcOrd="0" destOrd="0" parTransId="{DB2057C5-1E36-4538-B4C5-79C41D2295FC}" sibTransId="{9FCBA88D-0581-4751-BFF8-B63BB668754C}"/>
    <dgm:cxn modelId="{E0ACFE94-0CB3-451E-924B-87ED0E26B934}" srcId="{FDF0684C-3899-4D9B-9945-8700A89AD8FF}" destId="{33F8B0B7-D8C0-4DED-B731-3AA989661B63}" srcOrd="3" destOrd="0" parTransId="{C034F632-2F41-4739-B463-85A141AC8FCD}" sibTransId="{B0BE8EC5-F8DA-4892-A7C2-80953FB2D555}"/>
    <dgm:cxn modelId="{98281BE3-FC13-47AF-81E3-553E9A0922B7}" type="presParOf" srcId="{75313A21-C0C2-4D64-ADF7-F4BD842076B4}" destId="{6A81AD0C-95F1-4467-9BB4-67D0833E9452}" srcOrd="0" destOrd="0" presId="urn:microsoft.com/office/officeart/2005/8/layout/hProcess9"/>
    <dgm:cxn modelId="{3FB6D7B5-C11A-4248-92FF-E84388F628B5}" type="presParOf" srcId="{75313A21-C0C2-4D64-ADF7-F4BD842076B4}" destId="{DEC097E9-1C3C-4BE9-B303-D53A7B00C528}" srcOrd="1" destOrd="0" presId="urn:microsoft.com/office/officeart/2005/8/layout/hProcess9"/>
    <dgm:cxn modelId="{9886973C-D232-43BE-8EA4-5FBBEB4C0444}" type="presParOf" srcId="{DEC097E9-1C3C-4BE9-B303-D53A7B00C528}" destId="{C4266619-C75D-494F-9A2B-34700C2555F5}" srcOrd="0" destOrd="0" presId="urn:microsoft.com/office/officeart/2005/8/layout/hProcess9"/>
    <dgm:cxn modelId="{D96E4751-B976-47AC-96EC-70B6E3578F2D}" type="presParOf" srcId="{DEC097E9-1C3C-4BE9-B303-D53A7B00C528}" destId="{D0AA42C7-4DD3-4BCD-914F-64814B1FDB55}" srcOrd="1" destOrd="0" presId="urn:microsoft.com/office/officeart/2005/8/layout/hProcess9"/>
    <dgm:cxn modelId="{32347F8A-88E5-4B40-B3F6-9962AAD740AC}" type="presParOf" srcId="{DEC097E9-1C3C-4BE9-B303-D53A7B00C528}" destId="{62FCBD99-1BC3-4BFA-A780-AB4DF4906BDE}" srcOrd="2" destOrd="0" presId="urn:microsoft.com/office/officeart/2005/8/layout/hProcess9"/>
    <dgm:cxn modelId="{402094A2-EAB2-4020-B570-09B33A181FEF}" type="presParOf" srcId="{DEC097E9-1C3C-4BE9-B303-D53A7B00C528}" destId="{962CFF65-7D02-43F0-8010-D23A91809D3E}" srcOrd="3" destOrd="0" presId="urn:microsoft.com/office/officeart/2005/8/layout/hProcess9"/>
    <dgm:cxn modelId="{E16D58CC-462E-4BA3-AB1B-27B85568C5EC}" type="presParOf" srcId="{DEC097E9-1C3C-4BE9-B303-D53A7B00C528}" destId="{3EFD5B93-3953-4C16-A433-26A2D11FC4D1}" srcOrd="4" destOrd="0" presId="urn:microsoft.com/office/officeart/2005/8/layout/hProcess9"/>
    <dgm:cxn modelId="{4EBB7D2E-C999-45EA-B917-23EEB7F28578}" type="presParOf" srcId="{DEC097E9-1C3C-4BE9-B303-D53A7B00C528}" destId="{4163BC88-0A2B-4B5B-B61A-38E9B77E7CEC}" srcOrd="5" destOrd="0" presId="urn:microsoft.com/office/officeart/2005/8/layout/hProcess9"/>
    <dgm:cxn modelId="{9F814C17-1A9F-4875-BF62-E4C77458AD73}" type="presParOf" srcId="{DEC097E9-1C3C-4BE9-B303-D53A7B00C528}" destId="{51EF2D30-6A9A-466A-BAD2-3AB8153361D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81AD0C-95F1-4467-9BB4-67D0833E9452}">
      <dsp:nvSpPr>
        <dsp:cNvPr id="0" name=""/>
        <dsp:cNvSpPr/>
      </dsp:nvSpPr>
      <dsp:spPr>
        <a:xfrm>
          <a:off x="426647" y="0"/>
          <a:ext cx="4835337" cy="4525962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266619-C75D-494F-9A2B-34700C2555F5}">
      <dsp:nvSpPr>
        <dsp:cNvPr id="0" name=""/>
        <dsp:cNvSpPr/>
      </dsp:nvSpPr>
      <dsp:spPr>
        <a:xfrm>
          <a:off x="3489" y="1357788"/>
          <a:ext cx="1349687" cy="181038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smtClean="0"/>
            <a:t>擬定大綱</a:t>
          </a:r>
          <a:endParaRPr lang="zh-TW" altLang="en-US" sz="3500" kern="1200"/>
        </a:p>
      </dsp:txBody>
      <dsp:txXfrm>
        <a:off x="69375" y="1423674"/>
        <a:ext cx="1217915" cy="1678612"/>
      </dsp:txXfrm>
    </dsp:sp>
    <dsp:sp modelId="{62FCBD99-1BC3-4BFA-A780-AB4DF4906BDE}">
      <dsp:nvSpPr>
        <dsp:cNvPr id="0" name=""/>
        <dsp:cNvSpPr/>
      </dsp:nvSpPr>
      <dsp:spPr>
        <a:xfrm>
          <a:off x="1447478" y="1357788"/>
          <a:ext cx="1349687" cy="1810384"/>
        </a:xfrm>
        <a:prstGeom prst="roundRect">
          <a:avLst/>
        </a:prstGeom>
        <a:solidFill>
          <a:schemeClr val="accent5">
            <a:hueOff val="-279955"/>
            <a:satOff val="15216"/>
            <a:lumOff val="-281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smtClean="0"/>
            <a:t>開始撰寫</a:t>
          </a:r>
          <a:endParaRPr lang="zh-TW" altLang="en-US" sz="3500" kern="1200"/>
        </a:p>
      </dsp:txBody>
      <dsp:txXfrm>
        <a:off x="1513364" y="1423674"/>
        <a:ext cx="1217915" cy="1678612"/>
      </dsp:txXfrm>
    </dsp:sp>
    <dsp:sp modelId="{3EFD5B93-3953-4C16-A433-26A2D11FC4D1}">
      <dsp:nvSpPr>
        <dsp:cNvPr id="0" name=""/>
        <dsp:cNvSpPr/>
      </dsp:nvSpPr>
      <dsp:spPr>
        <a:xfrm>
          <a:off x="2891466" y="1357788"/>
          <a:ext cx="1349687" cy="1810384"/>
        </a:xfrm>
        <a:prstGeom prst="roundRect">
          <a:avLst/>
        </a:prstGeom>
        <a:solidFill>
          <a:schemeClr val="accent5">
            <a:hueOff val="-559910"/>
            <a:satOff val="30431"/>
            <a:lumOff val="-56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修改</a:t>
          </a:r>
          <a:endParaRPr lang="zh-TW" altLang="en-US" sz="3500" kern="1200" dirty="0"/>
        </a:p>
      </dsp:txBody>
      <dsp:txXfrm>
        <a:off x="2957352" y="1423674"/>
        <a:ext cx="1217915" cy="1678612"/>
      </dsp:txXfrm>
    </dsp:sp>
    <dsp:sp modelId="{51EF2D30-6A9A-466A-BAD2-3AB8153361DF}">
      <dsp:nvSpPr>
        <dsp:cNvPr id="0" name=""/>
        <dsp:cNvSpPr/>
      </dsp:nvSpPr>
      <dsp:spPr>
        <a:xfrm>
          <a:off x="4335455" y="1357788"/>
          <a:ext cx="1349687" cy="1810384"/>
        </a:xfrm>
        <a:prstGeom prst="roundRect">
          <a:avLst/>
        </a:prstGeom>
        <a:solidFill>
          <a:schemeClr val="accent5">
            <a:hueOff val="-839865"/>
            <a:satOff val="45647"/>
            <a:lumOff val="-84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完成</a:t>
          </a:r>
          <a:endParaRPr lang="zh-TW" altLang="en-US" sz="3500" kern="1200" dirty="0"/>
        </a:p>
      </dsp:txBody>
      <dsp:txXfrm>
        <a:off x="4401341" y="1423674"/>
        <a:ext cx="1217915" cy="1678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1FA8FB-7606-4700-BFEA-256B0CA961E5}" type="datetimeFigureOut">
              <a:rPr lang="zh-TW" altLang="en-US" smtClean="0"/>
              <a:t>2018/11/16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EDA0F-30D1-485E-B9DD-B0C722647F1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4046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DA0F-30D1-485E-B9DD-B0C722647F1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3253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戰國策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記載和氏璧一直是楚國國寶，楚威王時代和氏璧被賜予攻打魏國有功的昭陽令尹，一次昭陽在設宴招待門客時將和氏璧取出供賓客參觀，此時賓客中有人突發起鬨，並趁亂偷走了擺在桌上的和氏璧。昭陽的門客指認張儀是盜走和氏璧的人。昭陽在經過拷打訊問後放走張儀，張儀在成為秦國相國後曾為此向楚國展開報復，但和氏璧自此就下落不明。此後和氏璧經人之手，輾轉來到趙國。依中國正史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史記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記載前</a:t>
            </a:r>
            <a:r>
              <a:rPr lang="en-US" altLang="zh-TW" dirty="0" smtClean="0"/>
              <a:t>3</a:t>
            </a:r>
            <a:r>
              <a:rPr lang="zh-TW" altLang="en-US" dirty="0" smtClean="0"/>
              <a:t>世紀時期和氏璧被戰國時期趙國君主趙惠文王所有。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DA0F-30D1-485E-B9DD-B0C722647F1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9072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戰國策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記載和氏璧一直是楚國國寶，楚威王時代和氏璧被賜予攻打魏國有功的昭陽令尹，一次昭陽在設宴招待門客時將和氏璧取出供賓客參觀，此時賓客中有人突發起鬨，並趁亂偷走了擺在桌上的和氏璧。昭陽的門客指認張儀是盜走和氏璧的人。昭陽在經過拷打訊問後放走張儀，張儀在成為秦國相國後曾為此向楚國展開報復，但和氏璧自此就下落不明。此後和氏璧經人之手，輾轉來到趙國。依中國正史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史記</a:t>
            </a:r>
            <a:r>
              <a:rPr lang="en-US" altLang="zh-TW" dirty="0" smtClean="0"/>
              <a:t>》</a:t>
            </a:r>
            <a:r>
              <a:rPr lang="zh-TW" altLang="en-US" dirty="0" smtClean="0"/>
              <a:t>記載前</a:t>
            </a:r>
            <a:r>
              <a:rPr lang="en-US" altLang="zh-TW" dirty="0" smtClean="0"/>
              <a:t>3</a:t>
            </a:r>
            <a:r>
              <a:rPr lang="zh-TW" altLang="en-US" dirty="0" smtClean="0"/>
              <a:t>世紀時期和氏璧被戰國時期趙國君主趙惠文王所有。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DA0F-30D1-485E-B9DD-B0C722647F17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5456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EDA0F-30D1-485E-B9DD-B0C722647F17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895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線接點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29" name="標題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5" name="日期版面配置區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D1C7D-CCE9-4E3B-9BEB-ECBC8B6EECA3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6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AAE194-E7AE-4CD2-AECC-24A55552E6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4296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7" name="內容版面配置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B429D-431A-49FF-9B6A-6B704CF81775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5" name="頁尾版面配置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EE24D27-6235-4C89-BCF0-8839029D9A8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6728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線接點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D5D4-B63A-4C5D-8BCE-C4A787396FA7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7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32DBC5-4B19-4375-875E-6677C31FA25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69986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EC299-6786-4391-B831-94FE56A780B6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6" name="頁尾版面配置區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C0AB0-C5DF-4CD1-ABA1-554533B0BD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821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29" name="標題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文字版面配置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8" name="內容版面配置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8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9D020-43DA-4D70-A12F-B3FD9799D919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B848C12-0004-4E5B-8739-9647FE2608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579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標題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198A6-8320-4487-BF37-A6CD1D35351F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4" name="頁尾版面配置區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0D72F-E487-4711-9E96-2B20A346733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5517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1E9A2-A22B-42AB-AEEE-32032E5A7F14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3" name="頁尾版面配置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FA0532-2A1D-471F-AE93-DFDC411632D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8644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53B7E-E758-44FC-A488-44227720874D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7" name="頁尾版面配置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EA8434-6CC9-46D8-B1BD-01C34B71DD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7359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圖片版面配置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40F4-A1E5-47DE-B17F-9CF64B9C209A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FADAB4-3CB1-4122-94F6-AC1CF52D031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354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0B0D4-CA80-4233-8C34-DAE569E5747B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5" name="頁尾版面配置區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9B68E-A767-456C-AC95-8A7E39B5E9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5899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5B734-DF44-4A3D-91CF-DA93588830E3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6B05851-E27C-467E-A7C9-F23A1CF6D1F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987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029" name="文字版面配置區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1" name="日期版面配置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DA652D73-FDCB-4F1B-8454-B870882E00D0}" type="datetimeFigureOut">
              <a:rPr lang="zh-TW" altLang="en-US"/>
              <a:pPr>
                <a:defRPr/>
              </a:pPr>
              <a:t>2018/11/16</a:t>
            </a:fld>
            <a:endParaRPr lang="zh-TW" altLang="en-US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 smtClean="0">
                <a:solidFill>
                  <a:srgbClr val="D38E27"/>
                </a:solidFill>
              </a:defRPr>
            </a:lvl1pPr>
          </a:lstStyle>
          <a:p>
            <a:pPr>
              <a:defRPr/>
            </a:pPr>
            <a:fld id="{0EB660C7-F97F-4692-980D-F8AD36EED9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kumimoji="0" lang="en-US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4" r:id="rId1"/>
    <p:sldLayoutId id="2147484425" r:id="rId2"/>
    <p:sldLayoutId id="2147484426" r:id="rId3"/>
    <p:sldLayoutId id="2147484421" r:id="rId4"/>
    <p:sldLayoutId id="2147484427" r:id="rId5"/>
    <p:sldLayoutId id="2147484422" r:id="rId6"/>
    <p:sldLayoutId id="2147484428" r:id="rId7"/>
    <p:sldLayoutId id="2147484429" r:id="rId8"/>
    <p:sldLayoutId id="2147484430" r:id="rId9"/>
    <p:sldLayoutId id="2147484423" r:id="rId10"/>
    <p:sldLayoutId id="214748443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ctext.org/library.pl?if=gb&amp;res=77813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28662" y="1071546"/>
            <a:ext cx="7387754" cy="207170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zh-TW" sz="5400" dirty="0" smtClean="0">
                <a:solidFill>
                  <a:schemeClr val="tx1"/>
                </a:solidFill>
                <a:latin typeface="華康雅宋體" pitchFamily="49" charset="-120"/>
                <a:ea typeface="華康雅宋體" pitchFamily="49" charset="-120"/>
              </a:rPr>
              <a:t>論文</a:t>
            </a:r>
            <a:r>
              <a:rPr lang="zh-TW" altLang="en-US" sz="5400" dirty="0" smtClean="0">
                <a:solidFill>
                  <a:schemeClr val="tx1"/>
                </a:solidFill>
                <a:latin typeface="華康雅宋體" pitchFamily="49" charset="-120"/>
                <a:ea typeface="華康雅宋體" pitchFamily="49" charset="-120"/>
              </a:rPr>
              <a:t>寫作</a:t>
            </a:r>
            <a:r>
              <a:rPr lang="en-US" altLang="zh-TW" sz="5400" dirty="0" smtClean="0">
                <a:solidFill>
                  <a:schemeClr val="tx1"/>
                </a:solidFill>
                <a:latin typeface="Yu Gothic Light" panose="020B0300000000000000" pitchFamily="34" charset="-128"/>
                <a:ea typeface="Yu Gothic Light" panose="020B0300000000000000" pitchFamily="34" charset="-128"/>
              </a:rPr>
              <a:t>——</a:t>
            </a:r>
            <a:r>
              <a:rPr lang="zh-TW" altLang="en-US" sz="5400" dirty="0" smtClean="0">
                <a:solidFill>
                  <a:schemeClr val="tx1"/>
                </a:solidFill>
                <a:latin typeface="華康雅宋體" pitchFamily="49" charset="-120"/>
                <a:ea typeface="華康雅宋體" pitchFamily="49" charset="-120"/>
              </a:rPr>
              <a:t>期末報</a:t>
            </a:r>
            <a:r>
              <a:rPr lang="zh-TW" altLang="en-US" sz="5400" dirty="0">
                <a:solidFill>
                  <a:schemeClr val="tx1"/>
                </a:solidFill>
                <a:latin typeface="華康雅宋體" pitchFamily="49" charset="-120"/>
                <a:ea typeface="華康雅宋體" pitchFamily="49" charset="-120"/>
              </a:rPr>
              <a:t>告</a:t>
            </a:r>
            <a:endParaRPr lang="zh-TW" altLang="zh-TW" sz="5400" dirty="0">
              <a:solidFill>
                <a:schemeClr val="tx1"/>
              </a:solidFill>
              <a:latin typeface="華康雅宋體" pitchFamily="49" charset="-120"/>
              <a:ea typeface="華康雅宋體" pitchFamily="49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771800" y="4365104"/>
            <a:ext cx="51125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dirty="0" smtClean="0">
                <a:latin typeface="+mj-ea"/>
                <a:ea typeface="+mj-ea"/>
              </a:rPr>
              <a:t>2018.11.16</a:t>
            </a:r>
            <a:endParaRPr kumimoji="0" lang="en-US" altLang="zh-TW" sz="20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5040560" cy="838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 smtClean="0"/>
              <a:t>大    綱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9580" y="1412776"/>
            <a:ext cx="8686800" cy="5115197"/>
          </a:xfrm>
        </p:spPr>
        <p:txBody>
          <a:bodyPr/>
          <a:lstStyle/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第一講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基本觀念</a:t>
            </a:r>
            <a:endParaRPr lang="en-US" altLang="zh-TW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第二講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如何選擇論文研究方向</a:t>
            </a:r>
            <a:endParaRPr lang="en-US" altLang="zh-TW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第三講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如何蒐集、整理、摘記、閱讀資料</a:t>
            </a:r>
            <a:endParaRPr lang="en-US" altLang="zh-TW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第四講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論文寫作的</a:t>
            </a:r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方法</a:t>
            </a:r>
            <a:endParaRPr lang="en-US" altLang="zh-TW" b="1" dirty="0" smtClean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第五講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論文的徵引</a:t>
            </a:r>
            <a:endParaRPr lang="en-US" altLang="zh-TW" b="1" dirty="0" smtClean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第六講　論文的附註</a:t>
            </a:r>
            <a:b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</a:br>
            <a:endParaRPr lang="en-US" altLang="zh-TW" b="1" dirty="0" smtClean="0">
              <a:latin typeface="微軟正黑體" pitchFamily="34" charset="-120"/>
            </a:endParaRP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林慶彰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學術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論文寫作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指引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臺北：萬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卷樓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圖書公司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2017.08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二版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4932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5040560" cy="838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 smtClean="0"/>
              <a:t>大    綱</a:t>
            </a:r>
            <a:endParaRPr lang="zh-TW" altLang="en-US" sz="4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09580" y="1412776"/>
            <a:ext cx="8686800" cy="5115197"/>
          </a:xfrm>
        </p:spPr>
        <p:txBody>
          <a:bodyPr/>
          <a:lstStyle/>
          <a:p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第一講</a:t>
            </a:r>
            <a:r>
              <a:rPr lang="en-US" altLang="zh-TW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基本觀念</a:t>
            </a:r>
            <a:endParaRPr lang="en-US" altLang="zh-TW" b="1" dirty="0">
              <a:solidFill>
                <a:schemeClr val="accent2">
                  <a:lumMod val="60000"/>
                  <a:lumOff val="40000"/>
                </a:schemeClr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第二講</a:t>
            </a:r>
            <a:r>
              <a:rPr lang="en-US" altLang="zh-TW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如何選擇論文研究方向</a:t>
            </a:r>
            <a:endParaRPr lang="en-US" altLang="zh-TW" b="1" dirty="0">
              <a:solidFill>
                <a:schemeClr val="accent2">
                  <a:lumMod val="60000"/>
                  <a:lumOff val="40000"/>
                </a:schemeClr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第三講</a:t>
            </a:r>
            <a:r>
              <a:rPr lang="en-US" altLang="zh-TW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如何蒐集、整理、摘記、閱讀資料</a:t>
            </a:r>
            <a:endParaRPr lang="en-US" altLang="zh-TW" b="1" dirty="0">
              <a:solidFill>
                <a:schemeClr val="accent2">
                  <a:lumMod val="60000"/>
                  <a:lumOff val="40000"/>
                </a:schemeClr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第四講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論文寫作的</a:t>
            </a:r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方法</a:t>
            </a:r>
            <a:endParaRPr lang="en-US" altLang="zh-TW" b="1" dirty="0" smtClean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第五講</a:t>
            </a:r>
            <a:r>
              <a:rPr lang="en-US" altLang="zh-TW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論文的徵引</a:t>
            </a:r>
            <a:endParaRPr lang="en-US" altLang="zh-TW" b="1" dirty="0" smtClean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第六講　論文的附註</a:t>
            </a:r>
            <a:br>
              <a:rPr lang="zh-TW" altLang="en-US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</a:br>
            <a:endParaRPr lang="en-US" altLang="zh-TW" b="1" dirty="0" smtClean="0">
              <a:latin typeface="微軟正黑體" pitchFamily="34" charset="-120"/>
            </a:endParaRPr>
          </a:p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林慶彰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學術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論文寫作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指引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臺北：萬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卷樓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圖書公司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2017.08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二版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608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3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第四講</a:t>
            </a:r>
            <a:r>
              <a:rPr lang="en-US" sz="53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sz="53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論文寫作的方法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597671"/>
              </p:ext>
            </p:extLst>
          </p:nvPr>
        </p:nvGraphicFramePr>
        <p:xfrm>
          <a:off x="1803884" y="1628800"/>
          <a:ext cx="5688632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686800" cy="4525962"/>
          </a:xfrm>
        </p:spPr>
        <p:txBody>
          <a:bodyPr/>
          <a:lstStyle/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 smtClean="0"/>
              <a:t>一、</a:t>
            </a:r>
            <a:r>
              <a:rPr lang="zh-TW" altLang="en-US" sz="3200" b="1" dirty="0">
                <a:solidFill>
                  <a:srgbClr val="FF0000"/>
                </a:solidFill>
              </a:rPr>
              <a:t>前言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（緒論） </a:t>
            </a:r>
            <a:r>
              <a:rPr lang="zh-TW" altLang="en-US" sz="3200" b="1" dirty="0"/>
              <a:t>（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包括：研究動機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、價值、範圍、前人研究成果檢討、研究方法等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 smtClean="0"/>
              <a:t>二、</a:t>
            </a:r>
            <a:endParaRPr lang="en-US" altLang="zh-TW" sz="3200" b="1" dirty="0" smtClean="0"/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 smtClean="0"/>
              <a:t>三、</a:t>
            </a:r>
            <a:endParaRPr lang="en-US" altLang="zh-TW" sz="3200" b="1" dirty="0" smtClean="0"/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 smtClean="0"/>
              <a:t>四、</a:t>
            </a:r>
            <a:endParaRPr lang="en-US" altLang="zh-TW" sz="3200" b="1" dirty="0" smtClean="0"/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 smtClean="0"/>
              <a:t>五、</a:t>
            </a:r>
            <a:r>
              <a:rPr lang="zh-TW" altLang="en-US" sz="3200" b="1" dirty="0">
                <a:solidFill>
                  <a:srgbClr val="FF0000"/>
                </a:solidFill>
              </a:rPr>
              <a:t>結語</a:t>
            </a:r>
            <a:r>
              <a:rPr kumimoji="1" lang="en-US" altLang="zh-TW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結論</a:t>
            </a:r>
            <a:r>
              <a:rPr kumimoji="1" lang="en-US" altLang="zh-TW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1"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：</a:t>
            </a:r>
            <a:r>
              <a:rPr kumimoji="1" lang="en-US" altLang="zh-TW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主要</a:t>
            </a:r>
            <a:r>
              <a:rPr kumimoji="1"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創見、</a:t>
            </a:r>
            <a:r>
              <a:rPr kumimoji="1"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不足處及將來待</a:t>
            </a:r>
            <a:r>
              <a:rPr kumimoji="1"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努力者</a:t>
            </a:r>
            <a:r>
              <a:rPr kumimoji="1" lang="en-US" altLang="zh-TW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參考資料 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附錄（表格、圖片等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273050" lvl="1" eaLnBrk="1" hangingPunct="1">
              <a:spcBef>
                <a:spcPts val="600"/>
              </a:spcBef>
              <a:buFont typeface="Wingdings" panose="05000000000000000000" pitchFamily="2" charset="2"/>
              <a:buChar char=""/>
            </a:pPr>
            <a:endParaRPr lang="zh-TW" altLang="en-US" sz="3200" b="1" dirty="0" smtClean="0"/>
          </a:p>
          <a:p>
            <a:pPr eaLnBrk="1" hangingPunct="1"/>
            <a:endParaRPr lang="zh-TW" altLang="en-US" dirty="0" smtClean="0"/>
          </a:p>
        </p:txBody>
      </p:sp>
      <p:sp>
        <p:nvSpPr>
          <p:cNvPr id="3" name="右大括弧 2"/>
          <p:cNvSpPr/>
          <p:nvPr/>
        </p:nvSpPr>
        <p:spPr>
          <a:xfrm>
            <a:off x="1600944" y="2564904"/>
            <a:ext cx="216024" cy="1512168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993268" y="2782379"/>
            <a:ext cx="6840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solidFill>
                  <a:srgbClr val="CC0000"/>
                </a:solidFill>
                <a:latin typeface="+mn-lt"/>
                <a:ea typeface="+mn-ea"/>
              </a:rPr>
              <a:t>正文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章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節間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邏輯順序合理安排、以能彰顯所設定的預期成果為主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 bwMode="auto">
          <a:xfrm>
            <a:off x="251520" y="260648"/>
            <a:ext cx="8686800" cy="8412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（一）擬定大綱</a:t>
            </a:r>
            <a:endParaRPr lang="zh-TW" altLang="en-US" sz="4000" b="1" cap="none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  <p:bldP spid="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標題 1"/>
          <p:cNvSpPr>
            <a:spLocks noGrp="1"/>
          </p:cNvSpPr>
          <p:nvPr>
            <p:ph type="title"/>
          </p:nvPr>
        </p:nvSpPr>
        <p:spPr bwMode="auto">
          <a:xfrm>
            <a:off x="323528" y="404664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marL="342900" indent="-342900" eaLnBrk="1" fontAlgn="auto" hangingPunct="1">
              <a:spcAft>
                <a:spcPts val="0"/>
              </a:spcAft>
              <a:defRPr/>
            </a:pP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大</a:t>
            </a:r>
            <a:r>
              <a:rPr lang="zh-TW" altLang="en-US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綱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標題遣詞用語：</a:t>
            </a:r>
            <a:endParaRPr lang="zh-TW" altLang="en-US" sz="4000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6867" name="內容版面配置區 2"/>
          <p:cNvSpPr>
            <a:spLocks noGrp="1"/>
          </p:cNvSpPr>
          <p:nvPr>
            <p:ph idx="1"/>
          </p:nvPr>
        </p:nvSpPr>
        <p:spPr>
          <a:xfrm>
            <a:off x="428625" y="1357313"/>
            <a:ext cx="7972425" cy="4714875"/>
          </a:xfrm>
        </p:spPr>
        <p:txBody>
          <a:bodyPr/>
          <a:lstStyle/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文字力求精簡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語意力求明確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形式盡量整齊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上下層次避免文字完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全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重複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語意避免過度武斷或模稜兩可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eaLnBrk="1" hangingPunct="1"/>
            <a:endParaRPr lang="zh-TW" altLang="en-US" dirty="0" smtClean="0"/>
          </a:p>
          <a:p>
            <a:pPr marL="1073150" lvl="2" indent="-342900" eaLnBrk="1" hangingPunct="1">
              <a:buSzPct val="80000"/>
              <a:buFont typeface="Wingdings" panose="05000000000000000000" pitchFamily="2" charset="2"/>
              <a:buNone/>
            </a:pPr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665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686800" cy="838200"/>
          </a:xfrm>
        </p:spPr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範例</a:t>
            </a:r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r>
              <a:rPr lang="zh-TW" altLang="en-US" dirty="0" smtClean="0">
                <a:solidFill>
                  <a:srgbClr val="FF0000"/>
                </a:solidFill>
              </a:rPr>
              <a:t>：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584" y="1412776"/>
            <a:ext cx="6336704" cy="5126585"/>
          </a:xfrm>
        </p:spPr>
      </p:pic>
    </p:spTree>
    <p:extLst>
      <p:ext uri="{BB962C8B-B14F-4D97-AF65-F5344CB8AC3E}">
        <p14:creationId xmlns:p14="http://schemas.microsoft.com/office/powerpoint/2010/main" val="247723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220072" y="-171400"/>
            <a:ext cx="4176464" cy="7200800"/>
          </a:xfrm>
          <a:prstGeom prst="rect">
            <a:avLst/>
          </a:prstGeom>
          <a:solidFill>
            <a:srgbClr val="E5E5E7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" y="0"/>
            <a:ext cx="5459768" cy="685800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88"/>
          <a:stretch/>
        </p:blipFill>
        <p:spPr>
          <a:xfrm>
            <a:off x="3662807" y="788118"/>
            <a:ext cx="5328793" cy="264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48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16632"/>
            <a:ext cx="5268438" cy="6614299"/>
          </a:xfrm>
        </p:spPr>
      </p:pic>
      <p:sp>
        <p:nvSpPr>
          <p:cNvPr id="5" name="文字方塊 4"/>
          <p:cNvSpPr txBox="1"/>
          <p:nvPr/>
        </p:nvSpPr>
        <p:spPr>
          <a:xfrm>
            <a:off x="251520" y="332656"/>
            <a:ext cx="3312368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zh-TW" altLang="en-US" sz="3600" dirty="0" smtClean="0">
                <a:solidFill>
                  <a:srgbClr val="FF0000"/>
                </a:solidFill>
              </a:rPr>
              <a:t>範例</a:t>
            </a:r>
            <a:r>
              <a:rPr lang="en-US" altLang="zh-TW" sz="3600" dirty="0" smtClean="0">
                <a:solidFill>
                  <a:srgbClr val="FF0000"/>
                </a:solidFill>
              </a:rPr>
              <a:t>2</a:t>
            </a:r>
            <a:r>
              <a:rPr lang="zh-TW" altLang="en-US" sz="3600" dirty="0" smtClean="0">
                <a:solidFill>
                  <a:srgbClr val="FF0000"/>
                </a:solidFill>
              </a:rPr>
              <a:t>：</a:t>
            </a:r>
            <a:endParaRPr lang="en-US" altLang="zh-TW" sz="3600" dirty="0" smtClean="0">
              <a:solidFill>
                <a:srgbClr val="FF0000"/>
              </a:solidFill>
            </a:endParaRPr>
          </a:p>
          <a:p>
            <a:pPr>
              <a:lnSpc>
                <a:spcPts val="5200"/>
              </a:lnSpc>
            </a:pPr>
            <a:r>
              <a:rPr lang="zh-TW" altLang="zh-TW" sz="3200" dirty="0" smtClean="0"/>
              <a:t>論</a:t>
            </a:r>
            <a:r>
              <a:rPr lang="zh-TW" altLang="zh-TW" sz="3200" dirty="0"/>
              <a:t>雪廬老人《學》、《庸》詮釋的內涵與特色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9935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5185" y="332656"/>
            <a:ext cx="8686800" cy="172819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（二）撰寫和修改</a:t>
            </a:r>
            <a:r>
              <a:rPr lang="en-US" altLang="zh-TW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/>
            </a:r>
            <a:br>
              <a:rPr lang="en-US" altLang="zh-TW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</a:br>
            <a:r>
              <a:rPr lang="zh-TW" altLang="en-US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 </a:t>
            </a:r>
            <a:r>
              <a:rPr lang="en-US" altLang="zh-TW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1.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開始寫作：</a:t>
            </a:r>
            <a:endParaRPr lang="zh-TW" altLang="en-US" dirty="0"/>
          </a:p>
        </p:txBody>
      </p:sp>
      <p:sp>
        <p:nvSpPr>
          <p:cNvPr id="33795" name="內容版面配置區 2"/>
          <p:cNvSpPr>
            <a:spLocks noGrp="1"/>
          </p:cNvSpPr>
          <p:nvPr>
            <p:ph idx="1"/>
          </p:nvPr>
        </p:nvSpPr>
        <p:spPr>
          <a:xfrm>
            <a:off x="275185" y="2086108"/>
            <a:ext cx="8686800" cy="4525962"/>
          </a:xfrm>
        </p:spPr>
        <p:txBody>
          <a:bodyPr/>
          <a:lstStyle/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它開始於你腦海中升起來一些微不足道的念頭想法，均可隨念雜錄，不拘形式。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點點滴滴，由點到線，由線到面，聚沙成塔，累積成為片段，逐步編輯羅織，慢慢形成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章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節。</a:t>
            </a: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有規律的寫作，擬訂計畫期程進度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六個月、一年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逐日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記錄實際執行狀況。</a:t>
            </a:r>
          </a:p>
          <a:p>
            <a:pPr eaLnBrk="1" hangingPunct="1"/>
            <a:endParaRPr lang="zh-TW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4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2.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寫作心態與要點</a:t>
            </a:r>
            <a:endParaRPr lang="zh-TW" altLang="en-US" sz="4000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4819" name="內容版面配置區 2"/>
          <p:cNvSpPr>
            <a:spLocks noGrp="1"/>
          </p:cNvSpPr>
          <p:nvPr>
            <p:ph idx="1"/>
          </p:nvPr>
        </p:nvSpPr>
        <p:spPr>
          <a:xfrm>
            <a:off x="179512" y="1556792"/>
            <a:ext cx="8686800" cy="4525962"/>
          </a:xfrm>
        </p:spPr>
        <p:txBody>
          <a:bodyPr/>
          <a:lstStyle/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先求有，再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求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好，切莫遲遲不下筆，非要等到十成把握才下筆，卻已時不我予。 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學習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總是「出錯及改錯的過程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每天工作開始前，先檢視前日的成果，一方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面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為回顧銜接前日的思緒，另一方面也可藉機檢視修改並校對。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eaLnBrk="1" hangingPunct="1"/>
            <a:endParaRPr lang="zh-TW" altLang="en-US" sz="4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標題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3.</a:t>
            </a:r>
            <a:r>
              <a:rPr lang="zh-TW" altLang="en-US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怎樣組織全文？</a:t>
            </a:r>
            <a:r>
              <a:rPr lang="zh-TW" altLang="en-US" sz="3200" cap="none" dirty="0" smtClean="0"/>
              <a:t/>
            </a:r>
            <a:br>
              <a:rPr lang="zh-TW" altLang="en-US" sz="3200" cap="none" dirty="0" smtClean="0"/>
            </a:br>
            <a:endParaRPr lang="zh-TW" altLang="en-US" cap="none" dirty="0" smtClean="0"/>
          </a:p>
        </p:txBody>
      </p:sp>
      <p:sp>
        <p:nvSpPr>
          <p:cNvPr id="35843" name="內容版面配置區 2"/>
          <p:cNvSpPr>
            <a:spLocks noGrp="1"/>
          </p:cNvSpPr>
          <p:nvPr>
            <p:ph idx="1"/>
          </p:nvPr>
        </p:nvSpPr>
        <p:spPr>
          <a:xfrm>
            <a:off x="467544" y="1196752"/>
            <a:ext cx="8115300" cy="5402262"/>
          </a:xfrm>
        </p:spPr>
        <p:txBody>
          <a:bodyPr/>
          <a:lstStyle/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閱讀資料過程所留下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的重點摘要、札記、心得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等，經過歸納分類整理，再進行進一步組織。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23913" lvl="1" indent="-457200" eaLnBrk="1" hangingPunct="1">
              <a:buFont typeface="Century Schoolbook" panose="02040604050505020304" pitchFamily="18" charset="0"/>
              <a:buAutoNum type="arabicParenR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將內容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有系統、有意義地編結在一起，並加上你個人的分析、判斷和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詮釋，形成片段片段小成果，逐漸加深加廣以達成最終目標。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dirty="0" smtClean="0"/>
          </a:p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內容版面配置區 2"/>
          <p:cNvSpPr>
            <a:spLocks noGrp="1"/>
          </p:cNvSpPr>
          <p:nvPr>
            <p:ph idx="1"/>
          </p:nvPr>
        </p:nvSpPr>
        <p:spPr>
          <a:xfrm>
            <a:off x="395536" y="476672"/>
            <a:ext cx="8115300" cy="6192688"/>
          </a:xfrm>
        </p:spPr>
        <p:txBody>
          <a:bodyPr/>
          <a:lstStyle/>
          <a:p>
            <a:pPr marL="881063" lvl="1" indent="-514350" eaLnBrk="1" hangingPunct="1">
              <a:buFont typeface="+mj-lt"/>
              <a:buAutoNum type="arabicParenR" startAt="3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按照論文的格式層次排列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編碼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eaLnBrk="1" hangingPunct="1">
              <a:buNone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壹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</a:p>
          <a:p>
            <a:pPr marL="366713" lvl="1" indent="0" eaLnBrk="1" hangingPunct="1"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</a:p>
          <a:p>
            <a:pPr marL="366713" lvl="1" indent="0" eaLnBrk="1" hangingPunct="1">
              <a:buNone/>
            </a:pP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 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66713" lvl="1" indent="0" eaLnBrk="1" hangingPunct="1">
              <a:buNone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1.</a:t>
            </a:r>
          </a:p>
          <a:p>
            <a:pPr marL="366713" lvl="1" indent="0" eaLnBrk="1" hangingPunct="1"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（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eaLnBrk="1" hangingPunct="1">
              <a:buNone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　　　①</a:t>
            </a: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eaLnBrk="1" hangingPunct="1">
              <a:buNone/>
            </a:pPr>
            <a:r>
              <a:rPr lang="en-US" altLang="zh-TW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en-US" altLang="zh-TW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括弧後之標點均屬多餘</a:t>
            </a: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eaLnBrk="1" hangingPunct="1">
              <a:buNone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主、客、從、屬關係，應井然有序，不可錯亂</a:t>
            </a:r>
            <a:r>
              <a:rPr lang="zh-TW" altLang="en-US" sz="3600" dirty="0" smtClean="0"/>
              <a:t>。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dirty="0" smtClean="0"/>
          </a:p>
          <a:p>
            <a:pPr eaLnBrk="1" hangingPunct="1"/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502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內容版面配置區 2"/>
          <p:cNvSpPr>
            <a:spLocks noGrp="1"/>
          </p:cNvSpPr>
          <p:nvPr>
            <p:ph idx="1"/>
          </p:nvPr>
        </p:nvSpPr>
        <p:spPr>
          <a:xfrm>
            <a:off x="395536" y="476672"/>
            <a:ext cx="8115300" cy="6192688"/>
          </a:xfrm>
        </p:spPr>
        <p:txBody>
          <a:bodyPr/>
          <a:lstStyle/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標題大綱皆為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標楷體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，大小自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20#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依次遞減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algn="ctr" eaLnBrk="1" hangingPunct="1">
              <a:lnSpc>
                <a:spcPts val="4600"/>
              </a:lnSpc>
              <a:buNone/>
            </a:pPr>
            <a:r>
              <a:rPr lang="zh-TW" altLang="en-US" sz="4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孔子的詩禮樂</a:t>
            </a:r>
            <a:r>
              <a:rPr lang="zh-TW" altLang="en-US" sz="48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en-US" altLang="zh-TW" sz="4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(20#)</a:t>
            </a: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壹</a:t>
            </a:r>
            <a:r>
              <a:rPr lang="en-US" altLang="zh-TW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詩</a:t>
            </a:r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禮樂的</a:t>
            </a:r>
            <a:r>
              <a:rPr lang="zh-TW" altLang="en-US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作用</a:t>
            </a:r>
            <a:r>
              <a:rPr lang="en-US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(18#)</a:t>
            </a: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詩</a:t>
            </a:r>
            <a:r>
              <a:rPr lang="zh-TW" altLang="en-US" sz="3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為言</a:t>
            </a:r>
            <a:r>
              <a:rPr lang="zh-TW" altLang="en-US" sz="36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文</a:t>
            </a:r>
            <a:r>
              <a:rPr lang="en-US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(16#)</a:t>
            </a: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（一</a:t>
            </a:r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）不學詩無以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言</a:t>
            </a:r>
            <a:r>
              <a:rPr lang="en-US" altLang="zh-TW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(14#)</a:t>
            </a: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r>
              <a:rPr lang="en-US" altLang="zh-TW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言之無文，行之不遠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(12#)</a:t>
            </a: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（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……(12#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6713" lvl="1" indent="0" eaLnBrk="1" hangingPunct="1">
              <a:lnSpc>
                <a:spcPts val="4600"/>
              </a:lnSpc>
              <a:buNone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　　　　①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……(12#)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7376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93681" cy="6858000"/>
          </a:xfrm>
        </p:spPr>
      </p:pic>
      <p:sp>
        <p:nvSpPr>
          <p:cNvPr id="5" name="文字方塊 4"/>
          <p:cNvSpPr txBox="1"/>
          <p:nvPr/>
        </p:nvSpPr>
        <p:spPr>
          <a:xfrm>
            <a:off x="2650232" y="272534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/>
              <a:t>〈論江聲、王鳴盛、孫星衍三家輯校〈太誓〉的共識及特色〉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1187624" y="2564904"/>
            <a:ext cx="7416824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2783471" y="589669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</a:rPr>
              <a:t>正文：細明體</a:t>
            </a:r>
            <a:r>
              <a:rPr lang="en-US" altLang="zh-TW" sz="2800" dirty="0" smtClean="0">
                <a:solidFill>
                  <a:srgbClr val="FF0000"/>
                </a:solidFill>
              </a:rPr>
              <a:t>12#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79512" y="2924942"/>
            <a:ext cx="1182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引文縮排：標楷體</a:t>
            </a:r>
            <a:r>
              <a:rPr lang="en-US" altLang="zh-TW" sz="2800" dirty="0" smtClean="0">
                <a:solidFill>
                  <a:srgbClr val="FF0000"/>
                </a:solidFill>
              </a:rPr>
              <a:t>12#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536" y="26276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○○○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58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900" b="1" cap="none" dirty="0" smtClean="0">
                <a:solidFill>
                  <a:srgbClr val="C00000"/>
                </a:solidFill>
                <a:latin typeface="華康雅宋體" pitchFamily="49" charset="-120"/>
                <a:ea typeface="華康雅宋體" pitchFamily="49" charset="-120"/>
              </a:rPr>
              <a:t>注意</a:t>
            </a:r>
            <a:r>
              <a:rPr lang="zh-TW" altLang="en-US" sz="3900" b="1" u="sng" cap="none" dirty="0" smtClean="0">
                <a:solidFill>
                  <a:srgbClr val="C00000"/>
                </a:solidFill>
                <a:latin typeface="華康雅宋體" pitchFamily="49" charset="-120"/>
                <a:ea typeface="華康雅宋體" pitchFamily="49" charset="-120"/>
              </a:rPr>
              <a:t>原則</a:t>
            </a:r>
          </a:p>
        </p:txBody>
      </p:sp>
      <p:sp>
        <p:nvSpPr>
          <p:cNvPr id="37891" name="內容版面配置區 2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4525962"/>
          </a:xfrm>
        </p:spPr>
        <p:txBody>
          <a:bodyPr/>
          <a:lstStyle/>
          <a:p>
            <a:pPr eaLnBrk="1" hangingPunct="1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每一章節都應渾然一體，條理脈絡分明。</a:t>
            </a:r>
          </a:p>
          <a:p>
            <a:pPr eaLnBrk="1" hangingPunct="1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每一章節都要有一個中心思想，不相干者勿納入。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節外生枝，善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取不如善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棄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每一章開端需有一段小小的引言，並在章末作一小結，要言不繁。</a:t>
            </a:r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000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5.</a:t>
            </a:r>
            <a:r>
              <a:rPr lang="zh-TW" altLang="en-US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怎樣寫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結論：</a:t>
            </a:r>
            <a:endParaRPr lang="zh-TW" altLang="en-US" sz="4000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8915" name="內容版面配置區 2"/>
          <p:cNvSpPr>
            <a:spLocks noGrp="1"/>
          </p:cNvSpPr>
          <p:nvPr>
            <p:ph idx="1"/>
          </p:nvPr>
        </p:nvSpPr>
        <p:spPr>
          <a:xfrm>
            <a:off x="539750" y="1500188"/>
            <a:ext cx="8186738" cy="4132262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arenR"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結論須根據正文做重點歸納，簡潔扼要，以彰顯論文的成果與創見。  </a:t>
            </a:r>
            <a:r>
              <a:rPr lang="zh-TW" altLang="en-US" sz="4400" b="1" dirty="0" smtClean="0"/>
              <a:t> </a:t>
            </a:r>
            <a:endParaRPr lang="en-US" altLang="zh-TW" sz="4400" b="1" dirty="0" smtClean="0"/>
          </a:p>
          <a:p>
            <a:pPr marL="514350" indent="-514350" eaLnBrk="1" hangingPunct="1">
              <a:buFont typeface="+mj-lt"/>
              <a:buAutoNum type="arabicParenR"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結論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結語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必須和緒論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前言</a:t>
            </a:r>
            <a:r>
              <a:rPr lang="en-US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相呼應，因此，正文完成後，須回頭檢視前言緒論，做必要的修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eaLnBrk="1" hangingPunct="1">
              <a:buFont typeface="Wingdings" panose="05000000000000000000" pitchFamily="2" charset="2"/>
              <a:buNone/>
            </a:pPr>
            <a:endParaRPr lang="en-US" altLang="zh-TW" b="1" dirty="0" smtClean="0"/>
          </a:p>
          <a:p>
            <a:pPr marL="457200" indent="-457200" eaLnBrk="1" hangingPunct="1"/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6.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抄襲</a:t>
            </a:r>
            <a:r>
              <a:rPr lang="en-US" altLang="zh-TW" sz="4000" b="1" dirty="0" smtClean="0">
                <a:solidFill>
                  <a:srgbClr val="800000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——</a:t>
            </a:r>
            <a:r>
              <a:rPr lang="zh-TW" altLang="en-US" sz="4000" b="1" dirty="0" smtClean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那些</a:t>
            </a:r>
            <a:r>
              <a:rPr lang="zh-TW" altLang="en-US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行為是抄襲？</a:t>
            </a:r>
            <a:br>
              <a:rPr lang="zh-TW" altLang="en-US" sz="40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</a:br>
            <a:endParaRPr lang="zh-TW" altLang="en-US" sz="4000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3011" name="內容版面配置區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784725"/>
          </a:xfrm>
        </p:spPr>
        <p:txBody>
          <a:bodyPr/>
          <a:lstStyle/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把他人的著作轉變成自己的。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複製他人的文字與想法。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沒有為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引用語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打上</a:t>
            </a:r>
            <a:r>
              <a:rPr lang="zh-TW" altLang="en-US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引號標記」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未標示出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引用來源的正確資訊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</a:t>
            </a:r>
            <a:r>
              <a:rPr lang="zh-TW" altLang="en-US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、書名、版本、頁碼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僅改變文字但仍複製原作品句子結構。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 eaLnBrk="1" hangingPunct="1">
              <a:lnSpc>
                <a:spcPts val="44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大量地複製了文字或者想法，使之佔據了自己論文的大篇幅。</a:t>
            </a:r>
          </a:p>
          <a:p>
            <a:pPr eaLnBrk="1" hangingPunct="1">
              <a:lnSpc>
                <a:spcPts val="4400"/>
              </a:lnSpc>
            </a:pPr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如何</a:t>
            </a:r>
            <a:r>
              <a:rPr lang="zh-TW" altLang="en-US" sz="2800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經由引述而</a:t>
            </a:r>
            <a:r>
              <a:rPr lang="zh-TW" altLang="en-US" sz="2800" b="1" dirty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不落入抄襲，進而</a:t>
            </a:r>
            <a:r>
              <a:rPr lang="zh-TW" altLang="en-US" sz="2800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獲得資料內容的擴充？</a:t>
            </a:r>
            <a:r>
              <a:rPr lang="zh-TW" altLang="en-US" sz="2800" b="1" dirty="0">
                <a:solidFill>
                  <a:sysClr val="windowText" lastClr="000000"/>
                </a:solidFill>
              </a:rPr>
              <a:t/>
            </a:r>
            <a:br>
              <a:rPr lang="zh-TW" altLang="en-US" sz="2800" b="1" dirty="0">
                <a:solidFill>
                  <a:sysClr val="windowText" lastClr="000000"/>
                </a:solidFill>
              </a:rPr>
            </a:br>
            <a:endParaRPr lang="zh-TW" altLang="en-US" sz="1800" dirty="0">
              <a:solidFill>
                <a:sysClr val="windowText" lastClr="000000"/>
              </a:solidFill>
            </a:endParaRPr>
          </a:p>
        </p:txBody>
      </p:sp>
      <p:sp>
        <p:nvSpPr>
          <p:cNvPr id="45059" name="Rectangle 3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5373959"/>
          </a:xfrm>
        </p:spPr>
        <p:txBody>
          <a:bodyPr/>
          <a:lstStyle/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所引述資料係一般性概念或常識，不涉及個人獨特見解者。（如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作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者生平、歷史事件描述等。）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絕對不可以一字不漏地照抄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。或在任何一段文字中，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出現一整句以上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的文字和引述原文全部一樣的狀況。</a:t>
            </a:r>
          </a:p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絕對不可以出現和引述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來源文句錯別字完全一致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的情況。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4955381"/>
          </a:xfrm>
        </p:spPr>
        <p:txBody>
          <a:bodyPr/>
          <a:lstStyle/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絕對不能出現和引述來源完全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相同的錯誤概念，尤其是對文本的解讀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使用的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例證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，絕對不可以和引述來源相同。</a:t>
            </a:r>
          </a:p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每位學者書寫的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用字、口氣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，都會有自己形成的習慣，引述者必須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進行轉換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，使其符合自己平常的表述方式。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ts val="4800"/>
              </a:lnSpc>
              <a:buFont typeface="+mj-lt"/>
              <a:buAutoNum type="arabicParenR"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最令人不齒者，以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己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無知，擅改他人之無誤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620687"/>
            <a:ext cx="9252520" cy="5636151"/>
          </a:xfrm>
        </p:spPr>
      </p:pic>
    </p:spTree>
    <p:extLst>
      <p:ext uri="{BB962C8B-B14F-4D97-AF65-F5344CB8AC3E}">
        <p14:creationId xmlns:p14="http://schemas.microsoft.com/office/powerpoint/2010/main" val="237562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" y="620688"/>
            <a:ext cx="9144000" cy="5603160"/>
          </a:xfrm>
        </p:spPr>
      </p:pic>
      <p:sp>
        <p:nvSpPr>
          <p:cNvPr id="3" name="文字方塊 2"/>
          <p:cNvSpPr txBox="1"/>
          <p:nvPr/>
        </p:nvSpPr>
        <p:spPr>
          <a:xfrm>
            <a:off x="1619672" y="5157192"/>
            <a:ext cx="93610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293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86750" cy="2592288"/>
          </a:xfrm>
        </p:spPr>
        <p:txBody>
          <a:bodyPr>
            <a:noAutofit/>
          </a:bodyPr>
          <a:lstStyle/>
          <a:p>
            <a:r>
              <a:rPr lang="zh-TW" altLang="en-US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第五講</a:t>
            </a:r>
            <a:r>
              <a:rPr lang="en-US" altLang="zh-TW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  </a:t>
            </a:r>
            <a:r>
              <a:rPr lang="zh-TW" altLang="en-US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論文的徵引</a:t>
            </a:r>
            <a:endParaRPr lang="en-US" altLang="zh-TW" sz="4400" b="1" dirty="0">
              <a:solidFill>
                <a:srgbClr val="80000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一、引用文獻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48131" name="內容版面配置區 2"/>
          <p:cNvSpPr>
            <a:spLocks noGrp="1"/>
          </p:cNvSpPr>
          <p:nvPr>
            <p:ph idx="1"/>
          </p:nvPr>
        </p:nvSpPr>
        <p:spPr>
          <a:xfrm>
            <a:off x="467544" y="1279374"/>
            <a:ext cx="8115300" cy="5317977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引用文獻盡可能以簡化轉述處理，除非原來的語句寫的非常特殊，非常有見地，才全文引用。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引用時不要像做剪貼簿，不要讓引文突兀地出現，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在引文前面簡單說明因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，後面說明引文重點意涵與你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的評價（認可或否定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一方面令讀者了解引用的動機，一方面顯示你駕馭文字的能力，但也需切忌有誤讀錯解情況之發生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尤其是文言文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標題 1"/>
          <p:cNvSpPr>
            <a:spLocks noGrp="1"/>
          </p:cNvSpPr>
          <p:nvPr>
            <p:ph type="title"/>
          </p:nvPr>
        </p:nvSpPr>
        <p:spPr bwMode="auto">
          <a:xfrm>
            <a:off x="251520" y="332656"/>
            <a:ext cx="8686800" cy="838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cap="none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引用的方式</a:t>
            </a:r>
            <a:r>
              <a:rPr lang="zh-TW" altLang="en-US" sz="4300" b="1" cap="none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：</a:t>
            </a:r>
          </a:p>
        </p:txBody>
      </p:sp>
      <p:sp>
        <p:nvSpPr>
          <p:cNvPr id="41987" name="內容版面配置區 2"/>
          <p:cNvSpPr>
            <a:spLocks noGrp="1"/>
          </p:cNvSpPr>
          <p:nvPr>
            <p:ph idx="1"/>
          </p:nvPr>
        </p:nvSpPr>
        <p:spPr>
          <a:xfrm>
            <a:off x="457200" y="1412776"/>
            <a:ext cx="8075240" cy="5061049"/>
          </a:xfrm>
        </p:spPr>
        <p:txBody>
          <a:bodyPr/>
          <a:lstStyle/>
          <a:p>
            <a:pPr marL="0" indent="0" eaLnBrk="1" hangingPunct="1">
              <a:lnSpc>
                <a:spcPts val="4500"/>
              </a:lnSpc>
              <a:buNone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先學會如何善盡轉述者之責任：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ts val="4500"/>
              </a:lnSpc>
              <a:buFont typeface="+mj-lt"/>
              <a:buAutoNum type="arabicPeriod"/>
            </a:pP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獨立縮排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：空三格縮排，字體為標楷體。</a:t>
            </a:r>
            <a:r>
              <a:rPr lang="zh-TW" altLang="en-US" b="1" u="sng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引文末尾標點後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加註腳交代出處。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ts val="4500"/>
              </a:lnSpc>
              <a:buFont typeface="+mj-lt"/>
              <a:buAutoNum type="arabicPeriod"/>
            </a:pP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融入引述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：將引文大意消解，以自己的語氣敘述其要義，並在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適當位置加註腳交代出處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eaLnBrk="1" hangingPunct="1">
              <a:lnSpc>
                <a:spcPts val="4500"/>
              </a:lnSpc>
              <a:buFont typeface="+mj-lt"/>
              <a:buAutoNum type="arabicPeriod"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注意「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筆者、作者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」之用法。</a:t>
            </a:r>
            <a:endParaRPr lang="zh-TW" altLang="en-US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0676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內容版面配置區 2"/>
          <p:cNvSpPr>
            <a:spLocks noGrp="1"/>
          </p:cNvSpPr>
          <p:nvPr>
            <p:ph sz="quarter" idx="1"/>
          </p:nvPr>
        </p:nvSpPr>
        <p:spPr>
          <a:xfrm>
            <a:off x="500062" y="1196752"/>
            <a:ext cx="8392417" cy="5205636"/>
          </a:xfrm>
        </p:spPr>
        <p:txBody>
          <a:bodyPr/>
          <a:lstStyle/>
          <a:p>
            <a:pPr lvl="0" eaLnBrk="1" hangingPunct="1">
              <a:lnSpc>
                <a:spcPct val="150000"/>
              </a:lnSpc>
              <a:buClr>
                <a:srgbClr val="F0A22E"/>
              </a:buClr>
            </a:pP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遇到原文無斷句標點者，須加以標點斷句，切忌斷錯以致誤解原文。若有原文疑似斷句有誤者（如</a:t>
            </a:r>
            <a:r>
              <a:rPr lang="en-US" altLang="zh-TW" sz="2800" b="1" dirty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大正藏</a:t>
            </a:r>
            <a:r>
              <a:rPr lang="en-US" altLang="zh-TW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800" b="1" dirty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中國哲學書電子化計劃）</a:t>
            </a: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，引文仍按原文之標點，另加註腳，補充己意即可。</a:t>
            </a:r>
            <a:endParaRPr lang="en-US" altLang="zh-TW" sz="2800" b="1" dirty="0" smtClean="0">
              <a:solidFill>
                <a:srgbClr val="4E3B3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50000"/>
              </a:lnSpc>
              <a:buClr>
                <a:srgbClr val="F0A22E"/>
              </a:buClr>
            </a:pP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儘可能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不引用太長的文句，一般約在三行以內</a:t>
            </a:r>
            <a:r>
              <a:rPr lang="zh-TW" altLang="en-US" sz="2800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引文中如果有句子和句子間的刪節，則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用刪節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開頭和結尾則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無需使用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1" hangingPunct="1">
              <a:lnSpc>
                <a:spcPct val="150000"/>
              </a:lnSpc>
              <a:buClr>
                <a:srgbClr val="F0A22E"/>
              </a:buClr>
            </a:pPr>
            <a:endParaRPr lang="zh-TW" altLang="en-US" sz="2800" b="1" dirty="0" smtClean="0">
              <a:solidFill>
                <a:srgbClr val="4E3B30"/>
              </a:solidFill>
            </a:endParaRPr>
          </a:p>
          <a:p>
            <a:pPr lvl="0" eaLnBrk="1" hangingPunct="1">
              <a:lnSpc>
                <a:spcPct val="150000"/>
              </a:lnSpc>
              <a:buClr>
                <a:srgbClr val="F0A22E"/>
              </a:buClr>
            </a:pPr>
            <a:endParaRPr lang="zh-TW" altLang="en-US" sz="2800" b="1" dirty="0">
              <a:solidFill>
                <a:srgbClr val="4E3B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39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69" y="0"/>
            <a:ext cx="9193681" cy="6858000"/>
          </a:xfrm>
        </p:spPr>
      </p:pic>
      <p:sp>
        <p:nvSpPr>
          <p:cNvPr id="5" name="文字方塊 4"/>
          <p:cNvSpPr txBox="1"/>
          <p:nvPr/>
        </p:nvSpPr>
        <p:spPr>
          <a:xfrm>
            <a:off x="2650232" y="272534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dirty="0"/>
              <a:t>〈論江聲、王鳴盛、孫星衍三家輯校〈太誓〉的共識及特色〉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43608" y="2564904"/>
            <a:ext cx="7560840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117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7" y="0"/>
            <a:ext cx="9123852" cy="6858000"/>
          </a:xfrm>
        </p:spPr>
      </p:pic>
      <p:cxnSp>
        <p:nvCxnSpPr>
          <p:cNvPr id="6" name="直線接點 5"/>
          <p:cNvCxnSpPr/>
          <p:nvPr/>
        </p:nvCxnSpPr>
        <p:spPr>
          <a:xfrm flipV="1">
            <a:off x="1115616" y="4437112"/>
            <a:ext cx="5364697" cy="2101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41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627" y="28284"/>
            <a:ext cx="4930373" cy="6829716"/>
          </a:xfrm>
        </p:spPr>
      </p:pic>
      <p:sp>
        <p:nvSpPr>
          <p:cNvPr id="7" name="內容版面配置區 6"/>
          <p:cNvSpPr>
            <a:spLocks noGrp="1"/>
          </p:cNvSpPr>
          <p:nvPr>
            <p:ph sz="half" idx="2"/>
          </p:nvPr>
        </p:nvSpPr>
        <p:spPr>
          <a:xfrm>
            <a:off x="539552" y="1196752"/>
            <a:ext cx="3528392" cy="5006286"/>
          </a:xfrm>
        </p:spPr>
        <p:txBody>
          <a:bodyPr/>
          <a:lstStyle/>
          <a:p>
            <a:r>
              <a:rPr lang="en-US" altLang="zh-TW" dirty="0" smtClean="0"/>
              <a:t>Google:</a:t>
            </a:r>
            <a:r>
              <a:rPr lang="zh-TW" altLang="en-US" dirty="0" smtClean="0"/>
              <a:t>皇清經解</a:t>
            </a:r>
            <a:endParaRPr lang="en-US" altLang="zh-TW" dirty="0" smtClean="0"/>
          </a:p>
          <a:p>
            <a:r>
              <a:rPr lang="en-US" altLang="zh-TW" u="sng" dirty="0">
                <a:hlinkClick r:id="rId3"/>
              </a:rPr>
              <a:t>《</a:t>
            </a:r>
            <a:r>
              <a:rPr lang="zh-TW" altLang="en-US" u="sng" dirty="0">
                <a:hlinkClick r:id="rId3"/>
              </a:rPr>
              <a:t>皇清經解</a:t>
            </a:r>
            <a:r>
              <a:rPr lang="en-US" altLang="zh-TW" u="sng" dirty="0">
                <a:hlinkClick r:id="rId3"/>
              </a:rPr>
              <a:t>》 (</a:t>
            </a:r>
            <a:r>
              <a:rPr lang="zh-TW" altLang="en-US" u="sng" dirty="0">
                <a:hlinkClick r:id="rId3"/>
              </a:rPr>
              <a:t>圖書館</a:t>
            </a:r>
            <a:r>
              <a:rPr lang="en-US" altLang="zh-TW" u="sng" dirty="0">
                <a:hlinkClick r:id="rId3"/>
              </a:rPr>
              <a:t>) - </a:t>
            </a:r>
            <a:r>
              <a:rPr lang="zh-TW" altLang="en-US" u="sng" dirty="0">
                <a:hlinkClick r:id="rId3"/>
              </a:rPr>
              <a:t>中國哲學書電子化計劃</a:t>
            </a:r>
            <a:endParaRPr lang="zh-TW" altLang="en-US" dirty="0"/>
          </a:p>
          <a:p>
            <a:endParaRPr lang="zh-TW" altLang="en-US" dirty="0"/>
          </a:p>
        </p:txBody>
      </p:sp>
      <p:sp>
        <p:nvSpPr>
          <p:cNvPr id="8" name="橢圓 7"/>
          <p:cNvSpPr/>
          <p:nvPr/>
        </p:nvSpPr>
        <p:spPr>
          <a:xfrm>
            <a:off x="6732240" y="3789040"/>
            <a:ext cx="288032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6552220" y="4581128"/>
            <a:ext cx="252028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6516216" y="908720"/>
            <a:ext cx="288032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6156176" y="2492896"/>
            <a:ext cx="252028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/>
        </p:nvSpPr>
        <p:spPr>
          <a:xfrm>
            <a:off x="5724128" y="3356992"/>
            <a:ext cx="252028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5508104" y="2276872"/>
            <a:ext cx="252028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5725225" y="2541401"/>
            <a:ext cx="252028" cy="288032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126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0" y="3140968"/>
            <a:ext cx="9215237" cy="4408527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/>
          <a:srcRect l="7867" t="36906" r="3636" b="18280"/>
          <a:stretch/>
        </p:blipFill>
        <p:spPr>
          <a:xfrm>
            <a:off x="-2420" y="44624"/>
            <a:ext cx="9110924" cy="2996952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5076056" y="188640"/>
            <a:ext cx="288032" cy="28803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539552" y="548680"/>
            <a:ext cx="288032" cy="28803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4588591" y="555282"/>
            <a:ext cx="288032" cy="28803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4788024" y="2021383"/>
            <a:ext cx="288032" cy="28803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/>
          <p:nvPr/>
        </p:nvCxnSpPr>
        <p:spPr>
          <a:xfrm>
            <a:off x="6588224" y="1916832"/>
            <a:ext cx="1584176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6876256" y="1196179"/>
            <a:ext cx="1080120" cy="57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7092280" y="864426"/>
            <a:ext cx="108012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1043608" y="1196179"/>
            <a:ext cx="1656184" cy="57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橢圓 14"/>
          <p:cNvSpPr/>
          <p:nvPr/>
        </p:nvSpPr>
        <p:spPr>
          <a:xfrm>
            <a:off x="539552" y="908720"/>
            <a:ext cx="288032" cy="288032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30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19256" cy="5349081"/>
          </a:xfrm>
        </p:spPr>
        <p:txBody>
          <a:bodyPr/>
          <a:lstStyle/>
          <a:p>
            <a:pPr lvl="0" eaLnBrk="1" hangingPunct="1">
              <a:lnSpc>
                <a:spcPct val="150000"/>
              </a:lnSpc>
            </a:pPr>
            <a:r>
              <a:rPr lang="zh-TW" altLang="en-US" b="1" dirty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論述行文中只要有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原文不動照抄</a:t>
            </a:r>
            <a:r>
              <a:rPr lang="zh-TW" altLang="en-US" b="1" dirty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的情況，就必須使用引號，並註明出處</a:t>
            </a:r>
            <a:r>
              <a:rPr lang="zh-TW" altLang="en-US" b="1" dirty="0" smtClean="0">
                <a:solidFill>
                  <a:srgbClr val="4E3B3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儘可能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不要援引過長的文句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，僅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挑選文句中較確切的、關鍵性的字眼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只要有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原文不動照抄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的情況就必須用</a:t>
            </a:r>
            <a:r>
              <a:rPr lang="zh-TW" altLang="en-US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引號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，否則就算抄襲。</a:t>
            </a:r>
          </a:p>
          <a:p>
            <a:pPr eaLnBrk="1" hangingPunct="1"/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7131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二</a:t>
            </a:r>
            <a:r>
              <a:rPr lang="en-US" altLang="zh-TW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.</a:t>
            </a:r>
            <a:r>
              <a:rPr lang="zh-TW" altLang="en-US" b="1" dirty="0" smtClean="0">
                <a:solidFill>
                  <a:srgbClr val="800000"/>
                </a:solidFill>
                <a:latin typeface="華康雅宋體" pitchFamily="49" charset="-120"/>
                <a:ea typeface="華康雅宋體" pitchFamily="49" charset="-120"/>
              </a:rPr>
              <a:t>如何編製參考文獻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/>
          </a:p>
        </p:txBody>
      </p:sp>
      <p:sp>
        <p:nvSpPr>
          <p:cNvPr id="156675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91264" cy="5330825"/>
          </a:xfrm>
        </p:spPr>
        <p:txBody>
          <a:bodyPr/>
          <a:lstStyle/>
          <a:p>
            <a:pPr eaLnBrk="1" hangingPunct="1">
              <a:lnSpc>
                <a:spcPts val="4800"/>
              </a:lnSpc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參考書目的用意在於當讀者對於作者引用文獻有興趣時，可以據以找到全文來閱讀，以了解此引文的脈絡。所以書目應與正文所引的文獻一樣，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凡是註解出現的文獻，參考書目均須一一條列。</a:t>
            </a:r>
          </a:p>
        </p:txBody>
      </p:sp>
    </p:spTree>
    <p:extLst>
      <p:ext uri="{BB962C8B-B14F-4D97-AF65-F5344CB8AC3E}">
        <p14:creationId xmlns:p14="http://schemas.microsoft.com/office/powerpoint/2010/main" val="237663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參考書目的編排次序</a:t>
            </a:r>
            <a:endParaRPr lang="zh-TW" altLang="en-US" dirty="0"/>
          </a:p>
        </p:txBody>
      </p:sp>
      <p:sp>
        <p:nvSpPr>
          <p:cNvPr id="157699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363272" cy="4989041"/>
          </a:xfrm>
        </p:spPr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一、古籍專書</a:t>
            </a:r>
            <a:r>
              <a:rPr lang="zh-TW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（依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朝代先後</a:t>
            </a:r>
            <a:r>
              <a:rPr lang="zh-TW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排序）</a:t>
            </a:r>
            <a:endParaRPr lang="en-US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二、現代專書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先依性質分類，如佛學、儒學……；再以作者姓氏筆畫</a:t>
            </a:r>
            <a:r>
              <a:rPr lang="zh-TW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排序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三、學位論文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（依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時間先後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排序）</a:t>
            </a:r>
            <a:endParaRPr lang="en-US" altLang="zh-TW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四、期刊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（單篇）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論文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（依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時間先後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排序）</a:t>
            </a:r>
            <a:endParaRPr lang="en-US" altLang="zh-TW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zh-TW" altLang="en-US" sz="3200" b="1" dirty="0" smtClean="0">
                <a:solidFill>
                  <a:srgbClr val="5812B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網路資料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作者：篇名，資料庫名稱</a:t>
            </a:r>
            <a:r>
              <a:rPr lang="zh-TW" altLang="en-US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b="1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網址，瀏覽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日期</a:t>
            </a:r>
            <a:r>
              <a:rPr lang="zh-TW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 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endParaRPr lang="en-US" altLang="zh-TW" sz="3200" b="1" dirty="0" smtClean="0">
              <a:solidFill>
                <a:srgbClr val="5812B6"/>
              </a:solidFill>
            </a:endParaRPr>
          </a:p>
          <a:p>
            <a:endParaRPr lang="zh-TW" alt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32665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zh-TW" altLang="zh-TW" dirty="0" smtClean="0"/>
              <a:t>範例一：錢基博《四書解題及其讀法研究》</a:t>
            </a:r>
            <a:br>
              <a:rPr lang="zh-TW" altLang="zh-TW" dirty="0" smtClean="0"/>
            </a:br>
            <a:r>
              <a:rPr lang="zh-TW" altLang="zh-TW" dirty="0" smtClean="0"/>
              <a:t/>
            </a:r>
            <a:br>
              <a:rPr lang="zh-TW" altLang="zh-TW" dirty="0" smtClean="0"/>
            </a:br>
            <a:r>
              <a:rPr lang="zh-TW" altLang="en-US" dirty="0" smtClean="0"/>
              <a:t>參考書目</a:t>
            </a:r>
            <a:endParaRPr lang="zh-TW" altLang="en-US" dirty="0"/>
          </a:p>
        </p:txBody>
      </p:sp>
      <p:sp>
        <p:nvSpPr>
          <p:cNvPr id="15872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zh-TW" altLang="zh-TW" sz="3200" b="1" dirty="0" smtClean="0"/>
              <a:t>一、錢基博相關</a:t>
            </a:r>
            <a:r>
              <a:rPr lang="zh-TW" altLang="en-US" sz="3200" b="1" dirty="0" smtClean="0"/>
              <a:t>專著</a:t>
            </a:r>
            <a:endParaRPr lang="zh-TW" altLang="zh-TW" sz="3200" b="1" dirty="0" smtClean="0"/>
          </a:p>
          <a:p>
            <a:r>
              <a:rPr lang="zh-TW" altLang="zh-TW" sz="3200" b="1" dirty="0" smtClean="0"/>
              <a:t>二、古籍</a:t>
            </a:r>
            <a:r>
              <a:rPr lang="zh-TW" altLang="en-US" sz="3200" b="1" dirty="0" smtClean="0"/>
              <a:t>專書</a:t>
            </a:r>
            <a:r>
              <a:rPr lang="zh-TW" altLang="zh-TW" sz="3200" b="1" dirty="0" smtClean="0"/>
              <a:t>（依</a:t>
            </a:r>
            <a:r>
              <a:rPr lang="zh-TW" altLang="en-US" sz="3200" b="1" dirty="0" smtClean="0"/>
              <a:t>朝代先後</a:t>
            </a:r>
            <a:r>
              <a:rPr lang="zh-TW" altLang="zh-TW" sz="3200" b="1" dirty="0" smtClean="0"/>
              <a:t>排序）</a:t>
            </a:r>
          </a:p>
          <a:p>
            <a:r>
              <a:rPr lang="zh-TW" altLang="zh-TW" sz="3200" b="1" dirty="0" smtClean="0"/>
              <a:t>（一）經部</a:t>
            </a:r>
          </a:p>
          <a:p>
            <a:r>
              <a:rPr lang="zh-TW" altLang="zh-TW" sz="3200" b="1" dirty="0" smtClean="0"/>
              <a:t>（二）史部</a:t>
            </a:r>
          </a:p>
          <a:p>
            <a:r>
              <a:rPr lang="zh-TW" altLang="zh-TW" sz="3200" b="1" dirty="0" smtClean="0"/>
              <a:t>（三）子部</a:t>
            </a:r>
          </a:p>
          <a:p>
            <a:r>
              <a:rPr lang="zh-TW" altLang="zh-TW" sz="3200" b="1" dirty="0" smtClean="0"/>
              <a:t>（四）集部</a:t>
            </a:r>
          </a:p>
          <a:p>
            <a:endParaRPr lang="zh-TW" altLang="zh-TW" dirty="0" smtClean="0"/>
          </a:p>
          <a:p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0847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59747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zh-TW" altLang="zh-TW" b="1" dirty="0" smtClean="0"/>
              <a:t>三、近現代著作（依出版年代排序）</a:t>
            </a:r>
          </a:p>
          <a:p>
            <a:r>
              <a:rPr lang="zh-TW" altLang="zh-TW" b="1" dirty="0" smtClean="0"/>
              <a:t>（一）四庫學與目錄</a:t>
            </a:r>
          </a:p>
          <a:p>
            <a:r>
              <a:rPr lang="zh-TW" altLang="zh-TW" b="1" dirty="0" smtClean="0"/>
              <a:t>（二）經學研究與學術史</a:t>
            </a:r>
          </a:p>
          <a:p>
            <a:r>
              <a:rPr lang="zh-TW" altLang="zh-TW" b="1" dirty="0" smtClean="0"/>
              <a:t>（三）史學</a:t>
            </a:r>
          </a:p>
          <a:p>
            <a:r>
              <a:rPr lang="zh-TW" altLang="zh-TW" b="1" dirty="0" smtClean="0"/>
              <a:t>（四）文集、著作集</a:t>
            </a:r>
            <a:endParaRPr lang="en-US" altLang="zh-TW" b="1" dirty="0" smtClean="0"/>
          </a:p>
          <a:p>
            <a:r>
              <a:rPr lang="zh-TW" altLang="zh-TW" b="1" dirty="0" smtClean="0"/>
              <a:t>四、學位論文</a:t>
            </a:r>
            <a:r>
              <a:rPr lang="zh-TW" altLang="zh-TW" b="1" dirty="0" smtClean="0">
                <a:solidFill>
                  <a:srgbClr val="5812B6"/>
                </a:solidFill>
              </a:rPr>
              <a:t>（依</a:t>
            </a:r>
            <a:r>
              <a:rPr lang="zh-TW" altLang="en-US" b="1" dirty="0" smtClean="0">
                <a:solidFill>
                  <a:srgbClr val="5812B6"/>
                </a:solidFill>
              </a:rPr>
              <a:t>時間先後</a:t>
            </a:r>
            <a:r>
              <a:rPr lang="zh-TW" altLang="zh-TW" b="1" dirty="0" smtClean="0">
                <a:solidFill>
                  <a:srgbClr val="5812B6"/>
                </a:solidFill>
              </a:rPr>
              <a:t>排序）</a:t>
            </a:r>
            <a:endParaRPr lang="en-US" altLang="zh-TW" b="1" dirty="0" smtClean="0">
              <a:solidFill>
                <a:srgbClr val="5812B6"/>
              </a:solidFill>
            </a:endParaRPr>
          </a:p>
          <a:p>
            <a:r>
              <a:rPr lang="zh-TW" altLang="zh-TW" b="1" dirty="0" smtClean="0"/>
              <a:t>五、單篇論文</a:t>
            </a:r>
            <a:r>
              <a:rPr lang="zh-TW" altLang="zh-TW" b="1" dirty="0" smtClean="0">
                <a:solidFill>
                  <a:srgbClr val="5812B6"/>
                </a:solidFill>
              </a:rPr>
              <a:t>（依</a:t>
            </a:r>
            <a:r>
              <a:rPr lang="zh-TW" altLang="en-US" b="1" dirty="0" smtClean="0">
                <a:solidFill>
                  <a:srgbClr val="5812B6"/>
                </a:solidFill>
              </a:rPr>
              <a:t>時間先後</a:t>
            </a:r>
            <a:r>
              <a:rPr lang="zh-TW" altLang="zh-TW" b="1" dirty="0" smtClean="0">
                <a:solidFill>
                  <a:srgbClr val="5812B6"/>
                </a:solidFill>
              </a:rPr>
              <a:t>排序）</a:t>
            </a:r>
            <a:endParaRPr lang="en-US" altLang="zh-TW" b="1" dirty="0" smtClean="0">
              <a:solidFill>
                <a:srgbClr val="5812B6"/>
              </a:solidFill>
            </a:endParaRPr>
          </a:p>
          <a:p>
            <a:r>
              <a:rPr lang="zh-TW" altLang="en-US" b="1" dirty="0" smtClean="0"/>
              <a:t>六、網路文獻</a:t>
            </a:r>
            <a:endParaRPr lang="zh-TW" altLang="zh-TW" b="1" dirty="0" smtClean="0"/>
          </a:p>
          <a:p>
            <a:endParaRPr lang="zh-TW" altLang="zh-TW" dirty="0" smtClean="0"/>
          </a:p>
          <a:p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4621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2800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08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2800" b="1" dirty="0" smtClean="0"/>
              <a:t>參考文獻標示注意事項：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/>
              <a:t>作者姓名要正確。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/>
              <a:t>博碩士論文也要註明出版情形。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/>
              <a:t>未投稿出版的手稿也必須加以註明。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/>
              <a:t>視聽媒體資料也要註明出處。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/>
              <a:t>會議研討資料也要註明出處。</a:t>
            </a:r>
          </a:p>
          <a:p>
            <a:pPr marL="823913" lvl="1" indent="-457200" eaLnBrk="1" hangingPunct="1">
              <a:buFont typeface="Century Schoolbook" pitchFamily="18" charset="0"/>
              <a:buAutoNum type="arabicPeriod"/>
              <a:defRPr/>
            </a:pPr>
            <a:r>
              <a:rPr lang="zh-TW" altLang="en-US" sz="2800" b="1" dirty="0" smtClean="0">
                <a:solidFill>
                  <a:srgbClr val="FF0000"/>
                </a:solidFill>
              </a:rPr>
              <a:t>電子媒體資料也要註明出處。</a:t>
            </a:r>
            <a:endParaRPr lang="en-US" altLang="zh-TW" sz="2800" b="1" dirty="0" smtClean="0">
              <a:solidFill>
                <a:srgbClr val="FF0000"/>
              </a:solidFill>
            </a:endParaRPr>
          </a:p>
          <a:p>
            <a:pPr marL="366713" lvl="1" indent="0" eaLnBrk="1" hangingPunct="1">
              <a:buFont typeface="Wingdings 2" panose="05020102010507070707" pitchFamily="18" charset="2"/>
              <a:buNone/>
              <a:defRPr/>
            </a:pPr>
            <a:r>
              <a:rPr lang="zh-TW" altLang="en-US" sz="2800" b="1" dirty="0">
                <a:solidFill>
                  <a:srgbClr val="FF0000"/>
                </a:solidFill>
              </a:rPr>
              <a:t>作者：篇名，資料庫名稱，網址、瀏覽日期</a:t>
            </a:r>
            <a:r>
              <a:rPr lang="zh-TW" altLang="en-US" sz="2800" b="1" dirty="0"/>
              <a:t>。</a:t>
            </a:r>
            <a:endParaRPr lang="zh-TW" altLang="en-US" sz="2800" b="1" dirty="0" smtClean="0"/>
          </a:p>
          <a:p>
            <a:pPr>
              <a:defRPr/>
            </a:pPr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5281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zh-TW" altLang="en-US" sz="3600" b="1" dirty="0" smtClean="0">
                <a:latin typeface="華康雅宋體" pitchFamily="49" charset="-120"/>
                <a:ea typeface="華康雅宋體" pitchFamily="49" charset="-120"/>
              </a:rPr>
              <a:t>編排方式</a:t>
            </a:r>
            <a:r>
              <a:rPr lang="en-US" altLang="zh-TW" sz="3600" b="1" dirty="0" smtClean="0">
                <a:latin typeface="華康雅宋體" pitchFamily="49" charset="-120"/>
                <a:ea typeface="華康雅宋體" pitchFamily="49" charset="-120"/>
              </a:rPr>
              <a:t/>
            </a:r>
            <a:br>
              <a:rPr lang="en-US" altLang="zh-TW" sz="3600" b="1" dirty="0" smtClean="0">
                <a:latin typeface="華康雅宋體" pitchFamily="49" charset="-120"/>
                <a:ea typeface="華康雅宋體" pitchFamily="49" charset="-120"/>
              </a:rPr>
            </a:br>
            <a:endParaRPr lang="zh-TW" altLang="en-US" sz="3600" b="1" dirty="0">
              <a:latin typeface="華康雅宋體" pitchFamily="49" charset="-120"/>
              <a:ea typeface="華康雅宋體" pitchFamily="49" charset="-120"/>
            </a:endParaRPr>
          </a:p>
        </p:txBody>
      </p:sp>
      <p:sp>
        <p:nvSpPr>
          <p:cNvPr id="161795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625"/>
          </a:xfrm>
        </p:spPr>
        <p:txBody>
          <a:bodyPr/>
          <a:lstStyle/>
          <a:p>
            <a:r>
              <a:rPr lang="zh-TW" altLang="en-US" b="1" dirty="0" smtClean="0"/>
              <a:t>一、可參考</a:t>
            </a:r>
            <a:r>
              <a:rPr lang="zh-TW" altLang="zh-TW" b="1" dirty="0" smtClean="0"/>
              <a:t>《學術論文寫作指引》頁</a:t>
            </a:r>
            <a:r>
              <a:rPr lang="en-US" altLang="zh-TW" b="1" dirty="0" smtClean="0"/>
              <a:t>246</a:t>
            </a:r>
          </a:p>
          <a:p>
            <a:r>
              <a:rPr lang="zh-TW" altLang="en-US" b="1" dirty="0" smtClean="0"/>
              <a:t>二、</a:t>
            </a:r>
            <a:r>
              <a:rPr lang="zh-TW" altLang="zh-TW" b="1" dirty="0" smtClean="0"/>
              <a:t>依附註的方式編排</a:t>
            </a:r>
          </a:p>
          <a:p>
            <a:endParaRPr lang="zh-TW" altLang="zh-TW" b="1" dirty="0" smtClean="0"/>
          </a:p>
          <a:p>
            <a:endParaRPr lang="zh-TW" alt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9880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4571" y="332656"/>
            <a:ext cx="8686800" cy="838200"/>
          </a:xfrm>
        </p:spPr>
        <p:txBody>
          <a:bodyPr>
            <a:normAutofit/>
          </a:bodyPr>
          <a:lstStyle/>
          <a:p>
            <a:r>
              <a:rPr lang="zh-TW" altLang="en-US" sz="4400" b="1" dirty="0">
                <a:solidFill>
                  <a:srgbClr val="800000"/>
                </a:solidFill>
                <a:latin typeface="華康正顏楷體W5" pitchFamily="65" charset="-120"/>
                <a:ea typeface="華康正顏楷體W5" pitchFamily="65" charset="-120"/>
              </a:rPr>
              <a:t>第六講　論文的附註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59632" y="1554163"/>
            <a:ext cx="7731968" cy="4525962"/>
          </a:xfrm>
        </p:spPr>
        <p:txBody>
          <a:bodyPr/>
          <a:lstStyle/>
          <a:p>
            <a:pPr marL="514350" indent="-514350">
              <a:buFont typeface="+mj-ea"/>
              <a:buAutoNum type="ea1ChtPeriod"/>
            </a:pPr>
            <a:r>
              <a:rPr lang="zh-TW" altLang="en-US" dirty="0" smtClean="0"/>
              <a:t>附註的作用</a:t>
            </a:r>
            <a:endParaRPr lang="en-US" altLang="zh-TW" dirty="0" smtClean="0"/>
          </a:p>
          <a:p>
            <a:pPr marL="514350" indent="-514350">
              <a:buFont typeface="+mj-ea"/>
              <a:buAutoNum type="ea1ChtPeriod"/>
            </a:pPr>
            <a:r>
              <a:rPr lang="zh-TW" altLang="en-US" dirty="0" smtClean="0"/>
              <a:t>附註的位置</a:t>
            </a:r>
            <a:endParaRPr lang="en-US" altLang="zh-TW" dirty="0" smtClean="0"/>
          </a:p>
          <a:p>
            <a:pPr marL="514350" indent="-514350">
              <a:buFont typeface="+mj-ea"/>
              <a:buAutoNum type="ea1ChtPeriod"/>
            </a:pPr>
            <a:r>
              <a:rPr lang="zh-TW" altLang="en-US" dirty="0"/>
              <a:t>附註的</a:t>
            </a:r>
            <a:r>
              <a:rPr lang="zh-TW" altLang="en-US" dirty="0" smtClean="0"/>
              <a:t>類別</a:t>
            </a:r>
            <a:endParaRPr lang="en-US" altLang="zh-TW" dirty="0" smtClean="0"/>
          </a:p>
          <a:p>
            <a:pPr marL="514350" indent="-514350">
              <a:buFont typeface="+mj-ea"/>
              <a:buAutoNum type="ea1ChtPeriod"/>
            </a:pPr>
            <a:r>
              <a:rPr lang="zh-TW" altLang="en-US" dirty="0" smtClean="0"/>
              <a:t>附註的目錄</a:t>
            </a:r>
            <a:r>
              <a:rPr lang="zh-TW" altLang="en-US" dirty="0"/>
              <a:t>項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2542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一</a:t>
            </a:r>
            <a:r>
              <a:rPr lang="en-US" altLang="zh-TW" dirty="0" smtClean="0"/>
              <a:t>.</a:t>
            </a:r>
            <a:r>
              <a:rPr lang="zh-TW" altLang="en-US" dirty="0" smtClean="0"/>
              <a:t>附註</a:t>
            </a:r>
            <a:r>
              <a:rPr lang="zh-TW" altLang="en-US" dirty="0"/>
              <a:t>的</a:t>
            </a:r>
            <a:r>
              <a:rPr lang="zh-TW" altLang="en-US" dirty="0" smtClean="0"/>
              <a:t>作用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554163"/>
            <a:ext cx="8164016" cy="4525962"/>
          </a:xfrm>
        </p:spPr>
        <p:txBody>
          <a:bodyPr/>
          <a:lstStyle/>
          <a:p>
            <a:r>
              <a:rPr lang="zh-TW" altLang="en-US" dirty="0" smtClean="0"/>
              <a:t>提示資料出處，並陳述資料的權威性。</a:t>
            </a:r>
            <a:endParaRPr lang="en-US" altLang="zh-TW" dirty="0" smtClean="0"/>
          </a:p>
          <a:p>
            <a:r>
              <a:rPr lang="zh-TW" altLang="en-US" dirty="0" smtClean="0"/>
              <a:t>指引讀者參考相關的資料。</a:t>
            </a:r>
            <a:endParaRPr lang="en-US" altLang="zh-TW" dirty="0" smtClean="0"/>
          </a:p>
          <a:p>
            <a:r>
              <a:rPr lang="zh-TW" altLang="en-US" dirty="0" smtClean="0"/>
              <a:t>補充說明</a:t>
            </a:r>
            <a:r>
              <a:rPr lang="zh-TW" altLang="en-US" dirty="0"/>
              <a:t>正</a:t>
            </a:r>
            <a:r>
              <a:rPr lang="zh-TW" altLang="en-US" dirty="0" smtClean="0"/>
              <a:t>文中的論點。</a:t>
            </a:r>
            <a:endParaRPr lang="en-US" altLang="zh-TW" dirty="0" smtClean="0"/>
          </a:p>
          <a:p>
            <a:r>
              <a:rPr lang="zh-TW" altLang="en-US" dirty="0" smtClean="0"/>
              <a:t>糾正前人資料的錯誤。</a:t>
            </a:r>
            <a:endParaRPr lang="en-US" altLang="zh-TW" dirty="0" smtClean="0"/>
          </a:p>
          <a:p>
            <a:r>
              <a:rPr lang="zh-TW" altLang="en-US" dirty="0"/>
              <a:t>向</a:t>
            </a:r>
            <a:r>
              <a:rPr lang="zh-TW" altLang="en-US" smtClean="0"/>
              <a:t>提供</a:t>
            </a:r>
            <a:r>
              <a:rPr lang="zh-TW" altLang="en-US" dirty="0" smtClean="0"/>
              <a:t>意見或提供資料者表達感謝之意</a:t>
            </a:r>
            <a:r>
              <a:rPr lang="zh-TW" altLang="en-US" dirty="0"/>
              <a:t>。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739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二</a:t>
            </a:r>
            <a:r>
              <a:rPr lang="en-US" altLang="zh-TW" dirty="0" smtClean="0"/>
              <a:t>.</a:t>
            </a:r>
            <a:r>
              <a:rPr lang="zh-TW" altLang="en-US" dirty="0" smtClean="0"/>
              <a:t>附註</a:t>
            </a:r>
            <a:r>
              <a:rPr lang="zh-TW" altLang="en-US" dirty="0"/>
              <a:t>的</a:t>
            </a:r>
            <a:r>
              <a:rPr lang="zh-TW" altLang="en-US" dirty="0" smtClean="0"/>
              <a:t>位置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隨文附註：僅限於註明出處或簡單的說明。</a:t>
            </a:r>
            <a:endParaRPr lang="en-US" altLang="zh-TW" dirty="0" smtClean="0"/>
          </a:p>
          <a:p>
            <a:r>
              <a:rPr lang="zh-TW" altLang="en-US" dirty="0" smtClean="0"/>
              <a:t>當頁附註：直排者附於左邊，橫排者附於下端。</a:t>
            </a:r>
            <a:endParaRPr lang="en-US" altLang="zh-TW" dirty="0" smtClean="0"/>
          </a:p>
          <a:p>
            <a:r>
              <a:rPr lang="zh-TW" altLang="en-US" dirty="0" smtClean="0"/>
              <a:t>文末附註：單篇論文附</a:t>
            </a:r>
            <a:r>
              <a:rPr lang="zh-TW" altLang="en-US" dirty="0"/>
              <a:t>於</a:t>
            </a:r>
            <a:r>
              <a:rPr lang="zh-TW" altLang="en-US" dirty="0" smtClean="0"/>
              <a:t>文末，有章節之專著，附於章末或節末均可，視其篇幅，置於</a:t>
            </a:r>
            <a:r>
              <a:rPr lang="zh-TW" altLang="en-US" dirty="0"/>
              <a:t>節</a:t>
            </a:r>
            <a:r>
              <a:rPr lang="zh-TW" altLang="en-US" dirty="0" smtClean="0"/>
              <a:t>後較為方便。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545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二</a:t>
            </a:r>
            <a:r>
              <a:rPr lang="en-US" altLang="zh-TW" dirty="0" smtClean="0"/>
              <a:t>.</a:t>
            </a:r>
            <a:r>
              <a:rPr lang="zh-TW" altLang="en-US" dirty="0" smtClean="0"/>
              <a:t>附註</a:t>
            </a:r>
            <a:r>
              <a:rPr lang="zh-TW" altLang="en-US" dirty="0"/>
              <a:t>的</a:t>
            </a:r>
            <a:r>
              <a:rPr lang="zh-TW" altLang="en-US" dirty="0" smtClean="0"/>
              <a:t>位置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49038" y="1556792"/>
            <a:ext cx="9217024" cy="4525962"/>
          </a:xfrm>
        </p:spPr>
        <p:txBody>
          <a:bodyPr/>
          <a:lstStyle/>
          <a:p>
            <a:r>
              <a:rPr lang="zh-TW" altLang="en-US" dirty="0" smtClean="0"/>
              <a:t>隨文附註：僅限於註明出處或簡單的說明。</a:t>
            </a:r>
            <a:endParaRPr lang="en-US" altLang="zh-TW" dirty="0" smtClean="0"/>
          </a:p>
          <a:p>
            <a:r>
              <a:rPr lang="zh-TW" altLang="en-US" dirty="0" smtClean="0">
                <a:solidFill>
                  <a:srgbClr val="FF0000"/>
                </a:solidFill>
              </a:rPr>
              <a:t>當頁附註：直排者附於左邊，橫排者附於下端。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r>
              <a:rPr lang="zh-TW" altLang="en-US" dirty="0" smtClean="0"/>
              <a:t>文末附註：單篇論文附</a:t>
            </a:r>
            <a:r>
              <a:rPr lang="zh-TW" altLang="en-US" dirty="0"/>
              <a:t>於</a:t>
            </a:r>
            <a:r>
              <a:rPr lang="zh-TW" altLang="en-US" dirty="0" smtClean="0"/>
              <a:t>文末，有章節之專著，附於章末或節末均可，視其篇幅，置於</a:t>
            </a:r>
            <a:r>
              <a:rPr lang="zh-TW" altLang="en-US" dirty="0"/>
              <a:t>節</a:t>
            </a:r>
            <a:r>
              <a:rPr lang="zh-TW" altLang="en-US" dirty="0" smtClean="0"/>
              <a:t>後較為方便。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9326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附註編號的位置（</a:t>
            </a:r>
            <a:r>
              <a:rPr lang="en-US" altLang="zh-TW" dirty="0" smtClean="0"/>
              <a:t>p.196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目前各期刊規範，大抵以</a:t>
            </a:r>
            <a:r>
              <a:rPr lang="zh-TW" altLang="en-US" dirty="0" smtClean="0">
                <a:solidFill>
                  <a:srgbClr val="FF0000"/>
                </a:solidFill>
              </a:rPr>
              <a:t>標點後為主</a:t>
            </a:r>
            <a:r>
              <a:rPr lang="zh-TW" altLang="en-US" dirty="0" smtClean="0"/>
              <a:t>，避免隨意夾雜於文字間。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6026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</a:t>
            </a:r>
            <a:r>
              <a:rPr lang="en-US" altLang="zh-TW" dirty="0" smtClean="0"/>
              <a:t>.</a:t>
            </a:r>
            <a:r>
              <a:rPr lang="zh-TW" altLang="en-US" dirty="0" smtClean="0"/>
              <a:t>附註的類別</a:t>
            </a:r>
            <a:r>
              <a:rPr lang="en-US" altLang="zh-TW" dirty="0" smtClean="0"/>
              <a:t>(p.197)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15616" y="1554163"/>
            <a:ext cx="7875984" cy="4525962"/>
          </a:xfrm>
        </p:spPr>
        <p:txBody>
          <a:bodyPr/>
          <a:lstStyle/>
          <a:p>
            <a:r>
              <a:rPr lang="zh-TW" altLang="en-US" dirty="0" smtClean="0"/>
              <a:t>資料性的附註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說明索引資料之出處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提示相關資料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提示原文資料</a:t>
            </a:r>
            <a:endParaRPr lang="en-US" altLang="zh-TW" dirty="0" smtClean="0"/>
          </a:p>
          <a:p>
            <a:r>
              <a:rPr lang="zh-TW" altLang="en-US" dirty="0" smtClean="0"/>
              <a:t>說明性的附註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補充論點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訂正前人錯誤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感謝前人資料或</a:t>
            </a:r>
            <a:r>
              <a:rPr lang="zh-TW" altLang="en-US" dirty="0"/>
              <a:t>意見</a:t>
            </a:r>
          </a:p>
        </p:txBody>
      </p:sp>
    </p:spTree>
    <p:extLst>
      <p:ext uri="{BB962C8B-B14F-4D97-AF65-F5344CB8AC3E}">
        <p14:creationId xmlns:p14="http://schemas.microsoft.com/office/powerpoint/2010/main" val="213815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四</a:t>
            </a:r>
            <a:r>
              <a:rPr lang="en-US" altLang="zh-TW" dirty="0" smtClean="0"/>
              <a:t>.</a:t>
            </a:r>
            <a:r>
              <a:rPr lang="zh-TW" altLang="en-US" dirty="0" smtClean="0"/>
              <a:t>附註</a:t>
            </a:r>
            <a:r>
              <a:rPr lang="zh-TW" altLang="en-US" dirty="0"/>
              <a:t>的目錄項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554163"/>
            <a:ext cx="8812088" cy="4525962"/>
          </a:xfrm>
        </p:spPr>
        <p:txBody>
          <a:bodyPr/>
          <a:lstStyle/>
          <a:p>
            <a:r>
              <a:rPr lang="zh-TW" altLang="en-US" dirty="0"/>
              <a:t>再次引用</a:t>
            </a:r>
            <a:r>
              <a:rPr lang="en-US" altLang="zh-TW" dirty="0"/>
              <a:t>(p.212)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編號接續：同前註。</a:t>
            </a:r>
            <a:r>
              <a:rPr lang="en-US" altLang="zh-TW" dirty="0" smtClean="0"/>
              <a:t>/</a:t>
            </a:r>
            <a:r>
              <a:rPr lang="zh-TW" altLang="en-US" dirty="0" smtClean="0"/>
              <a:t>同前註，頁**。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編號不接續：同註</a:t>
            </a:r>
            <a:r>
              <a:rPr lang="en-US" altLang="zh-TW" dirty="0" smtClean="0"/>
              <a:t>1</a:t>
            </a:r>
            <a:r>
              <a:rPr lang="zh-TW" altLang="en-US" dirty="0" smtClean="0"/>
              <a:t>，第</a:t>
            </a:r>
            <a:r>
              <a:rPr lang="en-US" altLang="zh-TW" dirty="0" smtClean="0"/>
              <a:t>3</a:t>
            </a:r>
            <a:r>
              <a:rPr lang="zh-TW" altLang="en-US" dirty="0" smtClean="0"/>
              <a:t>章</a:t>
            </a:r>
            <a:r>
              <a:rPr lang="en-US" altLang="zh-TW" dirty="0" smtClean="0"/>
              <a:t>〈</a:t>
            </a:r>
            <a:r>
              <a:rPr lang="zh-TW" altLang="en-US" dirty="0" smtClean="0"/>
              <a:t>＊＊＊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，頁＊＊。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4742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轉引資料（二手）</a:t>
            </a:r>
            <a:r>
              <a:rPr lang="en-US" altLang="zh-TW" dirty="0" smtClean="0"/>
              <a:t>p.213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所引資料並非親見，係轉引自他書者。</a:t>
            </a:r>
            <a:endParaRPr lang="en-US" altLang="zh-TW" dirty="0" smtClean="0"/>
          </a:p>
          <a:p>
            <a:r>
              <a:rPr lang="zh-TW" altLang="en-US" dirty="0" smtClean="0"/>
              <a:t>除非資料已亡佚，或確實找不到，否則應儘量避免轉引。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1722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219256" cy="5178425"/>
          </a:xfrm>
        </p:spPr>
        <p:txBody>
          <a:bodyPr/>
          <a:lstStyle/>
          <a:p>
            <a:r>
              <a:rPr lang="zh-TW" altLang="en-US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例：</a:t>
            </a:r>
            <a:r>
              <a:rPr lang="zh-TW" altLang="zh-TW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中國政治自從秦代一統帝國，在中央集權的制度下，士人往往負擔著沉重的壓抑感。例如，漢順帝曾警告士人樊英說：「朕能生君，能殺君；能貴君，能賤君；能富君，君何以慢朕命？」</a:t>
            </a:r>
            <a:r>
              <a:rPr lang="en-US" altLang="zh-TW" b="1" baseline="30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1</a:t>
            </a:r>
            <a:r>
              <a:rPr lang="zh-TW" altLang="zh-TW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endParaRPr lang="en-US" altLang="zh-TW" b="1" dirty="0" smtClean="0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【註】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en-US" altLang="zh-TW" b="1" baseline="30000" dirty="0" smtClean="0"/>
              <a:t>1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參見</a:t>
            </a:r>
            <a:r>
              <a:rPr lang="zh-TW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《後漢書‧樊英傳》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，轉引自許芳紅〈「士不遇」文學主題成因初探〉，淮陰師範學院學報第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21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卷第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期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(1999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，頁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60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endParaRPr lang="zh-TW" altLang="en-US" dirty="0" smtClean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10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引用</a:t>
            </a:r>
            <a:r>
              <a:rPr lang="zh-TW" altLang="en-US" dirty="0"/>
              <a:t>電</a:t>
            </a:r>
            <a:r>
              <a:rPr lang="zh-TW" altLang="en-US" dirty="0" smtClean="0"/>
              <a:t>子資</a:t>
            </a:r>
            <a:r>
              <a:rPr lang="zh-TW" altLang="en-US" dirty="0"/>
              <a:t>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引用 </a:t>
            </a:r>
            <a:r>
              <a:rPr lang="en-US" altLang="zh-TW" dirty="0" smtClean="0">
                <a:solidFill>
                  <a:srgbClr val="FF0000"/>
                </a:solidFill>
              </a:rPr>
              <a:t>O</a:t>
            </a:r>
            <a:r>
              <a:rPr lang="zh-TW" altLang="en-US" dirty="0" smtClean="0">
                <a:solidFill>
                  <a:srgbClr val="FF0000"/>
                </a:solidFill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</a:rPr>
              <a:t>O</a:t>
            </a:r>
            <a:r>
              <a:rPr lang="zh-TW" altLang="en-US" dirty="0" smtClean="0">
                <a:solidFill>
                  <a:srgbClr val="FF0000"/>
                </a:solidFill>
              </a:rPr>
              <a:t> 百科</a:t>
            </a:r>
            <a:r>
              <a:rPr lang="zh-TW" altLang="en-US" dirty="0" smtClean="0"/>
              <a:t>（非嚴謹學術資料盡量避免）</a:t>
            </a:r>
            <a:endParaRPr lang="en-US" altLang="zh-TW" dirty="0" smtClean="0"/>
          </a:p>
          <a:p>
            <a:r>
              <a:rPr lang="zh-TW" altLang="en-US" dirty="0" smtClean="0"/>
              <a:t>引用學術資料庫（註明資料庫名稱、網址）</a:t>
            </a:r>
            <a:endParaRPr lang="en-US" altLang="zh-TW" dirty="0" smtClean="0"/>
          </a:p>
          <a:p>
            <a:r>
              <a:rPr lang="zh-TW" altLang="en-US" dirty="0" smtClean="0"/>
              <a:t>引用檢索網站（註明網站名稱、網址）</a:t>
            </a:r>
            <a:endParaRPr lang="en-US" altLang="zh-TW" dirty="0" smtClean="0"/>
          </a:p>
          <a:p>
            <a:r>
              <a:rPr lang="zh-TW" altLang="en-US" dirty="0" smtClean="0"/>
              <a:t>引自網頁</a:t>
            </a:r>
            <a:r>
              <a:rPr lang="en-US" altLang="zh-TW" dirty="0" smtClean="0"/>
              <a:t>(</a:t>
            </a:r>
            <a:r>
              <a:rPr lang="zh-TW" altLang="en-US" dirty="0" smtClean="0"/>
              <a:t>註明下載日期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0103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98072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dirty="0" smtClean="0">
                <a:solidFill>
                  <a:srgbClr val="FF0000"/>
                </a:solidFill>
              </a:rPr>
              <a:t>問題交流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34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旅程">
  <a:themeElements>
    <a:clrScheme name="旅程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旅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旅程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旅程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3742</TotalTime>
  <Words>2401</Words>
  <Application>Microsoft Office PowerPoint</Application>
  <PresentationFormat>如螢幕大小 (4:3)</PresentationFormat>
  <Paragraphs>197</Paragraphs>
  <Slides>48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48</vt:i4>
      </vt:variant>
    </vt:vector>
  </HeadingPairs>
  <TitlesOfParts>
    <vt:vector size="63" baseType="lpstr">
      <vt:lpstr>Yu Gothic Light</vt:lpstr>
      <vt:lpstr>Yu Gothic UI Light</vt:lpstr>
      <vt:lpstr>華康正顏楷體W5</vt:lpstr>
      <vt:lpstr>華康雅宋體</vt:lpstr>
      <vt:lpstr>微軟正黑體</vt:lpstr>
      <vt:lpstr>新細明體</vt:lpstr>
      <vt:lpstr>標楷體</vt:lpstr>
      <vt:lpstr>Arial</vt:lpstr>
      <vt:lpstr>Calibri</vt:lpstr>
      <vt:lpstr>Century Schoolbook</vt:lpstr>
      <vt:lpstr>Franklin Gothic Book</vt:lpstr>
      <vt:lpstr>Franklin Gothic Medium</vt:lpstr>
      <vt:lpstr>Wingdings</vt:lpstr>
      <vt:lpstr>Wingdings 2</vt:lpstr>
      <vt:lpstr>旅程</vt:lpstr>
      <vt:lpstr>論文寫作——期末報告</vt:lpstr>
      <vt:lpstr>大    綱</vt:lpstr>
      <vt:lpstr>大    綱</vt:lpstr>
      <vt:lpstr>第四講  論文寫作的方法 </vt:lpstr>
      <vt:lpstr>（一）擬定大綱</vt:lpstr>
      <vt:lpstr>大綱標題遣詞用語：</vt:lpstr>
      <vt:lpstr>範例1：</vt:lpstr>
      <vt:lpstr>PowerPoint 簡報</vt:lpstr>
      <vt:lpstr>PowerPoint 簡報</vt:lpstr>
      <vt:lpstr>（二）撰寫和修改     1.開始寫作：</vt:lpstr>
      <vt:lpstr>2.寫作心態與要點</vt:lpstr>
      <vt:lpstr>3.怎樣組織全文？ </vt:lpstr>
      <vt:lpstr>PowerPoint 簡報</vt:lpstr>
      <vt:lpstr>PowerPoint 簡報</vt:lpstr>
      <vt:lpstr>PowerPoint 簡報</vt:lpstr>
      <vt:lpstr>注意原則</vt:lpstr>
      <vt:lpstr>5.怎樣寫結論：</vt:lpstr>
      <vt:lpstr>6.抄襲——那些行為是抄襲？ </vt:lpstr>
      <vt:lpstr>如何經由引述而不落入抄襲，進而獲得資料內容的擴充？ </vt:lpstr>
      <vt:lpstr>PowerPoint 簡報</vt:lpstr>
      <vt:lpstr>PowerPoint 簡報</vt:lpstr>
      <vt:lpstr>PowerPoint 簡報</vt:lpstr>
      <vt:lpstr>第五講  論文的徵引</vt:lpstr>
      <vt:lpstr>一、引用文獻 </vt:lpstr>
      <vt:lpstr>引用的方式：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二.如何編製參考文獻 </vt:lpstr>
      <vt:lpstr>參考書目的編排次序</vt:lpstr>
      <vt:lpstr>範例一：錢基博《四書解題及其讀法研究》  參考書目</vt:lpstr>
      <vt:lpstr>PowerPoint 簡報</vt:lpstr>
      <vt:lpstr>PowerPoint 簡報</vt:lpstr>
      <vt:lpstr>編排方式 </vt:lpstr>
      <vt:lpstr>第六講　論文的附註</vt:lpstr>
      <vt:lpstr>一.附註的作用</vt:lpstr>
      <vt:lpstr>二.附註的位置</vt:lpstr>
      <vt:lpstr>二.附註的位置</vt:lpstr>
      <vt:lpstr>附註編號的位置（p.196）</vt:lpstr>
      <vt:lpstr>三.附註的類別(p.197)</vt:lpstr>
      <vt:lpstr>四.附註的目錄項 </vt:lpstr>
      <vt:lpstr>轉引資料（二手）p.213</vt:lpstr>
      <vt:lpstr>PowerPoint 簡報</vt:lpstr>
      <vt:lpstr>引用電子資源</vt:lpstr>
      <vt:lpstr>問題交流</vt:lpstr>
    </vt:vector>
  </TitlesOfParts>
  <Company>C.M.T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治學方法</dc:title>
  <dc:creator>SkyUN.Org</dc:creator>
  <cp:lastModifiedBy>Change</cp:lastModifiedBy>
  <cp:revision>543</cp:revision>
  <dcterms:created xsi:type="dcterms:W3CDTF">2012-07-09T11:24:23Z</dcterms:created>
  <dcterms:modified xsi:type="dcterms:W3CDTF">2018-11-16T21:50:53Z</dcterms:modified>
</cp:coreProperties>
</file>