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7"/>
  </p:notesMasterIdLst>
  <p:handoutMasterIdLst>
    <p:handoutMasterId r:id="rId38"/>
  </p:handoutMasterIdLst>
  <p:sldIdLst>
    <p:sldId id="257" r:id="rId2"/>
    <p:sldId id="282" r:id="rId3"/>
    <p:sldId id="292" r:id="rId4"/>
    <p:sldId id="294" r:id="rId5"/>
    <p:sldId id="295" r:id="rId6"/>
    <p:sldId id="297" r:id="rId7"/>
    <p:sldId id="296" r:id="rId8"/>
    <p:sldId id="298" r:id="rId9"/>
    <p:sldId id="293" r:id="rId10"/>
    <p:sldId id="258" r:id="rId11"/>
    <p:sldId id="259" r:id="rId12"/>
    <p:sldId id="260" r:id="rId13"/>
    <p:sldId id="284" r:id="rId14"/>
    <p:sldId id="289" r:id="rId15"/>
    <p:sldId id="290" r:id="rId16"/>
    <p:sldId id="291" r:id="rId17"/>
    <p:sldId id="285" r:id="rId18"/>
    <p:sldId id="286" r:id="rId19"/>
    <p:sldId id="288" r:id="rId20"/>
    <p:sldId id="287" r:id="rId21"/>
    <p:sldId id="283" r:id="rId22"/>
    <p:sldId id="262" r:id="rId23"/>
    <p:sldId id="263" r:id="rId24"/>
    <p:sldId id="264" r:id="rId25"/>
    <p:sldId id="271" r:id="rId26"/>
    <p:sldId id="274" r:id="rId27"/>
    <p:sldId id="299" r:id="rId28"/>
    <p:sldId id="300" r:id="rId29"/>
    <p:sldId id="302" r:id="rId30"/>
    <p:sldId id="301" r:id="rId31"/>
    <p:sldId id="303" r:id="rId32"/>
    <p:sldId id="304" r:id="rId33"/>
    <p:sldId id="305" r:id="rId34"/>
    <p:sldId id="279" r:id="rId35"/>
    <p:sldId id="280" r:id="rId36"/>
  </p:sldIdLst>
  <p:sldSz cx="9144000" cy="6858000" type="screen4x3"/>
  <p:notesSz cx="9926638" cy="679767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549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5622799" y="0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73E14-8119-4C40-9BDE-FCC81A0848F4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5622799" y="6456612"/>
            <a:ext cx="4301543" cy="34106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B28405-F52C-41A7-84F5-6A1EFA6DCB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36693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622799" y="0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CA3D56-FCE0-4E44-A9FF-599074DCE4C2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263900" y="509588"/>
            <a:ext cx="3398838" cy="25495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92665" y="3228896"/>
            <a:ext cx="7941310" cy="305895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622799" y="6456611"/>
            <a:ext cx="4301543" cy="339884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8BFA35-32D8-4BC3-8FC7-063D5A73E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999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B7310B-D6A7-4DBA-A085-5B7BB88BC00B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71575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SJIE4005%20Assignment%201%20Q%20and%20A.docx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SJIE4005%20Assignment%202%20Q%20and%20A.docx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://dera.ioe.ac.uk/23945/7/15-025_Redacted.pdf" TargetMode="Externa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hyperlink" Target="What%20were%20the%20faults%20with%20SEN.docx" TargetMode="External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mbudsman.org.uk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Medical%20model%20group%20discussion.docx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4" Type="http://schemas.openxmlformats.org/officeDocument/2006/relationships/image" Target="../media/image2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Negative%20press.pptx" TargetMode="Externa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6" Type="http://schemas.openxmlformats.org/officeDocument/2006/relationships/image" Target="../media/image25.png"/><Relationship Id="rId5" Type="http://schemas.openxmlformats.org/officeDocument/2006/relationships/hyperlink" Target="Social%20model%20group%20discussion.docx" TargetMode="Externa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5.xml"/><Relationship Id="rId5" Type="http://schemas.openxmlformats.org/officeDocument/2006/relationships/image" Target="../media/image29.png"/><Relationship Id="rId4" Type="http://schemas.openxmlformats.org/officeDocument/2006/relationships/hyperlink" Target="What%20do%20we%20mean%20by%20disability.docx" TargetMode="Externa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6.xml"/><Relationship Id="rId4" Type="http://schemas.openxmlformats.org/officeDocument/2006/relationships/image" Target="../media/image30.pn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mbudsman.org.uk/__data/assets/pdf_file/0019/33337/FDN-218144-Introduction-to-the-Social-and-Medical-Models-of-Disability.pdf" TargetMode="External"/><Relationship Id="rId2" Type="http://schemas.openxmlformats.org/officeDocument/2006/relationships/hyperlink" Target="https://assemblyinbrief.wordpress.com/2015/10/14/committee-to-carry-out-pre-legislative-scrutiny-of-draft-aln-bill/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cope.org.uk/support/professionals/learning-together/inclusive-learning/schools" TargetMode="External"/><Relationship Id="rId2" Type="http://schemas.openxmlformats.org/officeDocument/2006/relationships/hyperlink" Target="http://webarchive.nationalarchives.gov.uk/+/http:/www.cabinetoffice.gov.uk/media/cabinetoffice/strategy/assets/disabilit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definition-of-disability-under-equality-act-201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611560" y="404664"/>
            <a:ext cx="2448272" cy="3312039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611560" y="3861048"/>
            <a:ext cx="2448272" cy="93610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3275856" y="404664"/>
            <a:ext cx="2736304" cy="1656019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3275856" y="2520280"/>
            <a:ext cx="3384376" cy="227687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3275856" y="2155129"/>
            <a:ext cx="2736304" cy="265759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6156176" y="404664"/>
            <a:ext cx="2448272" cy="18833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804248" y="2420888"/>
            <a:ext cx="1800200" cy="165618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6804248" y="4149080"/>
            <a:ext cx="1800200" cy="64807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4841726"/>
            <a:ext cx="8424936" cy="891530"/>
          </a:xfrm>
        </p:spPr>
        <p:txBody>
          <a:bodyPr>
            <a:normAutofit/>
          </a:bodyPr>
          <a:lstStyle/>
          <a:p>
            <a:r>
              <a:rPr lang="en-GB" sz="4000" b="1" dirty="0" smtClean="0"/>
              <a:t>SJIE4005: Additional Needs in Context</a:t>
            </a:r>
            <a:endParaRPr lang="en-US" sz="40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555776" y="5733256"/>
            <a:ext cx="59046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By Ken Dicks and Heike Griffiths</a:t>
            </a:r>
          </a:p>
          <a:p>
            <a:r>
              <a:rPr lang="en-GB" sz="2800" b="1" dirty="0" smtClean="0"/>
              <a:t>Heike.Griffiths@uwtsd.ac.uk </a:t>
            </a:r>
            <a:endParaRPr lang="en-GB" sz="28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04990" y="517190"/>
            <a:ext cx="2161702" cy="2961531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318499" y="520781"/>
            <a:ext cx="2141933" cy="16064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7975" y="626404"/>
            <a:ext cx="1871589" cy="124772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4711" y="2694308"/>
            <a:ext cx="3166665" cy="187155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97960" y="2542592"/>
            <a:ext cx="1412776" cy="1412776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80726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Introductions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568952" cy="4525963"/>
          </a:xfrm>
        </p:spPr>
        <p:txBody>
          <a:bodyPr/>
          <a:lstStyle/>
          <a:p>
            <a:r>
              <a:rPr lang="en-GB" dirty="0" smtClean="0"/>
              <a:t>Who are we??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74747" y="4077072"/>
            <a:ext cx="2199620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5440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what is this module about?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Additional Needs in Context.</a:t>
            </a:r>
          </a:p>
          <a:p>
            <a:r>
              <a:rPr lang="en-GB" dirty="0" smtClean="0"/>
              <a:t>What is a need? Additional??</a:t>
            </a:r>
          </a:p>
          <a:p>
            <a:r>
              <a:rPr lang="en-GB" dirty="0" smtClean="0"/>
              <a:t>What context?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1" y="3356992"/>
            <a:ext cx="5380829" cy="2947913"/>
          </a:xfrm>
          <a:prstGeom prst="rect">
            <a:avLst/>
          </a:prstGeom>
          <a:effectLst>
            <a:softEdge rad="63500"/>
          </a:effectLst>
        </p:spPr>
      </p:pic>
    </p:spTree>
    <p:extLst>
      <p:ext uri="{BB962C8B-B14F-4D97-AF65-F5344CB8AC3E}">
        <p14:creationId xmlns:p14="http://schemas.microsoft.com/office/powerpoint/2010/main" val="14934408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Theoretical Approaches</a:t>
            </a:r>
          </a:p>
          <a:p>
            <a:r>
              <a:rPr lang="en-GB" dirty="0" smtClean="0"/>
              <a:t>UK Context/Welsh Context</a:t>
            </a:r>
          </a:p>
          <a:p>
            <a:r>
              <a:rPr lang="en-GB" dirty="0" smtClean="0"/>
              <a:t>Education/Early Intervention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40360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UK Context: Where are you?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6312" y="1668096"/>
            <a:ext cx="8711376" cy="518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2237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Welsh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ALN Reform (Devolution) – to be discussed in a later le4cture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9835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Theoretical Context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Continuum of Need</a:t>
            </a:r>
          </a:p>
          <a:p>
            <a:r>
              <a:rPr lang="en-GB" dirty="0" smtClean="0"/>
              <a:t>Different</a:t>
            </a:r>
            <a:r>
              <a:rPr lang="en-GB" dirty="0" smtClean="0"/>
              <a:t> </a:t>
            </a:r>
            <a:r>
              <a:rPr lang="en-GB" dirty="0" smtClean="0"/>
              <a:t>Models of Disability/Difference – today and directed study</a:t>
            </a:r>
          </a:p>
          <a:p>
            <a:r>
              <a:rPr lang="en-GB" dirty="0" smtClean="0"/>
              <a:t>Rights vs Needs - today</a:t>
            </a:r>
          </a:p>
          <a:p>
            <a:r>
              <a:rPr lang="en-GB" dirty="0" smtClean="0"/>
              <a:t>Maslow – What do you remember? </a:t>
            </a:r>
          </a:p>
          <a:p>
            <a:r>
              <a:rPr lang="en-GB" dirty="0" smtClean="0"/>
              <a:t>And anything else you can think of…..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22011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So, there is lots to talk about: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Shall we begin??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3539524"/>
            <a:ext cx="4392488" cy="235414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268760"/>
            <a:ext cx="3616796" cy="3616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2266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Module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To </a:t>
            </a:r>
            <a:r>
              <a:rPr lang="en-GB" dirty="0"/>
              <a:t>understand the nature of additional needs and the principles of early identification and intervention. </a:t>
            </a: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To understand the nature of additional needs and the principles of early identification and intervention.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2191" y="3110283"/>
            <a:ext cx="1847850" cy="24765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101" y="5114925"/>
            <a:ext cx="2619375" cy="174307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07538" y="2604615"/>
            <a:ext cx="2060848" cy="2060848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0652" y="2726021"/>
            <a:ext cx="2216274" cy="227431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6257" y="4725144"/>
            <a:ext cx="2333625" cy="1962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6401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Specific Learning Outcomes of SJIE4005.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628800"/>
            <a:ext cx="8712968" cy="3949899"/>
          </a:xfrm>
        </p:spPr>
        <p:txBody>
          <a:bodyPr>
            <a:noAutofit/>
          </a:bodyPr>
          <a:lstStyle/>
          <a:p>
            <a:r>
              <a:rPr lang="en-GB" sz="2800" dirty="0" smtClean="0"/>
              <a:t>Understand of the social model of disability and changing perceptions of additional needs relating to good practice in an inclusive and sustainable teaching and learning environment.</a:t>
            </a:r>
          </a:p>
          <a:p>
            <a:r>
              <a:rPr lang="en-GB" sz="2800" dirty="0" smtClean="0"/>
              <a:t>Explore the wide and complex spectrum of additional needs.</a:t>
            </a:r>
          </a:p>
          <a:p>
            <a:r>
              <a:rPr lang="en-GB" sz="2800" dirty="0" smtClean="0"/>
              <a:t>Discuss the nature of support offered to learners by a range of agencies, particularly at key transition points.</a:t>
            </a:r>
          </a:p>
        </p:txBody>
      </p:sp>
    </p:spTree>
    <p:extLst>
      <p:ext uri="{BB962C8B-B14F-4D97-AF65-F5344CB8AC3E}">
        <p14:creationId xmlns:p14="http://schemas.microsoft.com/office/powerpoint/2010/main" val="4126084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/>
          <a:lstStyle/>
          <a:p>
            <a:r>
              <a:rPr lang="en-GB" dirty="0" smtClean="0"/>
              <a:t>Assignment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579296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2000 word Case Study  (50</a:t>
            </a:r>
            <a:r>
              <a:rPr lang="en-GB" b="1" dirty="0"/>
              <a:t>%) (-/+ 10%).</a:t>
            </a:r>
          </a:p>
          <a:p>
            <a:pPr marL="0" indent="0">
              <a:buNone/>
            </a:pPr>
            <a:r>
              <a:rPr lang="en-GB" b="1" dirty="0" smtClean="0"/>
              <a:t>Submission date: </a:t>
            </a:r>
            <a:r>
              <a:rPr lang="en-GB" b="1" dirty="0" smtClean="0"/>
              <a:t>04.09.2019 </a:t>
            </a:r>
            <a:r>
              <a:rPr lang="en-GB" b="1" dirty="0" smtClean="0"/>
              <a:t>23:59</a:t>
            </a:r>
            <a:r>
              <a:rPr lang="en-GB" b="1" dirty="0" smtClean="0"/>
              <a:t>pm </a:t>
            </a:r>
            <a:r>
              <a:rPr lang="en-GB" b="1" dirty="0" smtClean="0"/>
              <a:t>via </a:t>
            </a:r>
            <a:r>
              <a:rPr lang="en-GB" b="1" dirty="0" err="1" smtClean="0"/>
              <a:t>Turnitin</a:t>
            </a:r>
            <a:endParaRPr lang="en-GB" b="1" dirty="0" smtClean="0"/>
          </a:p>
          <a:p>
            <a:r>
              <a:rPr lang="en-GB" b="1" dirty="0" smtClean="0"/>
              <a:t>Choose </a:t>
            </a:r>
            <a:r>
              <a:rPr lang="en-GB" b="1" dirty="0"/>
              <a:t>a pupil/group of pupils within your setting with an additional need/additional needs. Discuss the support provided and compare with the key </a:t>
            </a:r>
            <a:r>
              <a:rPr lang="en-GB" b="1" dirty="0" smtClean="0"/>
              <a:t>principles/approaches </a:t>
            </a:r>
            <a:r>
              <a:rPr lang="en-GB" b="1" dirty="0"/>
              <a:t>and policies that guide inclusive practice</a:t>
            </a:r>
            <a:r>
              <a:rPr lang="en-GB" b="1" dirty="0" smtClean="0"/>
              <a:t>.</a:t>
            </a:r>
          </a:p>
          <a:p>
            <a:pPr marL="0" indent="0">
              <a:buNone/>
            </a:pPr>
            <a:r>
              <a:rPr lang="en-US" sz="2000" dirty="0" smtClean="0"/>
              <a:t>There will be a template provided, so you will use headings. We will cover this in lecture3/4. </a:t>
            </a:r>
            <a:endParaRPr lang="en-GB" sz="20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627784" y="5589240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Any questions?</a:t>
            </a:r>
            <a:endParaRPr lang="en-GB" sz="3200" dirty="0"/>
          </a:p>
        </p:txBody>
      </p:sp>
      <p:pic>
        <p:nvPicPr>
          <p:cNvPr id="5" name="Picture 4">
            <a:hlinkClick r:id="rId2" action="ppaction://hlinkfile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059" y="5498138"/>
            <a:ext cx="676443" cy="676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3606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Poster Presentation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b="1" i="1" dirty="0"/>
              <a:t>10 minutes time </a:t>
            </a:r>
            <a:r>
              <a:rPr lang="en-GB" sz="2400" b="1" i="1" dirty="0" smtClean="0"/>
              <a:t>length</a:t>
            </a:r>
            <a:r>
              <a:rPr lang="en-US" sz="2400" dirty="0" smtClean="0"/>
              <a:t> </a:t>
            </a:r>
            <a:r>
              <a:rPr lang="en-GB" sz="2400" b="1" i="1" dirty="0" smtClean="0"/>
              <a:t>Poster Presentation (50%) (+/-</a:t>
            </a:r>
            <a:r>
              <a:rPr lang="en-GB" sz="2400" b="1" i="1" dirty="0"/>
              <a:t>10</a:t>
            </a:r>
            <a:r>
              <a:rPr lang="en-GB" sz="2400" b="1" i="1" dirty="0" smtClean="0"/>
              <a:t>%)</a:t>
            </a:r>
          </a:p>
          <a:p>
            <a:r>
              <a:rPr lang="en-GB" sz="2400" b="1" i="1" dirty="0" smtClean="0"/>
              <a:t>You will present in front of three peers (let me know if there is a barrier)</a:t>
            </a:r>
            <a:endParaRPr lang="en-GB" sz="2400" b="1" i="1" dirty="0"/>
          </a:p>
          <a:p>
            <a:pPr marL="0" indent="0">
              <a:buNone/>
            </a:pPr>
            <a:endParaRPr lang="en-GB" sz="2400" dirty="0" smtClean="0"/>
          </a:p>
          <a:p>
            <a:r>
              <a:rPr lang="en-GB" sz="2400" b="1" dirty="0" smtClean="0"/>
              <a:t>Question Title</a:t>
            </a:r>
            <a:r>
              <a:rPr lang="en-GB" sz="2400" b="1" dirty="0"/>
              <a:t>: </a:t>
            </a:r>
            <a:r>
              <a:rPr lang="en-GB" sz="2400" b="1" dirty="0" smtClean="0"/>
              <a:t>What is the social model of disability? Refer to reputable academic texts and to policies.</a:t>
            </a:r>
            <a:endParaRPr lang="en-GB" sz="2400" b="1" dirty="0"/>
          </a:p>
          <a:p>
            <a:endParaRPr lang="en-GB" b="1" dirty="0"/>
          </a:p>
          <a:p>
            <a:endParaRPr lang="en-GB" b="1" dirty="0"/>
          </a:p>
          <a:p>
            <a:endParaRPr lang="en-US" b="1" dirty="0"/>
          </a:p>
        </p:txBody>
      </p:sp>
      <p:sp>
        <p:nvSpPr>
          <p:cNvPr id="4" name="TextBox 3"/>
          <p:cNvSpPr txBox="1"/>
          <p:nvPr/>
        </p:nvSpPr>
        <p:spPr>
          <a:xfrm>
            <a:off x="2627784" y="5589240"/>
            <a:ext cx="27363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smtClean="0"/>
              <a:t>Any questions?</a:t>
            </a:r>
            <a:endParaRPr lang="en-GB" sz="3200" dirty="0"/>
          </a:p>
        </p:txBody>
      </p:sp>
      <p:pic>
        <p:nvPicPr>
          <p:cNvPr id="5" name="Picture 4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059" y="5498138"/>
            <a:ext cx="676443" cy="676443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60633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definitions… ALN - SEN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term ‘additional learning needs’ is used to identify pupils whose learning </a:t>
            </a:r>
            <a:r>
              <a:rPr lang="en-GB" dirty="0" smtClean="0"/>
              <a:t>needs are </a:t>
            </a:r>
            <a:r>
              <a:rPr lang="en-GB" dirty="0"/>
              <a:t>additional to the majority of their peers.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term ‘special educational </a:t>
            </a:r>
            <a:r>
              <a:rPr lang="en-GB" dirty="0" smtClean="0"/>
              <a:t>needs’ is a </a:t>
            </a:r>
            <a:r>
              <a:rPr lang="en-GB" dirty="0"/>
              <a:t>sub-category of additional learning needs, used to identify those learners who have</a:t>
            </a:r>
          </a:p>
          <a:p>
            <a:r>
              <a:rPr lang="en-GB" dirty="0"/>
              <a:t>severe, complex and/or specific learning difficulties as set out within the </a:t>
            </a:r>
            <a:r>
              <a:rPr lang="en-GB" dirty="0" smtClean="0"/>
              <a:t>Education Act </a:t>
            </a:r>
            <a:r>
              <a:rPr lang="en-GB" dirty="0"/>
              <a:t>1996 and the SEN Code of Practice for </a:t>
            </a:r>
            <a:r>
              <a:rPr lang="en-GB" dirty="0" smtClean="0"/>
              <a:t>Wales</a:t>
            </a:r>
            <a:endParaRPr lang="en-GB" dirty="0"/>
          </a:p>
          <a:p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5519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smtClean="0"/>
              <a:t>ALN Categories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lnSpcReduction="10000"/>
          </a:bodyPr>
          <a:lstStyle/>
          <a:p>
            <a:endParaRPr lang="en-GB" dirty="0" smtClean="0"/>
          </a:p>
          <a:p>
            <a:pPr marL="0" indent="0">
              <a:buNone/>
            </a:pPr>
            <a:r>
              <a:rPr lang="en-GB" dirty="0"/>
              <a:t>Pupils are more likely to have additional learning needs (ALN) </a:t>
            </a:r>
            <a:r>
              <a:rPr lang="en-GB" dirty="0" smtClean="0"/>
              <a:t>when belonging </a:t>
            </a:r>
            <a:r>
              <a:rPr lang="en-GB" dirty="0"/>
              <a:t>to vulnerable groups including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 smtClean="0"/>
              <a:t>minority </a:t>
            </a:r>
            <a:r>
              <a:rPr lang="en-GB" dirty="0"/>
              <a:t>ethnic groups;</a:t>
            </a:r>
          </a:p>
          <a:p>
            <a:r>
              <a:rPr lang="en-GB" dirty="0" smtClean="0"/>
              <a:t>refugees/asylum </a:t>
            </a:r>
            <a:r>
              <a:rPr lang="en-GB" dirty="0"/>
              <a:t>seekers</a:t>
            </a:r>
            <a:r>
              <a:rPr lang="en-GB" dirty="0" smtClean="0"/>
              <a:t>; </a:t>
            </a:r>
            <a:r>
              <a:rPr lang="en-GB" dirty="0"/>
              <a:t>migrant workers;</a:t>
            </a:r>
          </a:p>
          <a:p>
            <a:r>
              <a:rPr lang="en-GB" dirty="0" smtClean="0"/>
              <a:t>looked-after </a:t>
            </a:r>
            <a:r>
              <a:rPr lang="en-GB" dirty="0"/>
              <a:t>children (LAC);</a:t>
            </a:r>
          </a:p>
          <a:p>
            <a:r>
              <a:rPr lang="en-GB" dirty="0" smtClean="0"/>
              <a:t>young </a:t>
            </a:r>
            <a:r>
              <a:rPr lang="en-GB" dirty="0"/>
              <a:t>parents and pregnant young women;</a:t>
            </a:r>
          </a:p>
          <a:p>
            <a:r>
              <a:rPr lang="en-GB" dirty="0" smtClean="0"/>
              <a:t>young </a:t>
            </a:r>
            <a:r>
              <a:rPr lang="en-GB" dirty="0"/>
              <a:t>offenders;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20444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en-GB" sz="3200" dirty="0" smtClean="0"/>
              <a:t>ALN categories continued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53650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children </a:t>
            </a:r>
            <a:r>
              <a:rPr lang="en-GB" dirty="0"/>
              <a:t>and families in difficult circumstances;</a:t>
            </a:r>
          </a:p>
          <a:p>
            <a:r>
              <a:rPr lang="en-GB" dirty="0" smtClean="0"/>
              <a:t>pupils </a:t>
            </a:r>
            <a:r>
              <a:rPr lang="en-GB" dirty="0"/>
              <a:t>at risk of homophobic bullying;</a:t>
            </a:r>
          </a:p>
          <a:p>
            <a:r>
              <a:rPr lang="en-GB" dirty="0" smtClean="0"/>
              <a:t>young </a:t>
            </a:r>
            <a:r>
              <a:rPr lang="en-GB" dirty="0"/>
              <a:t>carers;</a:t>
            </a:r>
          </a:p>
          <a:p>
            <a:r>
              <a:rPr lang="en-GB" dirty="0" smtClean="0"/>
              <a:t>pupils </a:t>
            </a:r>
            <a:r>
              <a:rPr lang="en-GB" dirty="0"/>
              <a:t>educated otherwise than at school</a:t>
            </a:r>
            <a:r>
              <a:rPr lang="en-GB" dirty="0" smtClean="0"/>
              <a:t>;</a:t>
            </a:r>
          </a:p>
          <a:p>
            <a:r>
              <a:rPr lang="en-GB" dirty="0" smtClean="0"/>
              <a:t>pupils </a:t>
            </a:r>
            <a:r>
              <a:rPr lang="en-GB" dirty="0"/>
              <a:t>learning English as an additional language;</a:t>
            </a:r>
          </a:p>
          <a:p>
            <a:r>
              <a:rPr lang="en-GB" dirty="0" smtClean="0"/>
              <a:t>pupils </a:t>
            </a:r>
            <a:r>
              <a:rPr lang="en-GB" dirty="0"/>
              <a:t>with Basic Skills needs; and</a:t>
            </a:r>
          </a:p>
          <a:p>
            <a:r>
              <a:rPr lang="en-GB" dirty="0" smtClean="0"/>
              <a:t>gypsies </a:t>
            </a:r>
            <a:r>
              <a:rPr lang="en-GB" dirty="0"/>
              <a:t>and travellers.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66456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Thoughts…….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How many groups do you/your children belong to</a:t>
            </a:r>
            <a:r>
              <a:rPr lang="en-GB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endParaRPr lang="en-GB" dirty="0" smtClean="0"/>
          </a:p>
          <a:p>
            <a:pPr lvl="1"/>
            <a:endParaRPr lang="en-GB" dirty="0" smtClean="0"/>
          </a:p>
          <a:p>
            <a:pPr marL="400050" lvl="1" indent="0">
              <a:buNone/>
            </a:pPr>
            <a:r>
              <a:rPr lang="en-GB" dirty="0" smtClean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3645024"/>
            <a:ext cx="2706859" cy="168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4717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</a:t>
            </a:r>
            <a:r>
              <a:rPr lang="en-GB" dirty="0"/>
              <a:t>different </a:t>
            </a:r>
            <a:r>
              <a:rPr lang="en-GB" dirty="0" smtClean="0"/>
              <a:t>areas </a:t>
            </a:r>
            <a:r>
              <a:rPr lang="en-GB" dirty="0"/>
              <a:t>of SEND?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SEND Code of Practice sets out four main areas of SEND, these include: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communication and interaction needs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cognition and learning difficulties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social, emotional and mental health difficulties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sensory and/or physical needs</a:t>
            </a:r>
          </a:p>
        </p:txBody>
      </p:sp>
    </p:spTree>
    <p:extLst>
      <p:ext uri="{BB962C8B-B14F-4D97-AF65-F5344CB8AC3E}">
        <p14:creationId xmlns:p14="http://schemas.microsoft.com/office/powerpoint/2010/main" val="31600314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Needs and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if we called these ‘</a:t>
            </a:r>
            <a:r>
              <a:rPr lang="en-GB" i="1" dirty="0" smtClean="0"/>
              <a:t>needs and difficulties</a:t>
            </a:r>
            <a:r>
              <a:rPr lang="en-GB" dirty="0" smtClean="0"/>
              <a:t>’ ‘</a:t>
            </a:r>
            <a:r>
              <a:rPr lang="en-GB" u="sng" dirty="0" smtClean="0"/>
              <a:t>rights’</a:t>
            </a:r>
            <a:r>
              <a:rPr lang="en-GB" dirty="0" smtClean="0"/>
              <a:t>?</a:t>
            </a:r>
          </a:p>
          <a:p>
            <a:r>
              <a:rPr lang="en-GB" dirty="0"/>
              <a:t>communication and interaction </a:t>
            </a:r>
            <a:r>
              <a:rPr lang="en-GB" dirty="0" smtClean="0"/>
              <a:t>rights</a:t>
            </a:r>
            <a:endParaRPr lang="en-GB" dirty="0"/>
          </a:p>
          <a:p>
            <a:r>
              <a:rPr lang="en-GB" dirty="0"/>
              <a:t>cognition and learning </a:t>
            </a:r>
            <a:r>
              <a:rPr lang="en-GB" dirty="0" smtClean="0"/>
              <a:t>rights</a:t>
            </a:r>
            <a:endParaRPr lang="en-GB" dirty="0"/>
          </a:p>
          <a:p>
            <a:r>
              <a:rPr lang="en-GB" dirty="0"/>
              <a:t>social, emotional and mental health </a:t>
            </a:r>
            <a:r>
              <a:rPr lang="en-GB" dirty="0" smtClean="0"/>
              <a:t>rights</a:t>
            </a:r>
            <a:endParaRPr lang="en-GB" dirty="0"/>
          </a:p>
          <a:p>
            <a:r>
              <a:rPr lang="en-GB" dirty="0"/>
              <a:t>sensory and/or physical </a:t>
            </a:r>
            <a:r>
              <a:rPr lang="en-GB" dirty="0" smtClean="0"/>
              <a:t>rights</a:t>
            </a:r>
          </a:p>
          <a:p>
            <a:pPr marL="0" indent="0">
              <a:buNone/>
            </a:pPr>
            <a:r>
              <a:rPr lang="en-GB" dirty="0" smtClean="0"/>
              <a:t>Transformation from a needs based approach to a rights based approach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235487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274638"/>
            <a:ext cx="8229600" cy="57466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660232" y="537321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(Pia,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296995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5008" y="216440"/>
            <a:ext cx="8447472" cy="580484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2987824" y="5445224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(Pia,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7055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/>
          <a:lstStyle/>
          <a:p>
            <a:r>
              <a:rPr lang="en-GB" dirty="0" smtClean="0"/>
              <a:t>Additional Learning Needs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729916" y="1196752"/>
            <a:ext cx="756084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/>
              <a:t>Welsh Government is proposing to change the framewor</a:t>
            </a:r>
            <a:r>
              <a:rPr lang="en-GB" sz="2400" dirty="0" smtClean="0"/>
              <a:t>k</a:t>
            </a:r>
            <a:r>
              <a:rPr lang="en-GB" sz="2800" dirty="0" smtClean="0"/>
              <a:t> for Special Educational Needs to one for Additional Leaning Needs as outlined in a Research paper published in June 2015</a:t>
            </a:r>
            <a:endParaRPr lang="en-GB" sz="2800" dirty="0"/>
          </a:p>
        </p:txBody>
      </p:sp>
      <p:pic>
        <p:nvPicPr>
          <p:cNvPr id="4" name="Picture 3">
            <a:hlinkClick r:id="rId2"/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851920" y="2996952"/>
            <a:ext cx="978562" cy="9719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9552" y="4077072"/>
            <a:ext cx="80855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i="1" dirty="0" smtClean="0"/>
              <a:t>Read through the following extract and in groups discuss what the faults were with the previous system and what improvements the Government intends to make.</a:t>
            </a:r>
            <a:endParaRPr lang="en-GB" sz="2400" i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131840" y="5385571"/>
            <a:ext cx="994471" cy="968127"/>
          </a:xfrm>
          <a:prstGeom prst="rect">
            <a:avLst/>
          </a:prstGeom>
        </p:spPr>
      </p:pic>
      <p:pic>
        <p:nvPicPr>
          <p:cNvPr id="7" name="Picture 6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24142" y="5385571"/>
            <a:ext cx="939946" cy="9399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338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85686" y="2628603"/>
            <a:ext cx="5976664" cy="3378688"/>
          </a:xfrm>
        </p:spPr>
        <p:txBody>
          <a:bodyPr>
            <a:normAutofit lnSpcReduction="10000"/>
          </a:bodyPr>
          <a:lstStyle/>
          <a:p>
            <a:r>
              <a:rPr lang="en-US" sz="2800" dirty="0" smtClean="0"/>
              <a:t>Medical model of disability </a:t>
            </a:r>
          </a:p>
          <a:p>
            <a:r>
              <a:rPr lang="en-US" sz="2800" dirty="0" smtClean="0"/>
              <a:t>Social model of </a:t>
            </a:r>
            <a:r>
              <a:rPr lang="en-US" sz="2800" dirty="0" smtClean="0"/>
              <a:t>disability</a:t>
            </a:r>
          </a:p>
          <a:p>
            <a:r>
              <a:rPr lang="en-US" sz="2800" dirty="0" smtClean="0"/>
              <a:t>The Capabilities Model</a:t>
            </a:r>
            <a:r>
              <a:rPr lang="en-US" sz="2800" dirty="0" smtClean="0"/>
              <a:t> </a:t>
            </a:r>
            <a:endParaRPr lang="en-US" sz="2800" dirty="0" smtClean="0"/>
          </a:p>
          <a:p>
            <a:endParaRPr lang="en-US" sz="2800" dirty="0" smtClean="0"/>
          </a:p>
          <a:p>
            <a:r>
              <a:rPr lang="en-US" sz="2800" dirty="0" smtClean="0"/>
              <a:t>Implications for Policy and Practice </a:t>
            </a:r>
          </a:p>
          <a:p>
            <a:endParaRPr lang="en-US" sz="2800" dirty="0" smtClean="0"/>
          </a:p>
          <a:p>
            <a:r>
              <a:rPr lang="en-US" sz="2800" dirty="0" smtClean="0"/>
              <a:t>Links to inclusive practice </a:t>
            </a:r>
          </a:p>
          <a:p>
            <a:endParaRPr lang="en-US" sz="2800" dirty="0"/>
          </a:p>
        </p:txBody>
      </p:sp>
      <p:sp>
        <p:nvSpPr>
          <p:cNvPr id="5" name="Subtitle 4"/>
          <p:cNvSpPr txBox="1">
            <a:spLocks/>
          </p:cNvSpPr>
          <p:nvPr/>
        </p:nvSpPr>
        <p:spPr>
          <a:xfrm>
            <a:off x="1331640" y="332656"/>
            <a:ext cx="6400800" cy="91095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4400" b="1" dirty="0" smtClean="0"/>
              <a:t>Models of </a:t>
            </a:r>
            <a:r>
              <a:rPr lang="en-GB" sz="4400" b="1" dirty="0" smtClean="0"/>
              <a:t>Disability/Difference</a:t>
            </a:r>
            <a:endParaRPr lang="en-US" sz="44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1243608"/>
            <a:ext cx="784887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Models of disability define the way that </a:t>
            </a:r>
            <a:r>
              <a:rPr lang="en-GB" sz="2800" b="1" dirty="0" smtClean="0"/>
              <a:t>disability and difference </a:t>
            </a:r>
            <a:r>
              <a:rPr lang="en-GB" sz="2800" b="1" dirty="0" smtClean="0"/>
              <a:t>is seen and treated within society and organisations.</a:t>
            </a:r>
            <a:endParaRPr lang="en-GB" sz="28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88224" y="5373215"/>
            <a:ext cx="994471" cy="968127"/>
          </a:xfrm>
          <a:prstGeom prst="rect">
            <a:avLst/>
          </a:prstGeom>
        </p:spPr>
      </p:pic>
      <p:pic>
        <p:nvPicPr>
          <p:cNvPr id="8" name="Picture 7">
            <a:hlinkClick r:id="rId3"/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762351" y="5358608"/>
            <a:ext cx="1004124" cy="9973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576" y="1556792"/>
            <a:ext cx="7848872" cy="3456384"/>
          </a:xfrm>
        </p:spPr>
        <p:txBody>
          <a:bodyPr>
            <a:normAutofit/>
          </a:bodyPr>
          <a:lstStyle/>
          <a:p>
            <a:r>
              <a:rPr lang="en-US" sz="3200" dirty="0" smtClean="0"/>
              <a:t>Individualistic model</a:t>
            </a:r>
          </a:p>
          <a:p>
            <a:r>
              <a:rPr lang="en-US" sz="3200" dirty="0" smtClean="0"/>
              <a:t>Deficit approach </a:t>
            </a:r>
          </a:p>
          <a:p>
            <a:r>
              <a:rPr lang="en-US" sz="3200" dirty="0" smtClean="0"/>
              <a:t>Emphasis on the impairment rather than the person </a:t>
            </a:r>
          </a:p>
          <a:p>
            <a:r>
              <a:rPr lang="en-US" sz="3200" dirty="0" smtClean="0"/>
              <a:t>Passive receivers of services </a:t>
            </a:r>
          </a:p>
          <a:p>
            <a:r>
              <a:rPr lang="en-US" sz="3200" dirty="0" smtClean="0"/>
              <a:t>Dependent on medical care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Medical Model </a:t>
            </a:r>
            <a:endParaRPr lang="en-US" sz="4900" b="1" dirty="0">
              <a:effectLst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932040" y="5013176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 Larkin, 2011: 34-35</a:t>
            </a:r>
            <a:r>
              <a:rPr lang="en-US" dirty="0" smtClean="0"/>
              <a:t>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411760" y="573325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 smtClean="0"/>
              <a:t>What are advantages and disadvantages of a medical model of disability? </a:t>
            </a:r>
            <a:endParaRPr lang="en-GB" sz="2400" b="1" i="1" dirty="0"/>
          </a:p>
        </p:txBody>
      </p:sp>
      <p:pic>
        <p:nvPicPr>
          <p:cNvPr id="6" name="Picture 5">
            <a:hlinkClick r:id="rId3" action="ppaction://hlinkfile"/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1998" y="5810532"/>
            <a:ext cx="676443" cy="67644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Social Model </a:t>
            </a:r>
            <a:endParaRPr lang="en-US" sz="4900" b="1" dirty="0">
              <a:effectLst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99592" y="1196752"/>
            <a:ext cx="734481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Changes the focus away from the limitations caused by the impairment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Looks instead at the way that society creates disabling environments and barriers to participation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This includes:</a:t>
            </a:r>
            <a:endParaRPr lang="en-GB" sz="2800" dirty="0"/>
          </a:p>
        </p:txBody>
      </p:sp>
      <p:sp>
        <p:nvSpPr>
          <p:cNvPr id="6" name="TextBox 5"/>
          <p:cNvSpPr txBox="1"/>
          <p:nvPr/>
        </p:nvSpPr>
        <p:spPr>
          <a:xfrm>
            <a:off x="1835696" y="3717032"/>
            <a:ext cx="698477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Inaccessible education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Inaccessible working </a:t>
            </a:r>
            <a:r>
              <a:rPr lang="en-GB" sz="2800" dirty="0"/>
              <a:t>environments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Inaccessible transport &amp; public buildings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Negative images in the media </a:t>
            </a:r>
          </a:p>
        </p:txBody>
      </p:sp>
      <p:pic>
        <p:nvPicPr>
          <p:cNvPr id="7" name="Picture 6">
            <a:hlinkClick r:id="rId3" action="ppaction://hlinkpres?slideindex=1&amp;slidetitle="/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44408" y="4912797"/>
            <a:ext cx="676443" cy="676443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411760" y="5733256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 smtClean="0"/>
              <a:t>What are advantages and disadvantages of a social model of disability? </a:t>
            </a:r>
            <a:endParaRPr lang="en-GB" sz="2400" b="1" i="1" dirty="0"/>
          </a:p>
        </p:txBody>
      </p:sp>
      <p:pic>
        <p:nvPicPr>
          <p:cNvPr id="9" name="Picture 8">
            <a:hlinkClick r:id="rId5" action="ppaction://hlinkfile"/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91998" y="5810532"/>
            <a:ext cx="676443" cy="676443"/>
          </a:xfrm>
          <a:prstGeom prst="rect">
            <a:avLst/>
          </a:prstGeom>
        </p:spPr>
      </p:pic>
    </p:spTree>
    <p:custDataLst>
      <p:tags r:id="rId1"/>
    </p:custData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  <p:bldP spid="8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Voice of individuals heard </a:t>
            </a:r>
          </a:p>
          <a:p>
            <a:r>
              <a:rPr lang="en-US" dirty="0" smtClean="0"/>
              <a:t>Collective responsibility of society to address disabling environments </a:t>
            </a:r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Transport </a:t>
            </a:r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Built environment </a:t>
            </a:r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Attitudes, beliefs and values </a:t>
            </a:r>
            <a:endParaRPr lang="en-US" sz="2400" dirty="0" smtClean="0"/>
          </a:p>
          <a:p>
            <a:pPr>
              <a:buFont typeface="Courier New" pitchFamily="49" charset="0"/>
              <a:buChar char="o"/>
            </a:pPr>
            <a:r>
              <a:rPr lang="en-US" sz="2400" dirty="0" smtClean="0"/>
              <a:t>Language used</a:t>
            </a:r>
            <a:endParaRPr lang="en-US" sz="2400" dirty="0" smtClean="0"/>
          </a:p>
          <a:p>
            <a:r>
              <a:rPr lang="en-US" dirty="0" smtClean="0"/>
              <a:t>Self defined goals </a:t>
            </a:r>
          </a:p>
          <a:p>
            <a:r>
              <a:rPr lang="en-US" dirty="0" err="1" smtClean="0"/>
              <a:t>Emancipatory</a:t>
            </a:r>
            <a:r>
              <a:rPr lang="en-US" dirty="0" smtClean="0"/>
              <a:t> </a:t>
            </a:r>
          </a:p>
          <a:p>
            <a:pPr>
              <a:buNone/>
            </a:pPr>
            <a:endParaRPr lang="en-US" sz="2200" dirty="0" smtClean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Social Model </a:t>
            </a:r>
            <a:endParaRPr lang="en-US" sz="4900" b="1" dirty="0"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644008" y="5980638"/>
            <a:ext cx="38164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(Adapted from Larkin, 2011: 46)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5013176"/>
            <a:ext cx="422777" cy="42277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4525963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r>
              <a:rPr lang="en-US" dirty="0" smtClean="0"/>
              <a:t>Should be integral to government policy </a:t>
            </a:r>
          </a:p>
          <a:p>
            <a:r>
              <a:rPr lang="en-US" dirty="0" smtClean="0"/>
              <a:t>Not a denial of the value of appropriate medical intervention </a:t>
            </a:r>
          </a:p>
          <a:p>
            <a:r>
              <a:rPr lang="en-US" dirty="0" smtClean="0"/>
              <a:t>Draws attention to the limitations of individually based interventions in terms of empowerment and inclusion 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dirty="0" smtClean="0"/>
          </a:p>
        </p:txBody>
      </p:sp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en-US" sz="4900" b="1" dirty="0" smtClean="0">
                <a:effectLst/>
              </a:rPr>
              <a:t>Social Model </a:t>
            </a:r>
            <a:endParaRPr lang="en-US" sz="4900" b="1" dirty="0">
              <a:effectLst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48064" y="566124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Barnes 2007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>The Capabilities Approach (Nussbaum, 2001, 2011)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It is important to keep in mind that Nussbaum’s capabilities </a:t>
            </a:r>
            <a:r>
              <a:rPr lang="en-GB" dirty="0" smtClean="0"/>
              <a:t>approach is </a:t>
            </a:r>
            <a:r>
              <a:rPr lang="en-GB" dirty="0"/>
              <a:t>a partial and not a complete theory of justice.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10 capabilities </a:t>
            </a:r>
            <a:r>
              <a:rPr lang="en-GB" dirty="0" smtClean="0"/>
              <a:t>on Nussbaum’s </a:t>
            </a:r>
            <a:r>
              <a:rPr lang="en-GB" dirty="0"/>
              <a:t>list represent a minimum standard of justice. This means </a:t>
            </a:r>
            <a:r>
              <a:rPr lang="en-GB" dirty="0" smtClean="0"/>
              <a:t>that these </a:t>
            </a:r>
            <a:r>
              <a:rPr lang="en-GB" dirty="0"/>
              <a:t>are basic entitlements such that, without providing each and all of </a:t>
            </a:r>
            <a:r>
              <a:rPr lang="en-GB" dirty="0" err="1" smtClean="0"/>
              <a:t>them,a</a:t>
            </a:r>
            <a:r>
              <a:rPr lang="en-GB" dirty="0" smtClean="0"/>
              <a:t> </a:t>
            </a:r>
            <a:r>
              <a:rPr lang="en-GB" dirty="0"/>
              <a:t>society cannot lay claim to justice. </a:t>
            </a:r>
            <a:endParaRPr lang="en-GB" dirty="0" smtClean="0"/>
          </a:p>
          <a:p>
            <a:r>
              <a:rPr lang="en-GB" dirty="0" smtClean="0"/>
              <a:t>Hence</a:t>
            </a:r>
            <a:r>
              <a:rPr lang="en-GB" dirty="0"/>
              <a:t>, if a society neglects only </a:t>
            </a:r>
            <a:r>
              <a:rPr lang="en-GB" dirty="0" smtClean="0"/>
              <a:t>one of </a:t>
            </a:r>
            <a:r>
              <a:rPr lang="en-GB" dirty="0"/>
              <a:t>those capabilities, let us say the capability of emotion, this society is </a:t>
            </a:r>
            <a:r>
              <a:rPr lang="en-GB" dirty="0" smtClean="0"/>
              <a:t>not a </a:t>
            </a:r>
            <a:r>
              <a:rPr lang="en-GB" dirty="0"/>
              <a:t>just one. Every person needs to have the whole set of capabilities. 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sz="2600" dirty="0" smtClean="0"/>
              <a:t>(</a:t>
            </a:r>
            <a:r>
              <a:rPr lang="en-GB" sz="2600" dirty="0" err="1" smtClean="0"/>
              <a:t>Harnacke</a:t>
            </a:r>
            <a:r>
              <a:rPr lang="en-GB" sz="2600" dirty="0" smtClean="0"/>
              <a:t>, 2014, p.669)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189873086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The Capabilities Approach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The current version contains </a:t>
            </a:r>
            <a:r>
              <a:rPr lang="en-GB" dirty="0" smtClean="0"/>
              <a:t>10 central </a:t>
            </a:r>
            <a:r>
              <a:rPr lang="en-GB" dirty="0"/>
              <a:t>human capabilities: </a:t>
            </a:r>
            <a:endParaRPr lang="en-GB" dirty="0" smtClean="0"/>
          </a:p>
          <a:p>
            <a:r>
              <a:rPr lang="en-GB" dirty="0" smtClean="0"/>
              <a:t>life</a:t>
            </a:r>
            <a:r>
              <a:rPr lang="en-GB" dirty="0"/>
              <a:t>; </a:t>
            </a:r>
            <a:endParaRPr lang="en-GB" dirty="0" smtClean="0"/>
          </a:p>
          <a:p>
            <a:r>
              <a:rPr lang="en-GB" dirty="0" smtClean="0"/>
              <a:t>bodily </a:t>
            </a:r>
            <a:r>
              <a:rPr lang="en-GB" dirty="0"/>
              <a:t>health; </a:t>
            </a:r>
            <a:endParaRPr lang="en-GB" dirty="0" smtClean="0"/>
          </a:p>
          <a:p>
            <a:r>
              <a:rPr lang="en-GB" dirty="0" smtClean="0"/>
              <a:t>bodily</a:t>
            </a:r>
            <a:endParaRPr lang="en-GB" dirty="0"/>
          </a:p>
          <a:p>
            <a:r>
              <a:rPr lang="en-GB" dirty="0"/>
              <a:t>integrity; </a:t>
            </a:r>
            <a:endParaRPr lang="en-GB" dirty="0" smtClean="0"/>
          </a:p>
          <a:p>
            <a:r>
              <a:rPr lang="en-GB" dirty="0" smtClean="0"/>
              <a:t>senses</a:t>
            </a:r>
            <a:r>
              <a:rPr lang="en-GB" dirty="0"/>
              <a:t>, </a:t>
            </a:r>
            <a:endParaRPr lang="en-GB" dirty="0" smtClean="0"/>
          </a:p>
          <a:p>
            <a:r>
              <a:rPr lang="en-GB" dirty="0" smtClean="0"/>
              <a:t>imagination </a:t>
            </a:r>
            <a:r>
              <a:rPr lang="en-GB" dirty="0"/>
              <a:t>and thought; </a:t>
            </a:r>
            <a:endParaRPr lang="en-GB" dirty="0" smtClean="0"/>
          </a:p>
          <a:p>
            <a:r>
              <a:rPr lang="en-GB" dirty="0" smtClean="0"/>
              <a:t>emotions</a:t>
            </a:r>
            <a:r>
              <a:rPr lang="en-GB" dirty="0"/>
              <a:t>;</a:t>
            </a:r>
          </a:p>
          <a:p>
            <a:r>
              <a:rPr lang="en-GB" dirty="0"/>
              <a:t>practical reason; </a:t>
            </a:r>
            <a:endParaRPr lang="en-GB" dirty="0" smtClean="0"/>
          </a:p>
          <a:p>
            <a:r>
              <a:rPr lang="en-GB" dirty="0" smtClean="0"/>
              <a:t>affiliation</a:t>
            </a:r>
            <a:r>
              <a:rPr lang="en-GB" dirty="0"/>
              <a:t>; other species; </a:t>
            </a:r>
            <a:endParaRPr lang="en-GB" dirty="0" smtClean="0"/>
          </a:p>
          <a:p>
            <a:r>
              <a:rPr lang="en-GB" dirty="0" smtClean="0"/>
              <a:t>play</a:t>
            </a:r>
            <a:r>
              <a:rPr lang="en-GB" dirty="0"/>
              <a:t>; </a:t>
            </a:r>
            <a:endParaRPr lang="en-GB" dirty="0" smtClean="0"/>
          </a:p>
          <a:p>
            <a:r>
              <a:rPr lang="en-GB" dirty="0" smtClean="0"/>
              <a:t>and</a:t>
            </a:r>
            <a:endParaRPr lang="en-GB" dirty="0"/>
          </a:p>
          <a:p>
            <a:r>
              <a:rPr lang="en-GB" dirty="0"/>
              <a:t>control over one’s </a:t>
            </a:r>
            <a:r>
              <a:rPr lang="en-GB" dirty="0" smtClean="0"/>
              <a:t>environment </a:t>
            </a:r>
          </a:p>
          <a:p>
            <a:pPr marL="0" indent="0">
              <a:buNone/>
            </a:pPr>
            <a:r>
              <a:rPr lang="en-GB" dirty="0" smtClean="0"/>
              <a:t>(Nussbaum, 2011, cited in </a:t>
            </a:r>
            <a:r>
              <a:rPr lang="en-GB" dirty="0" err="1" smtClean="0"/>
              <a:t>Harnacke</a:t>
            </a:r>
            <a:r>
              <a:rPr lang="en-GB" dirty="0" smtClean="0"/>
              <a:t>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68508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Capabilities Approach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By providing a principled </a:t>
            </a:r>
            <a:r>
              <a:rPr lang="en-GB" sz="2400" dirty="0" smtClean="0"/>
              <a:t>approach that </a:t>
            </a:r>
            <a:r>
              <a:rPr lang="en-GB" sz="2400" dirty="0"/>
              <a:t>can underpin a human rights framework, it </a:t>
            </a:r>
            <a:r>
              <a:rPr lang="en-GB" sz="2400" dirty="0" smtClean="0"/>
              <a:t>has responded </a:t>
            </a:r>
            <a:r>
              <a:rPr lang="en-GB" sz="2400" dirty="0"/>
              <a:t>to some of the problems with the social </a:t>
            </a:r>
            <a:r>
              <a:rPr lang="en-GB" sz="2400" dirty="0" smtClean="0"/>
              <a:t>model (Norwich, 2014).</a:t>
            </a:r>
          </a:p>
          <a:p>
            <a:r>
              <a:rPr lang="en-GB" sz="2400" dirty="0"/>
              <a:t>A capability approach is intended to maximise agency and can be used to describe the extent to which individuals are able to use limited resources to build a satisfying and enjoyable </a:t>
            </a:r>
            <a:r>
              <a:rPr lang="en-GB" sz="2400" dirty="0" smtClean="0"/>
              <a:t>life (Stella, Corry, 2017, p.448).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046651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/>
              <a:t>It’s cool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capabilities </a:t>
            </a:r>
            <a:r>
              <a:rPr lang="en-GB" dirty="0" smtClean="0"/>
              <a:t>approach does </a:t>
            </a:r>
            <a:r>
              <a:rPr lang="en-GB" dirty="0"/>
              <a:t>not dictate how to lead one’s life and thereby </a:t>
            </a:r>
            <a:r>
              <a:rPr lang="en-GB" dirty="0" smtClean="0"/>
              <a:t>does not </a:t>
            </a:r>
            <a:r>
              <a:rPr lang="en-GB" dirty="0"/>
              <a:t>privilege a particular account of the good </a:t>
            </a:r>
            <a:r>
              <a:rPr lang="en-GB" dirty="0" smtClean="0"/>
              <a:t>life. </a:t>
            </a:r>
          </a:p>
          <a:p>
            <a:r>
              <a:rPr lang="en-GB" dirty="0" smtClean="0"/>
              <a:t>The reason </a:t>
            </a:r>
            <a:r>
              <a:rPr lang="en-GB" dirty="0"/>
              <a:t>for this liberal, anti-paternalist </a:t>
            </a:r>
            <a:r>
              <a:rPr lang="en-GB" dirty="0" smtClean="0"/>
              <a:t>attitude </a:t>
            </a:r>
            <a:r>
              <a:rPr lang="en-GB" dirty="0"/>
              <a:t>lies </a:t>
            </a:r>
            <a:r>
              <a:rPr lang="en-GB" dirty="0" smtClean="0"/>
              <a:t>in the </a:t>
            </a:r>
            <a:r>
              <a:rPr lang="en-GB" dirty="0"/>
              <a:t>regard for human </a:t>
            </a:r>
            <a:r>
              <a:rPr lang="en-GB" dirty="0" smtClean="0"/>
              <a:t>dignity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 smtClean="0"/>
              <a:t>(</a:t>
            </a:r>
            <a:r>
              <a:rPr lang="en-GB" sz="1800" dirty="0" err="1" smtClean="0"/>
              <a:t>Harnacke</a:t>
            </a:r>
            <a:r>
              <a:rPr lang="en-GB" sz="1800" dirty="0" smtClean="0"/>
              <a:t>, 2014)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43880543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Summary of the approaches/models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929411"/>
          </a:xfrm>
        </p:spPr>
        <p:txBody>
          <a:bodyPr>
            <a:noAutofit/>
          </a:bodyPr>
          <a:lstStyle/>
          <a:p>
            <a:r>
              <a:rPr lang="en-GB" sz="1600" dirty="0"/>
              <a:t>Here, it is more important to comprehend that </a:t>
            </a:r>
            <a:r>
              <a:rPr lang="en-GB" sz="1600" dirty="0" smtClean="0"/>
              <a:t>the general </a:t>
            </a:r>
            <a:r>
              <a:rPr lang="en-GB" sz="1600" dirty="0"/>
              <a:t>understanding of disability within the capabilities approach establishes a strong link to the </a:t>
            </a:r>
            <a:r>
              <a:rPr lang="en-GB" sz="1600" dirty="0" smtClean="0"/>
              <a:t>social model </a:t>
            </a:r>
            <a:r>
              <a:rPr lang="en-GB" sz="1600" dirty="0"/>
              <a:t>of disability. The social model of disability </a:t>
            </a:r>
            <a:r>
              <a:rPr lang="en-GB" sz="1600" dirty="0" smtClean="0"/>
              <a:t>is the </a:t>
            </a:r>
            <a:r>
              <a:rPr lang="en-GB" sz="1600" dirty="0"/>
              <a:t>now preeminent model to explain disability </a:t>
            </a:r>
            <a:r>
              <a:rPr lang="en-GB" sz="1600" dirty="0" smtClean="0"/>
              <a:t>in scholar </a:t>
            </a:r>
            <a:r>
              <a:rPr lang="en-GB" sz="1600" dirty="0"/>
              <a:t>and advocacy work. </a:t>
            </a:r>
            <a:endParaRPr lang="en-GB" sz="1600" dirty="0" smtClean="0"/>
          </a:p>
          <a:p>
            <a:r>
              <a:rPr lang="en-GB" sz="1600" dirty="0" smtClean="0"/>
              <a:t>In </a:t>
            </a:r>
            <a:r>
              <a:rPr lang="en-GB" sz="1600" dirty="0"/>
              <a:t>a nutshell, it </a:t>
            </a:r>
            <a:r>
              <a:rPr lang="en-GB" sz="1600" dirty="0" smtClean="0"/>
              <a:t>claims that </a:t>
            </a:r>
            <a:r>
              <a:rPr lang="en-GB" sz="1600" dirty="0"/>
              <a:t>disability results from an interaction </a:t>
            </a:r>
            <a:r>
              <a:rPr lang="en-GB" sz="1600" dirty="0" smtClean="0"/>
              <a:t>between a </a:t>
            </a:r>
            <a:r>
              <a:rPr lang="en-GB" sz="1600" dirty="0"/>
              <a:t>characteristic of a person and the </a:t>
            </a:r>
            <a:r>
              <a:rPr lang="en-GB" sz="1600" dirty="0" smtClean="0"/>
              <a:t>environment.</a:t>
            </a:r>
            <a:endParaRPr lang="en-GB" sz="1600" dirty="0"/>
          </a:p>
          <a:p>
            <a:r>
              <a:rPr lang="en-GB" sz="1600" dirty="0" smtClean="0"/>
              <a:t>The </a:t>
            </a:r>
            <a:r>
              <a:rPr lang="en-GB" sz="1600" dirty="0"/>
              <a:t>importance </a:t>
            </a:r>
            <a:r>
              <a:rPr lang="en-GB" sz="1600" dirty="0" smtClean="0"/>
              <a:t>of this </a:t>
            </a:r>
            <a:r>
              <a:rPr lang="en-GB" sz="1600" dirty="0"/>
              <a:t>understanding cannot be underestimated, especially in light of the older medical model of </a:t>
            </a:r>
            <a:r>
              <a:rPr lang="en-GB" sz="1600" dirty="0" smtClean="0"/>
              <a:t>disability, which </a:t>
            </a:r>
            <a:r>
              <a:rPr lang="en-GB" sz="1600" dirty="0"/>
              <a:t>used to be the prevailing view about </a:t>
            </a:r>
            <a:r>
              <a:rPr lang="en-GB" sz="1600" dirty="0" smtClean="0"/>
              <a:t>disability until </a:t>
            </a:r>
            <a:r>
              <a:rPr lang="en-GB" sz="1600" dirty="0"/>
              <a:t>the late </a:t>
            </a:r>
            <a:r>
              <a:rPr lang="en-GB" sz="1600" dirty="0" smtClean="0"/>
              <a:t>1980s. This </a:t>
            </a:r>
            <a:r>
              <a:rPr lang="en-GB" sz="1600" dirty="0"/>
              <a:t>model was — and is — </a:t>
            </a:r>
            <a:r>
              <a:rPr lang="en-GB" sz="1600" dirty="0" smtClean="0"/>
              <a:t>not often </a:t>
            </a:r>
            <a:r>
              <a:rPr lang="en-GB" sz="1600" dirty="0"/>
              <a:t>defended, but rather adopted </a:t>
            </a:r>
            <a:r>
              <a:rPr lang="en-GB" sz="1600" dirty="0" smtClean="0"/>
              <a:t>unreflectively.</a:t>
            </a:r>
            <a:endParaRPr lang="en-GB" sz="1600" dirty="0"/>
          </a:p>
          <a:p>
            <a:r>
              <a:rPr lang="en-GB" sz="1600" dirty="0"/>
              <a:t>Here, limitations that people with disabilities face </a:t>
            </a:r>
            <a:r>
              <a:rPr lang="en-GB" sz="1600" dirty="0" err="1" smtClean="0"/>
              <a:t>areregarded</a:t>
            </a:r>
            <a:r>
              <a:rPr lang="en-GB" sz="1600" dirty="0" smtClean="0"/>
              <a:t> </a:t>
            </a:r>
            <a:r>
              <a:rPr lang="en-GB" sz="1600" dirty="0"/>
              <a:t>as solely a consequence of an inherent attribute of the individual. That means, disability </a:t>
            </a:r>
            <a:r>
              <a:rPr lang="en-GB" sz="1600" dirty="0" smtClean="0"/>
              <a:t>would be </a:t>
            </a:r>
            <a:r>
              <a:rPr lang="en-GB" sz="1600" dirty="0"/>
              <a:t>explained by pointing at limitations, </a:t>
            </a:r>
            <a:r>
              <a:rPr lang="en-GB" sz="1600" dirty="0" smtClean="0"/>
              <a:t>weaknesses, or </a:t>
            </a:r>
            <a:r>
              <a:rPr lang="en-GB" sz="1600" dirty="0"/>
              <a:t>other negative deviations that can be found in </a:t>
            </a:r>
            <a:r>
              <a:rPr lang="en-GB" sz="1600" dirty="0" smtClean="0"/>
              <a:t>the individuals </a:t>
            </a:r>
            <a:r>
              <a:rPr lang="en-GB" sz="1600" dirty="0"/>
              <a:t>themselves. </a:t>
            </a:r>
            <a:endParaRPr lang="en-GB" sz="1600" dirty="0" smtClean="0"/>
          </a:p>
          <a:p>
            <a:r>
              <a:rPr lang="en-GB" sz="1600" dirty="0" smtClean="0"/>
              <a:t>The </a:t>
            </a:r>
            <a:r>
              <a:rPr lang="en-GB" sz="1600" dirty="0"/>
              <a:t>social model of disability brought a change about insofar as this </a:t>
            </a:r>
            <a:r>
              <a:rPr lang="en-GB" sz="1600" dirty="0" smtClean="0"/>
              <a:t>approach was </a:t>
            </a:r>
            <a:r>
              <a:rPr lang="en-GB" sz="1600" dirty="0"/>
              <a:t>considered as </a:t>
            </a:r>
            <a:r>
              <a:rPr lang="en-GB" sz="1600" dirty="0" err="1"/>
              <a:t>shortsighted</a:t>
            </a:r>
            <a:r>
              <a:rPr lang="en-GB" sz="1600" dirty="0"/>
              <a:t>. It is argued that </a:t>
            </a:r>
            <a:r>
              <a:rPr lang="en-GB" sz="1600" dirty="0" smtClean="0"/>
              <a:t>what makes </a:t>
            </a:r>
            <a:r>
              <a:rPr lang="en-GB" sz="1600" dirty="0"/>
              <a:t>a person disabled is not some inherent trait </a:t>
            </a:r>
            <a:r>
              <a:rPr lang="en-GB" sz="1600" dirty="0" smtClean="0"/>
              <a:t>of that </a:t>
            </a:r>
            <a:r>
              <a:rPr lang="en-GB" sz="1600" dirty="0"/>
              <a:t>person, but only the interaction between a </a:t>
            </a:r>
            <a:r>
              <a:rPr lang="en-GB" sz="1600" dirty="0" smtClean="0"/>
              <a:t>trait of </a:t>
            </a:r>
            <a:r>
              <a:rPr lang="en-GB" sz="1600" dirty="0"/>
              <a:t>a person and the environment wherein that </a:t>
            </a:r>
            <a:r>
              <a:rPr lang="en-GB" sz="1600" dirty="0" smtClean="0"/>
              <a:t>person lives. </a:t>
            </a:r>
            <a:r>
              <a:rPr lang="en-GB" sz="1600" dirty="0"/>
              <a:t>It is the environment together with an impairment that disables a person and not the person </a:t>
            </a:r>
            <a:r>
              <a:rPr lang="en-GB" sz="1600" dirty="0" smtClean="0"/>
              <a:t>who is </a:t>
            </a:r>
            <a:r>
              <a:rPr lang="en-GB" sz="1600" dirty="0"/>
              <a:t>disabled per </a:t>
            </a:r>
            <a:r>
              <a:rPr lang="en-GB" sz="1600" dirty="0" smtClean="0"/>
              <a:t>se (</a:t>
            </a:r>
            <a:r>
              <a:rPr lang="en-GB" sz="1600" dirty="0" err="1" smtClean="0"/>
              <a:t>Harnacke</a:t>
            </a:r>
            <a:r>
              <a:rPr lang="en-GB" sz="1600" dirty="0" smtClean="0"/>
              <a:t>, 2014).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63655842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3265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Key Phrases and Concepts</a:t>
            </a:r>
            <a:endParaRPr lang="en-GB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105273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small groups discuss the following:</a:t>
            </a:r>
            <a:endParaRPr lang="en-GB" sz="28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1628800"/>
            <a:ext cx="968732" cy="7293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3568" y="249289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What do we consider the term disability to mean?</a:t>
            </a:r>
            <a:endParaRPr lang="en-GB" sz="2800" dirty="0"/>
          </a:p>
        </p:txBody>
      </p:sp>
      <p:pic>
        <p:nvPicPr>
          <p:cNvPr id="10" name="Picture 9">
            <a:hlinkClick r:id="rId4" action="ppaction://hlinkfile"/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16037" y="2420888"/>
            <a:ext cx="604435" cy="60443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39552" y="3341839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“ a physical or mental condition [usually permanent] that limits a person’s movements, activities or senses”</a:t>
            </a:r>
            <a:endParaRPr lang="en-GB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5468724" y="4139788"/>
            <a:ext cx="335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Shorter Oxford English Dictionary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539552" y="4581128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 'a physical or mental impairment which has a substantial and long-term adverse effect on your ability to carry out normal day-to-day activities'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468724" y="5579948"/>
            <a:ext cx="3351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Equality Act 2010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6873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1" grpId="0"/>
      <p:bldP spid="12" grpId="0"/>
      <p:bldP spid="13" grpId="0"/>
      <p:bldP spid="14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611560" y="332656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smtClean="0"/>
              <a:t>Key Phrases and Concepts</a:t>
            </a:r>
            <a:endParaRPr lang="en-GB" sz="36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611560" y="1052736"/>
            <a:ext cx="78488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 smtClean="0"/>
              <a:t>In small groups discuss the following:</a:t>
            </a:r>
            <a:endParaRPr lang="en-GB" sz="2800" i="1" dirty="0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67944" y="1628800"/>
            <a:ext cx="968732" cy="72939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83568" y="2636912"/>
            <a:ext cx="813690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What do we consider the phrase special educational needs to mean?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What do we consider the phrase additional learning needs to mean?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/>
              <a:t>Do they mean the same thing?</a:t>
            </a:r>
            <a:endParaRPr lang="en-GB" sz="280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39952" y="5157192"/>
            <a:ext cx="989569" cy="98956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516216" y="6125319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i="1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130237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66738"/>
            <a:ext cx="8229600" cy="4525963"/>
          </a:xfrm>
        </p:spPr>
        <p:txBody>
          <a:bodyPr>
            <a:noAutofit/>
          </a:bodyPr>
          <a:lstStyle/>
          <a:p>
            <a:r>
              <a:rPr lang="en-US" sz="1800" dirty="0" smtClean="0"/>
              <a:t>Barnes C, (2007) </a:t>
            </a:r>
            <a:r>
              <a:rPr lang="en-US" sz="1800" i="1" dirty="0" smtClean="0"/>
              <a:t>Disability and Higher Education: Shaping the Future, Conference Presentation, Centre for Disability Studies </a:t>
            </a:r>
            <a:endParaRPr lang="en-US" sz="1800" dirty="0" smtClean="0"/>
          </a:p>
          <a:p>
            <a:r>
              <a:rPr lang="en-US" sz="1800" dirty="0" smtClean="0"/>
              <a:t>Booth T &amp; </a:t>
            </a:r>
            <a:r>
              <a:rPr lang="en-US" sz="1800" dirty="0" err="1" smtClean="0"/>
              <a:t>Ainscow</a:t>
            </a:r>
            <a:r>
              <a:rPr lang="en-US" sz="1800" dirty="0" smtClean="0"/>
              <a:t>. M, (2002) </a:t>
            </a:r>
            <a:r>
              <a:rPr lang="en-US" sz="1800" i="1" dirty="0" smtClean="0"/>
              <a:t>Index for Inclusion Bristol: </a:t>
            </a:r>
            <a:r>
              <a:rPr lang="en-US" sz="1800" i="1" dirty="0" err="1" smtClean="0"/>
              <a:t>CSIE</a:t>
            </a:r>
            <a:r>
              <a:rPr lang="en-US" sz="1800" i="1" dirty="0" smtClean="0"/>
              <a:t> </a:t>
            </a:r>
          </a:p>
          <a:p>
            <a:r>
              <a:rPr lang="en-US" sz="1800" dirty="0" err="1" smtClean="0"/>
              <a:t>Dauncey</a:t>
            </a:r>
            <a:r>
              <a:rPr lang="en-US" sz="1800" dirty="0" smtClean="0"/>
              <a:t>, M (2015) </a:t>
            </a:r>
            <a:r>
              <a:rPr lang="en-GB" sz="1800" i="1" dirty="0"/>
              <a:t>Committee to carry out pre-legislative scrutiny of Draft ALN </a:t>
            </a:r>
            <a:r>
              <a:rPr lang="en-GB" sz="1800" i="1" dirty="0" smtClean="0"/>
              <a:t>Bill </a:t>
            </a:r>
            <a:r>
              <a:rPr lang="en-GB" sz="1800" dirty="0"/>
              <a:t>Available at </a:t>
            </a:r>
            <a:r>
              <a:rPr lang="en-GB" sz="1800" dirty="0">
                <a:hlinkClick r:id="rId2"/>
              </a:rPr>
              <a:t>https://assemblyinbrief.wordpress.com/2015/10/14/committee-to-carry-out-pre-legislative-scrutiny-of-draft-aln-bill</a:t>
            </a:r>
            <a:r>
              <a:rPr lang="en-GB" sz="1800" dirty="0" smtClean="0">
                <a:hlinkClick r:id="rId2"/>
              </a:rPr>
              <a:t>/</a:t>
            </a:r>
            <a:r>
              <a:rPr lang="en-GB" sz="1800" dirty="0" smtClean="0"/>
              <a:t> [Accessed 28/10/2016</a:t>
            </a:r>
            <a:r>
              <a:rPr lang="en-GB" sz="1800" dirty="0" smtClean="0"/>
              <a:t>]</a:t>
            </a:r>
          </a:p>
          <a:p>
            <a:r>
              <a:rPr lang="en-GB" sz="1800" dirty="0" err="1"/>
              <a:t>Harnacke</a:t>
            </a:r>
            <a:r>
              <a:rPr lang="en-GB" sz="1800" dirty="0"/>
              <a:t>, C. (2013). Disability and Capability: Exploring the Usefulness of Martha Nussbaum’s Capabilities Approach for the UN Disability Rights Convention. The Journal of Law, Medicine &amp; Ethics, 41(4), 768–780.</a:t>
            </a:r>
            <a:endParaRPr lang="en-US" sz="1800" dirty="0" smtClean="0"/>
          </a:p>
          <a:p>
            <a:r>
              <a:rPr lang="en-US" sz="1800" dirty="0" smtClean="0"/>
              <a:t>Larkin, M (2011) </a:t>
            </a:r>
            <a:r>
              <a:rPr lang="en-US" sz="1800" i="1" dirty="0" smtClean="0"/>
              <a:t>Vulnerable Groups in Health and Social Care</a:t>
            </a:r>
            <a:r>
              <a:rPr lang="en-US" sz="1800" dirty="0" smtClean="0"/>
              <a:t>, London: Sage</a:t>
            </a:r>
          </a:p>
          <a:p>
            <a:r>
              <a:rPr lang="en-US" sz="1800" dirty="0" smtClean="0"/>
              <a:t>National Assembly for Wales (2015) </a:t>
            </a:r>
            <a:r>
              <a:rPr lang="en-GB" sz="1800" i="1" dirty="0" smtClean="0"/>
              <a:t>Special </a:t>
            </a:r>
            <a:r>
              <a:rPr lang="en-GB" sz="1800" i="1" dirty="0"/>
              <a:t>Educational Needs (SEN)/Additional Learning Needs (ALN) in Wales </a:t>
            </a:r>
            <a:r>
              <a:rPr lang="en-GB" sz="1800" dirty="0" smtClean="0"/>
              <a:t>Cardiff: June 2015</a:t>
            </a:r>
          </a:p>
          <a:p>
            <a:r>
              <a:rPr lang="en-US" sz="1800" dirty="0" smtClean="0"/>
              <a:t>Parliamentary and Health Service Ombudsman  (No Date) </a:t>
            </a:r>
            <a:r>
              <a:rPr lang="en-US" sz="1800" i="1" dirty="0" smtClean="0"/>
              <a:t>Introduction to the Social and Medical Models of Disability </a:t>
            </a:r>
            <a:r>
              <a:rPr lang="en-US" sz="1800" dirty="0"/>
              <a:t>Available at </a:t>
            </a:r>
            <a:r>
              <a:rPr lang="en-US" sz="1800" dirty="0">
                <a:hlinkClick r:id="rId3"/>
              </a:rPr>
              <a:t>http://www.ombudsman.org.uk/__</a:t>
            </a:r>
            <a:r>
              <a:rPr lang="en-US" sz="1800" dirty="0" smtClean="0">
                <a:hlinkClick r:id="rId3"/>
              </a:rPr>
              <a:t>data/assets/pdf_file/0019/33337/FDN-218144-Introduction-to-the-Social-and-Medical-Models-of-Disability.pdf</a:t>
            </a:r>
            <a:r>
              <a:rPr lang="en-US" sz="1800" dirty="0" smtClean="0"/>
              <a:t> [Accessed 12/11/2016]</a:t>
            </a:r>
            <a:endParaRPr lang="en-US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References </a:t>
            </a:r>
            <a:r>
              <a:rPr lang="en-US" sz="4400" dirty="0" smtClean="0">
                <a:effectLst/>
              </a:rPr>
              <a:t/>
            </a:r>
            <a:br>
              <a:rPr lang="en-US" sz="4400" dirty="0" smtClean="0">
                <a:effectLst/>
              </a:rPr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165923"/>
          </a:xfrm>
        </p:spPr>
        <p:txBody>
          <a:bodyPr>
            <a:normAutofit fontScale="70000" lnSpcReduction="20000"/>
          </a:bodyPr>
          <a:lstStyle/>
          <a:p>
            <a:r>
              <a:rPr lang="en-GB" sz="2000" dirty="0" smtClean="0"/>
              <a:t>Norwich, B. (2014). How </a:t>
            </a:r>
            <a:r>
              <a:rPr lang="en-GB" sz="2000" dirty="0"/>
              <a:t>does the capability approach address </a:t>
            </a:r>
            <a:r>
              <a:rPr lang="en-GB" sz="2000" dirty="0" smtClean="0"/>
              <a:t>current issues </a:t>
            </a:r>
            <a:r>
              <a:rPr lang="en-GB" sz="2000" dirty="0"/>
              <a:t>in special educational needs, disability </a:t>
            </a:r>
            <a:r>
              <a:rPr lang="en-GB" sz="2000" dirty="0" smtClean="0"/>
              <a:t>and inclusive </a:t>
            </a:r>
            <a:r>
              <a:rPr lang="en-GB" sz="2000" dirty="0"/>
              <a:t>education field? Journal of Research in Special Educational Needs · Volume 14 · Number 1 ·</a:t>
            </a:r>
            <a:endParaRPr lang="en-US" sz="2000" dirty="0" smtClean="0"/>
          </a:p>
          <a:p>
            <a:endParaRPr lang="en-US" sz="2000" dirty="0"/>
          </a:p>
          <a:p>
            <a:r>
              <a:rPr lang="en-US" sz="2000" dirty="0" smtClean="0"/>
              <a:t>Prime </a:t>
            </a:r>
            <a:r>
              <a:rPr lang="en-US" sz="2000" dirty="0"/>
              <a:t>Minister’s Strategy Unit (2005) </a:t>
            </a:r>
            <a:r>
              <a:rPr lang="en-GB" sz="2000" i="1" dirty="0"/>
              <a:t>Improving the life chances of disabled people </a:t>
            </a:r>
            <a:r>
              <a:rPr lang="en-GB" sz="2000" dirty="0"/>
              <a:t>Available at </a:t>
            </a:r>
            <a:r>
              <a:rPr lang="en-GB" sz="2000" dirty="0">
                <a:hlinkClick r:id="rId2"/>
              </a:rPr>
              <a:t>http://webarchive.nationalarchives.gov.uk/+/http:/www.cabinetoffice.gov.uk/media/cabinetoffice/strategy/assets/disability.pdf</a:t>
            </a:r>
            <a:r>
              <a:rPr lang="en-GB" sz="2000" dirty="0"/>
              <a:t> [Accessed 28/10/2016</a:t>
            </a:r>
            <a:r>
              <a:rPr lang="en-GB" sz="2000" dirty="0" smtClean="0"/>
              <a:t>]</a:t>
            </a:r>
          </a:p>
          <a:p>
            <a:endParaRPr lang="en-US" sz="2000" dirty="0" smtClean="0"/>
          </a:p>
          <a:p>
            <a:r>
              <a:rPr lang="en-US" sz="2000" dirty="0" err="1" smtClean="0"/>
              <a:t>Rieser</a:t>
            </a:r>
            <a:r>
              <a:rPr lang="en-US" sz="2000" dirty="0" smtClean="0"/>
              <a:t> R, (2002) </a:t>
            </a:r>
            <a:r>
              <a:rPr lang="en-US" sz="2000" i="1" dirty="0" smtClean="0"/>
              <a:t>Everybody In: Good Practice in the Identification and Inclusion of Disabled Children and those with SEN, London: Disability, Equality and Education &amp; UK Disability for European Affairs </a:t>
            </a:r>
          </a:p>
          <a:p>
            <a:r>
              <a:rPr lang="en-US" sz="2000" dirty="0" smtClean="0"/>
              <a:t>SCOPE (No Date) </a:t>
            </a:r>
            <a:r>
              <a:rPr lang="en-US" sz="2000" i="1" dirty="0" smtClean="0"/>
              <a:t>Inclusive Learning</a:t>
            </a:r>
            <a:r>
              <a:rPr lang="en-US" sz="2000" dirty="0"/>
              <a:t> Available at </a:t>
            </a:r>
            <a:r>
              <a:rPr lang="en-US" sz="2000" dirty="0">
                <a:hlinkClick r:id="rId3"/>
              </a:rPr>
              <a:t>http://</a:t>
            </a:r>
            <a:r>
              <a:rPr lang="en-US" sz="2000" dirty="0" smtClean="0">
                <a:hlinkClick r:id="rId3"/>
              </a:rPr>
              <a:t>www.scope.org.uk/support/professionals/learning-together/inclusive-learning/schools</a:t>
            </a:r>
            <a:r>
              <a:rPr lang="en-US" sz="2000" dirty="0" smtClean="0"/>
              <a:t> [Accessed 28/10/2016</a:t>
            </a:r>
            <a:r>
              <a:rPr lang="en-US" sz="2000" dirty="0" smtClean="0"/>
              <a:t>]</a:t>
            </a:r>
          </a:p>
          <a:p>
            <a:endParaRPr lang="en-US" sz="2000" dirty="0" smtClean="0"/>
          </a:p>
          <a:p>
            <a:r>
              <a:rPr lang="en-GB" sz="2000" dirty="0" smtClean="0"/>
              <a:t>Stella, J; Corry, M. (2017). A </a:t>
            </a:r>
            <a:r>
              <a:rPr lang="en-GB" sz="2000" dirty="0"/>
              <a:t>capability approach for online primary and secondary students with </a:t>
            </a:r>
            <a:r>
              <a:rPr lang="en-GB" sz="2000" dirty="0" smtClean="0"/>
              <a:t>disabilities. BSJE, Volume 44, Issue4</a:t>
            </a:r>
          </a:p>
          <a:p>
            <a:endParaRPr lang="en-US" sz="2000" dirty="0" smtClean="0"/>
          </a:p>
          <a:p>
            <a:r>
              <a:rPr lang="en-US" sz="2000" dirty="0" smtClean="0"/>
              <a:t>UK</a:t>
            </a:r>
            <a:r>
              <a:rPr lang="en-US" sz="2000" dirty="0"/>
              <a:t> </a:t>
            </a:r>
            <a:r>
              <a:rPr lang="en-US" sz="2000" dirty="0" smtClean="0"/>
              <a:t>Government (updated 2016) ‘Definition of disability under the Equality Act’ Available at </a:t>
            </a:r>
            <a:r>
              <a:rPr lang="en-US" sz="2000" dirty="0" smtClean="0">
                <a:hlinkClick r:id="rId4"/>
              </a:rPr>
              <a:t>https://www.gov.uk/definition-of-disability-under-equality-act-2010</a:t>
            </a:r>
            <a:r>
              <a:rPr lang="en-US" sz="2000" dirty="0" smtClean="0"/>
              <a:t>  [Accessed 28/10/2106] </a:t>
            </a:r>
          </a:p>
          <a:p>
            <a:r>
              <a:rPr lang="en-US" sz="2000" dirty="0" smtClean="0"/>
              <a:t>Welsh Government (2011) </a:t>
            </a:r>
            <a:r>
              <a:rPr lang="en-US" sz="2000" i="1" dirty="0" smtClean="0"/>
              <a:t>Prevalence of disability in Wales, 2007-2010</a:t>
            </a:r>
            <a:r>
              <a:rPr lang="en-US" sz="2000" dirty="0" smtClean="0"/>
              <a:t>, Cardiff: Welsh Government</a:t>
            </a:r>
          </a:p>
          <a:p>
            <a:endParaRPr lang="en-US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sz="4900" dirty="0" smtClean="0">
                <a:effectLst/>
              </a:rPr>
              <a:t>References </a:t>
            </a:r>
            <a:br>
              <a:rPr lang="en-US" sz="4900" dirty="0" smtClean="0">
                <a:effectLst/>
              </a:rPr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2985</TotalTime>
  <Words>1910</Words>
  <Application>Microsoft Office PowerPoint</Application>
  <PresentationFormat>On-screen Show (4:3)</PresentationFormat>
  <Paragraphs>198</Paragraphs>
  <Slides>35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39" baseType="lpstr">
      <vt:lpstr>Arial</vt:lpstr>
      <vt:lpstr>Calibri</vt:lpstr>
      <vt:lpstr>Courier New</vt:lpstr>
      <vt:lpstr>UWTSD PPT Template (lectures)</vt:lpstr>
      <vt:lpstr>SJIE4005: Additional Needs in Context</vt:lpstr>
      <vt:lpstr>Introductions</vt:lpstr>
      <vt:lpstr>So, what is this module about?</vt:lpstr>
      <vt:lpstr>Context</vt:lpstr>
      <vt:lpstr>UK Context: Where are you?</vt:lpstr>
      <vt:lpstr>Welsh Context</vt:lpstr>
      <vt:lpstr>Theoretical Context</vt:lpstr>
      <vt:lpstr>So, there is lots to talk about:</vt:lpstr>
      <vt:lpstr>Module Aims</vt:lpstr>
      <vt:lpstr>Specific Learning Outcomes of SJIE4005.</vt:lpstr>
      <vt:lpstr>Assignment</vt:lpstr>
      <vt:lpstr>Poster Presentation</vt:lpstr>
      <vt:lpstr>Some definitions… ALN - SEN</vt:lpstr>
      <vt:lpstr>ALN Categories</vt:lpstr>
      <vt:lpstr>ALN categories continued</vt:lpstr>
      <vt:lpstr>Thoughts…….</vt:lpstr>
      <vt:lpstr>Four different areas of SEND?</vt:lpstr>
      <vt:lpstr>Needs and Rights</vt:lpstr>
      <vt:lpstr>PowerPoint Presentation</vt:lpstr>
      <vt:lpstr>PowerPoint Presentation</vt:lpstr>
      <vt:lpstr>Additional Learning Needs</vt:lpstr>
      <vt:lpstr>PowerPoint Presentation</vt:lpstr>
      <vt:lpstr>Medical Model </vt:lpstr>
      <vt:lpstr>Social Model </vt:lpstr>
      <vt:lpstr>Social Model </vt:lpstr>
      <vt:lpstr>Social Model </vt:lpstr>
      <vt:lpstr>The Capabilities Approach (Nussbaum, 2001, 2011)</vt:lpstr>
      <vt:lpstr>The Capabilities Approach</vt:lpstr>
      <vt:lpstr>The Capabilities Approach</vt:lpstr>
      <vt:lpstr>It’s cool</vt:lpstr>
      <vt:lpstr>Summary of the approaches/models</vt:lpstr>
      <vt:lpstr>PowerPoint Presentation</vt:lpstr>
      <vt:lpstr>PowerPoint Presentation</vt:lpstr>
      <vt:lpstr> References  </vt:lpstr>
      <vt:lpstr>  References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SJTA4010: Additional Needs in Context</dc:title>
  <dc:creator>Ken Dicks</dc:creator>
  <cp:lastModifiedBy>Heike Griffiths</cp:lastModifiedBy>
  <cp:revision>59</cp:revision>
  <cp:lastPrinted>2017-06-20T10:31:44Z</cp:lastPrinted>
  <dcterms:created xsi:type="dcterms:W3CDTF">2016-10-28T11:34:04Z</dcterms:created>
  <dcterms:modified xsi:type="dcterms:W3CDTF">2019-05-13T16:19:42Z</dcterms:modified>
</cp:coreProperties>
</file>