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handoutMasterIdLst>
    <p:handoutMasterId r:id="rId22"/>
  </p:handoutMasterIdLst>
  <p:sldIdLst>
    <p:sldId id="266" r:id="rId5"/>
    <p:sldId id="267" r:id="rId6"/>
    <p:sldId id="268" r:id="rId7"/>
    <p:sldId id="280" r:id="rId8"/>
    <p:sldId id="263" r:id="rId9"/>
    <p:sldId id="281" r:id="rId10"/>
    <p:sldId id="270" r:id="rId11"/>
    <p:sldId id="276" r:id="rId12"/>
    <p:sldId id="269" r:id="rId13"/>
    <p:sldId id="279" r:id="rId14"/>
    <p:sldId id="282" r:id="rId15"/>
    <p:sldId id="275" r:id="rId16"/>
    <p:sldId id="271" r:id="rId17"/>
    <p:sldId id="260" r:id="rId18"/>
    <p:sldId id="272" r:id="rId19"/>
    <p:sldId id="273"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0" d="100"/>
          <a:sy n="50" d="100"/>
        </p:scale>
        <p:origin x="-2100" y="-5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AFAB64C-D77E-4B68-835D-5F4BAEFD8A04}" type="datetimeFigureOut">
              <a:rPr lang="en-GB" smtClean="0"/>
              <a:t>16/01/2017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D9B3782-456D-4C77-A4E3-B132C03EE391}" type="slidenum">
              <a:rPr lang="en-GB" smtClean="0"/>
              <a:t>‹#›</a:t>
            </a:fld>
            <a:endParaRPr lang="en-GB"/>
          </a:p>
        </p:txBody>
      </p:sp>
    </p:spTree>
    <p:extLst>
      <p:ext uri="{BB962C8B-B14F-4D97-AF65-F5344CB8AC3E}">
        <p14:creationId xmlns:p14="http://schemas.microsoft.com/office/powerpoint/2010/main" val="32883176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t>16/01/2017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2317168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t>16/01/2017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4179742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63CD9A-688B-4715-AA41-BA26112D185D}" type="datetimeFigureOut">
              <a:rPr lang="en-GB" smtClean="0"/>
              <a:t>16/01/2017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3289467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D63CD9A-688B-4715-AA41-BA26112D185D}" type="datetimeFigureOut">
              <a:rPr lang="en-GB" smtClean="0"/>
              <a:t>16/01/2017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299445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D63CD9A-688B-4715-AA41-BA26112D185D}" type="datetimeFigureOut">
              <a:rPr lang="en-GB" smtClean="0"/>
              <a:t>16/01/2017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1450303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D63CD9A-688B-4715-AA41-BA26112D185D}" type="datetimeFigureOut">
              <a:rPr lang="en-GB" smtClean="0"/>
              <a:t>16/01/2017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1027596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3CD9A-688B-4715-AA41-BA26112D185D}" type="datetimeFigureOut">
              <a:rPr lang="en-GB" smtClean="0"/>
              <a:t>16/01/2017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113565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63CD9A-688B-4715-AA41-BA26112D185D}" type="datetimeFigureOut">
              <a:rPr lang="en-GB" smtClean="0"/>
              <a:t>16/01/2017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672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63CD9A-688B-4715-AA41-BA26112D185D}" type="datetimeFigureOut">
              <a:rPr lang="en-GB" smtClean="0"/>
              <a:t>16/01/2017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2288767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t>16/01/2017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2851694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63CD9A-688B-4715-AA41-BA26112D185D}" type="datetimeFigureOut">
              <a:rPr lang="en-GB" smtClean="0"/>
              <a:t>16/01/2017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EEDB4-8508-4783-8BE0-AE320B0C8F8D}" type="slidenum">
              <a:rPr lang="en-GB" smtClean="0"/>
              <a:t>‹#›</a:t>
            </a:fld>
            <a:endParaRPr lang="en-GB"/>
          </a:p>
        </p:txBody>
      </p:sp>
    </p:spTree>
    <p:extLst>
      <p:ext uri="{BB962C8B-B14F-4D97-AF65-F5344CB8AC3E}">
        <p14:creationId xmlns:p14="http://schemas.microsoft.com/office/powerpoint/2010/main" val="2408692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7785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310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2787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9972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35805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84012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858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7453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71225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110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92987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29189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8306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1397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5744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34968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75966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64974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97642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07992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14503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8942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38216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8701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19833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0596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0206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02438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38033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15745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155557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6652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428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63CD9A-688B-4715-AA41-BA26112D185D}" type="datetimeFigureOut">
              <a:rPr lang="en-GB" smtClean="0"/>
              <a:t>16/01/2017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7EEDB4-8508-4783-8BE0-AE320B0C8F8D}" type="slidenum">
              <a:rPr lang="en-GB" smtClean="0"/>
              <a:t>‹#›</a:t>
            </a:fld>
            <a:endParaRPr lang="en-GB"/>
          </a:p>
        </p:txBody>
      </p:sp>
    </p:spTree>
    <p:extLst>
      <p:ext uri="{BB962C8B-B14F-4D97-AF65-F5344CB8AC3E}">
        <p14:creationId xmlns:p14="http://schemas.microsoft.com/office/powerpoint/2010/main" val="309859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16/01/2017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955657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16/01/2017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277163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16/01/2017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200532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8" Type="http://schemas.openxmlformats.org/officeDocument/2006/relationships/hyperlink" Target="http://dictionary.cambridge.org/dictionary/english/group" TargetMode="External"/><Relationship Id="rId13" Type="http://schemas.openxmlformats.org/officeDocument/2006/relationships/hyperlink" Target="http://dictionary.cambridge.org/dictionary/english/political" TargetMode="External"/><Relationship Id="rId3" Type="http://schemas.openxmlformats.org/officeDocument/2006/relationships/hyperlink" Target="http://dictionary.cambridge.org/dictionary/english/plan" TargetMode="External"/><Relationship Id="rId7" Type="http://schemas.openxmlformats.org/officeDocument/2006/relationships/hyperlink" Target="http://dictionary.cambridge.org/dictionary/english/officially" TargetMode="External"/><Relationship Id="rId12" Type="http://schemas.openxmlformats.org/officeDocument/2006/relationships/hyperlink" Target="http://dictionary.cambridge.org/dictionary/english/government" TargetMode="External"/><Relationship Id="rId17" Type="http://schemas.openxmlformats.org/officeDocument/2006/relationships/hyperlink" Target="https://en.wikipedia.org/wiki/Principle" TargetMode="External"/><Relationship Id="rId2" Type="http://schemas.openxmlformats.org/officeDocument/2006/relationships/hyperlink" Target="http://dictionary.cambridge.org/dictionary/english/idea" TargetMode="External"/><Relationship Id="rId16" Type="http://schemas.openxmlformats.org/officeDocument/2006/relationships/hyperlink" Target="https://en.wikipedia.org/wiki/System" TargetMode="External"/><Relationship Id="rId1" Type="http://schemas.openxmlformats.org/officeDocument/2006/relationships/slideLayout" Target="../slideLayouts/slideLayout35.xml"/><Relationship Id="rId6" Type="http://schemas.openxmlformats.org/officeDocument/2006/relationships/hyperlink" Target="http://dictionary.cambridge.org/dictionary/english/agreed" TargetMode="External"/><Relationship Id="rId11" Type="http://schemas.openxmlformats.org/officeDocument/2006/relationships/hyperlink" Target="http://dictionary.cambridge.org/dictionary/english/organization" TargetMode="External"/><Relationship Id="rId5" Type="http://schemas.openxmlformats.org/officeDocument/2006/relationships/hyperlink" Target="http://dictionary.cambridge.org/dictionary/english/situation" TargetMode="External"/><Relationship Id="rId15" Type="http://schemas.openxmlformats.org/officeDocument/2006/relationships/hyperlink" Target="https://en.wikipedia.org/wiki/Deliberation" TargetMode="External"/><Relationship Id="rId10" Type="http://schemas.openxmlformats.org/officeDocument/2006/relationships/hyperlink" Target="http://dictionary.cambridge.org/dictionary/english/business" TargetMode="External"/><Relationship Id="rId4" Type="http://schemas.openxmlformats.org/officeDocument/2006/relationships/hyperlink" Target="http://dictionary.cambridge.org/dictionary/english/particular" TargetMode="External"/><Relationship Id="rId9" Type="http://schemas.openxmlformats.org/officeDocument/2006/relationships/hyperlink" Target="http://dictionary.cambridge.org/dictionary/english/people" TargetMode="External"/><Relationship Id="rId14" Type="http://schemas.openxmlformats.org/officeDocument/2006/relationships/hyperlink" Target="http://dictionary.cambridge.org/dictionary/english/party"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Leading and Developing the School</a:t>
            </a:r>
          </a:p>
        </p:txBody>
      </p:sp>
      <p:sp>
        <p:nvSpPr>
          <p:cNvPr id="3" name="Subtitle 2"/>
          <p:cNvSpPr>
            <a:spLocks noGrp="1"/>
          </p:cNvSpPr>
          <p:nvPr>
            <p:ph type="subTitle" idx="1"/>
          </p:nvPr>
        </p:nvSpPr>
        <p:spPr/>
        <p:txBody>
          <a:bodyPr/>
          <a:lstStyle/>
          <a:p>
            <a:pPr lvl="0"/>
            <a:r>
              <a:rPr lang="en-GB" dirty="0">
                <a:solidFill>
                  <a:prstClr val="black">
                    <a:tint val="75000"/>
                  </a:prstClr>
                </a:solidFill>
                <a:latin typeface="Calibri"/>
              </a:rPr>
              <a:t>Graduate Certificate </a:t>
            </a:r>
            <a:r>
              <a:rPr lang="en-GB" dirty="0" smtClean="0">
                <a:solidFill>
                  <a:prstClr val="black">
                    <a:tint val="75000"/>
                  </a:prstClr>
                </a:solidFill>
                <a:latin typeface="Calibri"/>
              </a:rPr>
              <a:t>2017</a:t>
            </a:r>
            <a:endParaRPr lang="en-GB" dirty="0">
              <a:solidFill>
                <a:prstClr val="black">
                  <a:tint val="75000"/>
                </a:prstClr>
              </a:solidFill>
              <a:latin typeface="Calibri"/>
            </a:endParaRPr>
          </a:p>
          <a:p>
            <a:pPr lvl="0"/>
            <a:r>
              <a:rPr lang="en-GB" dirty="0">
                <a:solidFill>
                  <a:prstClr val="black">
                    <a:tint val="75000"/>
                  </a:prstClr>
                </a:solidFill>
                <a:latin typeface="Calibri"/>
              </a:rPr>
              <a:t>National, Local and School Policy</a:t>
            </a:r>
          </a:p>
          <a:p>
            <a:endParaRPr lang="en-GB" dirty="0"/>
          </a:p>
        </p:txBody>
      </p:sp>
    </p:spTree>
    <p:extLst>
      <p:ext uri="{BB962C8B-B14F-4D97-AF65-F5344CB8AC3E}">
        <p14:creationId xmlns:p14="http://schemas.microsoft.com/office/powerpoint/2010/main" val="13476383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By the end of the session participants will be able to:</a:t>
            </a:r>
          </a:p>
          <a:p>
            <a:r>
              <a:rPr lang="en-GB" dirty="0"/>
              <a:t>Understand the difference between statutory policies, documents and non-statutory policies and documents</a:t>
            </a:r>
          </a:p>
          <a:p>
            <a:r>
              <a:rPr lang="en-GB" dirty="0"/>
              <a:t>Know how government policy influences the development of school policy</a:t>
            </a:r>
          </a:p>
          <a:p>
            <a:r>
              <a:rPr lang="en-GB" dirty="0"/>
              <a:t>Recognise what good school leaders do in relation to the development of policy</a:t>
            </a:r>
          </a:p>
          <a:p>
            <a:endParaRPr lang="en-GB" dirty="0"/>
          </a:p>
        </p:txBody>
      </p:sp>
    </p:spTree>
    <p:extLst>
      <p:ext uri="{BB962C8B-B14F-4D97-AF65-F5344CB8AC3E}">
        <p14:creationId xmlns:p14="http://schemas.microsoft.com/office/powerpoint/2010/main" val="35964877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solidFill>
                  <a:prstClr val="black"/>
                </a:solidFill>
                <a:latin typeface="Calibri"/>
              </a:rPr>
              <a:t>What are the purposes of policies at national, local and school level?</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a set of ​</a:t>
            </a:r>
            <a:r>
              <a:rPr lang="en-GB" b="1" dirty="0">
                <a:hlinkClick r:id="rId2" tooltip="ideas"/>
              </a:rPr>
              <a:t>ideas</a:t>
            </a:r>
            <a:r>
              <a:rPr lang="en-GB" b="1" dirty="0"/>
              <a:t> or a ​</a:t>
            </a:r>
            <a:r>
              <a:rPr lang="en-GB" b="1" dirty="0">
                <a:hlinkClick r:id="rId3" tooltip="plan"/>
              </a:rPr>
              <a:t>plan</a:t>
            </a:r>
            <a:r>
              <a:rPr lang="en-GB" b="1" dirty="0"/>
              <a:t> of what to do in ​</a:t>
            </a:r>
            <a:r>
              <a:rPr lang="en-GB" b="1" dirty="0">
                <a:hlinkClick r:id="rId4" tooltip="particular"/>
              </a:rPr>
              <a:t>particular</a:t>
            </a:r>
            <a:r>
              <a:rPr lang="en-GB" b="1" dirty="0"/>
              <a:t> ​</a:t>
            </a:r>
            <a:r>
              <a:rPr lang="en-GB" b="1" dirty="0">
                <a:hlinkClick r:id="rId5" tooltip="situations"/>
              </a:rPr>
              <a:t>situations</a:t>
            </a:r>
            <a:r>
              <a:rPr lang="en-GB" b="1" dirty="0"/>
              <a:t> that has been ​</a:t>
            </a:r>
            <a:r>
              <a:rPr lang="en-GB" b="1" dirty="0">
                <a:hlinkClick r:id="rId6" tooltip="agreed"/>
              </a:rPr>
              <a:t>agreed</a:t>
            </a:r>
            <a:r>
              <a:rPr lang="en-GB" b="1" dirty="0"/>
              <a:t> to ​</a:t>
            </a:r>
            <a:r>
              <a:rPr lang="en-GB" b="1" dirty="0">
                <a:hlinkClick r:id="rId7" tooltip="officially"/>
              </a:rPr>
              <a:t>officially</a:t>
            </a:r>
            <a:r>
              <a:rPr lang="en-GB" b="1" dirty="0"/>
              <a:t> by a ​</a:t>
            </a:r>
            <a:r>
              <a:rPr lang="en-GB" b="1" dirty="0">
                <a:hlinkClick r:id="rId8" tooltip="group"/>
              </a:rPr>
              <a:t>group</a:t>
            </a:r>
            <a:r>
              <a:rPr lang="en-GB" b="1" dirty="0"/>
              <a:t> of ​</a:t>
            </a:r>
            <a:r>
              <a:rPr lang="en-GB" b="1" dirty="0">
                <a:hlinkClick r:id="rId9" tooltip="people"/>
              </a:rPr>
              <a:t>people</a:t>
            </a:r>
            <a:r>
              <a:rPr lang="en-GB" b="1" dirty="0"/>
              <a:t>, a ​</a:t>
            </a:r>
            <a:r>
              <a:rPr lang="en-GB" b="1" dirty="0">
                <a:hlinkClick r:id="rId10" tooltip="business"/>
              </a:rPr>
              <a:t>business</a:t>
            </a:r>
            <a:r>
              <a:rPr lang="en-GB" b="1" dirty="0"/>
              <a:t> ​</a:t>
            </a:r>
            <a:r>
              <a:rPr lang="en-GB" b="1" dirty="0">
                <a:hlinkClick r:id="rId11" tooltip="organization"/>
              </a:rPr>
              <a:t>organization</a:t>
            </a:r>
            <a:r>
              <a:rPr lang="en-GB" b="1" dirty="0"/>
              <a:t>, a ​</a:t>
            </a:r>
            <a:r>
              <a:rPr lang="en-GB" b="1" dirty="0">
                <a:hlinkClick r:id="rId12" tooltip="government"/>
              </a:rPr>
              <a:t>government</a:t>
            </a:r>
            <a:r>
              <a:rPr lang="en-GB" b="1" dirty="0"/>
              <a:t>, or a ​</a:t>
            </a:r>
            <a:r>
              <a:rPr lang="en-GB" b="1" dirty="0">
                <a:hlinkClick r:id="rId13" tooltip="political"/>
              </a:rPr>
              <a:t>political</a:t>
            </a:r>
            <a:r>
              <a:rPr lang="en-GB" b="1" dirty="0"/>
              <a:t> ​</a:t>
            </a:r>
            <a:r>
              <a:rPr lang="en-GB" b="1" dirty="0">
                <a:hlinkClick r:id="rId14" tooltip="party"/>
              </a:rPr>
              <a:t>party</a:t>
            </a:r>
            <a:endParaRPr lang="en-GB" b="1" dirty="0"/>
          </a:p>
          <a:p>
            <a:pPr marL="0" indent="0">
              <a:buNone/>
            </a:pPr>
            <a:endParaRPr lang="en-GB" b="1" dirty="0"/>
          </a:p>
          <a:p>
            <a:pPr marL="0" indent="0">
              <a:buNone/>
            </a:pPr>
            <a:r>
              <a:rPr lang="en-GB" b="1" dirty="0"/>
              <a:t>a </a:t>
            </a:r>
            <a:r>
              <a:rPr lang="en-GB" b="1" u="sng" dirty="0"/>
              <a:t>course</a:t>
            </a:r>
            <a:r>
              <a:rPr lang="en-GB" b="1" dirty="0"/>
              <a:t> or </a:t>
            </a:r>
            <a:r>
              <a:rPr lang="en-GB" b="1" u="sng" dirty="0"/>
              <a:t>principle </a:t>
            </a:r>
            <a:r>
              <a:rPr lang="en-GB" b="1" dirty="0"/>
              <a:t>of </a:t>
            </a:r>
            <a:r>
              <a:rPr lang="en-GB" b="1" u="sng" dirty="0"/>
              <a:t>action</a:t>
            </a:r>
            <a:r>
              <a:rPr lang="en-GB" b="1" dirty="0"/>
              <a:t> adopted or proposed by an organization or individual</a:t>
            </a:r>
          </a:p>
          <a:p>
            <a:pPr marL="0" indent="0">
              <a:buNone/>
            </a:pPr>
            <a:endParaRPr lang="en-GB" b="1" dirty="0"/>
          </a:p>
          <a:p>
            <a:pPr marL="0" indent="0">
              <a:buNone/>
            </a:pPr>
            <a:r>
              <a:rPr lang="en-GB" b="1" dirty="0"/>
              <a:t>A policy is a </a:t>
            </a:r>
            <a:r>
              <a:rPr lang="en-GB" b="1" dirty="0">
                <a:hlinkClick r:id="rId15" tooltip="Deliberation"/>
              </a:rPr>
              <a:t>deliberate</a:t>
            </a:r>
            <a:r>
              <a:rPr lang="en-GB" b="1" dirty="0"/>
              <a:t> </a:t>
            </a:r>
            <a:r>
              <a:rPr lang="en-GB" b="1" dirty="0">
                <a:hlinkClick r:id="rId16" tooltip="System"/>
              </a:rPr>
              <a:t>system</a:t>
            </a:r>
            <a:r>
              <a:rPr lang="en-GB" b="1" dirty="0"/>
              <a:t> of </a:t>
            </a:r>
            <a:r>
              <a:rPr lang="en-GB" b="1" dirty="0">
                <a:hlinkClick r:id="rId17" tooltip="Principle"/>
              </a:rPr>
              <a:t>principles</a:t>
            </a:r>
            <a:r>
              <a:rPr lang="en-GB" b="1" dirty="0"/>
              <a:t> to guide decisions and achieve rational outcomes.</a:t>
            </a:r>
          </a:p>
          <a:p>
            <a:pPr marL="0" indent="0">
              <a:buNone/>
            </a:pPr>
            <a:endParaRPr lang="en-GB" b="1" dirty="0"/>
          </a:p>
          <a:p>
            <a:pPr marL="0" indent="0">
              <a:buNone/>
            </a:pPr>
            <a:r>
              <a:rPr lang="en-GB" b="1" dirty="0"/>
              <a:t>IDENTIFY A NATIONAL, LOCAL AND SCHOOL POLICY WHICH HAS AN IMPACT ON YOUR WORKING LIFE.</a:t>
            </a:r>
          </a:p>
          <a:p>
            <a:endParaRPr lang="en-GB" dirty="0"/>
          </a:p>
        </p:txBody>
      </p:sp>
    </p:spTree>
    <p:extLst>
      <p:ext uri="{BB962C8B-B14F-4D97-AF65-F5344CB8AC3E}">
        <p14:creationId xmlns:p14="http://schemas.microsoft.com/office/powerpoint/2010/main" val="34594631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local and school policy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National- LNF</a:t>
            </a:r>
          </a:p>
          <a:p>
            <a:pPr marL="0" indent="0">
              <a:buNone/>
            </a:pPr>
            <a:endParaRPr lang="en-GB" dirty="0" smtClean="0"/>
          </a:p>
          <a:p>
            <a:r>
              <a:rPr lang="en-GB" dirty="0"/>
              <a:t>Local- Swansea The council has produced a children and young people's rights scheme that embeds the United Nation Convention on the Rights of the Child (UNCRC) into all our policies and functions.</a:t>
            </a:r>
            <a:endParaRPr lang="en-GB" dirty="0" smtClean="0"/>
          </a:p>
          <a:p>
            <a:pPr marL="0" indent="0">
              <a:buNone/>
            </a:pPr>
            <a:endParaRPr lang="en-GB" dirty="0" smtClean="0"/>
          </a:p>
          <a:p>
            <a:r>
              <a:rPr lang="en-GB" dirty="0" smtClean="0"/>
              <a:t>School- teaching and learning policy</a:t>
            </a:r>
            <a:endParaRPr lang="en-GB" dirty="0"/>
          </a:p>
        </p:txBody>
      </p:sp>
    </p:spTree>
    <p:extLst>
      <p:ext uri="{BB962C8B-B14F-4D97-AF65-F5344CB8AC3E}">
        <p14:creationId xmlns:p14="http://schemas.microsoft.com/office/powerpoint/2010/main" val="22034720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Policy is the tool that supports the implementation of vision</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85" y="1556792"/>
            <a:ext cx="4528879"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8655" y="3501008"/>
            <a:ext cx="3378174" cy="2561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76215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r>
              <a:rPr lang="en-GB" dirty="0"/>
              <a:t>Formulating and revising policies is a key aspect of school governance and provides the strategic framework for raising standards throughout the school.  Policies should be developed in conjunction with all stakeholders and must take account of both local and national initiatives.  Policies should also reflect the ethos and values of the school. </a:t>
            </a:r>
            <a:endParaRPr lang="en-GB" dirty="0" smtClean="0"/>
          </a:p>
          <a:p>
            <a:r>
              <a:rPr lang="en-GB" dirty="0"/>
              <a:t> Policy Development</a:t>
            </a:r>
            <a:r>
              <a:rPr lang="en-GB" dirty="0" smtClean="0"/>
              <a:t>:</a:t>
            </a:r>
            <a:endParaRPr lang="en-GB" dirty="0"/>
          </a:p>
          <a:p>
            <a:pPr marL="0" indent="0">
              <a:buNone/>
            </a:pPr>
            <a:r>
              <a:rPr lang="en-GB" dirty="0">
                <a:solidFill>
                  <a:srgbClr val="FF0000"/>
                </a:solidFill>
              </a:rPr>
              <a:t>Formulate</a:t>
            </a:r>
            <a:r>
              <a:rPr lang="en-GB" dirty="0"/>
              <a:t> – WAG, LA, Headteacher, SMT and/or the relevant Governing Body Committee will develop the policy</a:t>
            </a:r>
          </a:p>
          <a:p>
            <a:pPr marL="0" indent="0">
              <a:buNone/>
            </a:pPr>
            <a:r>
              <a:rPr lang="en-GB" dirty="0">
                <a:solidFill>
                  <a:srgbClr val="FF0000"/>
                </a:solidFill>
              </a:rPr>
              <a:t>Approve</a:t>
            </a:r>
            <a:r>
              <a:rPr lang="en-GB" dirty="0"/>
              <a:t> – Headteacher or Committee will present to the Full Governing Body for formal approval</a:t>
            </a:r>
          </a:p>
          <a:p>
            <a:pPr marL="0" indent="0">
              <a:buNone/>
            </a:pPr>
            <a:r>
              <a:rPr lang="en-GB" dirty="0">
                <a:solidFill>
                  <a:srgbClr val="FF0000"/>
                </a:solidFill>
              </a:rPr>
              <a:t>Review</a:t>
            </a:r>
            <a:r>
              <a:rPr lang="en-GB" dirty="0"/>
              <a:t> – Date set for the Headteacher, SMT and relevant committee to revisit the policy, it would be ideal to set up a rolling programme throughout the year</a:t>
            </a:r>
          </a:p>
          <a:p>
            <a:pPr marL="0" indent="0">
              <a:buNone/>
            </a:pPr>
            <a:r>
              <a:rPr lang="en-GB" dirty="0"/>
              <a:t> </a:t>
            </a:r>
          </a:p>
          <a:p>
            <a:r>
              <a:rPr lang="en-GB" dirty="0"/>
              <a:t>Governors should effectively use the committee structure to develop and review all policies. It is important that governors have a full understanding of the policies they approve - the worst time to find out a policy adopted by the governing body is inadequate is during a Complaint/Disciplinary hearing.</a:t>
            </a:r>
          </a:p>
        </p:txBody>
      </p:sp>
    </p:spTree>
    <p:extLst>
      <p:ext uri="{BB962C8B-B14F-4D97-AF65-F5344CB8AC3E}">
        <p14:creationId xmlns:p14="http://schemas.microsoft.com/office/powerpoint/2010/main" val="579930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Statutory and non-statutory</a:t>
            </a:r>
            <a:endParaRPr lang="en-GB" dirty="0"/>
          </a:p>
        </p:txBody>
      </p:sp>
      <p:sp>
        <p:nvSpPr>
          <p:cNvPr id="3" name="Content Placeholder 2"/>
          <p:cNvSpPr>
            <a:spLocks noGrp="1"/>
          </p:cNvSpPr>
          <p:nvPr>
            <p:ph idx="1"/>
          </p:nvPr>
        </p:nvSpPr>
        <p:spPr/>
        <p:txBody>
          <a:bodyPr>
            <a:normAutofit fontScale="92500" lnSpcReduction="10000"/>
          </a:bodyPr>
          <a:lstStyle/>
          <a:p>
            <a:pPr lvl="0"/>
            <a:r>
              <a:rPr lang="en-GB" sz="3000" dirty="0">
                <a:solidFill>
                  <a:prstClr val="black"/>
                </a:solidFill>
                <a:latin typeface="Calibri"/>
              </a:rPr>
              <a:t>Statutory – required by law to be determined, adopted and implemented by governing bodies</a:t>
            </a:r>
          </a:p>
          <a:p>
            <a:pPr lvl="0"/>
            <a:r>
              <a:rPr lang="en-GB" sz="3000" dirty="0">
                <a:solidFill>
                  <a:prstClr val="black"/>
                </a:solidFill>
                <a:latin typeface="Calibri"/>
              </a:rPr>
              <a:t>Statutory documents – required by law that the governing body has a duty to produce, adopt and publish</a:t>
            </a:r>
          </a:p>
          <a:p>
            <a:pPr lvl="0"/>
            <a:r>
              <a:rPr lang="en-GB" sz="3000" dirty="0">
                <a:solidFill>
                  <a:prstClr val="black"/>
                </a:solidFill>
                <a:latin typeface="Calibri"/>
              </a:rPr>
              <a:t>Non-statutory policies – recommended as good practice</a:t>
            </a:r>
          </a:p>
          <a:p>
            <a:pPr lvl="0"/>
            <a:r>
              <a:rPr lang="en-GB" sz="3000" dirty="0">
                <a:solidFill>
                  <a:prstClr val="black"/>
                </a:solidFill>
                <a:latin typeface="Calibri"/>
              </a:rPr>
              <a:t>Non-statutory documents – recommended to be produced as good practice</a:t>
            </a:r>
          </a:p>
          <a:p>
            <a:endParaRPr lang="en-GB" dirty="0"/>
          </a:p>
        </p:txBody>
      </p:sp>
    </p:spTree>
    <p:extLst>
      <p:ext uri="{BB962C8B-B14F-4D97-AF65-F5344CB8AC3E}">
        <p14:creationId xmlns:p14="http://schemas.microsoft.com/office/powerpoint/2010/main" val="15411421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Non- statutory recommended policy</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There </a:t>
            </a:r>
            <a:r>
              <a:rPr lang="en-GB" dirty="0"/>
              <a:t>is no legal duty for governing bodies, </a:t>
            </a:r>
            <a:r>
              <a:rPr lang="en-GB" dirty="0" err="1"/>
              <a:t>headteachers</a:t>
            </a:r>
            <a:r>
              <a:rPr lang="en-GB" dirty="0"/>
              <a:t> and local required authorities to have regard to this document, but they may find the guidance that it offers helpful in understanding their duties and in deciding how they can meet their statutory responsibilities regarding the provision and management of school </a:t>
            </a:r>
            <a:r>
              <a:rPr lang="en-GB" dirty="0" smtClean="0"/>
              <a:t>toilets for example</a:t>
            </a:r>
            <a:endParaRPr lang="en-GB" dirty="0"/>
          </a:p>
          <a:p>
            <a:endParaRPr lang="en-GB" dirty="0"/>
          </a:p>
        </p:txBody>
      </p:sp>
    </p:spTree>
    <p:extLst>
      <p:ext uri="{BB962C8B-B14F-4D97-AF65-F5344CB8AC3E}">
        <p14:creationId xmlns:p14="http://schemas.microsoft.com/office/powerpoint/2010/main" val="37121914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Using the mapping template, list policies and documents (which you are aware of in your school) which you believe fall into the identified categories.</a:t>
            </a:r>
          </a:p>
          <a:p>
            <a:endParaRPr lang="en-GB" dirty="0"/>
          </a:p>
        </p:txBody>
      </p:sp>
    </p:spTree>
    <p:extLst>
      <p:ext uri="{BB962C8B-B14F-4D97-AF65-F5344CB8AC3E}">
        <p14:creationId xmlns:p14="http://schemas.microsoft.com/office/powerpoint/2010/main" val="15411421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your school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33684409"/>
              </p:ext>
            </p:extLst>
          </p:nvPr>
        </p:nvGraphicFramePr>
        <p:xfrm>
          <a:off x="457200" y="1600200"/>
          <a:ext cx="8229600" cy="276860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r>
                        <a:rPr lang="en-GB" dirty="0" smtClean="0"/>
                        <a:t>Statutory policy</a:t>
                      </a:r>
                      <a:endParaRPr lang="en-GB" dirty="0"/>
                    </a:p>
                  </a:txBody>
                  <a:tcPr/>
                </a:tc>
                <a:tc>
                  <a:txBody>
                    <a:bodyPr/>
                    <a:lstStyle/>
                    <a:p>
                      <a:r>
                        <a:rPr lang="en-GB" dirty="0" smtClean="0"/>
                        <a:t>Statutory Document</a:t>
                      </a:r>
                      <a:endParaRPr lang="en-GB" dirty="0"/>
                    </a:p>
                  </a:txBody>
                  <a:tcPr/>
                </a:tc>
                <a:tc>
                  <a:txBody>
                    <a:bodyPr/>
                    <a:lstStyle/>
                    <a:p>
                      <a:r>
                        <a:rPr lang="en-GB" dirty="0" smtClean="0"/>
                        <a:t>Non- Statutory policy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 Statutory Document</a:t>
                      </a:r>
                    </a:p>
                    <a:p>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33832046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526" t="7699" r="8421"/>
          <a:stretch/>
        </p:blipFill>
        <p:spPr bwMode="auto">
          <a:xfrm>
            <a:off x="12526" y="0"/>
            <a:ext cx="8753981" cy="6689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47449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Exemplars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269188264"/>
              </p:ext>
            </p:extLst>
          </p:nvPr>
        </p:nvGraphicFramePr>
        <p:xfrm>
          <a:off x="457200" y="1600200"/>
          <a:ext cx="8229600" cy="384556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r>
                        <a:rPr lang="en-GB" dirty="0" smtClean="0"/>
                        <a:t>Statutory policy</a:t>
                      </a:r>
                      <a:endParaRPr lang="en-GB" dirty="0"/>
                    </a:p>
                  </a:txBody>
                  <a:tcPr/>
                </a:tc>
                <a:tc>
                  <a:txBody>
                    <a:bodyPr/>
                    <a:lstStyle/>
                    <a:p>
                      <a:r>
                        <a:rPr lang="en-GB" dirty="0" smtClean="0"/>
                        <a:t>Statutory Document</a:t>
                      </a:r>
                      <a:endParaRPr lang="en-GB" dirty="0"/>
                    </a:p>
                  </a:txBody>
                  <a:tcPr/>
                </a:tc>
                <a:tc>
                  <a:txBody>
                    <a:bodyPr/>
                    <a:lstStyle/>
                    <a:p>
                      <a:r>
                        <a:rPr lang="en-GB" dirty="0" smtClean="0"/>
                        <a:t>Non- Statutory policy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Non- Statutory Document</a:t>
                      </a:r>
                    </a:p>
                    <a:p>
                      <a:endParaRPr lang="en-GB" dirty="0"/>
                    </a:p>
                  </a:txBody>
                  <a:tcPr/>
                </a:tc>
              </a:tr>
              <a:tr h="370840">
                <a:tc>
                  <a:txBody>
                    <a:bodyPr/>
                    <a:lstStyle/>
                    <a:p>
                      <a:r>
                        <a:rPr lang="en-GB" dirty="0" smtClean="0"/>
                        <a:t>Safeguarding</a:t>
                      </a:r>
                      <a:endParaRPr lang="en-GB" dirty="0"/>
                    </a:p>
                  </a:txBody>
                  <a:tcPr/>
                </a:tc>
                <a:tc>
                  <a:txBody>
                    <a:bodyPr/>
                    <a:lstStyle/>
                    <a:p>
                      <a:r>
                        <a:rPr lang="en-GB" dirty="0" smtClean="0"/>
                        <a:t>Accessibility plan</a:t>
                      </a:r>
                      <a:endParaRPr lang="en-GB" dirty="0"/>
                    </a:p>
                  </a:txBody>
                  <a:tcPr/>
                </a:tc>
                <a:tc>
                  <a:txBody>
                    <a:bodyPr/>
                    <a:lstStyle/>
                    <a:p>
                      <a:r>
                        <a:rPr lang="en-GB" dirty="0" smtClean="0"/>
                        <a:t>School Uniform</a:t>
                      </a:r>
                      <a:r>
                        <a:rPr lang="en-GB" baseline="0" dirty="0" smtClean="0"/>
                        <a:t> policy</a:t>
                      </a:r>
                      <a:endParaRPr lang="en-GB" dirty="0"/>
                    </a:p>
                  </a:txBody>
                  <a:tcPr/>
                </a:tc>
                <a:tc>
                  <a:txBody>
                    <a:bodyPr/>
                    <a:lstStyle/>
                    <a:p>
                      <a:r>
                        <a:rPr lang="en-GB" dirty="0" smtClean="0"/>
                        <a:t>Governor development plan</a:t>
                      </a:r>
                      <a:endParaRPr lang="en-GB" dirty="0"/>
                    </a:p>
                  </a:txBody>
                  <a:tcPr/>
                </a:tc>
              </a:tr>
              <a:tr h="370840">
                <a:tc>
                  <a:txBody>
                    <a:bodyPr/>
                    <a:lstStyle/>
                    <a:p>
                      <a:r>
                        <a:rPr lang="en-GB" dirty="0" smtClean="0"/>
                        <a:t>Performance management</a:t>
                      </a:r>
                      <a:endParaRPr lang="en-GB" dirty="0"/>
                    </a:p>
                  </a:txBody>
                  <a:tcPr/>
                </a:tc>
                <a:tc>
                  <a:txBody>
                    <a:bodyPr/>
                    <a:lstStyle/>
                    <a:p>
                      <a:r>
                        <a:rPr lang="en-GB" dirty="0" smtClean="0"/>
                        <a:t>Transition</a:t>
                      </a:r>
                      <a:r>
                        <a:rPr lang="en-GB" baseline="0" dirty="0" smtClean="0"/>
                        <a:t> plan</a:t>
                      </a:r>
                      <a:endParaRPr lang="en-GB" dirty="0"/>
                    </a:p>
                  </a:txBody>
                  <a:tcPr/>
                </a:tc>
                <a:tc>
                  <a:txBody>
                    <a:bodyPr/>
                    <a:lstStyle/>
                    <a:p>
                      <a:r>
                        <a:rPr lang="en-GB" dirty="0" smtClean="0"/>
                        <a:t>School toilet policy</a:t>
                      </a:r>
                      <a:endParaRPr lang="en-GB" dirty="0"/>
                    </a:p>
                  </a:txBody>
                  <a:tcPr/>
                </a:tc>
                <a:tc>
                  <a:txBody>
                    <a:bodyPr/>
                    <a:lstStyle/>
                    <a:p>
                      <a:r>
                        <a:rPr lang="en-GB" dirty="0" smtClean="0"/>
                        <a:t>School SER Self evaluation plan</a:t>
                      </a:r>
                      <a:endParaRPr lang="en-GB" dirty="0"/>
                    </a:p>
                  </a:txBody>
                  <a:tcPr/>
                </a:tc>
              </a:tr>
              <a:tr h="370840">
                <a:tc>
                  <a:txBody>
                    <a:bodyPr/>
                    <a:lstStyle/>
                    <a:p>
                      <a:r>
                        <a:rPr lang="en-GB" dirty="0" smtClean="0"/>
                        <a:t>Anti-bullying</a:t>
                      </a:r>
                      <a:endParaRPr lang="en-GB" dirty="0"/>
                    </a:p>
                  </a:txBody>
                  <a:tcPr/>
                </a:tc>
                <a:tc>
                  <a:txBody>
                    <a:bodyPr/>
                    <a:lstStyle/>
                    <a:p>
                      <a:r>
                        <a:rPr lang="en-GB" dirty="0" smtClean="0"/>
                        <a:t>Careers education</a:t>
                      </a:r>
                      <a:endParaRPr lang="en-GB" dirty="0"/>
                    </a:p>
                  </a:txBody>
                  <a:tcPr/>
                </a:tc>
                <a:tc>
                  <a:txBody>
                    <a:bodyPr/>
                    <a:lstStyle/>
                    <a:p>
                      <a:r>
                        <a:rPr lang="en-GB" dirty="0" smtClean="0"/>
                        <a:t>E-Safety policy</a:t>
                      </a:r>
                      <a:endParaRPr lang="en-GB" dirty="0"/>
                    </a:p>
                  </a:txBody>
                  <a:tcPr/>
                </a:tc>
                <a:tc>
                  <a:txBody>
                    <a:bodyPr/>
                    <a:lstStyle/>
                    <a:p>
                      <a:endParaRPr lang="en-GB"/>
                    </a:p>
                  </a:txBody>
                  <a:tcPr/>
                </a:tc>
              </a:tr>
              <a:tr h="370840">
                <a:tc>
                  <a:txBody>
                    <a:bodyPr/>
                    <a:lstStyle/>
                    <a:p>
                      <a:r>
                        <a:rPr lang="en-GB" dirty="0" smtClean="0"/>
                        <a:t>Sex Education</a:t>
                      </a:r>
                      <a:endParaRPr lang="en-GB" dirty="0"/>
                    </a:p>
                  </a:txBody>
                  <a:tcPr/>
                </a:tc>
                <a:tc>
                  <a:txBody>
                    <a:bodyPr/>
                    <a:lstStyle/>
                    <a:p>
                      <a:r>
                        <a:rPr lang="en-GB" dirty="0" smtClean="0"/>
                        <a:t>Governor minutes</a:t>
                      </a:r>
                      <a:endParaRPr lang="en-GB" dirty="0"/>
                    </a:p>
                  </a:txBody>
                  <a:tcPr/>
                </a:tc>
                <a:tc>
                  <a:txBody>
                    <a:bodyPr/>
                    <a:lstStyle/>
                    <a:p>
                      <a:r>
                        <a:rPr lang="en-GB" dirty="0" smtClean="0"/>
                        <a:t>Whole school food and fitness</a:t>
                      </a:r>
                      <a:endParaRPr lang="en-GB" dirty="0"/>
                    </a:p>
                  </a:txBody>
                  <a:tcPr/>
                </a:tc>
                <a:tc>
                  <a:txBody>
                    <a:bodyPr/>
                    <a:lstStyle/>
                    <a:p>
                      <a:endParaRPr lang="en-GB"/>
                    </a:p>
                  </a:txBody>
                  <a:tcPr/>
                </a:tc>
              </a:tr>
              <a:tr h="370840">
                <a:tc>
                  <a:txBody>
                    <a:bodyPr/>
                    <a:lstStyle/>
                    <a:p>
                      <a:r>
                        <a:rPr lang="en-GB" dirty="0" smtClean="0"/>
                        <a:t>Equality</a:t>
                      </a:r>
                      <a:endParaRPr lang="en-GB" dirty="0"/>
                    </a:p>
                  </a:txBody>
                  <a:tcPr/>
                </a:tc>
                <a:tc>
                  <a:txBody>
                    <a:bodyPr/>
                    <a:lstStyle/>
                    <a:p>
                      <a:r>
                        <a:rPr lang="en-GB" dirty="0" smtClean="0"/>
                        <a:t>School Prospectus</a:t>
                      </a:r>
                      <a:endParaRPr lang="en-GB" dirty="0"/>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707679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influences the content of school policy?</a:t>
            </a:r>
          </a:p>
        </p:txBody>
      </p:sp>
      <p:sp>
        <p:nvSpPr>
          <p:cNvPr id="3" name="Content Placeholder 2"/>
          <p:cNvSpPr>
            <a:spLocks noGrp="1"/>
          </p:cNvSpPr>
          <p:nvPr>
            <p:ph idx="1"/>
          </p:nvPr>
        </p:nvSpPr>
        <p:spPr/>
        <p:txBody>
          <a:bodyPr>
            <a:normAutofit fontScale="85000" lnSpcReduction="20000"/>
          </a:bodyPr>
          <a:lstStyle/>
          <a:p>
            <a:r>
              <a:rPr lang="en-GB" dirty="0"/>
              <a:t>Research</a:t>
            </a:r>
          </a:p>
          <a:p>
            <a:r>
              <a:rPr lang="en-GB" dirty="0"/>
              <a:t>Effective practice</a:t>
            </a:r>
          </a:p>
          <a:p>
            <a:r>
              <a:rPr lang="en-GB" dirty="0"/>
              <a:t>Government guidelines/policy</a:t>
            </a:r>
          </a:p>
          <a:p>
            <a:r>
              <a:rPr lang="en-GB" dirty="0"/>
              <a:t>New ideas</a:t>
            </a:r>
          </a:p>
          <a:p>
            <a:r>
              <a:rPr lang="en-GB" dirty="0"/>
              <a:t>External influence</a:t>
            </a:r>
          </a:p>
          <a:p>
            <a:r>
              <a:rPr lang="en-GB" dirty="0"/>
              <a:t>Estyn/the inspection system</a:t>
            </a:r>
          </a:p>
          <a:p>
            <a:r>
              <a:rPr lang="en-GB" dirty="0"/>
              <a:t>External accountability</a:t>
            </a:r>
          </a:p>
          <a:p>
            <a:r>
              <a:rPr lang="en-GB" dirty="0"/>
              <a:t>School self-evaluation and improvement cycle</a:t>
            </a:r>
          </a:p>
          <a:p>
            <a:r>
              <a:rPr lang="en-GB" dirty="0"/>
              <a:t>Leadership</a:t>
            </a:r>
          </a:p>
          <a:p>
            <a:endParaRPr lang="en-GB" dirty="0"/>
          </a:p>
        </p:txBody>
      </p:sp>
    </p:spTree>
    <p:extLst>
      <p:ext uri="{BB962C8B-B14F-4D97-AF65-F5344CB8AC3E}">
        <p14:creationId xmlns:p14="http://schemas.microsoft.com/office/powerpoint/2010/main" val="36228910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and teaching policy: an example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06075014"/>
              </p:ext>
            </p:extLst>
          </p:nvPr>
        </p:nvGraphicFramePr>
        <p:xfrm>
          <a:off x="457200" y="1600200"/>
          <a:ext cx="8229600" cy="442660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Influence</a:t>
                      </a:r>
                      <a:endParaRPr lang="en-GB" dirty="0"/>
                    </a:p>
                  </a:txBody>
                  <a:tcPr/>
                </a:tc>
                <a:tc>
                  <a:txBody>
                    <a:bodyPr/>
                    <a:lstStyle/>
                    <a:p>
                      <a:r>
                        <a:rPr lang="en-GB" dirty="0" smtClean="0"/>
                        <a:t>Example</a:t>
                      </a:r>
                      <a:endParaRPr lang="en-GB" dirty="0"/>
                    </a:p>
                  </a:txBody>
                  <a:tcPr/>
                </a:tc>
              </a:tr>
              <a:tr h="377840">
                <a:tc>
                  <a:txBody>
                    <a:bodyPr/>
                    <a:lstStyle/>
                    <a:p>
                      <a:r>
                        <a:rPr lang="en-GB" dirty="0" smtClean="0"/>
                        <a:t>Research </a:t>
                      </a:r>
                      <a:endParaRPr lang="en-GB" dirty="0"/>
                    </a:p>
                  </a:txBody>
                  <a:tcPr/>
                </a:tc>
                <a:tc>
                  <a:txBody>
                    <a:bodyPr/>
                    <a:lstStyle/>
                    <a:p>
                      <a:r>
                        <a:rPr lang="en-GB" dirty="0" smtClean="0"/>
                        <a:t>John</a:t>
                      </a:r>
                      <a:r>
                        <a:rPr lang="en-GB" baseline="0" dirty="0" smtClean="0"/>
                        <a:t> Hattie, </a:t>
                      </a:r>
                      <a:r>
                        <a:rPr lang="en-GB" baseline="0" dirty="0" err="1" smtClean="0"/>
                        <a:t>AfL</a:t>
                      </a:r>
                      <a:r>
                        <a:rPr lang="en-GB" baseline="0" dirty="0" smtClean="0"/>
                        <a:t>, </a:t>
                      </a:r>
                      <a:endParaRPr lang="en-GB" dirty="0"/>
                    </a:p>
                  </a:txBody>
                  <a:tcPr/>
                </a:tc>
              </a:tr>
              <a:tr h="370840">
                <a:tc>
                  <a:txBody>
                    <a:bodyPr/>
                    <a:lstStyle/>
                    <a:p>
                      <a:r>
                        <a:rPr lang="en-GB" dirty="0" smtClean="0"/>
                        <a:t>Effective practice</a:t>
                      </a:r>
                      <a:endParaRPr lang="en-GB" dirty="0"/>
                    </a:p>
                  </a:txBody>
                  <a:tcPr/>
                </a:tc>
                <a:tc>
                  <a:txBody>
                    <a:bodyPr/>
                    <a:lstStyle/>
                    <a:p>
                      <a:r>
                        <a:rPr lang="en-GB" baseline="0" dirty="0" smtClean="0"/>
                        <a:t>Visible Learning, Excellence in Teaching/Estyn Case Studies</a:t>
                      </a:r>
                      <a:endParaRPr lang="en-GB" dirty="0"/>
                    </a:p>
                  </a:txBody>
                  <a:tcPr/>
                </a:tc>
              </a:tr>
              <a:tr h="370840">
                <a:tc>
                  <a:txBody>
                    <a:bodyPr/>
                    <a:lstStyle/>
                    <a:p>
                      <a:r>
                        <a:rPr lang="en-GB" dirty="0" smtClean="0"/>
                        <a:t>Government</a:t>
                      </a:r>
                      <a:r>
                        <a:rPr lang="en-GB" baseline="0" dirty="0" smtClean="0"/>
                        <a:t> Guidelines/Policy</a:t>
                      </a:r>
                      <a:endParaRPr lang="en-GB" dirty="0"/>
                    </a:p>
                  </a:txBody>
                  <a:tcPr/>
                </a:tc>
                <a:tc>
                  <a:txBody>
                    <a:bodyPr/>
                    <a:lstStyle/>
                    <a:p>
                      <a:r>
                        <a:rPr lang="en-GB" smtClean="0"/>
                        <a:t>Pedagogy Framework</a:t>
                      </a:r>
                      <a:endParaRPr lang="en-GB" dirty="0"/>
                    </a:p>
                  </a:txBody>
                  <a:tcPr/>
                </a:tc>
              </a:tr>
              <a:tr h="370840">
                <a:tc>
                  <a:txBody>
                    <a:bodyPr/>
                    <a:lstStyle/>
                    <a:p>
                      <a:r>
                        <a:rPr lang="en-GB" dirty="0" smtClean="0"/>
                        <a:t>New ideas (linked</a:t>
                      </a:r>
                      <a:r>
                        <a:rPr lang="en-GB" baseline="0" dirty="0" smtClean="0"/>
                        <a:t> to research?)</a:t>
                      </a:r>
                      <a:endParaRPr lang="en-GB" dirty="0"/>
                    </a:p>
                  </a:txBody>
                  <a:tcPr/>
                </a:tc>
                <a:tc>
                  <a:txBody>
                    <a:bodyPr/>
                    <a:lstStyle/>
                    <a:p>
                      <a:r>
                        <a:rPr lang="en-GB" dirty="0" smtClean="0"/>
                        <a:t>Flipped Classrooms</a:t>
                      </a:r>
                      <a:endParaRPr lang="en-GB" dirty="0"/>
                    </a:p>
                  </a:txBody>
                  <a:tcPr/>
                </a:tc>
              </a:tr>
              <a:tr h="370840">
                <a:tc>
                  <a:txBody>
                    <a:bodyPr/>
                    <a:lstStyle/>
                    <a:p>
                      <a:r>
                        <a:rPr lang="en-GB" dirty="0" smtClean="0"/>
                        <a:t>External influence</a:t>
                      </a:r>
                      <a:endParaRPr lang="en-GB" dirty="0"/>
                    </a:p>
                  </a:txBody>
                  <a:tcPr/>
                </a:tc>
                <a:tc>
                  <a:txBody>
                    <a:bodyPr/>
                    <a:lstStyle/>
                    <a:p>
                      <a:r>
                        <a:rPr lang="en-GB" dirty="0" smtClean="0"/>
                        <a:t>‘What the school down</a:t>
                      </a:r>
                      <a:r>
                        <a:rPr lang="en-GB" baseline="0" dirty="0" smtClean="0"/>
                        <a:t> the road is doing’</a:t>
                      </a:r>
                    </a:p>
                    <a:p>
                      <a:r>
                        <a:rPr lang="en-GB" baseline="0" dirty="0" smtClean="0"/>
                        <a:t>‘What a consultant says is the ‘thing’ to do’</a:t>
                      </a:r>
                    </a:p>
                  </a:txBody>
                  <a:tcPr/>
                </a:tc>
              </a:tr>
              <a:tr h="370840">
                <a:tc>
                  <a:txBody>
                    <a:bodyPr/>
                    <a:lstStyle/>
                    <a:p>
                      <a:r>
                        <a:rPr lang="en-GB" dirty="0" smtClean="0"/>
                        <a:t>Estyn/inspection</a:t>
                      </a:r>
                      <a:endParaRPr lang="en-GB" dirty="0"/>
                    </a:p>
                  </a:txBody>
                  <a:tcPr/>
                </a:tc>
                <a:tc>
                  <a:txBody>
                    <a:bodyPr/>
                    <a:lstStyle/>
                    <a:p>
                      <a:r>
                        <a:rPr lang="en-GB" baseline="0" dirty="0" smtClean="0"/>
                        <a:t>Framework, guidance, case studies</a:t>
                      </a:r>
                    </a:p>
                  </a:txBody>
                  <a:tcPr/>
                </a:tc>
              </a:tr>
              <a:tr h="370840">
                <a:tc>
                  <a:txBody>
                    <a:bodyPr/>
                    <a:lstStyle/>
                    <a:p>
                      <a:r>
                        <a:rPr lang="en-GB" dirty="0" smtClean="0"/>
                        <a:t>External accountability </a:t>
                      </a:r>
                      <a:endParaRPr lang="en-GB" dirty="0"/>
                    </a:p>
                  </a:txBody>
                  <a:tcPr/>
                </a:tc>
                <a:tc>
                  <a:txBody>
                    <a:bodyPr/>
                    <a:lstStyle/>
                    <a:p>
                      <a:r>
                        <a:rPr lang="en-GB" baseline="0" dirty="0" smtClean="0"/>
                        <a:t>Consortia/Challenge Adviser</a:t>
                      </a:r>
                    </a:p>
                  </a:txBody>
                  <a:tcPr/>
                </a:tc>
              </a:tr>
              <a:tr h="370840">
                <a:tc>
                  <a:txBody>
                    <a:bodyPr/>
                    <a:lstStyle/>
                    <a:p>
                      <a:r>
                        <a:rPr lang="en-GB" dirty="0" smtClean="0"/>
                        <a:t>Leadership</a:t>
                      </a:r>
                      <a:endParaRPr lang="en-GB" dirty="0"/>
                    </a:p>
                  </a:txBody>
                  <a:tcPr/>
                </a:tc>
                <a:tc>
                  <a:txBody>
                    <a:bodyPr/>
                    <a:lstStyle/>
                    <a:p>
                      <a:r>
                        <a:rPr lang="en-GB" baseline="0" dirty="0" smtClean="0"/>
                        <a:t>Personal views/experience, what has been done before/previous successes</a:t>
                      </a:r>
                    </a:p>
                  </a:txBody>
                  <a:tcPr/>
                </a:tc>
              </a:tr>
            </a:tbl>
          </a:graphicData>
        </a:graphic>
      </p:graphicFrame>
    </p:spTree>
    <p:extLst>
      <p:ext uri="{BB962C8B-B14F-4D97-AF65-F5344CB8AC3E}">
        <p14:creationId xmlns:p14="http://schemas.microsoft.com/office/powerpoint/2010/main" val="1041281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solidFill>
                  <a:prstClr val="black"/>
                </a:solidFill>
                <a:latin typeface="Calibri"/>
              </a:rPr>
              <a:t>Welsh Government Education Policy Developments – how do they have an impact on your school policy?</a:t>
            </a:r>
            <a:endParaRPr lang="en-GB" dirty="0"/>
          </a:p>
        </p:txBody>
      </p:sp>
      <p:sp>
        <p:nvSpPr>
          <p:cNvPr id="3" name="Content Placeholder 2"/>
          <p:cNvSpPr>
            <a:spLocks noGrp="1"/>
          </p:cNvSpPr>
          <p:nvPr>
            <p:ph idx="1"/>
          </p:nvPr>
        </p:nvSpPr>
        <p:spPr/>
        <p:txBody>
          <a:bodyPr>
            <a:normAutofit fontScale="55000" lnSpcReduction="20000"/>
          </a:bodyPr>
          <a:lstStyle/>
          <a:p>
            <a:pPr>
              <a:buFont typeface="Wingdings" panose="05000000000000000000" pitchFamily="2" charset="2"/>
              <a:buChar char="q"/>
            </a:pPr>
            <a:r>
              <a:rPr lang="en-GB" dirty="0"/>
              <a:t>Foundation Phase</a:t>
            </a:r>
          </a:p>
          <a:p>
            <a:pPr>
              <a:buFont typeface="Wingdings" panose="05000000000000000000" pitchFamily="2" charset="2"/>
              <a:buChar char="q"/>
            </a:pPr>
            <a:r>
              <a:rPr lang="en-GB" dirty="0"/>
              <a:t>21</a:t>
            </a:r>
            <a:r>
              <a:rPr lang="en-GB" baseline="30000" dirty="0"/>
              <a:t>st</a:t>
            </a:r>
            <a:r>
              <a:rPr lang="en-GB" dirty="0"/>
              <a:t> Century Schools Programme</a:t>
            </a:r>
          </a:p>
          <a:p>
            <a:pPr>
              <a:buFont typeface="Wingdings" panose="05000000000000000000" pitchFamily="2" charset="2"/>
              <a:buChar char="q"/>
            </a:pPr>
            <a:r>
              <a:rPr lang="en-GB" dirty="0"/>
              <a:t>National Literacy and Numeracy Framework and testing</a:t>
            </a:r>
          </a:p>
          <a:p>
            <a:pPr>
              <a:buFont typeface="Wingdings" panose="05000000000000000000" pitchFamily="2" charset="2"/>
              <a:buChar char="q"/>
            </a:pPr>
            <a:r>
              <a:rPr lang="en-GB" dirty="0"/>
              <a:t>Welsh Medium Education Policy</a:t>
            </a:r>
          </a:p>
          <a:p>
            <a:pPr>
              <a:buFont typeface="Wingdings" panose="05000000000000000000" pitchFamily="2" charset="2"/>
              <a:buChar char="q"/>
            </a:pPr>
            <a:r>
              <a:rPr lang="en-GB" dirty="0"/>
              <a:t>Welsh Language Strategy ‘</a:t>
            </a:r>
            <a:r>
              <a:rPr lang="en-GB" dirty="0" err="1"/>
              <a:t>Iaith</a:t>
            </a:r>
            <a:r>
              <a:rPr lang="en-GB" dirty="0"/>
              <a:t> </a:t>
            </a:r>
            <a:r>
              <a:rPr lang="en-GB" dirty="0" err="1"/>
              <a:t>Fyw</a:t>
            </a:r>
            <a:r>
              <a:rPr lang="en-GB" dirty="0"/>
              <a:t>’</a:t>
            </a:r>
          </a:p>
          <a:p>
            <a:pPr>
              <a:buFont typeface="Wingdings" panose="05000000000000000000" pitchFamily="2" charset="2"/>
              <a:buChar char="q"/>
            </a:pPr>
            <a:r>
              <a:rPr lang="en-GB" dirty="0"/>
              <a:t>Successful Futures </a:t>
            </a:r>
          </a:p>
          <a:p>
            <a:pPr>
              <a:buFont typeface="Wingdings" panose="05000000000000000000" pitchFamily="2" charset="2"/>
              <a:buChar char="q"/>
            </a:pPr>
            <a:r>
              <a:rPr lang="en-GB" dirty="0"/>
              <a:t>Qualified for Life</a:t>
            </a:r>
          </a:p>
          <a:p>
            <a:pPr>
              <a:buFont typeface="Wingdings" panose="05000000000000000000" pitchFamily="2" charset="2"/>
              <a:buChar char="q"/>
            </a:pPr>
            <a:r>
              <a:rPr lang="en-GB" dirty="0"/>
              <a:t>Rewriting the Future</a:t>
            </a:r>
          </a:p>
          <a:p>
            <a:pPr>
              <a:buFont typeface="Wingdings" panose="05000000000000000000" pitchFamily="2" charset="2"/>
              <a:buChar char="q"/>
            </a:pPr>
            <a:r>
              <a:rPr lang="en-GB" dirty="0"/>
              <a:t>Schools Challenge </a:t>
            </a:r>
            <a:r>
              <a:rPr lang="en-GB" dirty="0" err="1"/>
              <a:t>Cymru</a:t>
            </a:r>
            <a:endParaRPr lang="en-GB" dirty="0"/>
          </a:p>
          <a:p>
            <a:pPr>
              <a:buFont typeface="Wingdings" panose="05000000000000000000" pitchFamily="2" charset="2"/>
              <a:buChar char="q"/>
            </a:pPr>
            <a:r>
              <a:rPr lang="en-GB" dirty="0"/>
              <a:t>National School Categorisation System </a:t>
            </a:r>
          </a:p>
          <a:p>
            <a:pPr>
              <a:buFont typeface="Wingdings" panose="05000000000000000000" pitchFamily="2" charset="2"/>
              <a:buChar char="q"/>
            </a:pPr>
            <a:r>
              <a:rPr lang="en-GB" dirty="0" err="1"/>
              <a:t>FaCE</a:t>
            </a:r>
            <a:r>
              <a:rPr lang="en-GB" dirty="0"/>
              <a:t> the challenge together: family and community engagement toolkit</a:t>
            </a:r>
          </a:p>
          <a:p>
            <a:pPr>
              <a:buFont typeface="Wingdings" panose="05000000000000000000" pitchFamily="2" charset="2"/>
              <a:buChar char="q"/>
            </a:pPr>
            <a:r>
              <a:rPr lang="en-GB" dirty="0"/>
              <a:t>New Deal</a:t>
            </a:r>
          </a:p>
          <a:p>
            <a:pPr>
              <a:buFont typeface="Wingdings" panose="05000000000000000000" pitchFamily="2" charset="2"/>
              <a:buChar char="q"/>
            </a:pPr>
            <a:r>
              <a:rPr lang="en-GB" dirty="0"/>
              <a:t>Funding: Educational Effectiveness Grant and Pupil Deprivation Grant</a:t>
            </a:r>
          </a:p>
          <a:p>
            <a:pPr marL="0" indent="0">
              <a:buNone/>
            </a:pPr>
            <a:endParaRPr lang="en-GB" dirty="0"/>
          </a:p>
          <a:p>
            <a:endParaRPr lang="en-GB" dirty="0"/>
          </a:p>
        </p:txBody>
      </p:sp>
    </p:spTree>
    <p:extLst>
      <p:ext uri="{BB962C8B-B14F-4D97-AF65-F5344CB8AC3E}">
        <p14:creationId xmlns:p14="http://schemas.microsoft.com/office/powerpoint/2010/main" val="36228910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Policy to Action</a:t>
            </a:r>
          </a:p>
        </p:txBody>
      </p:sp>
      <p:sp>
        <p:nvSpPr>
          <p:cNvPr id="3" name="Content Placeholder 2"/>
          <p:cNvSpPr>
            <a:spLocks noGrp="1"/>
          </p:cNvSpPr>
          <p:nvPr>
            <p:ph idx="1"/>
          </p:nvPr>
        </p:nvSpPr>
        <p:spPr/>
        <p:txBody>
          <a:bodyPr>
            <a:normAutofit fontScale="92500" lnSpcReduction="20000"/>
          </a:bodyPr>
          <a:lstStyle/>
          <a:p>
            <a:pPr marL="0" lvl="0" indent="0">
              <a:buNone/>
            </a:pPr>
            <a:r>
              <a:rPr lang="en-GB" sz="3000" dirty="0">
                <a:solidFill>
                  <a:prstClr val="black"/>
                </a:solidFill>
                <a:latin typeface="Calibri"/>
              </a:rPr>
              <a:t>Take </a:t>
            </a:r>
            <a:r>
              <a:rPr lang="en-GB" sz="3000" b="1" dirty="0">
                <a:solidFill>
                  <a:prstClr val="black"/>
                </a:solidFill>
                <a:latin typeface="Calibri"/>
              </a:rPr>
              <a:t>one</a:t>
            </a:r>
            <a:r>
              <a:rPr lang="en-GB" sz="3000" dirty="0">
                <a:solidFill>
                  <a:prstClr val="black"/>
                </a:solidFill>
                <a:latin typeface="Calibri"/>
              </a:rPr>
              <a:t> of the national policies identified on the previous slide and discuss how this has an impact on your school policy and practice.</a:t>
            </a:r>
          </a:p>
          <a:p>
            <a:pPr lvl="0">
              <a:buFont typeface="Wingdings" panose="05000000000000000000" pitchFamily="2" charset="2"/>
              <a:buChar char="ü"/>
            </a:pPr>
            <a:r>
              <a:rPr lang="en-GB" sz="3000" dirty="0">
                <a:solidFill>
                  <a:prstClr val="black"/>
                </a:solidFill>
                <a:latin typeface="Calibri"/>
              </a:rPr>
              <a:t>What does your school policy state?</a:t>
            </a:r>
          </a:p>
          <a:p>
            <a:pPr lvl="0">
              <a:buFont typeface="Wingdings" panose="05000000000000000000" pitchFamily="2" charset="2"/>
              <a:buChar char="ü"/>
            </a:pPr>
            <a:r>
              <a:rPr lang="en-GB" sz="3000" dirty="0">
                <a:solidFill>
                  <a:prstClr val="black"/>
                </a:solidFill>
                <a:latin typeface="Calibri"/>
              </a:rPr>
              <a:t>How has this influenced practice?</a:t>
            </a:r>
          </a:p>
          <a:p>
            <a:pPr lvl="0">
              <a:buFont typeface="Wingdings" panose="05000000000000000000" pitchFamily="2" charset="2"/>
              <a:buChar char="ü"/>
            </a:pPr>
            <a:r>
              <a:rPr lang="en-GB" sz="3000" dirty="0">
                <a:solidFill>
                  <a:prstClr val="black"/>
                </a:solidFill>
                <a:latin typeface="Calibri"/>
              </a:rPr>
              <a:t>How do you evaluate the impact of the policy?</a:t>
            </a:r>
          </a:p>
          <a:p>
            <a:pPr lvl="0">
              <a:buFont typeface="Wingdings" panose="05000000000000000000" pitchFamily="2" charset="2"/>
              <a:buChar char="ü"/>
            </a:pPr>
            <a:r>
              <a:rPr lang="en-GB" sz="3000" dirty="0">
                <a:solidFill>
                  <a:prstClr val="black"/>
                </a:solidFill>
                <a:latin typeface="Calibri"/>
              </a:rPr>
              <a:t>When and how will the policy be reviewed?</a:t>
            </a:r>
          </a:p>
          <a:p>
            <a:pPr lvl="0">
              <a:buFont typeface="Wingdings" panose="05000000000000000000" pitchFamily="2" charset="2"/>
              <a:buChar char="ü"/>
            </a:pPr>
            <a:r>
              <a:rPr lang="en-GB" sz="3000" dirty="0">
                <a:solidFill>
                  <a:prstClr val="black"/>
                </a:solidFill>
                <a:latin typeface="Calibri"/>
              </a:rPr>
              <a:t>How do staff and pupils become involved in policy development and evaluation?</a:t>
            </a:r>
          </a:p>
          <a:p>
            <a:endParaRPr lang="en-GB" dirty="0"/>
          </a:p>
        </p:txBody>
      </p:sp>
    </p:spTree>
    <p:extLst>
      <p:ext uri="{BB962C8B-B14F-4D97-AF65-F5344CB8AC3E}">
        <p14:creationId xmlns:p14="http://schemas.microsoft.com/office/powerpoint/2010/main" val="36228910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good school leaders do in the development of policy?</a:t>
            </a:r>
            <a:endParaRPr lang="en-GB" dirty="0"/>
          </a:p>
        </p:txBody>
      </p:sp>
      <p:sp>
        <p:nvSpPr>
          <p:cNvPr id="3" name="Content Placeholder 2"/>
          <p:cNvSpPr>
            <a:spLocks noGrp="1"/>
          </p:cNvSpPr>
          <p:nvPr>
            <p:ph idx="1"/>
          </p:nvPr>
        </p:nvSpPr>
        <p:spPr/>
        <p:txBody>
          <a:bodyPr>
            <a:normAutofit fontScale="70000" lnSpcReduction="20000"/>
          </a:bodyPr>
          <a:lstStyle/>
          <a:p>
            <a:r>
              <a:rPr lang="en-GB" dirty="0"/>
              <a:t>Build vision and set </a:t>
            </a:r>
            <a:r>
              <a:rPr lang="en-GB" dirty="0" smtClean="0"/>
              <a:t>direction</a:t>
            </a:r>
          </a:p>
          <a:p>
            <a:r>
              <a:rPr lang="en-GB" dirty="0" smtClean="0"/>
              <a:t>Distribute leadership in an effective way</a:t>
            </a:r>
          </a:p>
          <a:p>
            <a:r>
              <a:rPr lang="en-GB" dirty="0" smtClean="0"/>
              <a:t>Demonstrate responsiveness to the contexts in which they work (national, local, school)</a:t>
            </a:r>
          </a:p>
          <a:p>
            <a:r>
              <a:rPr lang="en-GB" dirty="0" smtClean="0"/>
              <a:t>Influence staff motivation, commitment and ownership</a:t>
            </a:r>
          </a:p>
          <a:p>
            <a:r>
              <a:rPr lang="en-GB" dirty="0" smtClean="0"/>
              <a:t>Develop people</a:t>
            </a:r>
          </a:p>
          <a:p>
            <a:r>
              <a:rPr lang="en-GB" dirty="0" smtClean="0"/>
              <a:t>Build vision and set direction</a:t>
            </a:r>
          </a:p>
          <a:p>
            <a:r>
              <a:rPr lang="en-GB" dirty="0" smtClean="0"/>
              <a:t>Create organisational stability</a:t>
            </a:r>
          </a:p>
          <a:p>
            <a:r>
              <a:rPr lang="en-GB" dirty="0" smtClean="0"/>
              <a:t>Build collaborative cultures</a:t>
            </a:r>
          </a:p>
          <a:p>
            <a:pPr marL="0" indent="0">
              <a:buNone/>
            </a:pPr>
            <a:r>
              <a:rPr lang="en-GB" dirty="0" smtClean="0"/>
              <a:t>NCSL </a:t>
            </a:r>
            <a:r>
              <a:rPr lang="en-GB" smtClean="0"/>
              <a:t>(2006)  </a:t>
            </a:r>
            <a:r>
              <a:rPr lang="en-GB" dirty="0" smtClean="0"/>
              <a:t>Seven strong claims about successful school leadership.</a:t>
            </a:r>
            <a:endParaRPr lang="en-GB" dirty="0"/>
          </a:p>
        </p:txBody>
      </p:sp>
    </p:spTree>
    <p:extLst>
      <p:ext uri="{BB962C8B-B14F-4D97-AF65-F5344CB8AC3E}">
        <p14:creationId xmlns:p14="http://schemas.microsoft.com/office/powerpoint/2010/main" val="36228910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TotalTime>
  <Words>703</Words>
  <Application>Microsoft Office PowerPoint</Application>
  <PresentationFormat>On-screen Show (4:3)</PresentationFormat>
  <Paragraphs>126</Paragraphs>
  <Slides>17</Slides>
  <Notes>0</Notes>
  <HiddenSlides>0</HiddenSlides>
  <MMClips>0</MMClips>
  <ScaleCrop>false</ScaleCrop>
  <HeadingPairs>
    <vt:vector size="4" baseType="variant">
      <vt:variant>
        <vt:lpstr>Theme</vt:lpstr>
      </vt:variant>
      <vt:variant>
        <vt:i4>4</vt:i4>
      </vt:variant>
      <vt:variant>
        <vt:lpstr>Slide Titles</vt:lpstr>
      </vt:variant>
      <vt:variant>
        <vt:i4>17</vt:i4>
      </vt:variant>
    </vt:vector>
  </HeadingPairs>
  <TitlesOfParts>
    <vt:vector size="21" baseType="lpstr">
      <vt:lpstr>Office Theme</vt:lpstr>
      <vt:lpstr>20140311PresentationUWTSDTemplate</vt:lpstr>
      <vt:lpstr>1_20140311PresentationUWTSDTemplate</vt:lpstr>
      <vt:lpstr>2_20140311PresentationUWTSDTemplate</vt:lpstr>
      <vt:lpstr>Leading and Developing the School</vt:lpstr>
      <vt:lpstr>Learning outcomes</vt:lpstr>
      <vt:lpstr>What are the purposes of policies at national, local and school level?</vt:lpstr>
      <vt:lpstr>National, local and school policy</vt:lpstr>
      <vt:lpstr>Policy is the tool that supports the implementation of vision</vt:lpstr>
      <vt:lpstr>PowerPoint Presentation</vt:lpstr>
      <vt:lpstr>Statutory and non-statutory</vt:lpstr>
      <vt:lpstr>Non- statutory recommended policy </vt:lpstr>
      <vt:lpstr>Task</vt:lpstr>
      <vt:lpstr>From your school </vt:lpstr>
      <vt:lpstr>PowerPoint Presentation</vt:lpstr>
      <vt:lpstr>Exemplars </vt:lpstr>
      <vt:lpstr>What influences the content of school policy?</vt:lpstr>
      <vt:lpstr>Learning and teaching policy: an example</vt:lpstr>
      <vt:lpstr>Welsh Government Education Policy Developments – how do they have an impact on your school policy?</vt:lpstr>
      <vt:lpstr>Task – Policy to Action</vt:lpstr>
      <vt:lpstr>What do good school leaders do in the development of policy?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Developing the School</dc:title>
  <dc:creator>Jayne Edwards</dc:creator>
  <cp:lastModifiedBy>Jim Statts</cp:lastModifiedBy>
  <cp:revision>57</cp:revision>
  <cp:lastPrinted>2017-01-16T13:05:42Z</cp:lastPrinted>
  <dcterms:created xsi:type="dcterms:W3CDTF">2016-04-25T11:42:19Z</dcterms:created>
  <dcterms:modified xsi:type="dcterms:W3CDTF">2017-01-16T13:07:23Z</dcterms:modified>
</cp:coreProperties>
</file>