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Default Extension="png" ContentType="image/png"/>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tags/tag4.xml" ContentType="application/vnd.openxmlformats-officedocument.presentationml.tags+xml"/>
  <Override PartName="/ppt/tags/tag5.xml" ContentType="application/vnd.openxmlformats-officedocument.presentationml.tags+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tags/tag2.xml" ContentType="application/vnd.openxmlformats-officedocument.presentationml.tags+xml"/>
  <Override PartName="/ppt/tags/tag3.xml" ContentType="application/vnd.openxmlformats-officedocument.presentationml.tags+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tags/tag1.xml" ContentType="application/vnd.openxmlformats-officedocument.presentationml.tags+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docProps/custom.xml" ContentType="application/vnd.openxmlformats-officedocument.custom-properties+xml"/>
  <Default Extension="wdp" ContentType="image/vnd.ms-photo"/>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tags/tag9.xml" ContentType="application/vnd.openxmlformats-officedocument.presentationml.tags+xml"/>
  <Override PartName="/ppt/tags/tag10.xml" ContentType="application/vnd.openxmlformats-officedocument.presentationml.tag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83" r:id="rId3"/>
    <p:sldId id="274" r:id="rId4"/>
    <p:sldId id="268" r:id="rId5"/>
    <p:sldId id="264" r:id="rId6"/>
    <p:sldId id="285" r:id="rId7"/>
    <p:sldId id="286" r:id="rId8"/>
    <p:sldId id="272" r:id="rId9"/>
    <p:sldId id="265" r:id="rId10"/>
    <p:sldId id="263" r:id="rId11"/>
    <p:sldId id="270" r:id="rId12"/>
    <p:sldId id="284" r:id="rId13"/>
    <p:sldId id="287" r:id="rId14"/>
    <p:sldId id="261" r:id="rId15"/>
  </p:sldIdLst>
  <p:sldSz cx="22860000" cy="12801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4032">
          <p15:clr>
            <a:srgbClr val="A4A3A4"/>
          </p15:clr>
        </p15:guide>
        <p15:guide id="2" pos="7200">
          <p15:clr>
            <a:srgbClr val="A4A3A4"/>
          </p15:clr>
        </p15:guide>
        <p15:guide id="3" orient="horz" pos="1174">
          <p15:clr>
            <a:srgbClr val="A4A3A4"/>
          </p15:clr>
        </p15:guide>
        <p15:guide id="4" orient="horz" pos="4599">
          <p15:clr>
            <a:srgbClr val="A4A3A4"/>
          </p15:clr>
        </p15:guide>
        <p15:guide id="5" pos="80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D9DE0"/>
    <a:srgbClr val="347FCB"/>
    <a:srgbClr val="1B7EE4"/>
    <a:srgbClr val="287ED7"/>
    <a:srgbClr val="0F85F1"/>
    <a:srgbClr val="323B43"/>
    <a:srgbClr val="32589A"/>
    <a:srgbClr val="86BACC"/>
    <a:srgbClr val="64ADD3"/>
    <a:srgbClr val="667F99"/>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showGuides="1">
      <p:cViewPr varScale="1">
        <p:scale>
          <a:sx n="56" d="100"/>
          <a:sy n="56" d="100"/>
        </p:scale>
        <p:origin x="-744" y="-102"/>
      </p:cViewPr>
      <p:guideLst>
        <p:guide orient="horz" pos="4032"/>
        <p:guide orient="horz" pos="1174"/>
        <p:guide orient="horz" pos="4599"/>
        <p:guide pos="7200"/>
        <p:guide pos="804"/>
      </p:guideLst>
    </p:cSldViewPr>
  </p:slideViewPr>
  <p:notesTextViewPr>
    <p:cViewPr>
      <p:scale>
        <a:sx n="1" d="1"/>
        <a:sy n="1" d="1"/>
      </p:scale>
      <p:origin x="0" y="0"/>
    </p:cViewPr>
  </p:notesTextViewPr>
  <p:sorterViewPr>
    <p:cViewPr>
      <p:scale>
        <a:sx n="50" d="100"/>
        <a:sy n="50" d="100"/>
      </p:scale>
      <p:origin x="0" y="-50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cstate="email"/>
          <a:stretch>
            <a:fillRect/>
          </a:stretch>
        </p:blipFill>
        <p:spPr>
          <a:xfrm>
            <a:off x="19606508" y="593691"/>
            <a:ext cx="2596639" cy="1027418"/>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stretch>
            <a:fillRect/>
          </a:stretch>
        </p:blipFill>
        <p:spPr>
          <a:xfrm>
            <a:off x="0" y="-1"/>
            <a:ext cx="22860000" cy="12799219"/>
          </a:xfrm>
          <a:prstGeom prst="rect">
            <a:avLst/>
          </a:prstGeom>
        </p:spPr>
      </p:pic>
      <p:pic>
        <p:nvPicPr>
          <p:cNvPr id="5" name="图片 4"/>
          <p:cNvPicPr>
            <a:picLocks noChangeAspect="1"/>
          </p:cNvPicPr>
          <p:nvPr userDrawn="1"/>
        </p:nvPicPr>
        <p:blipFill>
          <a:blip r:embed="rId3" cstate="email"/>
          <a:stretch>
            <a:fillRect/>
          </a:stretch>
        </p:blipFill>
        <p:spPr>
          <a:xfrm>
            <a:off x="19606508" y="593691"/>
            <a:ext cx="2596639" cy="102741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1706880" rtl="0" eaLnBrk="1" latinLnBrk="0" hangingPunct="1">
        <a:lnSpc>
          <a:spcPct val="90000"/>
        </a:lnSpc>
        <a:spcBef>
          <a:spcPct val="0"/>
        </a:spcBef>
        <a:buNone/>
        <a:defRPr sz="8215" kern="1200">
          <a:solidFill>
            <a:schemeClr val="tx1"/>
          </a:solidFill>
          <a:latin typeface="+mj-lt"/>
          <a:ea typeface="+mj-ea"/>
          <a:cs typeface="+mj-cs"/>
        </a:defRPr>
      </a:lvl1pPr>
    </p:titleStyle>
    <p:bodyStyle>
      <a:lvl1pPr marL="426720" indent="-426720" algn="l" defTabSz="1706880" rtl="0" eaLnBrk="1" latinLnBrk="0" hangingPunct="1">
        <a:lnSpc>
          <a:spcPct val="90000"/>
        </a:lnSpc>
        <a:spcBef>
          <a:spcPts val="1865"/>
        </a:spcBef>
        <a:buFont typeface="Arial" panose="020B0604020202020204" pitchFamily="34" charset="0"/>
        <a:buChar char="•"/>
        <a:defRPr sz="5225" kern="1200">
          <a:solidFill>
            <a:schemeClr val="tx1"/>
          </a:solidFill>
          <a:latin typeface="+mn-lt"/>
          <a:ea typeface="+mn-ea"/>
          <a:cs typeface="+mn-cs"/>
        </a:defRPr>
      </a:lvl1pPr>
      <a:lvl2pPr marL="1280160" indent="-426720" algn="l" defTabSz="1706880" rtl="0" eaLnBrk="1" latinLnBrk="0" hangingPunct="1">
        <a:lnSpc>
          <a:spcPct val="90000"/>
        </a:lnSpc>
        <a:spcBef>
          <a:spcPts val="935"/>
        </a:spcBef>
        <a:buFont typeface="Arial" panose="020B0604020202020204" pitchFamily="34" charset="0"/>
        <a:buChar char="•"/>
        <a:defRPr sz="4480" kern="1200">
          <a:solidFill>
            <a:schemeClr val="tx1"/>
          </a:solidFill>
          <a:latin typeface="+mn-lt"/>
          <a:ea typeface="+mn-ea"/>
          <a:cs typeface="+mn-cs"/>
        </a:defRPr>
      </a:lvl2pPr>
      <a:lvl3pPr marL="2133600" indent="-426720" algn="l" defTabSz="1706880" rtl="0" eaLnBrk="1" latinLnBrk="0" hangingPunct="1">
        <a:lnSpc>
          <a:spcPct val="90000"/>
        </a:lnSpc>
        <a:spcBef>
          <a:spcPts val="935"/>
        </a:spcBef>
        <a:buFont typeface="Arial" panose="020B0604020202020204" pitchFamily="34" charset="0"/>
        <a:buChar char="•"/>
        <a:defRPr sz="3735" kern="1200">
          <a:solidFill>
            <a:schemeClr val="tx1"/>
          </a:solidFill>
          <a:latin typeface="+mn-lt"/>
          <a:ea typeface="+mn-ea"/>
          <a:cs typeface="+mn-cs"/>
        </a:defRPr>
      </a:lvl3pPr>
      <a:lvl4pPr marL="298704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4pPr>
      <a:lvl5pPr marL="384048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5pPr>
      <a:lvl6pPr marL="469392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6pPr>
      <a:lvl7pPr marL="554736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7pPr>
      <a:lvl8pPr marL="640080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8pPr>
      <a:lvl9pPr marL="725424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9pPr>
    </p:bodyStyle>
    <p:otherStyle>
      <a:defPPr>
        <a:defRPr lang="en-US"/>
      </a:defPPr>
      <a:lvl1pPr marL="0" algn="l" defTabSz="1706880" rtl="0" eaLnBrk="1" latinLnBrk="0" hangingPunct="1">
        <a:defRPr sz="3360" kern="1200">
          <a:solidFill>
            <a:schemeClr val="tx1"/>
          </a:solidFill>
          <a:latin typeface="+mn-lt"/>
          <a:ea typeface="+mn-ea"/>
          <a:cs typeface="+mn-cs"/>
        </a:defRPr>
      </a:lvl1pPr>
      <a:lvl2pPr marL="853440" algn="l" defTabSz="1706880" rtl="0" eaLnBrk="1" latinLnBrk="0" hangingPunct="1">
        <a:defRPr sz="3360" kern="1200">
          <a:solidFill>
            <a:schemeClr val="tx1"/>
          </a:solidFill>
          <a:latin typeface="+mn-lt"/>
          <a:ea typeface="+mn-ea"/>
          <a:cs typeface="+mn-cs"/>
        </a:defRPr>
      </a:lvl2pPr>
      <a:lvl3pPr marL="1706880" algn="l" defTabSz="1706880" rtl="0" eaLnBrk="1" latinLnBrk="0" hangingPunct="1">
        <a:defRPr sz="3360" kern="1200">
          <a:solidFill>
            <a:schemeClr val="tx1"/>
          </a:solidFill>
          <a:latin typeface="+mn-lt"/>
          <a:ea typeface="+mn-ea"/>
          <a:cs typeface="+mn-cs"/>
        </a:defRPr>
      </a:lvl3pPr>
      <a:lvl4pPr marL="2560320" algn="l" defTabSz="1706880" rtl="0" eaLnBrk="1" latinLnBrk="0" hangingPunct="1">
        <a:defRPr sz="3360" kern="1200">
          <a:solidFill>
            <a:schemeClr val="tx1"/>
          </a:solidFill>
          <a:latin typeface="+mn-lt"/>
          <a:ea typeface="+mn-ea"/>
          <a:cs typeface="+mn-cs"/>
        </a:defRPr>
      </a:lvl4pPr>
      <a:lvl5pPr marL="3413760" algn="l" defTabSz="1706880" rtl="0" eaLnBrk="1" latinLnBrk="0" hangingPunct="1">
        <a:defRPr sz="3360" kern="1200">
          <a:solidFill>
            <a:schemeClr val="tx1"/>
          </a:solidFill>
          <a:latin typeface="+mn-lt"/>
          <a:ea typeface="+mn-ea"/>
          <a:cs typeface="+mn-cs"/>
        </a:defRPr>
      </a:lvl5pPr>
      <a:lvl6pPr marL="4267200" algn="l" defTabSz="1706880" rtl="0" eaLnBrk="1" latinLnBrk="0" hangingPunct="1">
        <a:defRPr sz="3360" kern="1200">
          <a:solidFill>
            <a:schemeClr val="tx1"/>
          </a:solidFill>
          <a:latin typeface="+mn-lt"/>
          <a:ea typeface="+mn-ea"/>
          <a:cs typeface="+mn-cs"/>
        </a:defRPr>
      </a:lvl6pPr>
      <a:lvl7pPr marL="5120640" algn="l" defTabSz="1706880" rtl="0" eaLnBrk="1" latinLnBrk="0" hangingPunct="1">
        <a:defRPr sz="3360" kern="1200">
          <a:solidFill>
            <a:schemeClr val="tx1"/>
          </a:solidFill>
          <a:latin typeface="+mn-lt"/>
          <a:ea typeface="+mn-ea"/>
          <a:cs typeface="+mn-cs"/>
        </a:defRPr>
      </a:lvl7pPr>
      <a:lvl8pPr marL="5974080" algn="l" defTabSz="1706880" rtl="0" eaLnBrk="1" latinLnBrk="0" hangingPunct="1">
        <a:defRPr sz="3360" kern="1200">
          <a:solidFill>
            <a:schemeClr val="tx1"/>
          </a:solidFill>
          <a:latin typeface="+mn-lt"/>
          <a:ea typeface="+mn-ea"/>
          <a:cs typeface="+mn-cs"/>
        </a:defRPr>
      </a:lvl8pPr>
      <a:lvl9pPr marL="6827520" algn="l" defTabSz="1706880" rtl="0" eaLnBrk="1" latinLnBrk="0" hangingPunct="1">
        <a:defRPr sz="33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slideLayout" Target="../slideLayouts/slideLayout1.xml"/><Relationship Id="rId1" Type="http://schemas.openxmlformats.org/officeDocument/2006/relationships/tags" Target="../tags/tag2.xml"/><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3.xml"/><Relationship Id="rId1" Type="http://schemas.openxmlformats.org/officeDocument/2006/relationships/tags" Target="../tags/tag3.xml"/><Relationship Id="rId4" Type="http://schemas.openxmlformats.org/officeDocument/2006/relationships/slide" Target="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tags" Target="../tags/tag6.xml"/><Relationship Id="rId7" Type="http://schemas.openxmlformats.org/officeDocument/2006/relationships/slide" Target="slide2.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2.png"/><Relationship Id="rId5" Type="http://schemas.openxmlformats.org/officeDocument/2006/relationships/slideLayout" Target="../slideLayouts/slideLayout3.xml"/><Relationship Id="rId4" Type="http://schemas.openxmlformats.org/officeDocument/2006/relationships/tags" Target="../tags/tag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9.xml"/><Relationship Id="rId1" Type="http://schemas.openxmlformats.org/officeDocument/2006/relationships/tags" Target="../tags/tag8.xml"/><Relationship Id="rId5" Type="http://schemas.openxmlformats.org/officeDocument/2006/relationships/slide" Target="slide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3.xml"/><Relationship Id="rId1" Type="http://schemas.openxmlformats.org/officeDocument/2006/relationships/tags" Target="../tags/tag10.xml"/><Relationship Id="rId4" Type="http://schemas.openxmlformats.org/officeDocument/2006/relationships/slide" Target="slid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rot="2299722">
            <a:off x="13601519" y="7659640"/>
            <a:ext cx="2277726" cy="2277726"/>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sp>
        <p:nvSpPr>
          <p:cNvPr id="9" name="矩形 8"/>
          <p:cNvSpPr/>
          <p:nvPr/>
        </p:nvSpPr>
        <p:spPr>
          <a:xfrm rot="2299722">
            <a:off x="-3269489" y="1658104"/>
            <a:ext cx="18130457" cy="13384849"/>
          </a:xfrm>
          <a:prstGeom prst="rect">
            <a:avLst/>
          </a:prstGeom>
          <a:gradFill>
            <a:gsLst>
              <a:gs pos="0">
                <a:schemeClr val="tx1">
                  <a:alpha val="50000"/>
                </a:schemeClr>
              </a:gs>
              <a:gs pos="100000">
                <a:schemeClr val="tx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sp>
        <p:nvSpPr>
          <p:cNvPr id="2" name="矩形 1"/>
          <p:cNvSpPr/>
          <p:nvPr/>
        </p:nvSpPr>
        <p:spPr>
          <a:xfrm>
            <a:off x="362587" y="6509626"/>
            <a:ext cx="20462781" cy="2131674"/>
          </a:xfrm>
          <a:prstGeom prst="rect">
            <a:avLst/>
          </a:prstGeom>
          <a:effectLst>
            <a:outerShdw blurRad="63500" sx="102000" sy="102000" algn="ctr" rotWithShape="0">
              <a:prstClr val="black">
                <a:alpha val="40000"/>
              </a:prstClr>
            </a:outerShdw>
          </a:effectLst>
        </p:spPr>
        <p:txBody>
          <a:bodyPr wrap="none">
            <a:spAutoFit/>
          </a:bodyPr>
          <a:lstStyle/>
          <a:p>
            <a:pPr algn="ctr">
              <a:lnSpc>
                <a:spcPct val="150000"/>
              </a:lnSpc>
            </a:pPr>
            <a:r>
              <a:rPr lang="en-US" altLang="zh-CN" sz="10080" b="1" dirty="0">
                <a:solidFill>
                  <a:srgbClr val="0F85F1"/>
                </a:solidFill>
                <a:effectLst>
                  <a:outerShdw blurRad="38100" dist="38100" dir="2700000" algn="tl">
                    <a:srgbClr val="000000">
                      <a:alpha val="43137"/>
                    </a:srgbClr>
                  </a:outerShdw>
                </a:effectLst>
                <a:latin typeface="Helvetica" panose="020B0604020202030204" pitchFamily="34" charset="0"/>
                <a:ea typeface="微软雅黑" panose="020B0503020204020204" pitchFamily="34" charset="-122"/>
              </a:rPr>
              <a:t>Change Management </a:t>
            </a:r>
            <a:r>
              <a:rPr lang="en-US" altLang="zh-CN" sz="10080" b="1" dirty="0">
                <a:solidFill>
                  <a:schemeClr val="bg1"/>
                </a:solidFill>
                <a:effectLst>
                  <a:outerShdw blurRad="38100" dist="38100" dir="2700000" algn="tl">
                    <a:srgbClr val="000000">
                      <a:alpha val="43137"/>
                    </a:srgbClr>
                  </a:outerShdw>
                </a:effectLst>
                <a:latin typeface="Helvetica" panose="020B0604020202030204" pitchFamily="34" charset="0"/>
                <a:ea typeface="微软雅黑" panose="020B0503020204020204" pitchFamily="34" charset="-122"/>
              </a:rPr>
              <a:t>at Walmart </a:t>
            </a:r>
          </a:p>
        </p:txBody>
      </p:sp>
      <p:cxnSp>
        <p:nvCxnSpPr>
          <p:cNvPr id="4" name="直接连接符 3"/>
          <p:cNvCxnSpPr/>
          <p:nvPr/>
        </p:nvCxnSpPr>
        <p:spPr>
          <a:xfrm>
            <a:off x="1271695" y="8986828"/>
            <a:ext cx="12635653" cy="0"/>
          </a:xfrm>
          <a:prstGeom prst="line">
            <a:avLst/>
          </a:prstGeom>
          <a:ln w="19050">
            <a:solidFill>
              <a:schemeClr val="bg1"/>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2269068" y="9228667"/>
            <a:ext cx="14613465" cy="523220"/>
          </a:xfrm>
          <a:prstGeom prst="rect">
            <a:avLst/>
          </a:prstGeom>
          <a:noFill/>
        </p:spPr>
        <p:txBody>
          <a:bodyPr wrap="square" rtlCol="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US" altLang="zh-CN" sz="28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Change and Stability Management </a:t>
            </a:r>
            <a:r>
              <a:rPr lang="en-US" altLang="zh-CN" sz="28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--BMMB7000 </a:t>
            </a:r>
            <a:endParaRPr lang="zh-CN" altLang="en-US" sz="28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8" name="TextBox 7"/>
          <p:cNvSpPr txBox="1"/>
          <p:nvPr/>
        </p:nvSpPr>
        <p:spPr>
          <a:xfrm>
            <a:off x="4030135" y="10143068"/>
            <a:ext cx="6011331" cy="40011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altLang="zh-CN" sz="2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Student ID:2233452       </a:t>
            </a:r>
            <a:r>
              <a:rPr lang="en-US" altLang="zh-CN" sz="200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Xue</a:t>
            </a:r>
            <a:r>
              <a:rPr lang="en-US" altLang="zh-CN" sz="2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Sun</a:t>
            </a:r>
            <a:r>
              <a:rPr lang="zh-CN" altLang="en-US" sz="2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a:t>
            </a:r>
            <a:r>
              <a:rPr lang="en-US" altLang="zh-CN" sz="2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Chelsea</a:t>
            </a:r>
            <a:r>
              <a:rPr lang="zh-CN" altLang="en-US" sz="2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a:t>
            </a:r>
            <a:endParaRPr lang="zh-CN" altLang="en-US" sz="20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custDataLst>
      <p:tags r:id="rId1"/>
    </p:custData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advTm="1000">
        <p15:prstTrans prst="drape"/>
      </p:transition>
    </mc:Choice>
    <mc:Fallback>
      <p:transition spd="slow" advTm="1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MH_Entry_1">
            <a:hlinkClick r:id="rId3" action="ppaction://hlinksldjump"/>
          </p:cNvPr>
          <p:cNvSpPr>
            <a:spLocks noChangeArrowheads="1"/>
          </p:cNvSpPr>
          <p:nvPr>
            <p:custDataLst>
              <p:tags r:id="rId1"/>
            </p:custDataLst>
          </p:nvPr>
        </p:nvSpPr>
        <p:spPr bwMode="auto">
          <a:xfrm>
            <a:off x="9655924" y="2160269"/>
            <a:ext cx="11970576"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r">
              <a:lnSpc>
                <a:spcPct val="130000"/>
              </a:lnSpc>
              <a:spcBef>
                <a:spcPct val="0"/>
              </a:spcBef>
              <a:buNone/>
            </a:pPr>
            <a:r>
              <a:rPr lang="en-US" altLang="zh-CN" sz="4800" b="1" dirty="0">
                <a:solidFill>
                  <a:srgbClr val="0F85F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1. Definition of Change Management</a:t>
            </a:r>
            <a:endParaRPr lang="zh-CN" altLang="en-US" sz="4800" b="1" dirty="0">
              <a:solidFill>
                <a:srgbClr val="0F85F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8" name="矩形 7"/>
          <p:cNvSpPr/>
          <p:nvPr/>
        </p:nvSpPr>
        <p:spPr>
          <a:xfrm>
            <a:off x="11868386" y="4475106"/>
            <a:ext cx="9572761" cy="5175969"/>
          </a:xfrm>
          <a:prstGeom prst="rect">
            <a:avLst/>
          </a:prstGeom>
        </p:spPr>
        <p:txBody>
          <a:bodyPr wrap="square">
            <a:spAutoFit/>
          </a:bodyPr>
          <a:lstStyle/>
          <a:p>
            <a:pPr marL="571500" indent="-571500">
              <a:lnSpc>
                <a:spcPct val="150000"/>
              </a:lnSpc>
              <a:buFont typeface="Arial" panose="020B0604020202020204" pitchFamily="34" charset="0"/>
              <a:buChar char="•"/>
            </a:pPr>
            <a:r>
              <a:rPr lang="en-US" altLang="zh-CN" sz="3200" dirty="0">
                <a:solidFill>
                  <a:schemeClr val="tx1">
                    <a:lumMod val="65000"/>
                    <a:lumOff val="35000"/>
                  </a:schemeClr>
                </a:solidFill>
                <a:latin typeface="微软雅黑" panose="020B0503020204020204" pitchFamily="34" charset="-122"/>
                <a:ea typeface="微软雅黑" panose="020B0503020204020204" pitchFamily="34" charset="-122"/>
              </a:rPr>
              <a:t>Change management refers to the change or transition of people, groups, companies, and projects from one state to another. In a business context, it refers to the process of transforming the scope of the business to be able to meet changing needs and goals (Cameron &amp; Green, 2019).</a:t>
            </a:r>
            <a:endParaRPr lang="zh-CN" altLang="en-US" sz="3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2534987" y="-1"/>
            <a:ext cx="12869842" cy="12801601"/>
            <a:chOff x="-2534987" y="-1"/>
            <a:chExt cx="12869842" cy="12801601"/>
          </a:xfrm>
        </p:grpSpPr>
        <p:pic>
          <p:nvPicPr>
            <p:cNvPr id="26" name="图片 25"/>
            <p:cNvPicPr>
              <a:picLocks noChangeAspect="1"/>
            </p:cNvPicPr>
            <p:nvPr/>
          </p:nvPicPr>
          <p:blipFill rotWithShape="1">
            <a:blip r:embed="rId4" cstate="email">
              <a:duotone>
                <a:prstClr val="black"/>
                <a:schemeClr val="accent3">
                  <a:tint val="45000"/>
                  <a:satMod val="400000"/>
                </a:schemeClr>
              </a:duotone>
              <a:extLst>
                <a:ext uri="{BEBA8EAE-BF5A-486C-A8C5-ECC9F3942E4B}">
                  <a14:imgProps xmlns:a14="http://schemas.microsoft.com/office/drawing/2010/main" xmlns="">
                    <a14:imgLayer r:embed="rId5">
                      <a14:imgEffect>
                        <a14:colorTemperature colorTemp="11200"/>
                      </a14:imgEffect>
                    </a14:imgLayer>
                  </a14:imgProps>
                </a:ext>
              </a:extLst>
            </a:blip>
            <a:srcRect/>
            <a:stretch>
              <a:fillRect/>
            </a:stretch>
          </p:blipFill>
          <p:spPr>
            <a:xfrm>
              <a:off x="-2534987" y="-1"/>
              <a:ext cx="12869842" cy="12801601"/>
            </a:xfrm>
            <a:custGeom>
              <a:avLst/>
              <a:gdLst>
                <a:gd name="connsiteX0" fmla="*/ 4831323 w 10942542"/>
                <a:gd name="connsiteY0" fmla="*/ 0 h 10884521"/>
                <a:gd name="connsiteX1" fmla="*/ 10942542 w 10942542"/>
                <a:gd name="connsiteY1" fmla="*/ 4831323 h 10884521"/>
                <a:gd name="connsiteX2" fmla="*/ 6157090 w 10942542"/>
                <a:gd name="connsiteY2" fmla="*/ 10884521 h 10884521"/>
                <a:gd name="connsiteX3" fmla="*/ 6037828 w 10942542"/>
                <a:gd name="connsiteY3" fmla="*/ 10884521 h 10884521"/>
                <a:gd name="connsiteX4" fmla="*/ 0 w 10942542"/>
                <a:gd name="connsiteY4" fmla="*/ 6111220 h 108845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42542" h="10884521">
                  <a:moveTo>
                    <a:pt x="4831323" y="0"/>
                  </a:moveTo>
                  <a:lnTo>
                    <a:pt x="10942542" y="4831323"/>
                  </a:lnTo>
                  <a:lnTo>
                    <a:pt x="6157090" y="10884521"/>
                  </a:lnTo>
                  <a:lnTo>
                    <a:pt x="6037828" y="10884521"/>
                  </a:lnTo>
                  <a:lnTo>
                    <a:pt x="0" y="6111220"/>
                  </a:lnTo>
                  <a:close/>
                </a:path>
              </a:pathLst>
            </a:custGeom>
          </p:spPr>
        </p:pic>
        <p:sp>
          <p:nvSpPr>
            <p:cNvPr id="28" name="矩形 27"/>
            <p:cNvSpPr/>
            <p:nvPr/>
          </p:nvSpPr>
          <p:spPr>
            <a:xfrm rot="2299722">
              <a:off x="2398017" y="2249463"/>
              <a:ext cx="7594747" cy="7594746"/>
            </a:xfrm>
            <a:prstGeom prst="rect">
              <a:avLst/>
            </a:prstGeom>
            <a:noFill/>
            <a:ln>
              <a:solidFill>
                <a:srgbClr val="0F85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grpSp>
    </p:spTree>
  </p:cSld>
  <p:clrMapOvr>
    <a:masterClrMapping/>
  </p:clrMapOvr>
  <mc:AlternateContent xmlns:mc="http://schemas.openxmlformats.org/markup-compatibility/2006">
    <mc:Choice xmlns:p14="http://schemas.microsoft.com/office/powerpoint/2010/main" xmlns="" Requires="p14">
      <p:transition spd="slow" p14:dur="1250" advClick="0" advTm="3000">
        <p14:flip dir="r"/>
      </p:transition>
    </mc:Choice>
    <mc:Fallback>
      <p:transition spd="slow" advClick="0" advTm="3000">
        <p:fade/>
      </p:transition>
    </mc:Fallback>
  </mc:AlternateContent>
  <mc:AlternateContent xmlns:mc="http://schemas.openxmlformats.org/markup-compatibility/2006">
    <mc:Choice xmlns:p14="http://schemas.microsoft.com/office/powerpoint/2010/main" xmlns=""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14:presetBounceEnd="50000">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14:bounceEnd="50000">
                                          <p:cBhvr additive="base">
                                            <p:cTn id="7" dur="1000" fill="hold"/>
                                            <p:tgtEl>
                                              <p:spTgt spid="2"/>
                                            </p:tgtEl>
                                            <p:attrNameLst>
                                              <p:attrName>ppt_x</p:attrName>
                                            </p:attrNameLst>
                                          </p:cBhvr>
                                          <p:tavLst>
                                            <p:tav tm="0">
                                              <p:val>
                                                <p:strVal val="0-#ppt_w/2"/>
                                              </p:val>
                                            </p:tav>
                                            <p:tav tm="100000">
                                              <p:val>
                                                <p:strVal val="#ppt_x"/>
                                              </p:val>
                                            </p:tav>
                                          </p:tavLst>
                                        </p:anim>
                                        <p:anim calcmode="lin" valueType="num" p14:bounceEnd="50000">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14:presetBounceEnd="50000">
                                      <p:stCondLst>
                                        <p:cond delay="500"/>
                                      </p:stCondLst>
                                      <p:childTnLst>
                                        <p:set>
                                          <p:cBhvr>
                                            <p:cTn id="10" dur="1" fill="hold">
                                              <p:stCondLst>
                                                <p:cond delay="0"/>
                                              </p:stCondLst>
                                            </p:cTn>
                                            <p:tgtEl>
                                              <p:spTgt spid="30"/>
                                            </p:tgtEl>
                                            <p:attrNameLst>
                                              <p:attrName>style.visibility</p:attrName>
                                            </p:attrNameLst>
                                          </p:cBhvr>
                                          <p:to>
                                            <p:strVal val="visible"/>
                                          </p:to>
                                        </p:set>
                                        <p:anim calcmode="lin" valueType="num" p14:bounceEnd="50000">
                                          <p:cBhvr additive="base">
                                            <p:cTn id="11" dur="1000" fill="hold"/>
                                            <p:tgtEl>
                                              <p:spTgt spid="30"/>
                                            </p:tgtEl>
                                            <p:attrNameLst>
                                              <p:attrName>ppt_x</p:attrName>
                                            </p:attrNameLst>
                                          </p:cBhvr>
                                          <p:tavLst>
                                            <p:tav tm="0">
                                              <p:val>
                                                <p:strVal val="1+#ppt_w/2"/>
                                              </p:val>
                                            </p:tav>
                                            <p:tav tm="100000">
                                              <p:val>
                                                <p:strVal val="#ppt_x"/>
                                              </p:val>
                                            </p:tav>
                                          </p:tavLst>
                                        </p:anim>
                                        <p:anim calcmode="lin" valueType="num" p14:bounceEnd="50000">
                                          <p:cBhvr additive="base">
                                            <p:cTn id="12" dur="1000" fill="hold"/>
                                            <p:tgtEl>
                                              <p:spTgt spid="30"/>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14:presetBounceEnd="50000">
                                      <p:stCondLst>
                                        <p:cond delay="1000"/>
                                      </p:stCondLst>
                                      <p:childTnLst>
                                        <p:set>
                                          <p:cBhvr>
                                            <p:cTn id="14" dur="1" fill="hold">
                                              <p:stCondLst>
                                                <p:cond delay="0"/>
                                              </p:stCondLst>
                                            </p:cTn>
                                            <p:tgtEl>
                                              <p:spTgt spid="8"/>
                                            </p:tgtEl>
                                            <p:attrNameLst>
                                              <p:attrName>style.visibility</p:attrName>
                                            </p:attrNameLst>
                                          </p:cBhvr>
                                          <p:to>
                                            <p:strVal val="visible"/>
                                          </p:to>
                                        </p:set>
                                        <p:anim calcmode="lin" valueType="num" p14:bounceEnd="50000">
                                          <p:cBhvr additive="base">
                                            <p:cTn id="15" dur="1000" fill="hold"/>
                                            <p:tgtEl>
                                              <p:spTgt spid="8"/>
                                            </p:tgtEl>
                                            <p:attrNameLst>
                                              <p:attrName>ppt_x</p:attrName>
                                            </p:attrNameLst>
                                          </p:cBhvr>
                                          <p:tavLst>
                                            <p:tav tm="0">
                                              <p:val>
                                                <p:strVal val="1+#ppt_w/2"/>
                                              </p:val>
                                            </p:tav>
                                            <p:tav tm="100000">
                                              <p:val>
                                                <p:strVal val="#ppt_x"/>
                                              </p:val>
                                            </p:tav>
                                          </p:tavLst>
                                        </p:anim>
                                        <p:anim calcmode="lin" valueType="num" p14:bounceEnd="50000">
                                          <p:cBhvr additive="base">
                                            <p:cTn id="16"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8"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500"/>
                                      </p:stCondLst>
                                      <p:childTnLst>
                                        <p:set>
                                          <p:cBhvr>
                                            <p:cTn id="10" dur="1" fill="hold">
                                              <p:stCondLst>
                                                <p:cond delay="0"/>
                                              </p:stCondLst>
                                            </p:cTn>
                                            <p:tgtEl>
                                              <p:spTgt spid="30"/>
                                            </p:tgtEl>
                                            <p:attrNameLst>
                                              <p:attrName>style.visibility</p:attrName>
                                            </p:attrNameLst>
                                          </p:cBhvr>
                                          <p:to>
                                            <p:strVal val="visible"/>
                                          </p:to>
                                        </p:set>
                                        <p:anim calcmode="lin" valueType="num">
                                          <p:cBhvr additive="base">
                                            <p:cTn id="11" dur="1000" fill="hold"/>
                                            <p:tgtEl>
                                              <p:spTgt spid="30"/>
                                            </p:tgtEl>
                                            <p:attrNameLst>
                                              <p:attrName>ppt_x</p:attrName>
                                            </p:attrNameLst>
                                          </p:cBhvr>
                                          <p:tavLst>
                                            <p:tav tm="0">
                                              <p:val>
                                                <p:strVal val="1+#ppt_w/2"/>
                                              </p:val>
                                            </p:tav>
                                            <p:tav tm="100000">
                                              <p:val>
                                                <p:strVal val="#ppt_x"/>
                                              </p:val>
                                            </p:tav>
                                          </p:tavLst>
                                        </p:anim>
                                        <p:anim calcmode="lin" valueType="num">
                                          <p:cBhvr additive="base">
                                            <p:cTn id="12" dur="1000" fill="hold"/>
                                            <p:tgtEl>
                                              <p:spTgt spid="30"/>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100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1000" fill="hold"/>
                                            <p:tgtEl>
                                              <p:spTgt spid="8"/>
                                            </p:tgtEl>
                                            <p:attrNameLst>
                                              <p:attrName>ppt_x</p:attrName>
                                            </p:attrNameLst>
                                          </p:cBhvr>
                                          <p:tavLst>
                                            <p:tav tm="0">
                                              <p:val>
                                                <p:strVal val="1+#ppt_w/2"/>
                                              </p:val>
                                            </p:tav>
                                            <p:tav tm="100000">
                                              <p:val>
                                                <p:strVal val="#ppt_x"/>
                                              </p:val>
                                            </p:tav>
                                          </p:tavLst>
                                        </p:anim>
                                        <p:anim calcmode="lin" valueType="num">
                                          <p:cBhvr additive="base">
                                            <p:cTn id="16"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8" grpId="0"/>
        </p:bldLst>
      </p:timing>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3"/>
          <a:stretch>
            <a:fillRect/>
          </a:stretch>
        </p:blipFill>
        <p:spPr>
          <a:xfrm>
            <a:off x="-1361" y="-235130"/>
            <a:ext cx="22862722" cy="12801600"/>
          </a:xfrm>
          <a:prstGeom prst="rect">
            <a:avLst/>
          </a:prstGeom>
        </p:spPr>
      </p:pic>
      <p:grpSp>
        <p:nvGrpSpPr>
          <p:cNvPr id="5" name="组合 4"/>
          <p:cNvGrpSpPr/>
          <p:nvPr/>
        </p:nvGrpSpPr>
        <p:grpSpPr>
          <a:xfrm>
            <a:off x="14232774" y="-156753"/>
            <a:ext cx="12183540" cy="12801600"/>
            <a:chOff x="13450306" y="0"/>
            <a:chExt cx="10893865" cy="12801600"/>
          </a:xfrm>
        </p:grpSpPr>
        <p:sp>
          <p:nvSpPr>
            <p:cNvPr id="2" name="矩形 1"/>
            <p:cNvSpPr/>
            <p:nvPr/>
          </p:nvSpPr>
          <p:spPr>
            <a:xfrm>
              <a:off x="13450306" y="0"/>
              <a:ext cx="7772400" cy="12801600"/>
            </a:xfrm>
            <a:prstGeom prst="rect">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MH_Entry_1">
              <a:hlinkClick r:id="rId4" action="ppaction://hlinksldjump"/>
            </p:cNvPr>
            <p:cNvSpPr>
              <a:spLocks noChangeArrowheads="1"/>
            </p:cNvSpPr>
            <p:nvPr>
              <p:custDataLst>
                <p:tags r:id="rId1"/>
              </p:custDataLst>
            </p:nvPr>
          </p:nvSpPr>
          <p:spPr bwMode="auto">
            <a:xfrm>
              <a:off x="14771410" y="1404495"/>
              <a:ext cx="9572761"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4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2. Walmart and changes</a:t>
              </a:r>
              <a:endParaRPr lang="zh-CN" altLang="en-US" sz="4000"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0" name="矩形 9"/>
            <p:cNvSpPr/>
            <p:nvPr/>
          </p:nvSpPr>
          <p:spPr>
            <a:xfrm>
              <a:off x="14878752" y="3186219"/>
              <a:ext cx="5776763" cy="2926314"/>
            </a:xfrm>
            <a:prstGeom prst="rect">
              <a:avLst/>
            </a:prstGeom>
          </p:spPr>
          <p:txBody>
            <a:bodyPr wrap="square">
              <a:spAutoFit/>
            </a:bodyPr>
            <a:lstStyle/>
            <a:p>
              <a:pPr>
                <a:lnSpc>
                  <a:spcPct val="130000"/>
                </a:lnSpc>
              </a:pPr>
              <a:r>
                <a:rPr lang="en-US" altLang="zh-CN" sz="2400" dirty="0">
                  <a:solidFill>
                    <a:schemeClr val="bg1">
                      <a:lumMod val="95000"/>
                    </a:schemeClr>
                  </a:solidFill>
                  <a:latin typeface="微软雅黑" panose="020B0503020204020204" pitchFamily="34" charset="-122"/>
                  <a:ea typeface="微软雅黑" panose="020B0503020204020204" pitchFamily="34" charset="-122"/>
                </a:rPr>
                <a:t>Founder: Sam Walton</a:t>
              </a:r>
            </a:p>
            <a:p>
              <a:pPr>
                <a:lnSpc>
                  <a:spcPct val="130000"/>
                </a:lnSpc>
              </a:pPr>
              <a:r>
                <a:rPr lang="en-US" altLang="zh-CN" sz="2400" dirty="0">
                  <a:solidFill>
                    <a:schemeClr val="bg1">
                      <a:lumMod val="95000"/>
                    </a:schemeClr>
                  </a:solidFill>
                  <a:latin typeface="微软雅黑" panose="020B0503020204020204" pitchFamily="34" charset="-122"/>
                  <a:ea typeface="微软雅黑" panose="020B0503020204020204" pitchFamily="34" charset="-122"/>
                </a:rPr>
                <a:t>Time: 1962</a:t>
              </a:r>
            </a:p>
            <a:p>
              <a:pPr>
                <a:lnSpc>
                  <a:spcPct val="130000"/>
                </a:lnSpc>
              </a:pPr>
              <a:r>
                <a:rPr lang="en-US" altLang="zh-CN" sz="2400" dirty="0">
                  <a:solidFill>
                    <a:schemeClr val="bg1">
                      <a:lumMod val="95000"/>
                    </a:schemeClr>
                  </a:solidFill>
                  <a:latin typeface="微软雅黑" panose="020B0503020204020204" pitchFamily="34" charset="-122"/>
                  <a:ea typeface="微软雅黑" panose="020B0503020204020204" pitchFamily="34" charset="-122"/>
                </a:rPr>
                <a:t>Location: Arkansas</a:t>
              </a:r>
            </a:p>
            <a:p>
              <a:pPr>
                <a:lnSpc>
                  <a:spcPct val="130000"/>
                </a:lnSpc>
              </a:pPr>
              <a:r>
                <a:rPr lang="en-US" altLang="zh-CN" sz="2400" dirty="0">
                  <a:solidFill>
                    <a:schemeClr val="bg1">
                      <a:lumMod val="95000"/>
                    </a:schemeClr>
                  </a:solidFill>
                  <a:latin typeface="微软雅黑" panose="020B0503020204020204" pitchFamily="34" charset="-122"/>
                  <a:ea typeface="微软雅黑" panose="020B0503020204020204" pitchFamily="34" charset="-122"/>
                </a:rPr>
                <a:t>Outcome: Largest private employer in the United States and largest retail chain in the world (Ortega, 1999). </a:t>
              </a:r>
            </a:p>
          </p:txBody>
        </p:sp>
        <p:cxnSp>
          <p:nvCxnSpPr>
            <p:cNvPr id="11" name="直接连接符 10"/>
            <p:cNvCxnSpPr/>
            <p:nvPr/>
          </p:nvCxnSpPr>
          <p:spPr>
            <a:xfrm>
              <a:off x="15018910" y="2791983"/>
              <a:ext cx="1323053" cy="0"/>
            </a:xfrm>
            <a:prstGeom prst="lin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cxnSp>
      </p:grpSp>
      <p:grpSp>
        <p:nvGrpSpPr>
          <p:cNvPr id="4" name="组合 3"/>
          <p:cNvGrpSpPr/>
          <p:nvPr/>
        </p:nvGrpSpPr>
        <p:grpSpPr>
          <a:xfrm>
            <a:off x="13929102" y="-52251"/>
            <a:ext cx="1465623" cy="12801600"/>
            <a:chOff x="13930466" y="0"/>
            <a:chExt cx="1465623" cy="12801600"/>
          </a:xfrm>
        </p:grpSpPr>
        <p:sp>
          <p:nvSpPr>
            <p:cNvPr id="7" name="矩形 6"/>
            <p:cNvSpPr/>
            <p:nvPr/>
          </p:nvSpPr>
          <p:spPr>
            <a:xfrm>
              <a:off x="13930466" y="0"/>
              <a:ext cx="1465623" cy="12801600"/>
            </a:xfrm>
            <a:prstGeom prst="rect">
              <a:avLst/>
            </a:prstGeom>
            <a:solidFill>
              <a:srgbClr val="3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765300"/>
              <a:endParaRPr lang="zh-CN" altLang="en-US" sz="3475"/>
            </a:p>
          </p:txBody>
        </p:sp>
        <p:sp>
          <p:nvSpPr>
            <p:cNvPr id="8" name="文本框 7"/>
            <p:cNvSpPr txBox="1"/>
            <p:nvPr/>
          </p:nvSpPr>
          <p:spPr>
            <a:xfrm>
              <a:off x="14432444" y="2130425"/>
              <a:ext cx="461665" cy="6185371"/>
            </a:xfrm>
            <a:prstGeom prst="rect">
              <a:avLst/>
            </a:prstGeom>
            <a:noFill/>
          </p:spPr>
          <p:txBody>
            <a:bodyPr vert="eaVert" wrap="square" rtlCol="0">
              <a:spAutoFit/>
            </a:bodyPr>
            <a:lstStyle/>
            <a:p>
              <a:r>
                <a:rPr lang="en-US" altLang="zh-CN" spc="600" dirty="0">
                  <a:solidFill>
                    <a:schemeClr val="bg1"/>
                  </a:solidFill>
                </a:rPr>
                <a:t>PHOTO FROM PIXABAY</a:t>
              </a:r>
              <a:endParaRPr lang="zh-CN" altLang="en-US" spc="600" dirty="0">
                <a:solidFill>
                  <a:schemeClr val="bg1"/>
                </a:solidFill>
              </a:endParaRPr>
            </a:p>
          </p:txBody>
        </p:sp>
      </p:grpSp>
      <p:sp>
        <p:nvSpPr>
          <p:cNvPr id="6" name="文本框 5">
            <a:extLst>
              <a:ext uri="{FF2B5EF4-FFF2-40B4-BE49-F238E27FC236}">
                <a16:creationId xmlns:a16="http://schemas.microsoft.com/office/drawing/2014/main" xmlns="" id="{F4FE309E-D261-7C25-97DE-A1CB2F3DB08B}"/>
              </a:ext>
            </a:extLst>
          </p:cNvPr>
          <p:cNvSpPr txBox="1"/>
          <p:nvPr/>
        </p:nvSpPr>
        <p:spPr>
          <a:xfrm>
            <a:off x="15700257" y="6800812"/>
            <a:ext cx="6590718" cy="4846840"/>
          </a:xfrm>
          <a:prstGeom prst="rect">
            <a:avLst/>
          </a:prstGeom>
          <a:noFill/>
        </p:spPr>
        <p:txBody>
          <a:bodyPr wrap="square" rtlCol="0">
            <a:spAutoFit/>
          </a:bodyPr>
          <a:lstStyle/>
          <a:p>
            <a:pPr>
              <a:lnSpc>
                <a:spcPct val="130000"/>
              </a:lnSpc>
            </a:pPr>
            <a:r>
              <a:rPr lang="en-US" altLang="zh-CN" sz="2400" b="1" dirty="0">
                <a:solidFill>
                  <a:schemeClr val="bg1">
                    <a:lumMod val="95000"/>
                  </a:schemeClr>
                </a:solidFill>
                <a:latin typeface="微软雅黑" panose="020B0503020204020204" pitchFamily="34" charset="-122"/>
                <a:ea typeface="微软雅黑" panose="020B0503020204020204" pitchFamily="34" charset="-122"/>
              </a:rPr>
              <a:t>Impact of the pandemic:</a:t>
            </a:r>
          </a:p>
          <a:p>
            <a:pPr>
              <a:lnSpc>
                <a:spcPct val="130000"/>
              </a:lnSpc>
            </a:pPr>
            <a:endParaRPr lang="en-US" altLang="zh-CN" sz="2400" dirty="0">
              <a:solidFill>
                <a:schemeClr val="bg1">
                  <a:lumMod val="95000"/>
                </a:schemeClr>
              </a:solidFill>
              <a:latin typeface="微软雅黑" panose="020B0503020204020204" pitchFamily="34" charset="-122"/>
              <a:ea typeface="微软雅黑" panose="020B0503020204020204" pitchFamily="34" charset="-122"/>
            </a:endParaRPr>
          </a:p>
          <a:p>
            <a:pPr marL="342900" indent="-342900">
              <a:lnSpc>
                <a:spcPct val="130000"/>
              </a:lnSpc>
              <a:buFont typeface="Arial" panose="020B0604020202020204" pitchFamily="34" charset="0"/>
              <a:buChar char="•"/>
            </a:pPr>
            <a:r>
              <a:rPr lang="en-US" altLang="zh-CN" sz="2400" dirty="0">
                <a:solidFill>
                  <a:schemeClr val="bg1">
                    <a:lumMod val="95000"/>
                  </a:schemeClr>
                </a:solidFill>
                <a:latin typeface="微软雅黑" panose="020B0503020204020204" pitchFamily="34" charset="-122"/>
                <a:ea typeface="微软雅黑" panose="020B0503020204020204" pitchFamily="34" charset="-122"/>
              </a:rPr>
              <a:t>Large-scale isolation has caused orders in the US supermarket industry to plummet. </a:t>
            </a:r>
          </a:p>
          <a:p>
            <a:pPr marL="342900" indent="-342900">
              <a:lnSpc>
                <a:spcPct val="130000"/>
              </a:lnSpc>
              <a:buFont typeface="Arial" panose="020B0604020202020204" pitchFamily="34" charset="0"/>
              <a:buChar char="•"/>
            </a:pPr>
            <a:r>
              <a:rPr lang="en-US" altLang="zh-CN" sz="2400" dirty="0">
                <a:solidFill>
                  <a:schemeClr val="bg1">
                    <a:lumMod val="95000"/>
                  </a:schemeClr>
                </a:solidFill>
                <a:latin typeface="微软雅黑" panose="020B0503020204020204" pitchFamily="34" charset="-122"/>
                <a:ea typeface="微软雅黑" panose="020B0503020204020204" pitchFamily="34" charset="-122"/>
              </a:rPr>
              <a:t>Employees are generally infected and unable to work. </a:t>
            </a:r>
          </a:p>
          <a:p>
            <a:pPr marL="342900" indent="-342900">
              <a:lnSpc>
                <a:spcPct val="130000"/>
              </a:lnSpc>
              <a:buFont typeface="Arial" panose="020B0604020202020204" pitchFamily="34" charset="0"/>
              <a:buChar char="•"/>
            </a:pPr>
            <a:r>
              <a:rPr lang="en-US" altLang="zh-CN" sz="2400" dirty="0">
                <a:solidFill>
                  <a:schemeClr val="bg1">
                    <a:lumMod val="95000"/>
                  </a:schemeClr>
                </a:solidFill>
                <a:latin typeface="微软雅黑" panose="020B0503020204020204" pitchFamily="34" charset="-122"/>
                <a:ea typeface="微软雅黑" panose="020B0503020204020204" pitchFamily="34" charset="-122"/>
              </a:rPr>
              <a:t>Disruptions to product shipments and social unrest have left supermarkets often without new merchandise to sell, weighing heavily on profits.</a:t>
            </a:r>
          </a:p>
        </p:txBody>
      </p:sp>
    </p:spTree>
  </p:cSld>
  <p:clrMapOvr>
    <a:masterClrMapping/>
  </p:clrMapOvr>
  <p:transition spd="slow" advClick="0" advTm="3000">
    <p:push/>
  </p:transition>
  <mc:AlternateContent xmlns:mc="http://schemas.openxmlformats.org/markup-compatibility/2006">
    <mc:Choice xmlns:p14="http://schemas.microsoft.com/office/powerpoint/2010/main" xmlns=""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14:presetBounceEnd="50000">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14:bounceEnd="50000">
                                          <p:cBhvr additive="base">
                                            <p:cTn id="7" dur="1000" fill="hold"/>
                                            <p:tgtEl>
                                              <p:spTgt spid="4"/>
                                            </p:tgtEl>
                                            <p:attrNameLst>
                                              <p:attrName>ppt_x</p:attrName>
                                            </p:attrNameLst>
                                          </p:cBhvr>
                                          <p:tavLst>
                                            <p:tav tm="0">
                                              <p:val>
                                                <p:strVal val="1+#ppt_w/2"/>
                                              </p:val>
                                            </p:tav>
                                            <p:tav tm="100000">
                                              <p:val>
                                                <p:strVal val="#ppt_x"/>
                                              </p:val>
                                            </p:tav>
                                          </p:tavLst>
                                        </p:anim>
                                        <p:anim calcmode="lin" valueType="num" p14:bounceEnd="50000">
                                          <p:cBhvr additive="base">
                                            <p:cTn id="8" dur="10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14:presetBounceEnd="50000">
                                      <p:stCondLst>
                                        <p:cond delay="500"/>
                                      </p:stCondLst>
                                      <p:childTnLst>
                                        <p:set>
                                          <p:cBhvr>
                                            <p:cTn id="10" dur="1" fill="hold">
                                              <p:stCondLst>
                                                <p:cond delay="0"/>
                                              </p:stCondLst>
                                            </p:cTn>
                                            <p:tgtEl>
                                              <p:spTgt spid="5"/>
                                            </p:tgtEl>
                                            <p:attrNameLst>
                                              <p:attrName>style.visibility</p:attrName>
                                            </p:attrNameLst>
                                          </p:cBhvr>
                                          <p:to>
                                            <p:strVal val="visible"/>
                                          </p:to>
                                        </p:set>
                                        <p:anim calcmode="lin" valueType="num" p14:bounceEnd="50000">
                                          <p:cBhvr additive="base">
                                            <p:cTn id="11" dur="1000" fill="hold"/>
                                            <p:tgtEl>
                                              <p:spTgt spid="5"/>
                                            </p:tgtEl>
                                            <p:attrNameLst>
                                              <p:attrName>ppt_x</p:attrName>
                                            </p:attrNameLst>
                                          </p:cBhvr>
                                          <p:tavLst>
                                            <p:tav tm="0">
                                              <p:val>
                                                <p:strVal val="1+#ppt_w/2"/>
                                              </p:val>
                                            </p:tav>
                                            <p:tav tm="100000">
                                              <p:val>
                                                <p:strVal val="#ppt_x"/>
                                              </p:val>
                                            </p:tav>
                                          </p:tavLst>
                                        </p:anim>
                                        <p:anim calcmode="lin" valueType="num" p14:bounceEnd="50000">
                                          <p:cBhvr additive="base">
                                            <p:cTn id="12"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1+#ppt_w/2"/>
                                              </p:val>
                                            </p:tav>
                                            <p:tav tm="100000">
                                              <p:val>
                                                <p:strVal val="#ppt_x"/>
                                              </p:val>
                                            </p:tav>
                                          </p:tavLst>
                                        </p:anim>
                                        <p:anim calcmode="lin" valueType="num">
                                          <p:cBhvr additive="base">
                                            <p:cTn id="8" dur="10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5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1000" fill="hold"/>
                                            <p:tgtEl>
                                              <p:spTgt spid="5"/>
                                            </p:tgtEl>
                                            <p:attrNameLst>
                                              <p:attrName>ppt_x</p:attrName>
                                            </p:attrNameLst>
                                          </p:cBhvr>
                                          <p:tavLst>
                                            <p:tav tm="0">
                                              <p:val>
                                                <p:strVal val="1+#ppt_w/2"/>
                                              </p:val>
                                            </p:tav>
                                            <p:tav tm="100000">
                                              <p:val>
                                                <p:strVal val="#ppt_x"/>
                                              </p:val>
                                            </p:tav>
                                          </p:tavLst>
                                        </p:anim>
                                        <p:anim calcmode="lin" valueType="num">
                                          <p:cBhvr additive="base">
                                            <p:cTn id="12"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3"/>
          <p:cNvSpPr/>
          <p:nvPr/>
        </p:nvSpPr>
        <p:spPr>
          <a:xfrm>
            <a:off x="969264" y="2471133"/>
            <a:ext cx="4708548" cy="6841911"/>
          </a:xfrm>
          <a:prstGeom prst="rect">
            <a:avLst/>
          </a:prstGeom>
          <a:no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Rectangle 3"/>
          <p:cNvSpPr/>
          <p:nvPr/>
        </p:nvSpPr>
        <p:spPr>
          <a:xfrm>
            <a:off x="6374386" y="2471133"/>
            <a:ext cx="4708548" cy="6841911"/>
          </a:xfrm>
          <a:prstGeom prst="rect">
            <a:avLst/>
          </a:prstGeom>
          <a:no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Rectangle 3"/>
          <p:cNvSpPr/>
          <p:nvPr/>
        </p:nvSpPr>
        <p:spPr>
          <a:xfrm>
            <a:off x="11779508" y="2471133"/>
            <a:ext cx="4708548" cy="6841911"/>
          </a:xfrm>
          <a:prstGeom prst="rect">
            <a:avLst/>
          </a:prstGeom>
          <a:no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Rectangle 3"/>
          <p:cNvSpPr/>
          <p:nvPr/>
        </p:nvSpPr>
        <p:spPr>
          <a:xfrm>
            <a:off x="17184630" y="2471133"/>
            <a:ext cx="4708548" cy="6841911"/>
          </a:xfrm>
          <a:prstGeom prst="rect">
            <a:avLst/>
          </a:prstGeom>
          <a:no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3"/>
          <p:cNvSpPr txBox="1"/>
          <p:nvPr/>
        </p:nvSpPr>
        <p:spPr>
          <a:xfrm>
            <a:off x="952879" y="792124"/>
            <a:ext cx="8667795" cy="988347"/>
          </a:xfrm>
          <a:prstGeom prst="rect">
            <a:avLst/>
          </a:prstGeom>
          <a:noFill/>
          <a:effectLst>
            <a:outerShdw blurRad="50800" dist="38100" dir="2700000" algn="tl" rotWithShape="0">
              <a:prstClr val="black">
                <a:alpha val="40000"/>
              </a:prstClr>
            </a:outerShdw>
          </a:effectLst>
        </p:spPr>
        <p:txBody>
          <a:bodyPr wrap="square" rtlCol="0">
            <a:spAutoFit/>
          </a:bodyPr>
          <a:lstStyle/>
          <a:p>
            <a:pPr defTabSz="1765300">
              <a:lnSpc>
                <a:spcPct val="150000"/>
              </a:lnSpc>
            </a:pPr>
            <a:r>
              <a:rPr lang="en-US" sz="4400" b="1" dirty="0">
                <a:solidFill>
                  <a:srgbClr val="287ED7"/>
                </a:solidFill>
                <a:latin typeface="+mj-ea"/>
                <a:ea typeface="+mj-ea"/>
              </a:rPr>
              <a:t>3. Drivers of Change</a:t>
            </a:r>
          </a:p>
        </p:txBody>
      </p:sp>
      <p:sp>
        <p:nvSpPr>
          <p:cNvPr id="6" name="矩形 5"/>
          <p:cNvSpPr/>
          <p:nvPr/>
        </p:nvSpPr>
        <p:spPr>
          <a:xfrm>
            <a:off x="969264" y="10365057"/>
            <a:ext cx="4708548" cy="525657"/>
          </a:xfrm>
          <a:prstGeom prst="rect">
            <a:avLst/>
          </a:prstGeom>
        </p:spPr>
        <p:txBody>
          <a:bodyPr wrap="square">
            <a:spAutoFit/>
          </a:bodyPr>
          <a:lstStyle/>
          <a:p>
            <a:pPr algn="ctr">
              <a:lnSpc>
                <a:spcPct val="130000"/>
              </a:lnSpc>
            </a:pPr>
            <a:r>
              <a:rPr lang="en-US" altLang="zh-CN" sz="2400" dirty="0">
                <a:latin typeface="微软雅黑" panose="020B0503020204020204" pitchFamily="34" charset="-122"/>
                <a:ea typeface="微软雅黑" panose="020B0503020204020204" pitchFamily="34" charset="-122"/>
              </a:rPr>
              <a:t>McKinsey's 7S model</a:t>
            </a:r>
          </a:p>
        </p:txBody>
      </p:sp>
      <p:sp>
        <p:nvSpPr>
          <p:cNvPr id="27" name="矩形 26"/>
          <p:cNvSpPr/>
          <p:nvPr/>
        </p:nvSpPr>
        <p:spPr>
          <a:xfrm>
            <a:off x="6374386" y="10365057"/>
            <a:ext cx="4708548" cy="1005788"/>
          </a:xfrm>
          <a:prstGeom prst="rect">
            <a:avLst/>
          </a:prstGeom>
        </p:spPr>
        <p:txBody>
          <a:bodyPr wrap="square">
            <a:spAutoFit/>
          </a:bodyPr>
          <a:lstStyle/>
          <a:p>
            <a:pPr algn="ctr">
              <a:lnSpc>
                <a:spcPct val="130000"/>
              </a:lnSpc>
            </a:pPr>
            <a:r>
              <a:rPr lang="en-US" altLang="zh-CN" sz="2400" dirty="0">
                <a:latin typeface="微软雅黑" panose="020B0503020204020204" pitchFamily="34" charset="-122"/>
                <a:ea typeface="微软雅黑" panose="020B0503020204020204" pitchFamily="34" charset="-122"/>
              </a:rPr>
              <a:t>Gareth Morgan (2006) on 4 organizational metaphors</a:t>
            </a:r>
          </a:p>
        </p:txBody>
      </p:sp>
      <p:sp>
        <p:nvSpPr>
          <p:cNvPr id="28" name="矩形 27"/>
          <p:cNvSpPr/>
          <p:nvPr/>
        </p:nvSpPr>
        <p:spPr>
          <a:xfrm>
            <a:off x="11779508" y="10365057"/>
            <a:ext cx="4708548" cy="1005788"/>
          </a:xfrm>
          <a:prstGeom prst="rect">
            <a:avLst/>
          </a:prstGeom>
        </p:spPr>
        <p:txBody>
          <a:bodyPr wrap="square">
            <a:spAutoFit/>
          </a:bodyPr>
          <a:lstStyle/>
          <a:p>
            <a:pPr algn="ctr">
              <a:lnSpc>
                <a:spcPct val="130000"/>
              </a:lnSpc>
            </a:pPr>
            <a:r>
              <a:rPr lang="en-US" altLang="zh-CN" sz="2400" dirty="0">
                <a:latin typeface="微软雅黑" panose="020B0503020204020204" pitchFamily="34" charset="-122"/>
                <a:ea typeface="微软雅黑" panose="020B0503020204020204" pitchFamily="34" charset="-122"/>
              </a:rPr>
              <a:t>The era of new retail driven by the pandemic.</a:t>
            </a:r>
          </a:p>
        </p:txBody>
      </p:sp>
      <p:sp>
        <p:nvSpPr>
          <p:cNvPr id="29" name="矩形 28"/>
          <p:cNvSpPr/>
          <p:nvPr/>
        </p:nvSpPr>
        <p:spPr>
          <a:xfrm>
            <a:off x="16625455" y="10365057"/>
            <a:ext cx="5652654" cy="1653786"/>
          </a:xfrm>
          <a:prstGeom prst="rect">
            <a:avLst/>
          </a:prstGeom>
        </p:spPr>
        <p:txBody>
          <a:bodyPr wrap="square">
            <a:spAutoFit/>
          </a:bodyPr>
          <a:lstStyle/>
          <a:p>
            <a:pPr algn="ctr">
              <a:lnSpc>
                <a:spcPct val="130000"/>
              </a:lnSpc>
            </a:pPr>
            <a:r>
              <a:rPr lang="en-US" altLang="zh-CN" sz="2000" dirty="0">
                <a:latin typeface="微软雅黑" panose="020B0503020204020204" pitchFamily="34" charset="-122"/>
                <a:ea typeface="微软雅黑" panose="020B0503020204020204" pitchFamily="34" charset="-122"/>
              </a:rPr>
              <a:t>The business scope has been expanded to cover seamlessly connected retail businesses such as logistics distribution and online purchases (Ferrell et al., 2020).</a:t>
            </a:r>
          </a:p>
        </p:txBody>
      </p:sp>
      <p:sp>
        <p:nvSpPr>
          <p:cNvPr id="2" name="文本框 1">
            <a:extLst>
              <a:ext uri="{FF2B5EF4-FFF2-40B4-BE49-F238E27FC236}">
                <a16:creationId xmlns:a16="http://schemas.microsoft.com/office/drawing/2014/main" xmlns="" id="{9682B83D-0D38-1118-1516-921B404C792F}"/>
              </a:ext>
            </a:extLst>
          </p:cNvPr>
          <p:cNvSpPr txBox="1"/>
          <p:nvPr/>
        </p:nvSpPr>
        <p:spPr>
          <a:xfrm>
            <a:off x="2181497" y="9706021"/>
            <a:ext cx="2050869" cy="646331"/>
          </a:xfrm>
          <a:prstGeom prst="rect">
            <a:avLst/>
          </a:prstGeom>
          <a:noFill/>
        </p:spPr>
        <p:txBody>
          <a:bodyPr wrap="square" rtlCol="0">
            <a:spAutoFit/>
          </a:bodyPr>
          <a:lstStyle/>
          <a:p>
            <a:r>
              <a:rPr lang="en-US" altLang="zh-CN" sz="3600" b="1" dirty="0"/>
              <a:t>Culture</a:t>
            </a:r>
            <a:endParaRPr lang="zh-CN" altLang="en-US" sz="3600" b="1" dirty="0"/>
          </a:p>
        </p:txBody>
      </p:sp>
      <p:sp>
        <p:nvSpPr>
          <p:cNvPr id="3" name="文本框 2">
            <a:extLst>
              <a:ext uri="{FF2B5EF4-FFF2-40B4-BE49-F238E27FC236}">
                <a16:creationId xmlns:a16="http://schemas.microsoft.com/office/drawing/2014/main" xmlns="" id="{CED0FDCD-4C4B-B367-758D-D5619ADCA5DF}"/>
              </a:ext>
            </a:extLst>
          </p:cNvPr>
          <p:cNvSpPr txBox="1"/>
          <p:nvPr/>
        </p:nvSpPr>
        <p:spPr>
          <a:xfrm>
            <a:off x="13108380" y="9586935"/>
            <a:ext cx="2970810" cy="646331"/>
          </a:xfrm>
          <a:prstGeom prst="rect">
            <a:avLst/>
          </a:prstGeom>
          <a:noFill/>
        </p:spPr>
        <p:txBody>
          <a:bodyPr wrap="square" rtlCol="0">
            <a:spAutoFit/>
          </a:bodyPr>
          <a:lstStyle/>
          <a:p>
            <a:r>
              <a:rPr lang="en-US" altLang="zh-CN" sz="3600" b="1" dirty="0"/>
              <a:t>Digitizing</a:t>
            </a:r>
            <a:endParaRPr lang="zh-CN" altLang="en-US" sz="3600" b="1" dirty="0"/>
          </a:p>
        </p:txBody>
      </p:sp>
      <p:sp>
        <p:nvSpPr>
          <p:cNvPr id="9" name="文本框 8">
            <a:extLst>
              <a:ext uri="{FF2B5EF4-FFF2-40B4-BE49-F238E27FC236}">
                <a16:creationId xmlns:a16="http://schemas.microsoft.com/office/drawing/2014/main" xmlns="" id="{BD53BAF3-CFFF-75E6-57BF-AF2645D566F2}"/>
              </a:ext>
            </a:extLst>
          </p:cNvPr>
          <p:cNvSpPr txBox="1"/>
          <p:nvPr/>
        </p:nvSpPr>
        <p:spPr>
          <a:xfrm>
            <a:off x="7366015" y="9586935"/>
            <a:ext cx="2725290" cy="646331"/>
          </a:xfrm>
          <a:prstGeom prst="rect">
            <a:avLst/>
          </a:prstGeom>
          <a:noFill/>
        </p:spPr>
        <p:txBody>
          <a:bodyPr wrap="square" rtlCol="0">
            <a:spAutoFit/>
          </a:bodyPr>
          <a:lstStyle/>
          <a:p>
            <a:r>
              <a:rPr lang="en-US" altLang="zh-CN" sz="3600" b="1" dirty="0"/>
              <a:t>Leadership</a:t>
            </a:r>
            <a:endParaRPr lang="zh-CN" altLang="en-US" sz="3600" b="1" dirty="0"/>
          </a:p>
        </p:txBody>
      </p:sp>
      <p:sp>
        <p:nvSpPr>
          <p:cNvPr id="10" name="文本框 9">
            <a:extLst>
              <a:ext uri="{FF2B5EF4-FFF2-40B4-BE49-F238E27FC236}">
                <a16:creationId xmlns:a16="http://schemas.microsoft.com/office/drawing/2014/main" xmlns="" id="{B7086B06-7032-C77E-986F-C871EDAC770A}"/>
              </a:ext>
            </a:extLst>
          </p:cNvPr>
          <p:cNvSpPr txBox="1"/>
          <p:nvPr/>
        </p:nvSpPr>
        <p:spPr>
          <a:xfrm>
            <a:off x="17537327" y="9589296"/>
            <a:ext cx="4852410" cy="646331"/>
          </a:xfrm>
          <a:prstGeom prst="rect">
            <a:avLst/>
          </a:prstGeom>
          <a:noFill/>
        </p:spPr>
        <p:txBody>
          <a:bodyPr wrap="square" rtlCol="0">
            <a:spAutoFit/>
          </a:bodyPr>
          <a:lstStyle/>
          <a:p>
            <a:r>
              <a:rPr lang="en-US" altLang="zh-CN" sz="3600" b="1" dirty="0"/>
              <a:t>Business  Scope</a:t>
            </a:r>
            <a:endParaRPr lang="zh-CN" altLang="en-US" sz="3600" b="1" dirty="0"/>
          </a:p>
        </p:txBody>
      </p:sp>
      <p:pic>
        <p:nvPicPr>
          <p:cNvPr id="14" name="图片 13">
            <a:extLst>
              <a:ext uri="{FF2B5EF4-FFF2-40B4-BE49-F238E27FC236}">
                <a16:creationId xmlns:a16="http://schemas.microsoft.com/office/drawing/2014/main" xmlns="" id="{F9FEDE56-CAEA-0EA0-77BC-303FE20A38D3}"/>
              </a:ext>
            </a:extLst>
          </p:cNvPr>
          <p:cNvPicPr>
            <a:picLocks noChangeAspect="1"/>
          </p:cNvPicPr>
          <p:nvPr/>
        </p:nvPicPr>
        <p:blipFill>
          <a:blip r:embed="rId2"/>
          <a:stretch>
            <a:fillRect/>
          </a:stretch>
        </p:blipFill>
        <p:spPr>
          <a:xfrm>
            <a:off x="1276752" y="3172345"/>
            <a:ext cx="4010025" cy="5143500"/>
          </a:xfrm>
          <a:prstGeom prst="rect">
            <a:avLst/>
          </a:prstGeom>
        </p:spPr>
      </p:pic>
      <p:pic>
        <p:nvPicPr>
          <p:cNvPr id="26" name="图片 25">
            <a:extLst>
              <a:ext uri="{FF2B5EF4-FFF2-40B4-BE49-F238E27FC236}">
                <a16:creationId xmlns:a16="http://schemas.microsoft.com/office/drawing/2014/main" xmlns="" id="{5EE4D99D-043D-0DAF-65AD-58E45BFDC10F}"/>
              </a:ext>
            </a:extLst>
          </p:cNvPr>
          <p:cNvPicPr>
            <a:picLocks noChangeAspect="1"/>
          </p:cNvPicPr>
          <p:nvPr/>
        </p:nvPicPr>
        <p:blipFill>
          <a:blip r:embed="rId3"/>
          <a:stretch>
            <a:fillRect/>
          </a:stretch>
        </p:blipFill>
        <p:spPr>
          <a:xfrm>
            <a:off x="6843848" y="3283326"/>
            <a:ext cx="3697877" cy="5468137"/>
          </a:xfrm>
          <a:prstGeom prst="rect">
            <a:avLst/>
          </a:prstGeom>
        </p:spPr>
      </p:pic>
      <p:pic>
        <p:nvPicPr>
          <p:cNvPr id="35" name="图片 34">
            <a:extLst>
              <a:ext uri="{FF2B5EF4-FFF2-40B4-BE49-F238E27FC236}">
                <a16:creationId xmlns:a16="http://schemas.microsoft.com/office/drawing/2014/main" xmlns="" id="{EAB2A897-9FE3-3AC4-1551-8E44A0D942E4}"/>
              </a:ext>
            </a:extLst>
          </p:cNvPr>
          <p:cNvPicPr>
            <a:picLocks noChangeAspect="1"/>
          </p:cNvPicPr>
          <p:nvPr/>
        </p:nvPicPr>
        <p:blipFill>
          <a:blip r:embed="rId4"/>
          <a:stretch>
            <a:fillRect/>
          </a:stretch>
        </p:blipFill>
        <p:spPr>
          <a:xfrm>
            <a:off x="11901532" y="3366963"/>
            <a:ext cx="4464499" cy="5384500"/>
          </a:xfrm>
          <a:prstGeom prst="rect">
            <a:avLst/>
          </a:prstGeom>
        </p:spPr>
      </p:pic>
      <p:pic>
        <p:nvPicPr>
          <p:cNvPr id="37" name="图片 36">
            <a:extLst>
              <a:ext uri="{FF2B5EF4-FFF2-40B4-BE49-F238E27FC236}">
                <a16:creationId xmlns:a16="http://schemas.microsoft.com/office/drawing/2014/main" xmlns="" id="{7F5B94A0-CBFA-6058-38B3-42DFBBE8E0B6}"/>
              </a:ext>
            </a:extLst>
          </p:cNvPr>
          <p:cNvPicPr>
            <a:picLocks noChangeAspect="1"/>
          </p:cNvPicPr>
          <p:nvPr/>
        </p:nvPicPr>
        <p:blipFill>
          <a:blip r:embed="rId5"/>
          <a:stretch>
            <a:fillRect/>
          </a:stretch>
        </p:blipFill>
        <p:spPr>
          <a:xfrm>
            <a:off x="17694251" y="2608087"/>
            <a:ext cx="3689305" cy="6568002"/>
          </a:xfrm>
          <a:prstGeom prst="rect">
            <a:avLst/>
          </a:prstGeom>
        </p:spPr>
      </p:pic>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1250" advClick="0" advTm="1000">
        <p15:prstTrans prst="pageCurlDouble"/>
      </p:transition>
    </mc:Choice>
    <mc:Fallback>
      <p:transition spd="slow" advClick="0" advTm="1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矩形 83"/>
          <p:cNvSpPr/>
          <p:nvPr/>
        </p:nvSpPr>
        <p:spPr>
          <a:xfrm>
            <a:off x="1929099" y="805583"/>
            <a:ext cx="8500084" cy="769441"/>
          </a:xfrm>
          <a:prstGeom prst="rect">
            <a:avLst/>
          </a:prstGeom>
          <a:effectLst>
            <a:outerShdw blurRad="50800" dist="38100" dir="2700000" algn="tl" rotWithShape="0">
              <a:prstClr val="black">
                <a:alpha val="40000"/>
              </a:prstClr>
            </a:outerShdw>
          </a:effectLst>
        </p:spPr>
        <p:txBody>
          <a:bodyPr wrap="none">
            <a:spAutoFit/>
          </a:bodyPr>
          <a:lstStyle/>
          <a:p>
            <a:pPr algn="ctr">
              <a:defRPr sz="2400" b="0" i="0" u="none" strike="noStrike" kern="1200" spc="0" baseline="0">
                <a:solidFill>
                  <a:prstClr val="black">
                    <a:lumMod val="65000"/>
                    <a:lumOff val="35000"/>
                  </a:prstClr>
                </a:solidFill>
                <a:latin typeface="+mn-lt"/>
                <a:ea typeface="+mn-ea"/>
                <a:cs typeface="+mn-cs"/>
              </a:defRPr>
            </a:pPr>
            <a:r>
              <a:rPr lang="en-US" altLang="zh-CN" sz="4400" b="1" dirty="0">
                <a:solidFill>
                  <a:srgbClr val="1B7EE4"/>
                </a:solidFill>
              </a:rPr>
              <a:t>4. Triggers of change: PESTEL</a:t>
            </a:r>
          </a:p>
        </p:txBody>
      </p:sp>
      <p:graphicFrame>
        <p:nvGraphicFramePr>
          <p:cNvPr id="43" name="表格 43">
            <a:extLst>
              <a:ext uri="{FF2B5EF4-FFF2-40B4-BE49-F238E27FC236}">
                <a16:creationId xmlns:a16="http://schemas.microsoft.com/office/drawing/2014/main" xmlns="" id="{20024768-7D74-9471-3275-968A71FD7246}"/>
              </a:ext>
            </a:extLst>
          </p:cNvPr>
          <p:cNvGraphicFramePr>
            <a:graphicFrameLocks noGrp="1"/>
          </p:cNvGraphicFramePr>
          <p:nvPr>
            <p:extLst>
              <p:ext uri="{D42A27DB-BD31-4B8C-83A1-F6EECF244321}">
                <p14:modId xmlns:p14="http://schemas.microsoft.com/office/powerpoint/2010/main" xmlns="" val="4001907749"/>
              </p:ext>
            </p:extLst>
          </p:nvPr>
        </p:nvGraphicFramePr>
        <p:xfrm>
          <a:off x="2161310" y="2288857"/>
          <a:ext cx="19892356" cy="9707160"/>
        </p:xfrm>
        <a:graphic>
          <a:graphicData uri="http://schemas.openxmlformats.org/drawingml/2006/table">
            <a:tbl>
              <a:tblPr firstRow="1" bandRow="1">
                <a:tableStyleId>{5C22544A-7EE6-4342-B048-85BDC9FD1C3A}</a:tableStyleId>
              </a:tblPr>
              <a:tblGrid>
                <a:gridCol w="3608604">
                  <a:extLst>
                    <a:ext uri="{9D8B030D-6E8A-4147-A177-3AD203B41FA5}">
                      <a16:colId xmlns:a16="http://schemas.microsoft.com/office/drawing/2014/main" xmlns="" val="2713283799"/>
                    </a:ext>
                  </a:extLst>
                </a:gridCol>
                <a:gridCol w="16283752">
                  <a:extLst>
                    <a:ext uri="{9D8B030D-6E8A-4147-A177-3AD203B41FA5}">
                      <a16:colId xmlns:a16="http://schemas.microsoft.com/office/drawing/2014/main" xmlns="" val="2785202629"/>
                    </a:ext>
                  </a:extLst>
                </a:gridCol>
              </a:tblGrid>
              <a:tr h="1522826">
                <a:tc>
                  <a:txBody>
                    <a:bodyPr/>
                    <a:lstStyle/>
                    <a:p>
                      <a:pPr algn="l"/>
                      <a:r>
                        <a:rPr lang="en-US" altLang="zh-CN" sz="3200" dirty="0">
                          <a:solidFill>
                            <a:schemeClr val="tx1"/>
                          </a:solidFill>
                        </a:rPr>
                        <a:t>Politics</a:t>
                      </a:r>
                    </a:p>
                  </a:txBody>
                  <a:tcPr anchor="ctr"/>
                </a:tc>
                <a:tc>
                  <a:txBody>
                    <a:bodyPr/>
                    <a:lstStyle/>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The U.S. government has issued large subsidies to companies to help retail companies maintain job stability and business expansion (Porter, 2015). Many enterprises can enjoy financial allocations. Different types of goods may be eligible for tax breaks. </a:t>
                      </a:r>
                    </a:p>
                  </a:txBody>
                  <a:tcPr anchor="ctr"/>
                </a:tc>
                <a:extLst>
                  <a:ext uri="{0D108BD9-81ED-4DB2-BD59-A6C34878D82A}">
                    <a16:rowId xmlns:a16="http://schemas.microsoft.com/office/drawing/2014/main" xmlns="" val="2269451178"/>
                  </a:ext>
                </a:extLst>
              </a:tr>
              <a:tr h="1559134">
                <a:tc>
                  <a:txBody>
                    <a:bodyPr/>
                    <a:lstStyle/>
                    <a:p>
                      <a:pPr marL="0" marR="0" lvl="0" indent="0" algn="l" defTabSz="170688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chemeClr val="tx1"/>
                          </a:solidFill>
                          <a:effectLst/>
                          <a:uLnTx/>
                          <a:uFillTx/>
                          <a:latin typeface="+mn-lt"/>
                          <a:ea typeface="+mn-ea"/>
                          <a:cs typeface="+mn-cs"/>
                        </a:rPr>
                        <a:t>Economic</a:t>
                      </a:r>
                    </a:p>
                  </a:txBody>
                  <a:tcPr anchor="ctr"/>
                </a:tc>
                <a:tc>
                  <a:txBody>
                    <a:bodyPr/>
                    <a:lstStyle/>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The U.S. household savings rate has risen from 8% before the pandemic to nearly 30% during the pandemic.</a:t>
                      </a:r>
                    </a:p>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Personal consumption expenditure/disposable income fell from 0.88 before the epidemic to a historical low near 0.6 (Romer, 2021).</a:t>
                      </a:r>
                      <a:endParaRPr lang="zh-CN" altLang="en-US" sz="3200" dirty="0">
                        <a:solidFill>
                          <a:schemeClr val="tx1"/>
                        </a:solidFill>
                      </a:endParaRPr>
                    </a:p>
                  </a:txBody>
                  <a:tcPr anchor="ctr"/>
                </a:tc>
                <a:extLst>
                  <a:ext uri="{0D108BD9-81ED-4DB2-BD59-A6C34878D82A}">
                    <a16:rowId xmlns:a16="http://schemas.microsoft.com/office/drawing/2014/main" xmlns="" val="1567728565"/>
                  </a:ext>
                </a:extLst>
              </a:tr>
              <a:tr h="2015033">
                <a:tc>
                  <a:txBody>
                    <a:bodyPr/>
                    <a:lstStyle/>
                    <a:p>
                      <a:pPr marL="0" marR="0" lvl="0" indent="0" algn="l" defTabSz="170688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chemeClr val="tx1"/>
                          </a:solidFill>
                          <a:effectLst/>
                          <a:uLnTx/>
                          <a:uFillTx/>
                          <a:latin typeface="+mn-lt"/>
                          <a:ea typeface="+mn-ea"/>
                          <a:cs typeface="+mn-cs"/>
                        </a:rPr>
                        <a:t>Social</a:t>
                      </a:r>
                    </a:p>
                    <a:p>
                      <a:pPr algn="l"/>
                      <a:endParaRPr lang="zh-CN" altLang="en-US" sz="3200" dirty="0">
                        <a:solidFill>
                          <a:schemeClr val="tx1"/>
                        </a:solidFill>
                      </a:endParaRPr>
                    </a:p>
                  </a:txBody>
                  <a:tcPr anchor="ctr"/>
                </a:tc>
                <a:tc>
                  <a:txBody>
                    <a:bodyPr/>
                    <a:lstStyle/>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Factors such as mandatory isolation have forced many products to be cut off. There was a panic-buying spree among Americans.</a:t>
                      </a:r>
                    </a:p>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The social unrest brought on by the pandemic has spawned supermarket robberies, created a supply chain crisis, and demand for common goods has skyrocketed.</a:t>
                      </a:r>
                    </a:p>
                  </a:txBody>
                  <a:tcPr anchor="ctr"/>
                </a:tc>
                <a:extLst>
                  <a:ext uri="{0D108BD9-81ED-4DB2-BD59-A6C34878D82A}">
                    <a16:rowId xmlns:a16="http://schemas.microsoft.com/office/drawing/2014/main" xmlns="" val="3770574645"/>
                  </a:ext>
                </a:extLst>
              </a:tr>
              <a:tr h="2015033">
                <a:tc>
                  <a:txBody>
                    <a:bodyPr/>
                    <a:lstStyle/>
                    <a:p>
                      <a:pPr marL="0" marR="0" lvl="0" indent="0" algn="l" defTabSz="170688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chemeClr val="tx1"/>
                          </a:solidFill>
                          <a:effectLst/>
                          <a:uLnTx/>
                          <a:uFillTx/>
                          <a:latin typeface="+mn-lt"/>
                          <a:ea typeface="+mn-ea"/>
                          <a:cs typeface="+mn-cs"/>
                        </a:rPr>
                        <a:t>Technology</a:t>
                      </a:r>
                    </a:p>
                    <a:p>
                      <a:pPr algn="l"/>
                      <a:endParaRPr lang="zh-CN" altLang="en-US" sz="3200" dirty="0">
                        <a:solidFill>
                          <a:schemeClr val="tx1"/>
                        </a:solidFill>
                      </a:endParaRPr>
                    </a:p>
                  </a:txBody>
                  <a:tcPr anchor="ctr"/>
                </a:tc>
                <a:tc>
                  <a:txBody>
                    <a:bodyPr/>
                    <a:lstStyle/>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Supply chain technology has been able to form the characteristics of high integration, high agility, high efficiency and low cost.</a:t>
                      </a:r>
                    </a:p>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Information interaction management technology has been able to provide 24-hour logistics network monitoring, and provide real-time product sales and inventory data (Har et al., 2022).</a:t>
                      </a:r>
                    </a:p>
                  </a:txBody>
                  <a:tcPr anchor="ctr"/>
                </a:tc>
                <a:extLst>
                  <a:ext uri="{0D108BD9-81ED-4DB2-BD59-A6C34878D82A}">
                    <a16:rowId xmlns:a16="http://schemas.microsoft.com/office/drawing/2014/main" xmlns="" val="700426897"/>
                  </a:ext>
                </a:extLst>
              </a:tr>
              <a:tr h="1522826">
                <a:tc>
                  <a:txBody>
                    <a:bodyPr/>
                    <a:lstStyle/>
                    <a:p>
                      <a:pPr marL="0" marR="0" lvl="0" indent="0" algn="l" defTabSz="170688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chemeClr val="tx1"/>
                          </a:solidFill>
                          <a:effectLst/>
                          <a:uLnTx/>
                          <a:uFillTx/>
                          <a:latin typeface="+mn-lt"/>
                          <a:ea typeface="+mn-ea"/>
                          <a:cs typeface="+mn-cs"/>
                        </a:rPr>
                        <a:t>Environment</a:t>
                      </a:r>
                    </a:p>
                    <a:p>
                      <a:pPr algn="l"/>
                      <a:endParaRPr lang="zh-CN" altLang="en-US" sz="3200" dirty="0">
                        <a:solidFill>
                          <a:schemeClr val="tx1"/>
                        </a:solidFill>
                      </a:endParaRPr>
                    </a:p>
                  </a:txBody>
                  <a:tcPr anchor="ctr"/>
                </a:tc>
                <a:tc>
                  <a:txBody>
                    <a:bodyPr/>
                    <a:lstStyle/>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White pollution caused by commodity packaging problems</a:t>
                      </a:r>
                    </a:p>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Pollutant emissions due to increased logistics distribution may increase the severity of the greenhouse effect.</a:t>
                      </a:r>
                    </a:p>
                  </a:txBody>
                  <a:tcPr anchor="ctr"/>
                </a:tc>
                <a:extLst>
                  <a:ext uri="{0D108BD9-81ED-4DB2-BD59-A6C34878D82A}">
                    <a16:rowId xmlns:a16="http://schemas.microsoft.com/office/drawing/2014/main" xmlns="" val="3299753267"/>
                  </a:ext>
                </a:extLst>
              </a:tr>
              <a:tr h="1072308">
                <a:tc>
                  <a:txBody>
                    <a:bodyPr/>
                    <a:lstStyle/>
                    <a:p>
                      <a:pPr marL="0" marR="0" lvl="0" indent="0" algn="l" defTabSz="170688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chemeClr val="tx1"/>
                          </a:solidFill>
                          <a:effectLst/>
                          <a:uLnTx/>
                          <a:uFillTx/>
                          <a:latin typeface="+mn-lt"/>
                          <a:ea typeface="+mn-ea"/>
                          <a:cs typeface="+mn-cs"/>
                        </a:rPr>
                        <a:t>Legal </a:t>
                      </a:r>
                      <a:endParaRPr kumimoji="0" lang="zh-CN" altLang="en-US" sz="3200" b="1" i="0" u="none" strike="noStrike" kern="1200" cap="none" spc="0" normalizeH="0" baseline="0" noProof="0" dirty="0">
                        <a:ln>
                          <a:noFill/>
                        </a:ln>
                        <a:solidFill>
                          <a:schemeClr val="tx1"/>
                        </a:solidFill>
                        <a:effectLst/>
                        <a:uLnTx/>
                        <a:uFillTx/>
                        <a:latin typeface="+mn-lt"/>
                        <a:ea typeface="+mn-ea"/>
                        <a:cs typeface="+mn-cs"/>
                      </a:endParaRPr>
                    </a:p>
                    <a:p>
                      <a:pPr algn="l"/>
                      <a:endParaRPr lang="zh-CN" altLang="en-US" sz="3200" dirty="0">
                        <a:solidFill>
                          <a:schemeClr val="tx1"/>
                        </a:solidFill>
                      </a:endParaRPr>
                    </a:p>
                  </a:txBody>
                  <a:tcPr anchor="ctr"/>
                </a:tc>
                <a:tc>
                  <a:txBody>
                    <a:bodyPr/>
                    <a:lstStyle/>
                    <a:p>
                      <a:pPr marL="0" marR="0" lvl="0" indent="0" algn="l" defTabSz="457200" rtl="0" eaLnBrk="1" fontAlgn="auto" latinLnBrk="0" hangingPunct="1">
                        <a:lnSpc>
                          <a:spcPct val="12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chemeClr val="tx1"/>
                          </a:solidFill>
                          <a:effectLst/>
                          <a:uLnTx/>
                          <a:uFillTx/>
                          <a:latin typeface="微软雅黑" panose="020B0503020204020204" pitchFamily="34" charset="-122"/>
                          <a:ea typeface="微软雅黑" panose="020B0503020204020204" pitchFamily="34" charset="-122"/>
                          <a:cs typeface="+mn-cs"/>
                        </a:rPr>
                        <a:t>Congress will enact the INFORM Act to address theft and counterfeiting (Singh, 2023).</a:t>
                      </a:r>
                      <a:endParaRPr kumimoji="0" lang="zh-CN" altLang="en-US" sz="3200" b="0" i="0" u="none" strike="noStrike" kern="1200" cap="none" spc="0" normalizeH="0" baseline="0" noProof="0" dirty="0">
                        <a:ln>
                          <a:noFill/>
                        </a:ln>
                        <a:solidFill>
                          <a:schemeClr val="tx1"/>
                        </a:solidFill>
                        <a:effectLst/>
                        <a:uLnTx/>
                        <a:uFillTx/>
                        <a:latin typeface="+mn-lt"/>
                        <a:ea typeface="+mn-ea"/>
                        <a:cs typeface="+mn-cs"/>
                      </a:endParaRPr>
                    </a:p>
                  </a:txBody>
                  <a:tcPr anchor="ctr"/>
                </a:tc>
                <a:extLst>
                  <a:ext uri="{0D108BD9-81ED-4DB2-BD59-A6C34878D82A}">
                    <a16:rowId xmlns:a16="http://schemas.microsoft.com/office/drawing/2014/main" xmlns="" val="3086611578"/>
                  </a:ext>
                </a:extLst>
              </a:tr>
            </a:tbl>
          </a:graphicData>
        </a:graphic>
      </p:graphicFrame>
    </p:spTree>
  </p:cSld>
  <p:clrMapOvr>
    <a:masterClrMapping/>
  </p:clrMapOvr>
  <p:transition spd="slow" advClick="0" advTm="4000">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矩形 83"/>
          <p:cNvSpPr/>
          <p:nvPr/>
        </p:nvSpPr>
        <p:spPr>
          <a:xfrm>
            <a:off x="1541123" y="756226"/>
            <a:ext cx="9241672" cy="769441"/>
          </a:xfrm>
          <a:prstGeom prst="rect">
            <a:avLst/>
          </a:prstGeom>
          <a:ln>
            <a:noFill/>
          </a:ln>
          <a:effectLst>
            <a:outerShdw blurRad="50800" dist="38100" dir="2700000" algn="tl" rotWithShape="0">
              <a:prstClr val="black">
                <a:alpha val="40000"/>
              </a:prstClr>
            </a:outerShdw>
          </a:effectLst>
        </p:spPr>
        <p:txBody>
          <a:bodyPr wrap="square">
            <a:spAutoFit/>
          </a:bodyPr>
          <a:lstStyle/>
          <a:p>
            <a:pPr algn="ctr">
              <a:defRPr sz="2400" b="0" i="0" u="none" strike="noStrike" kern="1200" spc="0" baseline="0">
                <a:solidFill>
                  <a:prstClr val="black">
                    <a:lumMod val="65000"/>
                    <a:lumOff val="35000"/>
                  </a:prstClr>
                </a:solidFill>
                <a:latin typeface="+mn-lt"/>
                <a:ea typeface="+mn-ea"/>
                <a:cs typeface="+mn-cs"/>
              </a:defRPr>
            </a:pPr>
            <a:r>
              <a:rPr lang="en-US" altLang="zh-CN" sz="4400" b="1" dirty="0">
                <a:solidFill>
                  <a:srgbClr val="1B7EE4"/>
                </a:solidFill>
              </a:rPr>
              <a:t>4. Triggers of change: SWOT</a:t>
            </a:r>
          </a:p>
        </p:txBody>
      </p:sp>
      <p:graphicFrame>
        <p:nvGraphicFramePr>
          <p:cNvPr id="3" name="表格 3">
            <a:extLst>
              <a:ext uri="{FF2B5EF4-FFF2-40B4-BE49-F238E27FC236}">
                <a16:creationId xmlns:a16="http://schemas.microsoft.com/office/drawing/2014/main" xmlns="" id="{A9A51587-128C-2E98-93A2-85FBEEDEB991}"/>
              </a:ext>
            </a:extLst>
          </p:cNvPr>
          <p:cNvGraphicFramePr>
            <a:graphicFrameLocks noGrp="1"/>
          </p:cNvGraphicFramePr>
          <p:nvPr>
            <p:extLst>
              <p:ext uri="{D42A27DB-BD31-4B8C-83A1-F6EECF244321}">
                <p14:modId xmlns:p14="http://schemas.microsoft.com/office/powerpoint/2010/main" xmlns="" val="1469192364"/>
              </p:ext>
            </p:extLst>
          </p:nvPr>
        </p:nvGraphicFramePr>
        <p:xfrm>
          <a:off x="2813461" y="2247075"/>
          <a:ext cx="17873354" cy="9144000"/>
        </p:xfrm>
        <a:graphic>
          <a:graphicData uri="http://schemas.openxmlformats.org/drawingml/2006/table">
            <a:tbl>
              <a:tblPr firstRow="1" bandRow="1">
                <a:tableStyleId>{5C22544A-7EE6-4342-B048-85BDC9FD1C3A}</a:tableStyleId>
              </a:tblPr>
              <a:tblGrid>
                <a:gridCol w="8936677">
                  <a:extLst>
                    <a:ext uri="{9D8B030D-6E8A-4147-A177-3AD203B41FA5}">
                      <a16:colId xmlns:a16="http://schemas.microsoft.com/office/drawing/2014/main" xmlns="" val="3945839336"/>
                    </a:ext>
                  </a:extLst>
                </a:gridCol>
                <a:gridCol w="8936677">
                  <a:extLst>
                    <a:ext uri="{9D8B030D-6E8A-4147-A177-3AD203B41FA5}">
                      <a16:colId xmlns:a16="http://schemas.microsoft.com/office/drawing/2014/main" xmlns="" val="2743931642"/>
                    </a:ext>
                  </a:extLst>
                </a:gridCol>
              </a:tblGrid>
              <a:tr h="3813779">
                <a:tc>
                  <a:txBody>
                    <a:bodyPr/>
                    <a:lstStyle/>
                    <a:p>
                      <a:pPr>
                        <a:lnSpc>
                          <a:spcPct val="150000"/>
                        </a:lnSpc>
                      </a:pPr>
                      <a:r>
                        <a:rPr lang="en-US" altLang="zh-CN" sz="2800" dirty="0">
                          <a:solidFill>
                            <a:schemeClr val="tx1"/>
                          </a:solidFill>
                        </a:rPr>
                        <a:t>Strengths:</a:t>
                      </a:r>
                    </a:p>
                    <a:p>
                      <a:pPr>
                        <a:lnSpc>
                          <a:spcPct val="150000"/>
                        </a:lnSpc>
                      </a:pPr>
                      <a:r>
                        <a:rPr lang="en-US" altLang="zh-CN" sz="2800" b="0" dirty="0">
                          <a:solidFill>
                            <a:schemeClr val="tx1"/>
                          </a:solidFill>
                        </a:rPr>
                        <a:t>Good quality and low price, wide range of goods and one-stop shopping (Pandey et al., 2021). The global expansion plan provides a strong comprehensive strength. Excellent talent management system provides excellent talents. </a:t>
                      </a:r>
                      <a:endParaRPr lang="zh-CN" altLang="en-US" sz="2800" b="0" dirty="0">
                        <a:solidFill>
                          <a:schemeClr val="tx1"/>
                        </a:solidFill>
                      </a:endParaRPr>
                    </a:p>
                  </a:txBody>
                  <a:tcPr/>
                </a:tc>
                <a:tc>
                  <a:txBody>
                    <a:bodyPr/>
                    <a:lstStyle/>
                    <a:p>
                      <a:pPr>
                        <a:lnSpc>
                          <a:spcPct val="150000"/>
                        </a:lnSpc>
                      </a:pPr>
                      <a:r>
                        <a:rPr lang="en-US" altLang="zh-CN" sz="2800" dirty="0">
                          <a:solidFill>
                            <a:schemeClr val="tx1"/>
                          </a:solidFill>
                        </a:rPr>
                        <a:t>Weaknesses:</a:t>
                      </a:r>
                    </a:p>
                    <a:p>
                      <a:pPr>
                        <a:lnSpc>
                          <a:spcPct val="150000"/>
                        </a:lnSpc>
                      </a:pPr>
                      <a:r>
                        <a:rPr lang="en-US" altLang="zh-CN" sz="2800" b="0" dirty="0">
                          <a:solidFill>
                            <a:schemeClr val="tx1"/>
                          </a:solidFill>
                        </a:rPr>
                        <a:t>Huge business expansion can make it difficult for companies to pursue details, resulting in a lack of control. The wide range of business types makes Wal-Mart less adaptable than its specialized competitors. </a:t>
                      </a:r>
                      <a:endParaRPr lang="zh-CN" altLang="en-US" sz="2800" b="0" dirty="0">
                        <a:solidFill>
                          <a:schemeClr val="tx1"/>
                        </a:solidFill>
                      </a:endParaRPr>
                    </a:p>
                  </a:txBody>
                  <a:tcPr/>
                </a:tc>
                <a:extLst>
                  <a:ext uri="{0D108BD9-81ED-4DB2-BD59-A6C34878D82A}">
                    <a16:rowId xmlns:a16="http://schemas.microsoft.com/office/drawing/2014/main" xmlns="" val="2778963984"/>
                  </a:ext>
                </a:extLst>
              </a:tr>
              <a:tr h="4995370">
                <a:tc>
                  <a:txBody>
                    <a:bodyPr/>
                    <a:lstStyle/>
                    <a:p>
                      <a:pPr>
                        <a:lnSpc>
                          <a:spcPct val="150000"/>
                        </a:lnSpc>
                      </a:pPr>
                      <a:r>
                        <a:rPr lang="en-US" altLang="zh-CN" sz="2800" b="1" dirty="0">
                          <a:solidFill>
                            <a:schemeClr val="tx1"/>
                          </a:solidFill>
                        </a:rPr>
                        <a:t>Opportunities :</a:t>
                      </a:r>
                      <a:endParaRPr lang="en-US" altLang="zh-CN" sz="2800" dirty="0">
                        <a:solidFill>
                          <a:schemeClr val="tx1"/>
                        </a:solidFill>
                      </a:endParaRPr>
                    </a:p>
                    <a:p>
                      <a:pPr>
                        <a:lnSpc>
                          <a:spcPct val="150000"/>
                        </a:lnSpc>
                      </a:pPr>
                      <a:r>
                        <a:rPr lang="en-US" altLang="zh-CN" sz="2800" dirty="0">
                          <a:solidFill>
                            <a:schemeClr val="tx1"/>
                          </a:solidFill>
                        </a:rPr>
                        <a:t>The successful acquisition and reorganization model makes the company have great potential in new markets. The continuous upgrading of supply chain technology can also provide support for Wal-Mart to provide more thoughtful services. </a:t>
                      </a:r>
                      <a:endParaRPr lang="zh-CN" altLang="en-US" sz="2800" dirty="0">
                        <a:solidFill>
                          <a:schemeClr val="tx1"/>
                        </a:solidFill>
                      </a:endParaRPr>
                    </a:p>
                  </a:txBody>
                  <a:tcPr/>
                </a:tc>
                <a:tc>
                  <a:txBody>
                    <a:bodyPr/>
                    <a:lstStyle/>
                    <a:p>
                      <a:pPr>
                        <a:lnSpc>
                          <a:spcPct val="150000"/>
                        </a:lnSpc>
                      </a:pPr>
                      <a:r>
                        <a:rPr lang="en-US" altLang="zh-CN" sz="2800" b="1" dirty="0">
                          <a:solidFill>
                            <a:schemeClr val="tx1"/>
                          </a:solidFill>
                        </a:rPr>
                        <a:t>Threats :</a:t>
                      </a:r>
                      <a:endParaRPr lang="en-US" altLang="zh-CN" sz="2800" dirty="0">
                        <a:solidFill>
                          <a:schemeClr val="tx1"/>
                        </a:solidFill>
                      </a:endParaRPr>
                    </a:p>
                    <a:p>
                      <a:pPr>
                        <a:lnSpc>
                          <a:spcPct val="150000"/>
                        </a:lnSpc>
                      </a:pPr>
                      <a:r>
                        <a:rPr lang="en-US" altLang="zh-CN" sz="2800" b="0" dirty="0">
                          <a:solidFill>
                            <a:schemeClr val="tx1"/>
                          </a:solidFill>
                        </a:rPr>
                        <a:t>The globalization strategy makes it possible to encounter political problems in the countries in which it operates. With the tariff reduction policy among various countries, some competitors began to outsource production to low-cost regions to reduce production costs, thereby competing on price (Yang et al., 2021).</a:t>
                      </a:r>
                      <a:endParaRPr lang="zh-CN" altLang="en-US" sz="2800" b="0" dirty="0">
                        <a:solidFill>
                          <a:schemeClr val="tx1"/>
                        </a:solidFill>
                      </a:endParaRPr>
                    </a:p>
                  </a:txBody>
                  <a:tcPr/>
                </a:tc>
                <a:extLst>
                  <a:ext uri="{0D108BD9-81ED-4DB2-BD59-A6C34878D82A}">
                    <a16:rowId xmlns:a16="http://schemas.microsoft.com/office/drawing/2014/main" xmlns="" val="2572307163"/>
                  </a:ext>
                </a:extLst>
              </a:tr>
            </a:tbl>
          </a:graphicData>
        </a:graphic>
      </p:graphicFrame>
    </p:spTree>
    <p:extLst>
      <p:ext uri="{BB962C8B-B14F-4D97-AF65-F5344CB8AC3E}">
        <p14:creationId xmlns:p14="http://schemas.microsoft.com/office/powerpoint/2010/main" xmlns="" val="2830181880"/>
      </p:ext>
    </p:extLst>
  </p:cSld>
  <p:clrMapOvr>
    <a:masterClrMapping/>
  </p:clrMapOvr>
  <p:transition spd="slow" advClick="0" advTm="4000">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矩形 83"/>
          <p:cNvSpPr/>
          <p:nvPr/>
        </p:nvSpPr>
        <p:spPr>
          <a:xfrm>
            <a:off x="1443745" y="936731"/>
            <a:ext cx="13206843" cy="769441"/>
          </a:xfrm>
          <a:prstGeom prst="rect">
            <a:avLst/>
          </a:prstGeom>
          <a:effectLst>
            <a:outerShdw blurRad="50800" dist="38100" dir="2700000" algn="tl" rotWithShape="0">
              <a:prstClr val="black">
                <a:alpha val="40000"/>
              </a:prstClr>
            </a:outerShdw>
          </a:effectLst>
        </p:spPr>
        <p:txBody>
          <a:bodyPr wrap="square">
            <a:spAutoFit/>
          </a:bodyPr>
          <a:lstStyle/>
          <a:p>
            <a:pPr algn="ctr">
              <a:defRPr sz="2400" b="0" i="0" u="none" strike="noStrike" kern="1200" spc="0" baseline="0">
                <a:solidFill>
                  <a:prstClr val="black">
                    <a:lumMod val="65000"/>
                    <a:lumOff val="35000"/>
                  </a:prstClr>
                </a:solidFill>
                <a:latin typeface="+mn-lt"/>
                <a:ea typeface="+mn-ea"/>
                <a:cs typeface="+mn-cs"/>
              </a:defRPr>
            </a:pPr>
            <a:r>
              <a:rPr lang="en-US" altLang="zh-CN" sz="4400" b="1" dirty="0">
                <a:solidFill>
                  <a:srgbClr val="347FCB"/>
                </a:solidFill>
              </a:rPr>
              <a:t>5. Stakeholder Analysis--</a:t>
            </a:r>
            <a:r>
              <a:rPr lang="en-US" altLang="zh-CN" sz="4400" b="1" dirty="0" err="1">
                <a:solidFill>
                  <a:srgbClr val="347FCB"/>
                </a:solidFill>
              </a:rPr>
              <a:t>Mendelow's</a:t>
            </a:r>
            <a:r>
              <a:rPr lang="en-US" altLang="zh-CN" sz="4400" b="1" dirty="0">
                <a:solidFill>
                  <a:srgbClr val="347FCB"/>
                </a:solidFill>
              </a:rPr>
              <a:t> Matrix</a:t>
            </a:r>
          </a:p>
        </p:txBody>
      </p:sp>
      <p:pic>
        <p:nvPicPr>
          <p:cNvPr id="2" name="图片 1">
            <a:extLst>
              <a:ext uri="{FF2B5EF4-FFF2-40B4-BE49-F238E27FC236}">
                <a16:creationId xmlns:a16="http://schemas.microsoft.com/office/drawing/2014/main" xmlns="" id="{BD4AA5A3-1199-AE61-2533-F8BC9BFA6EEA}"/>
              </a:ext>
            </a:extLst>
          </p:cNvPr>
          <p:cNvPicPr>
            <a:picLocks noChangeAspect="1"/>
          </p:cNvPicPr>
          <p:nvPr/>
        </p:nvPicPr>
        <p:blipFill>
          <a:blip r:embed="rId2"/>
          <a:stretch>
            <a:fillRect/>
          </a:stretch>
        </p:blipFill>
        <p:spPr>
          <a:xfrm>
            <a:off x="285007" y="3170390"/>
            <a:ext cx="11519065" cy="7136280"/>
          </a:xfrm>
          <a:prstGeom prst="rect">
            <a:avLst/>
          </a:prstGeom>
        </p:spPr>
      </p:pic>
      <p:sp>
        <p:nvSpPr>
          <p:cNvPr id="4" name="矩形 3">
            <a:extLst>
              <a:ext uri="{FF2B5EF4-FFF2-40B4-BE49-F238E27FC236}">
                <a16:creationId xmlns:a16="http://schemas.microsoft.com/office/drawing/2014/main" xmlns="" id="{F3298FF4-3051-DBC7-50AE-B69567D8C530}"/>
              </a:ext>
            </a:extLst>
          </p:cNvPr>
          <p:cNvSpPr/>
          <p:nvPr/>
        </p:nvSpPr>
        <p:spPr>
          <a:xfrm>
            <a:off x="12007141" y="3653808"/>
            <a:ext cx="9261566" cy="6759607"/>
          </a:xfrm>
          <a:prstGeom prst="rect">
            <a:avLst/>
          </a:prstGeom>
        </p:spPr>
        <p:txBody>
          <a:bodyPr wrap="square">
            <a:spAutoFit/>
          </a:bodyPr>
          <a:lstStyle/>
          <a:p>
            <a:pPr marL="342900" indent="-342900">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Shareholders and customers - great power, great interests - must manage closely</a:t>
            </a:r>
          </a:p>
          <a:p>
            <a:pPr marL="342900" indent="-342900">
              <a:lnSpc>
                <a:spcPct val="130000"/>
              </a:lnSpc>
              <a:buFont typeface="Arial" panose="020B0604020202020204" pitchFamily="34" charset="0"/>
              <a:buChar char="•"/>
            </a:pPr>
            <a:endParaRPr lang="en-US" altLang="zh-CN" sz="2800" dirty="0">
              <a:latin typeface="微软雅黑" panose="020B0503020204020204" pitchFamily="34" charset="-122"/>
              <a:ea typeface="微软雅黑" panose="020B0503020204020204" pitchFamily="34" charset="-122"/>
            </a:endParaRPr>
          </a:p>
          <a:p>
            <a:pPr marL="342900" indent="-342900">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Regulatory departments, social organizations and internal managers--great power, little interest--keep satisfied</a:t>
            </a:r>
          </a:p>
          <a:p>
            <a:pPr marL="342900" indent="-342900">
              <a:lnSpc>
                <a:spcPct val="130000"/>
              </a:lnSpc>
              <a:buFont typeface="Arial" panose="020B0604020202020204" pitchFamily="34" charset="0"/>
              <a:buChar char="•"/>
            </a:pPr>
            <a:endParaRPr lang="en-US" altLang="zh-CN" sz="2800" dirty="0">
              <a:latin typeface="微软雅黑" panose="020B0503020204020204" pitchFamily="34" charset="-122"/>
              <a:ea typeface="微软雅黑" panose="020B0503020204020204" pitchFamily="34" charset="-122"/>
            </a:endParaRPr>
          </a:p>
          <a:p>
            <a:pPr marL="342900" indent="-342900">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Employees and suppliers--little power, big benefits--keep informed</a:t>
            </a:r>
          </a:p>
          <a:p>
            <a:pPr marL="342900" indent="-342900">
              <a:lnSpc>
                <a:spcPct val="130000"/>
              </a:lnSpc>
              <a:buFont typeface="Arial" panose="020B0604020202020204" pitchFamily="34" charset="0"/>
              <a:buChar char="•"/>
            </a:pPr>
            <a:endParaRPr lang="en-US" altLang="zh-CN" sz="2800" dirty="0">
              <a:latin typeface="微软雅黑" panose="020B0503020204020204" pitchFamily="34" charset="-122"/>
              <a:ea typeface="微软雅黑" panose="020B0503020204020204" pitchFamily="34" charset="-122"/>
            </a:endParaRPr>
          </a:p>
          <a:p>
            <a:pPr marL="342900" indent="-342900">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Other irrelevant personnel - small power, small interests - keep the investment to a minimum</a:t>
            </a:r>
          </a:p>
        </p:txBody>
      </p:sp>
    </p:spTree>
    <p:extLst>
      <p:ext uri="{BB962C8B-B14F-4D97-AF65-F5344CB8AC3E}">
        <p14:creationId xmlns:p14="http://schemas.microsoft.com/office/powerpoint/2010/main" xmlns="" val="3678105826"/>
      </p:ext>
    </p:extLst>
  </p:cSld>
  <p:clrMapOvr>
    <a:masterClrMapping/>
  </p:clrMapOvr>
  <p:transition spd="slow" advClick="0" advTm="4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wipe(left)">
                                      <p:cBhvr>
                                        <p:cTn id="7" dur="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699247" y="-352697"/>
            <a:ext cx="21461506" cy="8997933"/>
          </a:xfrm>
          <a:prstGeom prst="rect">
            <a:avLst/>
          </a:prstGeom>
          <a:solidFill>
            <a:srgbClr val="3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941293" y="-197223"/>
            <a:ext cx="20977413" cy="8997933"/>
          </a:xfrm>
          <a:prstGeom prst="rect">
            <a:avLst/>
          </a:prstGeom>
          <a:noFill/>
          <a:ln>
            <a:solidFill>
              <a:srgbClr val="0F85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1382899" y="8989547"/>
            <a:ext cx="19025420" cy="2278381"/>
          </a:xfrm>
          <a:prstGeom prst="rect">
            <a:avLst/>
          </a:prstGeom>
        </p:spPr>
        <p:txBody>
          <a:bodyPr wrap="square">
            <a:spAutoFit/>
          </a:bodyPr>
          <a:lstStyle/>
          <a:p>
            <a:pPr marL="342900" indent="-342900" algn="just">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Wal-Mart's organizational culture has the characteristics of diversity, and the subculture spawned by this organizational culture is sensitive to change (</a:t>
            </a:r>
            <a:r>
              <a:rPr lang="en-US" altLang="zh-CN" sz="2800" dirty="0" err="1">
                <a:latin typeface="微软雅黑" panose="020B0503020204020204" pitchFamily="34" charset="-122"/>
                <a:ea typeface="微软雅黑" panose="020B0503020204020204" pitchFamily="34" charset="-122"/>
              </a:rPr>
              <a:t>Maanen</a:t>
            </a:r>
            <a:r>
              <a:rPr lang="en-US" altLang="zh-CN" sz="2800" dirty="0">
                <a:latin typeface="微软雅黑" panose="020B0503020204020204" pitchFamily="34" charset="-122"/>
                <a:ea typeface="微软雅黑" panose="020B0503020204020204" pitchFamily="34" charset="-122"/>
              </a:rPr>
              <a:t> &amp; Barley, 1985)</a:t>
            </a:r>
          </a:p>
          <a:p>
            <a:pPr marL="342900" indent="-342900" algn="just">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Wal-Mart's care for employees makes the group cohesive and the employees have group thinking</a:t>
            </a:r>
          </a:p>
          <a:p>
            <a:pPr marL="342900" indent="-342900" algn="just">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On a personal level, uncertainty about change can create a sense of insecurity among employees.</a:t>
            </a:r>
          </a:p>
        </p:txBody>
      </p:sp>
      <p:sp>
        <p:nvSpPr>
          <p:cNvPr id="5" name="文本框 4"/>
          <p:cNvSpPr txBox="1"/>
          <p:nvPr/>
        </p:nvSpPr>
        <p:spPr>
          <a:xfrm>
            <a:off x="799485" y="2021535"/>
            <a:ext cx="2235610" cy="2215991"/>
          </a:xfrm>
          <a:prstGeom prst="rect">
            <a:avLst/>
          </a:prstGeom>
          <a:noFill/>
        </p:spPr>
        <p:txBody>
          <a:bodyPr wrap="square" rtlCol="0">
            <a:spAutoFit/>
          </a:bodyPr>
          <a:lstStyle/>
          <a:p>
            <a:r>
              <a:rPr lang="zh-CN" altLang="en-US" sz="13800" dirty="0">
                <a:solidFill>
                  <a:schemeClr val="bg1">
                    <a:lumMod val="85000"/>
                  </a:schemeClr>
                </a:solidFill>
                <a:latin typeface="Impact" panose="020B0806030902050204" pitchFamily="34" charset="0"/>
              </a:rPr>
              <a:t>“</a:t>
            </a:r>
          </a:p>
        </p:txBody>
      </p:sp>
      <p:pic>
        <p:nvPicPr>
          <p:cNvPr id="6" name="图片 5"/>
          <p:cNvPicPr>
            <a:picLocks noChangeAspect="1"/>
          </p:cNvPicPr>
          <p:nvPr/>
        </p:nvPicPr>
        <p:blipFill>
          <a:blip r:embed="rId2" cstate="email"/>
          <a:stretch>
            <a:fillRect/>
          </a:stretch>
        </p:blipFill>
        <p:spPr>
          <a:xfrm>
            <a:off x="10629898" y="6491686"/>
            <a:ext cx="1600202" cy="633156"/>
          </a:xfrm>
          <a:prstGeom prst="rect">
            <a:avLst/>
          </a:prstGeom>
        </p:spPr>
      </p:pic>
      <p:pic>
        <p:nvPicPr>
          <p:cNvPr id="12" name="图片 11">
            <a:extLst>
              <a:ext uri="{FF2B5EF4-FFF2-40B4-BE49-F238E27FC236}">
                <a16:creationId xmlns:a16="http://schemas.microsoft.com/office/drawing/2014/main" xmlns="" id="{0BFD09F9-6A3F-439D-8617-11DC753CC9DF}"/>
              </a:ext>
            </a:extLst>
          </p:cNvPr>
          <p:cNvPicPr>
            <a:picLocks noChangeAspect="1"/>
          </p:cNvPicPr>
          <p:nvPr/>
        </p:nvPicPr>
        <p:blipFill>
          <a:blip r:embed="rId3"/>
          <a:stretch>
            <a:fillRect/>
          </a:stretch>
        </p:blipFill>
        <p:spPr>
          <a:xfrm>
            <a:off x="3362324" y="1927112"/>
            <a:ext cx="16135350" cy="40386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1600" advClick="0" advTm="3000">
        <p:blinds dir="vert"/>
      </p:transition>
    </mc:Choice>
    <mc:Fallback>
      <p:transition spd="slow" advClick="0" advTm="3000">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3"/>
          <p:cNvSpPr txBox="1"/>
          <p:nvPr/>
        </p:nvSpPr>
        <p:spPr>
          <a:xfrm>
            <a:off x="1276752" y="525776"/>
            <a:ext cx="8667795" cy="988347"/>
          </a:xfrm>
          <a:prstGeom prst="rect">
            <a:avLst/>
          </a:prstGeom>
          <a:noFill/>
          <a:effectLst>
            <a:outerShdw blurRad="50800" dist="38100" dir="2700000" algn="tl" rotWithShape="0">
              <a:prstClr val="black">
                <a:alpha val="40000"/>
              </a:prstClr>
            </a:outerShdw>
          </a:effectLst>
        </p:spPr>
        <p:txBody>
          <a:bodyPr wrap="square" rtlCol="0">
            <a:spAutoFit/>
          </a:bodyPr>
          <a:lstStyle/>
          <a:p>
            <a:pPr defTabSz="1765300">
              <a:lnSpc>
                <a:spcPct val="150000"/>
              </a:lnSpc>
            </a:pPr>
            <a:r>
              <a:rPr lang="en-US" sz="4400" b="1" dirty="0">
                <a:solidFill>
                  <a:srgbClr val="0070C0"/>
                </a:solidFill>
                <a:latin typeface="+mj-ea"/>
                <a:ea typeface="+mj-ea"/>
              </a:rPr>
              <a:t>5. Overcoming Resistance:</a:t>
            </a:r>
          </a:p>
        </p:txBody>
      </p:sp>
      <p:pic>
        <p:nvPicPr>
          <p:cNvPr id="6" name="Picture 6"/>
          <p:cNvPicPr>
            <a:picLocks noChangeAspect="1"/>
          </p:cNvPicPr>
          <p:nvPr/>
        </p:nvPicPr>
        <p:blipFill rotWithShape="1">
          <a:blip r:embed="rId6" cstate="email"/>
          <a:srcRect/>
          <a:stretch>
            <a:fillRect/>
          </a:stretch>
        </p:blipFill>
        <p:spPr>
          <a:xfrm>
            <a:off x="541890" y="3754876"/>
            <a:ext cx="10337602" cy="6245691"/>
          </a:xfrm>
          <a:prstGeom prst="rect">
            <a:avLst/>
          </a:prstGeom>
        </p:spPr>
      </p:pic>
      <p:grpSp>
        <p:nvGrpSpPr>
          <p:cNvPr id="28" name="组合 27"/>
          <p:cNvGrpSpPr/>
          <p:nvPr/>
        </p:nvGrpSpPr>
        <p:grpSpPr>
          <a:xfrm>
            <a:off x="11197256" y="1590938"/>
            <a:ext cx="9437788" cy="2023354"/>
            <a:chOff x="11849084" y="5725833"/>
            <a:chExt cx="9437788" cy="2023354"/>
          </a:xfrm>
        </p:grpSpPr>
        <p:grpSp>
          <p:nvGrpSpPr>
            <p:cNvPr id="24" name="组合 23"/>
            <p:cNvGrpSpPr/>
            <p:nvPr/>
          </p:nvGrpSpPr>
          <p:grpSpPr>
            <a:xfrm>
              <a:off x="11849084" y="5725833"/>
              <a:ext cx="2023354" cy="2023354"/>
              <a:chOff x="11849084" y="5725833"/>
              <a:chExt cx="2023354" cy="2023354"/>
            </a:xfrm>
          </p:grpSpPr>
          <p:sp>
            <p:nvSpPr>
              <p:cNvPr id="9" name="Oval 6"/>
              <p:cNvSpPr/>
              <p:nvPr/>
            </p:nvSpPr>
            <p:spPr>
              <a:xfrm>
                <a:off x="11956089" y="5832838"/>
                <a:ext cx="1809345" cy="1809345"/>
              </a:xfrm>
              <a:prstGeom prst="ellipse">
                <a:avLst/>
              </a:prstGeom>
              <a:solidFill>
                <a:schemeClr val="bg2">
                  <a:lumMod val="90000"/>
                  <a:alpha val="30000"/>
                </a:schemeClr>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7"/>
              <p:cNvSpPr/>
              <p:nvPr/>
            </p:nvSpPr>
            <p:spPr>
              <a:xfrm>
                <a:off x="11849084" y="5725833"/>
                <a:ext cx="2023354" cy="2023354"/>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hape 2423"/>
              <p:cNvSpPr/>
              <p:nvPr/>
            </p:nvSpPr>
            <p:spPr>
              <a:xfrm>
                <a:off x="12612212" y="6488980"/>
                <a:ext cx="497097" cy="497058"/>
              </a:xfrm>
              <a:custGeom>
                <a:avLst/>
                <a:gdLst/>
                <a:ahLst/>
                <a:cxnLst>
                  <a:cxn ang="0">
                    <a:pos x="wd2" y="hd2"/>
                  </a:cxn>
                  <a:cxn ang="5400000">
                    <a:pos x="wd2" y="hd2"/>
                  </a:cxn>
                  <a:cxn ang="10800000">
                    <a:pos x="wd2" y="hd2"/>
                  </a:cxn>
                  <a:cxn ang="16200000">
                    <a:pos x="wd2" y="hd2"/>
                  </a:cxn>
                </a:cxnLst>
                <a:rect l="0" t="0" r="r" b="b"/>
                <a:pathLst>
                  <a:path w="21600" h="21600" extrusionOk="0">
                    <a:moveTo>
                      <a:pt x="9445" y="15886"/>
                    </a:moveTo>
                    <a:lnTo>
                      <a:pt x="10478" y="18984"/>
                    </a:lnTo>
                    <a:lnTo>
                      <a:pt x="7944" y="17126"/>
                    </a:lnTo>
                    <a:lnTo>
                      <a:pt x="7364" y="16700"/>
                    </a:lnTo>
                    <a:lnTo>
                      <a:pt x="6783" y="17126"/>
                    </a:lnTo>
                    <a:lnTo>
                      <a:pt x="4249" y="18984"/>
                    </a:lnTo>
                    <a:lnTo>
                      <a:pt x="5283" y="15886"/>
                    </a:lnTo>
                    <a:lnTo>
                      <a:pt x="5505" y="15220"/>
                    </a:lnTo>
                    <a:lnTo>
                      <a:pt x="4946" y="14794"/>
                    </a:lnTo>
                    <a:lnTo>
                      <a:pt x="2908" y="13240"/>
                    </a:lnTo>
                    <a:lnTo>
                      <a:pt x="6037" y="13240"/>
                    </a:lnTo>
                    <a:lnTo>
                      <a:pt x="6275" y="12602"/>
                    </a:lnTo>
                    <a:lnTo>
                      <a:pt x="7364" y="9683"/>
                    </a:lnTo>
                    <a:lnTo>
                      <a:pt x="8452" y="12602"/>
                    </a:lnTo>
                    <a:lnTo>
                      <a:pt x="8690" y="13240"/>
                    </a:lnTo>
                    <a:lnTo>
                      <a:pt x="11820" y="13240"/>
                    </a:lnTo>
                    <a:lnTo>
                      <a:pt x="9781" y="14794"/>
                    </a:lnTo>
                    <a:lnTo>
                      <a:pt x="9223" y="15220"/>
                    </a:lnTo>
                    <a:cubicBezTo>
                      <a:pt x="9223" y="15220"/>
                      <a:pt x="9445" y="15886"/>
                      <a:pt x="9445" y="15886"/>
                    </a:cubicBezTo>
                    <a:close/>
                    <a:moveTo>
                      <a:pt x="9372" y="12259"/>
                    </a:moveTo>
                    <a:lnTo>
                      <a:pt x="7364" y="6873"/>
                    </a:lnTo>
                    <a:lnTo>
                      <a:pt x="5355" y="12259"/>
                    </a:lnTo>
                    <a:lnTo>
                      <a:pt x="0" y="12259"/>
                    </a:lnTo>
                    <a:lnTo>
                      <a:pt x="4351" y="15575"/>
                    </a:lnTo>
                    <a:lnTo>
                      <a:pt x="2343" y="21600"/>
                    </a:lnTo>
                    <a:lnTo>
                      <a:pt x="7364" y="17918"/>
                    </a:lnTo>
                    <a:lnTo>
                      <a:pt x="12384" y="21600"/>
                    </a:lnTo>
                    <a:lnTo>
                      <a:pt x="10376" y="15575"/>
                    </a:lnTo>
                    <a:lnTo>
                      <a:pt x="14727" y="12259"/>
                    </a:lnTo>
                    <a:cubicBezTo>
                      <a:pt x="14727" y="12259"/>
                      <a:pt x="9372" y="12259"/>
                      <a:pt x="9372" y="12259"/>
                    </a:cubicBezTo>
                    <a:close/>
                    <a:moveTo>
                      <a:pt x="16781" y="7308"/>
                    </a:moveTo>
                    <a:lnTo>
                      <a:pt x="16200" y="6883"/>
                    </a:lnTo>
                    <a:lnTo>
                      <a:pt x="15619" y="7308"/>
                    </a:lnTo>
                    <a:lnTo>
                      <a:pt x="14426" y="8184"/>
                    </a:lnTo>
                    <a:lnTo>
                      <a:pt x="14922" y="6693"/>
                    </a:lnTo>
                    <a:lnTo>
                      <a:pt x="15143" y="6031"/>
                    </a:lnTo>
                    <a:lnTo>
                      <a:pt x="14590" y="5605"/>
                    </a:lnTo>
                    <a:lnTo>
                      <a:pt x="13682" y="4905"/>
                    </a:lnTo>
                    <a:lnTo>
                      <a:pt x="15408" y="4905"/>
                    </a:lnTo>
                    <a:lnTo>
                      <a:pt x="15647" y="4267"/>
                    </a:lnTo>
                    <a:lnTo>
                      <a:pt x="16200" y="2793"/>
                    </a:lnTo>
                    <a:lnTo>
                      <a:pt x="16754" y="4267"/>
                    </a:lnTo>
                    <a:lnTo>
                      <a:pt x="16992" y="4905"/>
                    </a:lnTo>
                    <a:lnTo>
                      <a:pt x="18718" y="4905"/>
                    </a:lnTo>
                    <a:lnTo>
                      <a:pt x="17810" y="5605"/>
                    </a:lnTo>
                    <a:lnTo>
                      <a:pt x="17257" y="6031"/>
                    </a:lnTo>
                    <a:lnTo>
                      <a:pt x="17478" y="6693"/>
                    </a:lnTo>
                    <a:lnTo>
                      <a:pt x="17975" y="8184"/>
                    </a:lnTo>
                    <a:cubicBezTo>
                      <a:pt x="17975" y="8184"/>
                      <a:pt x="16781" y="7308"/>
                      <a:pt x="16781" y="7308"/>
                    </a:cubicBezTo>
                    <a:close/>
                    <a:moveTo>
                      <a:pt x="21600" y="3922"/>
                    </a:moveTo>
                    <a:lnTo>
                      <a:pt x="17673" y="3922"/>
                    </a:lnTo>
                    <a:lnTo>
                      <a:pt x="16200" y="0"/>
                    </a:lnTo>
                    <a:lnTo>
                      <a:pt x="14727" y="3922"/>
                    </a:lnTo>
                    <a:lnTo>
                      <a:pt x="10800" y="3922"/>
                    </a:lnTo>
                    <a:lnTo>
                      <a:pt x="13991" y="6382"/>
                    </a:lnTo>
                    <a:lnTo>
                      <a:pt x="12518" y="10800"/>
                    </a:lnTo>
                    <a:lnTo>
                      <a:pt x="16200" y="8100"/>
                    </a:lnTo>
                    <a:lnTo>
                      <a:pt x="19882" y="10800"/>
                    </a:lnTo>
                    <a:lnTo>
                      <a:pt x="18409" y="6382"/>
                    </a:lnTo>
                    <a:cubicBezTo>
                      <a:pt x="18409" y="6382"/>
                      <a:pt x="21600" y="3922"/>
                      <a:pt x="21600" y="3922"/>
                    </a:cubicBezTo>
                    <a:close/>
                  </a:path>
                </a:pathLst>
              </a:custGeom>
              <a:solidFill>
                <a:schemeClr val="tx1">
                  <a:lumMod val="65000"/>
                  <a:lumOff val="35000"/>
                </a:schemeClr>
              </a:solidFill>
              <a:ln w="12700">
                <a:miter lim="400000"/>
              </a:ln>
            </p:spPr>
            <p:txBody>
              <a:bodyPr lIns="36576" tIns="36576" rIns="36576" bIns="36576" anchor="ctr"/>
              <a:lstStyle/>
              <a:p>
                <a:pPr algn="ctr" defTabSz="438785">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latin typeface="Arial" panose="020B0604020202020204"/>
                  <a:ea typeface="Arial" panose="020B0604020202020204"/>
                  <a:cs typeface="Arial" panose="020B0604020202020204"/>
                </a:endParaRPr>
              </a:p>
            </p:txBody>
          </p:sp>
        </p:grpSp>
        <p:sp>
          <p:nvSpPr>
            <p:cNvPr id="18" name="MH_Entry_1">
              <a:hlinkClick r:id="rId7" action="ppaction://hlinksldjump"/>
            </p:cNvPr>
            <p:cNvSpPr>
              <a:spLocks noChangeArrowheads="1"/>
            </p:cNvSpPr>
            <p:nvPr>
              <p:custDataLst>
                <p:tags r:id="rId4"/>
              </p:custDataLst>
            </p:nvPr>
          </p:nvSpPr>
          <p:spPr bwMode="auto">
            <a:xfrm>
              <a:off x="13979443" y="5755076"/>
              <a:ext cx="7307429"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2400" dirty="0">
                  <a:latin typeface="微软雅黑" panose="020B0503020204020204" pitchFamily="34" charset="-122"/>
                  <a:ea typeface="微软雅黑" panose="020B0503020204020204" pitchFamily="34" charset="-122"/>
                </a:rPr>
                <a:t>Establish two-way communication with employees, convey the reasons for change to employees, and make a commitment to provide follow-up support to reduce employee insecurity.</a:t>
              </a:r>
              <a:endParaRPr lang="zh-CN" altLang="en-US" sz="2400" dirty="0">
                <a:latin typeface="微软雅黑" panose="020B0503020204020204" pitchFamily="34" charset="-122"/>
                <a:ea typeface="微软雅黑" panose="020B0503020204020204" pitchFamily="34" charset="-122"/>
              </a:endParaRPr>
            </a:p>
          </p:txBody>
        </p:sp>
      </p:grpSp>
      <p:pic>
        <p:nvPicPr>
          <p:cNvPr id="30" name="图片 29"/>
          <p:cNvPicPr>
            <a:picLocks noChangeAspect="1"/>
          </p:cNvPicPr>
          <p:nvPr/>
        </p:nvPicPr>
        <p:blipFill rotWithShape="1">
          <a:blip r:embed="rId8" cstate="email"/>
          <a:srcRect/>
          <a:stretch>
            <a:fillRect/>
          </a:stretch>
        </p:blipFill>
        <p:spPr>
          <a:xfrm>
            <a:off x="2247839" y="4003098"/>
            <a:ext cx="7121792" cy="4493236"/>
          </a:xfrm>
          <a:prstGeom prst="rect">
            <a:avLst/>
          </a:prstGeom>
        </p:spPr>
      </p:pic>
      <p:grpSp>
        <p:nvGrpSpPr>
          <p:cNvPr id="22" name="组合 21">
            <a:extLst>
              <a:ext uri="{FF2B5EF4-FFF2-40B4-BE49-F238E27FC236}">
                <a16:creationId xmlns:a16="http://schemas.microsoft.com/office/drawing/2014/main" xmlns="" id="{40D2A5CB-2459-8EAB-EF8E-59F801415471}"/>
              </a:ext>
            </a:extLst>
          </p:cNvPr>
          <p:cNvGrpSpPr/>
          <p:nvPr/>
        </p:nvGrpSpPr>
        <p:grpSpPr>
          <a:xfrm>
            <a:off x="11525034" y="7326146"/>
            <a:ext cx="9437788" cy="2023354"/>
            <a:chOff x="11849084" y="5725833"/>
            <a:chExt cx="9437788" cy="2023354"/>
          </a:xfrm>
        </p:grpSpPr>
        <p:grpSp>
          <p:nvGrpSpPr>
            <p:cNvPr id="31" name="组合 30">
              <a:extLst>
                <a:ext uri="{FF2B5EF4-FFF2-40B4-BE49-F238E27FC236}">
                  <a16:creationId xmlns:a16="http://schemas.microsoft.com/office/drawing/2014/main" xmlns="" id="{A3B53387-C5C9-FFC5-B3B7-D580016B31CA}"/>
                </a:ext>
              </a:extLst>
            </p:cNvPr>
            <p:cNvGrpSpPr/>
            <p:nvPr/>
          </p:nvGrpSpPr>
          <p:grpSpPr>
            <a:xfrm>
              <a:off x="11849084" y="5725833"/>
              <a:ext cx="2023354" cy="2023354"/>
              <a:chOff x="11849084" y="5725833"/>
              <a:chExt cx="2023354" cy="2023354"/>
            </a:xfrm>
          </p:grpSpPr>
          <p:sp>
            <p:nvSpPr>
              <p:cNvPr id="33" name="Oval 6">
                <a:extLst>
                  <a:ext uri="{FF2B5EF4-FFF2-40B4-BE49-F238E27FC236}">
                    <a16:creationId xmlns:a16="http://schemas.microsoft.com/office/drawing/2014/main" xmlns="" id="{5D858367-2842-523B-33DA-45CB9B3C798C}"/>
                  </a:ext>
                </a:extLst>
              </p:cNvPr>
              <p:cNvSpPr/>
              <p:nvPr/>
            </p:nvSpPr>
            <p:spPr>
              <a:xfrm>
                <a:off x="11956089" y="5832838"/>
                <a:ext cx="1809345" cy="1809345"/>
              </a:xfrm>
              <a:prstGeom prst="ellipse">
                <a:avLst/>
              </a:prstGeom>
              <a:solidFill>
                <a:schemeClr val="bg2">
                  <a:lumMod val="90000"/>
                  <a:alpha val="30000"/>
                </a:schemeClr>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7">
                <a:extLst>
                  <a:ext uri="{FF2B5EF4-FFF2-40B4-BE49-F238E27FC236}">
                    <a16:creationId xmlns:a16="http://schemas.microsoft.com/office/drawing/2014/main" xmlns="" id="{1F118B4F-D643-1741-2751-709331328011}"/>
                  </a:ext>
                </a:extLst>
              </p:cNvPr>
              <p:cNvSpPr/>
              <p:nvPr/>
            </p:nvSpPr>
            <p:spPr>
              <a:xfrm>
                <a:off x="11849084" y="5725833"/>
                <a:ext cx="2023354" cy="2023354"/>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Shape 2423">
                <a:extLst>
                  <a:ext uri="{FF2B5EF4-FFF2-40B4-BE49-F238E27FC236}">
                    <a16:creationId xmlns:a16="http://schemas.microsoft.com/office/drawing/2014/main" xmlns="" id="{A714F5E4-E80B-B4F5-E024-0C5A760ECFEE}"/>
                  </a:ext>
                </a:extLst>
              </p:cNvPr>
              <p:cNvSpPr/>
              <p:nvPr/>
            </p:nvSpPr>
            <p:spPr>
              <a:xfrm>
                <a:off x="12612212" y="6488980"/>
                <a:ext cx="497097" cy="497058"/>
              </a:xfrm>
              <a:custGeom>
                <a:avLst/>
                <a:gdLst/>
                <a:ahLst/>
                <a:cxnLst>
                  <a:cxn ang="0">
                    <a:pos x="wd2" y="hd2"/>
                  </a:cxn>
                  <a:cxn ang="5400000">
                    <a:pos x="wd2" y="hd2"/>
                  </a:cxn>
                  <a:cxn ang="10800000">
                    <a:pos x="wd2" y="hd2"/>
                  </a:cxn>
                  <a:cxn ang="16200000">
                    <a:pos x="wd2" y="hd2"/>
                  </a:cxn>
                </a:cxnLst>
                <a:rect l="0" t="0" r="r" b="b"/>
                <a:pathLst>
                  <a:path w="21600" h="21600" extrusionOk="0">
                    <a:moveTo>
                      <a:pt x="9445" y="15886"/>
                    </a:moveTo>
                    <a:lnTo>
                      <a:pt x="10478" y="18984"/>
                    </a:lnTo>
                    <a:lnTo>
                      <a:pt x="7944" y="17126"/>
                    </a:lnTo>
                    <a:lnTo>
                      <a:pt x="7364" y="16700"/>
                    </a:lnTo>
                    <a:lnTo>
                      <a:pt x="6783" y="17126"/>
                    </a:lnTo>
                    <a:lnTo>
                      <a:pt x="4249" y="18984"/>
                    </a:lnTo>
                    <a:lnTo>
                      <a:pt x="5283" y="15886"/>
                    </a:lnTo>
                    <a:lnTo>
                      <a:pt x="5505" y="15220"/>
                    </a:lnTo>
                    <a:lnTo>
                      <a:pt x="4946" y="14794"/>
                    </a:lnTo>
                    <a:lnTo>
                      <a:pt x="2908" y="13240"/>
                    </a:lnTo>
                    <a:lnTo>
                      <a:pt x="6037" y="13240"/>
                    </a:lnTo>
                    <a:lnTo>
                      <a:pt x="6275" y="12602"/>
                    </a:lnTo>
                    <a:lnTo>
                      <a:pt x="7364" y="9683"/>
                    </a:lnTo>
                    <a:lnTo>
                      <a:pt x="8452" y="12602"/>
                    </a:lnTo>
                    <a:lnTo>
                      <a:pt x="8690" y="13240"/>
                    </a:lnTo>
                    <a:lnTo>
                      <a:pt x="11820" y="13240"/>
                    </a:lnTo>
                    <a:lnTo>
                      <a:pt x="9781" y="14794"/>
                    </a:lnTo>
                    <a:lnTo>
                      <a:pt x="9223" y="15220"/>
                    </a:lnTo>
                    <a:cubicBezTo>
                      <a:pt x="9223" y="15220"/>
                      <a:pt x="9445" y="15886"/>
                      <a:pt x="9445" y="15886"/>
                    </a:cubicBezTo>
                    <a:close/>
                    <a:moveTo>
                      <a:pt x="9372" y="12259"/>
                    </a:moveTo>
                    <a:lnTo>
                      <a:pt x="7364" y="6873"/>
                    </a:lnTo>
                    <a:lnTo>
                      <a:pt x="5355" y="12259"/>
                    </a:lnTo>
                    <a:lnTo>
                      <a:pt x="0" y="12259"/>
                    </a:lnTo>
                    <a:lnTo>
                      <a:pt x="4351" y="15575"/>
                    </a:lnTo>
                    <a:lnTo>
                      <a:pt x="2343" y="21600"/>
                    </a:lnTo>
                    <a:lnTo>
                      <a:pt x="7364" y="17918"/>
                    </a:lnTo>
                    <a:lnTo>
                      <a:pt x="12384" y="21600"/>
                    </a:lnTo>
                    <a:lnTo>
                      <a:pt x="10376" y="15575"/>
                    </a:lnTo>
                    <a:lnTo>
                      <a:pt x="14727" y="12259"/>
                    </a:lnTo>
                    <a:cubicBezTo>
                      <a:pt x="14727" y="12259"/>
                      <a:pt x="9372" y="12259"/>
                      <a:pt x="9372" y="12259"/>
                    </a:cubicBezTo>
                    <a:close/>
                    <a:moveTo>
                      <a:pt x="16781" y="7308"/>
                    </a:moveTo>
                    <a:lnTo>
                      <a:pt x="16200" y="6883"/>
                    </a:lnTo>
                    <a:lnTo>
                      <a:pt x="15619" y="7308"/>
                    </a:lnTo>
                    <a:lnTo>
                      <a:pt x="14426" y="8184"/>
                    </a:lnTo>
                    <a:lnTo>
                      <a:pt x="14922" y="6693"/>
                    </a:lnTo>
                    <a:lnTo>
                      <a:pt x="15143" y="6031"/>
                    </a:lnTo>
                    <a:lnTo>
                      <a:pt x="14590" y="5605"/>
                    </a:lnTo>
                    <a:lnTo>
                      <a:pt x="13682" y="4905"/>
                    </a:lnTo>
                    <a:lnTo>
                      <a:pt x="15408" y="4905"/>
                    </a:lnTo>
                    <a:lnTo>
                      <a:pt x="15647" y="4267"/>
                    </a:lnTo>
                    <a:lnTo>
                      <a:pt x="16200" y="2793"/>
                    </a:lnTo>
                    <a:lnTo>
                      <a:pt x="16754" y="4267"/>
                    </a:lnTo>
                    <a:lnTo>
                      <a:pt x="16992" y="4905"/>
                    </a:lnTo>
                    <a:lnTo>
                      <a:pt x="18718" y="4905"/>
                    </a:lnTo>
                    <a:lnTo>
                      <a:pt x="17810" y="5605"/>
                    </a:lnTo>
                    <a:lnTo>
                      <a:pt x="17257" y="6031"/>
                    </a:lnTo>
                    <a:lnTo>
                      <a:pt x="17478" y="6693"/>
                    </a:lnTo>
                    <a:lnTo>
                      <a:pt x="17975" y="8184"/>
                    </a:lnTo>
                    <a:cubicBezTo>
                      <a:pt x="17975" y="8184"/>
                      <a:pt x="16781" y="7308"/>
                      <a:pt x="16781" y="7308"/>
                    </a:cubicBezTo>
                    <a:close/>
                    <a:moveTo>
                      <a:pt x="21600" y="3922"/>
                    </a:moveTo>
                    <a:lnTo>
                      <a:pt x="17673" y="3922"/>
                    </a:lnTo>
                    <a:lnTo>
                      <a:pt x="16200" y="0"/>
                    </a:lnTo>
                    <a:lnTo>
                      <a:pt x="14727" y="3922"/>
                    </a:lnTo>
                    <a:lnTo>
                      <a:pt x="10800" y="3922"/>
                    </a:lnTo>
                    <a:lnTo>
                      <a:pt x="13991" y="6382"/>
                    </a:lnTo>
                    <a:lnTo>
                      <a:pt x="12518" y="10800"/>
                    </a:lnTo>
                    <a:lnTo>
                      <a:pt x="16200" y="8100"/>
                    </a:lnTo>
                    <a:lnTo>
                      <a:pt x="19882" y="10800"/>
                    </a:lnTo>
                    <a:lnTo>
                      <a:pt x="18409" y="6382"/>
                    </a:lnTo>
                    <a:cubicBezTo>
                      <a:pt x="18409" y="6382"/>
                      <a:pt x="21600" y="3922"/>
                      <a:pt x="21600" y="3922"/>
                    </a:cubicBezTo>
                    <a:close/>
                  </a:path>
                </a:pathLst>
              </a:custGeom>
              <a:solidFill>
                <a:schemeClr val="tx1">
                  <a:lumMod val="65000"/>
                  <a:lumOff val="35000"/>
                </a:schemeClr>
              </a:solidFill>
              <a:ln w="12700">
                <a:miter lim="400000"/>
              </a:ln>
            </p:spPr>
            <p:txBody>
              <a:bodyPr lIns="36576" tIns="36576" rIns="36576" bIns="36576" anchor="ctr"/>
              <a:lstStyle/>
              <a:p>
                <a:pPr algn="ctr" defTabSz="438785">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latin typeface="Arial" panose="020B0604020202020204"/>
                  <a:ea typeface="Arial" panose="020B0604020202020204"/>
                  <a:cs typeface="Arial" panose="020B0604020202020204"/>
                </a:endParaRPr>
              </a:p>
            </p:txBody>
          </p:sp>
        </p:grpSp>
        <p:sp>
          <p:nvSpPr>
            <p:cNvPr id="32" name="MH_Entry_1">
              <a:hlinkClick r:id="rId7" action="ppaction://hlinksldjump"/>
              <a:extLst>
                <a:ext uri="{FF2B5EF4-FFF2-40B4-BE49-F238E27FC236}">
                  <a16:creationId xmlns:a16="http://schemas.microsoft.com/office/drawing/2014/main" xmlns="" id="{A07346EB-AEE5-BA8D-EC57-28066E467406}"/>
                </a:ext>
              </a:extLst>
            </p:cNvPr>
            <p:cNvSpPr>
              <a:spLocks noChangeArrowheads="1"/>
            </p:cNvSpPr>
            <p:nvPr>
              <p:custDataLst>
                <p:tags r:id="rId3"/>
              </p:custDataLst>
            </p:nvPr>
          </p:nvSpPr>
          <p:spPr bwMode="auto">
            <a:xfrm>
              <a:off x="13979443" y="5755076"/>
              <a:ext cx="7307429"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2400" dirty="0">
                  <a:latin typeface="微软雅黑" panose="020B0503020204020204" pitchFamily="34" charset="-122"/>
                  <a:ea typeface="微软雅黑" panose="020B0503020204020204" pitchFamily="34" charset="-122"/>
                </a:rPr>
                <a:t>Line managers can provide support and understanding as appropriate.</a:t>
              </a:r>
              <a:endParaRPr lang="zh-CN" altLang="en-US" sz="2400" dirty="0">
                <a:latin typeface="微软雅黑" panose="020B0503020204020204" pitchFamily="34" charset="-122"/>
                <a:ea typeface="微软雅黑" panose="020B0503020204020204" pitchFamily="34" charset="-122"/>
              </a:endParaRPr>
            </a:p>
          </p:txBody>
        </p:sp>
      </p:grpSp>
      <p:grpSp>
        <p:nvGrpSpPr>
          <p:cNvPr id="36" name="组合 35">
            <a:extLst>
              <a:ext uri="{FF2B5EF4-FFF2-40B4-BE49-F238E27FC236}">
                <a16:creationId xmlns:a16="http://schemas.microsoft.com/office/drawing/2014/main" xmlns="" id="{EA4CB2A8-0FBC-A766-FEF8-C7C65CDC76C5}"/>
              </a:ext>
            </a:extLst>
          </p:cNvPr>
          <p:cNvGrpSpPr/>
          <p:nvPr/>
        </p:nvGrpSpPr>
        <p:grpSpPr>
          <a:xfrm>
            <a:off x="11521108" y="10005642"/>
            <a:ext cx="9437788" cy="2023354"/>
            <a:chOff x="11849084" y="5725833"/>
            <a:chExt cx="9437788" cy="2023354"/>
          </a:xfrm>
        </p:grpSpPr>
        <p:grpSp>
          <p:nvGrpSpPr>
            <p:cNvPr id="37" name="组合 36">
              <a:extLst>
                <a:ext uri="{FF2B5EF4-FFF2-40B4-BE49-F238E27FC236}">
                  <a16:creationId xmlns:a16="http://schemas.microsoft.com/office/drawing/2014/main" xmlns="" id="{BC26F89C-9661-665D-9031-0C0A8CA70D4D}"/>
                </a:ext>
              </a:extLst>
            </p:cNvPr>
            <p:cNvGrpSpPr/>
            <p:nvPr/>
          </p:nvGrpSpPr>
          <p:grpSpPr>
            <a:xfrm>
              <a:off x="11849084" y="5725833"/>
              <a:ext cx="2023354" cy="2023354"/>
              <a:chOff x="11849084" y="5725833"/>
              <a:chExt cx="2023354" cy="2023354"/>
            </a:xfrm>
          </p:grpSpPr>
          <p:sp>
            <p:nvSpPr>
              <p:cNvPr id="39" name="Oval 6">
                <a:extLst>
                  <a:ext uri="{FF2B5EF4-FFF2-40B4-BE49-F238E27FC236}">
                    <a16:creationId xmlns:a16="http://schemas.microsoft.com/office/drawing/2014/main" xmlns="" id="{200B04CE-EF0B-0595-80EE-F5F25EA96555}"/>
                  </a:ext>
                </a:extLst>
              </p:cNvPr>
              <p:cNvSpPr/>
              <p:nvPr/>
            </p:nvSpPr>
            <p:spPr>
              <a:xfrm>
                <a:off x="11956089" y="5832838"/>
                <a:ext cx="1809345" cy="1809345"/>
              </a:xfrm>
              <a:prstGeom prst="ellipse">
                <a:avLst/>
              </a:prstGeom>
              <a:solidFill>
                <a:schemeClr val="bg2">
                  <a:lumMod val="90000"/>
                  <a:alpha val="30000"/>
                </a:schemeClr>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7">
                <a:extLst>
                  <a:ext uri="{FF2B5EF4-FFF2-40B4-BE49-F238E27FC236}">
                    <a16:creationId xmlns:a16="http://schemas.microsoft.com/office/drawing/2014/main" xmlns="" id="{FFA999B3-C872-9DAB-00FE-604CF5F8083E}"/>
                  </a:ext>
                </a:extLst>
              </p:cNvPr>
              <p:cNvSpPr/>
              <p:nvPr/>
            </p:nvSpPr>
            <p:spPr>
              <a:xfrm>
                <a:off x="11849084" y="5725833"/>
                <a:ext cx="2023354" cy="2023354"/>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Shape 2423">
                <a:extLst>
                  <a:ext uri="{FF2B5EF4-FFF2-40B4-BE49-F238E27FC236}">
                    <a16:creationId xmlns:a16="http://schemas.microsoft.com/office/drawing/2014/main" xmlns="" id="{EA4D6CFD-9FF3-3631-5E2F-5A1539CFEDBC}"/>
                  </a:ext>
                </a:extLst>
              </p:cNvPr>
              <p:cNvSpPr/>
              <p:nvPr/>
            </p:nvSpPr>
            <p:spPr>
              <a:xfrm>
                <a:off x="12612212" y="6488980"/>
                <a:ext cx="497097" cy="497058"/>
              </a:xfrm>
              <a:custGeom>
                <a:avLst/>
                <a:gdLst/>
                <a:ahLst/>
                <a:cxnLst>
                  <a:cxn ang="0">
                    <a:pos x="wd2" y="hd2"/>
                  </a:cxn>
                  <a:cxn ang="5400000">
                    <a:pos x="wd2" y="hd2"/>
                  </a:cxn>
                  <a:cxn ang="10800000">
                    <a:pos x="wd2" y="hd2"/>
                  </a:cxn>
                  <a:cxn ang="16200000">
                    <a:pos x="wd2" y="hd2"/>
                  </a:cxn>
                </a:cxnLst>
                <a:rect l="0" t="0" r="r" b="b"/>
                <a:pathLst>
                  <a:path w="21600" h="21600" extrusionOk="0">
                    <a:moveTo>
                      <a:pt x="9445" y="15886"/>
                    </a:moveTo>
                    <a:lnTo>
                      <a:pt x="10478" y="18984"/>
                    </a:lnTo>
                    <a:lnTo>
                      <a:pt x="7944" y="17126"/>
                    </a:lnTo>
                    <a:lnTo>
                      <a:pt x="7364" y="16700"/>
                    </a:lnTo>
                    <a:lnTo>
                      <a:pt x="6783" y="17126"/>
                    </a:lnTo>
                    <a:lnTo>
                      <a:pt x="4249" y="18984"/>
                    </a:lnTo>
                    <a:lnTo>
                      <a:pt x="5283" y="15886"/>
                    </a:lnTo>
                    <a:lnTo>
                      <a:pt x="5505" y="15220"/>
                    </a:lnTo>
                    <a:lnTo>
                      <a:pt x="4946" y="14794"/>
                    </a:lnTo>
                    <a:lnTo>
                      <a:pt x="2908" y="13240"/>
                    </a:lnTo>
                    <a:lnTo>
                      <a:pt x="6037" y="13240"/>
                    </a:lnTo>
                    <a:lnTo>
                      <a:pt x="6275" y="12602"/>
                    </a:lnTo>
                    <a:lnTo>
                      <a:pt x="7364" y="9683"/>
                    </a:lnTo>
                    <a:lnTo>
                      <a:pt x="8452" y="12602"/>
                    </a:lnTo>
                    <a:lnTo>
                      <a:pt x="8690" y="13240"/>
                    </a:lnTo>
                    <a:lnTo>
                      <a:pt x="11820" y="13240"/>
                    </a:lnTo>
                    <a:lnTo>
                      <a:pt x="9781" y="14794"/>
                    </a:lnTo>
                    <a:lnTo>
                      <a:pt x="9223" y="15220"/>
                    </a:lnTo>
                    <a:cubicBezTo>
                      <a:pt x="9223" y="15220"/>
                      <a:pt x="9445" y="15886"/>
                      <a:pt x="9445" y="15886"/>
                    </a:cubicBezTo>
                    <a:close/>
                    <a:moveTo>
                      <a:pt x="9372" y="12259"/>
                    </a:moveTo>
                    <a:lnTo>
                      <a:pt x="7364" y="6873"/>
                    </a:lnTo>
                    <a:lnTo>
                      <a:pt x="5355" y="12259"/>
                    </a:lnTo>
                    <a:lnTo>
                      <a:pt x="0" y="12259"/>
                    </a:lnTo>
                    <a:lnTo>
                      <a:pt x="4351" y="15575"/>
                    </a:lnTo>
                    <a:lnTo>
                      <a:pt x="2343" y="21600"/>
                    </a:lnTo>
                    <a:lnTo>
                      <a:pt x="7364" y="17918"/>
                    </a:lnTo>
                    <a:lnTo>
                      <a:pt x="12384" y="21600"/>
                    </a:lnTo>
                    <a:lnTo>
                      <a:pt x="10376" y="15575"/>
                    </a:lnTo>
                    <a:lnTo>
                      <a:pt x="14727" y="12259"/>
                    </a:lnTo>
                    <a:cubicBezTo>
                      <a:pt x="14727" y="12259"/>
                      <a:pt x="9372" y="12259"/>
                      <a:pt x="9372" y="12259"/>
                    </a:cubicBezTo>
                    <a:close/>
                    <a:moveTo>
                      <a:pt x="16781" y="7308"/>
                    </a:moveTo>
                    <a:lnTo>
                      <a:pt x="16200" y="6883"/>
                    </a:lnTo>
                    <a:lnTo>
                      <a:pt x="15619" y="7308"/>
                    </a:lnTo>
                    <a:lnTo>
                      <a:pt x="14426" y="8184"/>
                    </a:lnTo>
                    <a:lnTo>
                      <a:pt x="14922" y="6693"/>
                    </a:lnTo>
                    <a:lnTo>
                      <a:pt x="15143" y="6031"/>
                    </a:lnTo>
                    <a:lnTo>
                      <a:pt x="14590" y="5605"/>
                    </a:lnTo>
                    <a:lnTo>
                      <a:pt x="13682" y="4905"/>
                    </a:lnTo>
                    <a:lnTo>
                      <a:pt x="15408" y="4905"/>
                    </a:lnTo>
                    <a:lnTo>
                      <a:pt x="15647" y="4267"/>
                    </a:lnTo>
                    <a:lnTo>
                      <a:pt x="16200" y="2793"/>
                    </a:lnTo>
                    <a:lnTo>
                      <a:pt x="16754" y="4267"/>
                    </a:lnTo>
                    <a:lnTo>
                      <a:pt x="16992" y="4905"/>
                    </a:lnTo>
                    <a:lnTo>
                      <a:pt x="18718" y="4905"/>
                    </a:lnTo>
                    <a:lnTo>
                      <a:pt x="17810" y="5605"/>
                    </a:lnTo>
                    <a:lnTo>
                      <a:pt x="17257" y="6031"/>
                    </a:lnTo>
                    <a:lnTo>
                      <a:pt x="17478" y="6693"/>
                    </a:lnTo>
                    <a:lnTo>
                      <a:pt x="17975" y="8184"/>
                    </a:lnTo>
                    <a:cubicBezTo>
                      <a:pt x="17975" y="8184"/>
                      <a:pt x="16781" y="7308"/>
                      <a:pt x="16781" y="7308"/>
                    </a:cubicBezTo>
                    <a:close/>
                    <a:moveTo>
                      <a:pt x="21600" y="3922"/>
                    </a:moveTo>
                    <a:lnTo>
                      <a:pt x="17673" y="3922"/>
                    </a:lnTo>
                    <a:lnTo>
                      <a:pt x="16200" y="0"/>
                    </a:lnTo>
                    <a:lnTo>
                      <a:pt x="14727" y="3922"/>
                    </a:lnTo>
                    <a:lnTo>
                      <a:pt x="10800" y="3922"/>
                    </a:lnTo>
                    <a:lnTo>
                      <a:pt x="13991" y="6382"/>
                    </a:lnTo>
                    <a:lnTo>
                      <a:pt x="12518" y="10800"/>
                    </a:lnTo>
                    <a:lnTo>
                      <a:pt x="16200" y="8100"/>
                    </a:lnTo>
                    <a:lnTo>
                      <a:pt x="19882" y="10800"/>
                    </a:lnTo>
                    <a:lnTo>
                      <a:pt x="18409" y="6382"/>
                    </a:lnTo>
                    <a:cubicBezTo>
                      <a:pt x="18409" y="6382"/>
                      <a:pt x="21600" y="3922"/>
                      <a:pt x="21600" y="3922"/>
                    </a:cubicBezTo>
                    <a:close/>
                  </a:path>
                </a:pathLst>
              </a:custGeom>
              <a:solidFill>
                <a:schemeClr val="tx1">
                  <a:lumMod val="65000"/>
                  <a:lumOff val="35000"/>
                </a:schemeClr>
              </a:solidFill>
              <a:ln w="12700">
                <a:miter lim="400000"/>
              </a:ln>
            </p:spPr>
            <p:txBody>
              <a:bodyPr lIns="36576" tIns="36576" rIns="36576" bIns="36576" anchor="ctr"/>
              <a:lstStyle/>
              <a:p>
                <a:pPr algn="ctr" defTabSz="438785">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latin typeface="Arial" panose="020B0604020202020204"/>
                  <a:ea typeface="Arial" panose="020B0604020202020204"/>
                  <a:cs typeface="Arial" panose="020B0604020202020204"/>
                </a:endParaRPr>
              </a:p>
            </p:txBody>
          </p:sp>
        </p:grpSp>
        <p:sp>
          <p:nvSpPr>
            <p:cNvPr id="38" name="MH_Entry_1">
              <a:hlinkClick r:id="rId7" action="ppaction://hlinksldjump"/>
              <a:extLst>
                <a:ext uri="{FF2B5EF4-FFF2-40B4-BE49-F238E27FC236}">
                  <a16:creationId xmlns:a16="http://schemas.microsoft.com/office/drawing/2014/main" xmlns="" id="{AF1F3519-84A0-2D3A-37F2-3E3BFE6879A2}"/>
                </a:ext>
              </a:extLst>
            </p:cNvPr>
            <p:cNvSpPr>
              <a:spLocks noChangeArrowheads="1"/>
            </p:cNvSpPr>
            <p:nvPr>
              <p:custDataLst>
                <p:tags r:id="rId2"/>
              </p:custDataLst>
            </p:nvPr>
          </p:nvSpPr>
          <p:spPr bwMode="auto">
            <a:xfrm>
              <a:off x="13979443" y="5755076"/>
              <a:ext cx="7307429"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2400" dirty="0">
                  <a:latin typeface="微软雅黑" panose="020B0503020204020204" pitchFamily="34" charset="-122"/>
                  <a:ea typeface="微软雅黑" panose="020B0503020204020204" pitchFamily="34" charset="-122"/>
                </a:rPr>
                <a:t>Trade-offs with different stakeholders through the use of power and politics can help drive change.</a:t>
              </a:r>
              <a:endParaRPr lang="zh-CN" altLang="en-US" sz="2400" dirty="0">
                <a:latin typeface="微软雅黑" panose="020B0503020204020204" pitchFamily="34" charset="-122"/>
                <a:ea typeface="微软雅黑" panose="020B0503020204020204" pitchFamily="34" charset="-122"/>
              </a:endParaRPr>
            </a:p>
          </p:txBody>
        </p:sp>
      </p:grpSp>
      <p:grpSp>
        <p:nvGrpSpPr>
          <p:cNvPr id="42" name="组合 41">
            <a:extLst>
              <a:ext uri="{FF2B5EF4-FFF2-40B4-BE49-F238E27FC236}">
                <a16:creationId xmlns:a16="http://schemas.microsoft.com/office/drawing/2014/main" xmlns="" id="{8CA0AC34-EE33-3CAC-D3E7-8B67FF9FCBEE}"/>
              </a:ext>
            </a:extLst>
          </p:cNvPr>
          <p:cNvGrpSpPr/>
          <p:nvPr/>
        </p:nvGrpSpPr>
        <p:grpSpPr>
          <a:xfrm>
            <a:off x="11430000" y="4631694"/>
            <a:ext cx="9437788" cy="2023354"/>
            <a:chOff x="11849084" y="5725833"/>
            <a:chExt cx="9437788" cy="2023354"/>
          </a:xfrm>
        </p:grpSpPr>
        <p:grpSp>
          <p:nvGrpSpPr>
            <p:cNvPr id="43" name="组合 42">
              <a:extLst>
                <a:ext uri="{FF2B5EF4-FFF2-40B4-BE49-F238E27FC236}">
                  <a16:creationId xmlns:a16="http://schemas.microsoft.com/office/drawing/2014/main" xmlns="" id="{9AC0CD96-28FE-20A7-81B3-9CFF80980623}"/>
                </a:ext>
              </a:extLst>
            </p:cNvPr>
            <p:cNvGrpSpPr/>
            <p:nvPr/>
          </p:nvGrpSpPr>
          <p:grpSpPr>
            <a:xfrm>
              <a:off x="11849084" y="5725833"/>
              <a:ext cx="2023354" cy="2023354"/>
              <a:chOff x="11849084" y="5725833"/>
              <a:chExt cx="2023354" cy="2023354"/>
            </a:xfrm>
          </p:grpSpPr>
          <p:sp>
            <p:nvSpPr>
              <p:cNvPr id="45" name="Oval 6">
                <a:extLst>
                  <a:ext uri="{FF2B5EF4-FFF2-40B4-BE49-F238E27FC236}">
                    <a16:creationId xmlns:a16="http://schemas.microsoft.com/office/drawing/2014/main" xmlns="" id="{AB1C9A58-D278-54A3-7046-6D818924D741}"/>
                  </a:ext>
                </a:extLst>
              </p:cNvPr>
              <p:cNvSpPr/>
              <p:nvPr/>
            </p:nvSpPr>
            <p:spPr>
              <a:xfrm>
                <a:off x="11941581" y="5832836"/>
                <a:ext cx="1809345" cy="1809345"/>
              </a:xfrm>
              <a:prstGeom prst="ellipse">
                <a:avLst/>
              </a:prstGeom>
              <a:solidFill>
                <a:schemeClr val="bg2">
                  <a:lumMod val="90000"/>
                  <a:alpha val="30000"/>
                </a:schemeClr>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7">
                <a:extLst>
                  <a:ext uri="{FF2B5EF4-FFF2-40B4-BE49-F238E27FC236}">
                    <a16:creationId xmlns:a16="http://schemas.microsoft.com/office/drawing/2014/main" xmlns="" id="{232394A1-34D3-5582-1A4C-77C5677FA206}"/>
                  </a:ext>
                </a:extLst>
              </p:cNvPr>
              <p:cNvSpPr/>
              <p:nvPr/>
            </p:nvSpPr>
            <p:spPr>
              <a:xfrm>
                <a:off x="11849084" y="5725833"/>
                <a:ext cx="2023354" cy="2023354"/>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Shape 2423">
                <a:extLst>
                  <a:ext uri="{FF2B5EF4-FFF2-40B4-BE49-F238E27FC236}">
                    <a16:creationId xmlns:a16="http://schemas.microsoft.com/office/drawing/2014/main" xmlns="" id="{51F3A7A2-1C84-0362-81E1-006314BD5EC6}"/>
                  </a:ext>
                </a:extLst>
              </p:cNvPr>
              <p:cNvSpPr/>
              <p:nvPr/>
            </p:nvSpPr>
            <p:spPr>
              <a:xfrm>
                <a:off x="12612212" y="6488980"/>
                <a:ext cx="497097" cy="497058"/>
              </a:xfrm>
              <a:custGeom>
                <a:avLst/>
                <a:gdLst/>
                <a:ahLst/>
                <a:cxnLst>
                  <a:cxn ang="0">
                    <a:pos x="wd2" y="hd2"/>
                  </a:cxn>
                  <a:cxn ang="5400000">
                    <a:pos x="wd2" y="hd2"/>
                  </a:cxn>
                  <a:cxn ang="10800000">
                    <a:pos x="wd2" y="hd2"/>
                  </a:cxn>
                  <a:cxn ang="16200000">
                    <a:pos x="wd2" y="hd2"/>
                  </a:cxn>
                </a:cxnLst>
                <a:rect l="0" t="0" r="r" b="b"/>
                <a:pathLst>
                  <a:path w="21600" h="21600" extrusionOk="0">
                    <a:moveTo>
                      <a:pt x="9445" y="15886"/>
                    </a:moveTo>
                    <a:lnTo>
                      <a:pt x="10478" y="18984"/>
                    </a:lnTo>
                    <a:lnTo>
                      <a:pt x="7944" y="17126"/>
                    </a:lnTo>
                    <a:lnTo>
                      <a:pt x="7364" y="16700"/>
                    </a:lnTo>
                    <a:lnTo>
                      <a:pt x="6783" y="17126"/>
                    </a:lnTo>
                    <a:lnTo>
                      <a:pt x="4249" y="18984"/>
                    </a:lnTo>
                    <a:lnTo>
                      <a:pt x="5283" y="15886"/>
                    </a:lnTo>
                    <a:lnTo>
                      <a:pt x="5505" y="15220"/>
                    </a:lnTo>
                    <a:lnTo>
                      <a:pt x="4946" y="14794"/>
                    </a:lnTo>
                    <a:lnTo>
                      <a:pt x="2908" y="13240"/>
                    </a:lnTo>
                    <a:lnTo>
                      <a:pt x="6037" y="13240"/>
                    </a:lnTo>
                    <a:lnTo>
                      <a:pt x="6275" y="12602"/>
                    </a:lnTo>
                    <a:lnTo>
                      <a:pt x="7364" y="9683"/>
                    </a:lnTo>
                    <a:lnTo>
                      <a:pt x="8452" y="12602"/>
                    </a:lnTo>
                    <a:lnTo>
                      <a:pt x="8690" y="13240"/>
                    </a:lnTo>
                    <a:lnTo>
                      <a:pt x="11820" y="13240"/>
                    </a:lnTo>
                    <a:lnTo>
                      <a:pt x="9781" y="14794"/>
                    </a:lnTo>
                    <a:lnTo>
                      <a:pt x="9223" y="15220"/>
                    </a:lnTo>
                    <a:cubicBezTo>
                      <a:pt x="9223" y="15220"/>
                      <a:pt x="9445" y="15886"/>
                      <a:pt x="9445" y="15886"/>
                    </a:cubicBezTo>
                    <a:close/>
                    <a:moveTo>
                      <a:pt x="9372" y="12259"/>
                    </a:moveTo>
                    <a:lnTo>
                      <a:pt x="7364" y="6873"/>
                    </a:lnTo>
                    <a:lnTo>
                      <a:pt x="5355" y="12259"/>
                    </a:lnTo>
                    <a:lnTo>
                      <a:pt x="0" y="12259"/>
                    </a:lnTo>
                    <a:lnTo>
                      <a:pt x="4351" y="15575"/>
                    </a:lnTo>
                    <a:lnTo>
                      <a:pt x="2343" y="21600"/>
                    </a:lnTo>
                    <a:lnTo>
                      <a:pt x="7364" y="17918"/>
                    </a:lnTo>
                    <a:lnTo>
                      <a:pt x="12384" y="21600"/>
                    </a:lnTo>
                    <a:lnTo>
                      <a:pt x="10376" y="15575"/>
                    </a:lnTo>
                    <a:lnTo>
                      <a:pt x="14727" y="12259"/>
                    </a:lnTo>
                    <a:cubicBezTo>
                      <a:pt x="14727" y="12259"/>
                      <a:pt x="9372" y="12259"/>
                      <a:pt x="9372" y="12259"/>
                    </a:cubicBezTo>
                    <a:close/>
                    <a:moveTo>
                      <a:pt x="16781" y="7308"/>
                    </a:moveTo>
                    <a:lnTo>
                      <a:pt x="16200" y="6883"/>
                    </a:lnTo>
                    <a:lnTo>
                      <a:pt x="15619" y="7308"/>
                    </a:lnTo>
                    <a:lnTo>
                      <a:pt x="14426" y="8184"/>
                    </a:lnTo>
                    <a:lnTo>
                      <a:pt x="14922" y="6693"/>
                    </a:lnTo>
                    <a:lnTo>
                      <a:pt x="15143" y="6031"/>
                    </a:lnTo>
                    <a:lnTo>
                      <a:pt x="14590" y="5605"/>
                    </a:lnTo>
                    <a:lnTo>
                      <a:pt x="13682" y="4905"/>
                    </a:lnTo>
                    <a:lnTo>
                      <a:pt x="15408" y="4905"/>
                    </a:lnTo>
                    <a:lnTo>
                      <a:pt x="15647" y="4267"/>
                    </a:lnTo>
                    <a:lnTo>
                      <a:pt x="16200" y="2793"/>
                    </a:lnTo>
                    <a:lnTo>
                      <a:pt x="16754" y="4267"/>
                    </a:lnTo>
                    <a:lnTo>
                      <a:pt x="16992" y="4905"/>
                    </a:lnTo>
                    <a:lnTo>
                      <a:pt x="18718" y="4905"/>
                    </a:lnTo>
                    <a:lnTo>
                      <a:pt x="17810" y="5605"/>
                    </a:lnTo>
                    <a:lnTo>
                      <a:pt x="17257" y="6031"/>
                    </a:lnTo>
                    <a:lnTo>
                      <a:pt x="17478" y="6693"/>
                    </a:lnTo>
                    <a:lnTo>
                      <a:pt x="17975" y="8184"/>
                    </a:lnTo>
                    <a:cubicBezTo>
                      <a:pt x="17975" y="8184"/>
                      <a:pt x="16781" y="7308"/>
                      <a:pt x="16781" y="7308"/>
                    </a:cubicBezTo>
                    <a:close/>
                    <a:moveTo>
                      <a:pt x="21600" y="3922"/>
                    </a:moveTo>
                    <a:lnTo>
                      <a:pt x="17673" y="3922"/>
                    </a:lnTo>
                    <a:lnTo>
                      <a:pt x="16200" y="0"/>
                    </a:lnTo>
                    <a:lnTo>
                      <a:pt x="14727" y="3922"/>
                    </a:lnTo>
                    <a:lnTo>
                      <a:pt x="10800" y="3922"/>
                    </a:lnTo>
                    <a:lnTo>
                      <a:pt x="13991" y="6382"/>
                    </a:lnTo>
                    <a:lnTo>
                      <a:pt x="12518" y="10800"/>
                    </a:lnTo>
                    <a:lnTo>
                      <a:pt x="16200" y="8100"/>
                    </a:lnTo>
                    <a:lnTo>
                      <a:pt x="19882" y="10800"/>
                    </a:lnTo>
                    <a:lnTo>
                      <a:pt x="18409" y="6382"/>
                    </a:lnTo>
                    <a:cubicBezTo>
                      <a:pt x="18409" y="6382"/>
                      <a:pt x="21600" y="3922"/>
                      <a:pt x="21600" y="3922"/>
                    </a:cubicBezTo>
                    <a:close/>
                  </a:path>
                </a:pathLst>
              </a:custGeom>
              <a:solidFill>
                <a:schemeClr val="tx1">
                  <a:lumMod val="65000"/>
                  <a:lumOff val="35000"/>
                </a:schemeClr>
              </a:solidFill>
              <a:ln w="12700">
                <a:miter lim="400000"/>
              </a:ln>
            </p:spPr>
            <p:txBody>
              <a:bodyPr lIns="36576" tIns="36576" rIns="36576" bIns="36576" anchor="ctr"/>
              <a:lstStyle/>
              <a:p>
                <a:pPr algn="ctr" defTabSz="438785">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latin typeface="Arial" panose="020B0604020202020204"/>
                  <a:ea typeface="Arial" panose="020B0604020202020204"/>
                  <a:cs typeface="Arial" panose="020B0604020202020204"/>
                </a:endParaRPr>
              </a:p>
            </p:txBody>
          </p:sp>
        </p:grpSp>
        <p:sp>
          <p:nvSpPr>
            <p:cNvPr id="44" name="MH_Entry_1">
              <a:hlinkClick r:id="rId7" action="ppaction://hlinksldjump"/>
              <a:extLst>
                <a:ext uri="{FF2B5EF4-FFF2-40B4-BE49-F238E27FC236}">
                  <a16:creationId xmlns:a16="http://schemas.microsoft.com/office/drawing/2014/main" xmlns="" id="{5958C730-833C-A686-4325-D679496A6273}"/>
                </a:ext>
              </a:extLst>
            </p:cNvPr>
            <p:cNvSpPr>
              <a:spLocks noChangeArrowheads="1"/>
            </p:cNvSpPr>
            <p:nvPr>
              <p:custDataLst>
                <p:tags r:id="rId1"/>
              </p:custDataLst>
            </p:nvPr>
          </p:nvSpPr>
          <p:spPr bwMode="auto">
            <a:xfrm>
              <a:off x="13979443" y="5755076"/>
              <a:ext cx="7307429"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2400" dirty="0">
                  <a:latin typeface="微软雅黑" panose="020B0503020204020204" pitchFamily="34" charset="-122"/>
                  <a:ea typeface="微软雅黑" panose="020B0503020204020204" pitchFamily="34" charset="-122"/>
                </a:rPr>
                <a:t>Encouraging employees to actively participate in the change can help employees better understand the need for change and increase their sense of belonging.</a:t>
              </a:r>
            </a:p>
          </p:txBody>
        </p:sp>
      </p:grpSp>
    </p:spTree>
  </p:cSld>
  <p:clrMapOvr>
    <a:masterClrMapping/>
  </p:clrMapOvr>
  <mc:AlternateContent xmlns:mc="http://schemas.openxmlformats.org/markup-compatibility/2006">
    <mc:Choice xmlns:p14="http://schemas.microsoft.com/office/powerpoint/2010/main" xmlns="" Requires="p14">
      <p:transition spd="slow" p14:dur="1200" advClick="0" advTm="3000">
        <p14:prism/>
      </p:transition>
    </mc:Choice>
    <mc:Fallback>
      <p:transition spd="slow" advClick="0" advTm="3000">
        <p:fade/>
      </p:transition>
    </mc:Fallback>
  </mc:AlternateContent>
  <mc:AlternateContent xmlns:mc="http://schemas.openxmlformats.org/markup-compatibility/2006">
    <mc:Choice xmlns:p14="http://schemas.microsoft.com/office/powerpoint/2010/main" xmlns=""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14:presetBounceEnd="50000">
                                      <p:stCondLst>
                                        <p:cond delay="500"/>
                                      </p:stCondLst>
                                      <p:childTnLst>
                                        <p:set>
                                          <p:cBhvr>
                                            <p:cTn id="6" dur="1" fill="hold">
                                              <p:stCondLst>
                                                <p:cond delay="0"/>
                                              </p:stCondLst>
                                            </p:cTn>
                                            <p:tgtEl>
                                              <p:spTgt spid="28"/>
                                            </p:tgtEl>
                                            <p:attrNameLst>
                                              <p:attrName>style.visibility</p:attrName>
                                            </p:attrNameLst>
                                          </p:cBhvr>
                                          <p:to>
                                            <p:strVal val="visible"/>
                                          </p:to>
                                        </p:set>
                                        <p:anim calcmode="lin" valueType="num" p14:bounceEnd="50000">
                                          <p:cBhvr additive="base">
                                            <p:cTn id="7" dur="1000" fill="hold"/>
                                            <p:tgtEl>
                                              <p:spTgt spid="28"/>
                                            </p:tgtEl>
                                            <p:attrNameLst>
                                              <p:attrName>ppt_x</p:attrName>
                                            </p:attrNameLst>
                                          </p:cBhvr>
                                          <p:tavLst>
                                            <p:tav tm="0">
                                              <p:val>
                                                <p:strVal val="1+#ppt_w/2"/>
                                              </p:val>
                                            </p:tav>
                                            <p:tav tm="100000">
                                              <p:val>
                                                <p:strVal val="#ppt_x"/>
                                              </p:val>
                                            </p:tav>
                                          </p:tavLst>
                                        </p:anim>
                                        <p:anim calcmode="lin" valueType="num" p14:bounceEnd="50000">
                                          <p:cBhvr additive="base">
                                            <p:cTn id="8" dur="1000" fill="hold"/>
                                            <p:tgtEl>
                                              <p:spTgt spid="28"/>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14:presetBounceEnd="50000">
                                      <p:stCondLst>
                                        <p:cond delay="500"/>
                                      </p:stCondLst>
                                      <p:childTnLst>
                                        <p:set>
                                          <p:cBhvr>
                                            <p:cTn id="10" dur="1" fill="hold">
                                              <p:stCondLst>
                                                <p:cond delay="0"/>
                                              </p:stCondLst>
                                            </p:cTn>
                                            <p:tgtEl>
                                              <p:spTgt spid="22"/>
                                            </p:tgtEl>
                                            <p:attrNameLst>
                                              <p:attrName>style.visibility</p:attrName>
                                            </p:attrNameLst>
                                          </p:cBhvr>
                                          <p:to>
                                            <p:strVal val="visible"/>
                                          </p:to>
                                        </p:set>
                                        <p:anim calcmode="lin" valueType="num" p14:bounceEnd="50000">
                                          <p:cBhvr additive="base">
                                            <p:cTn id="11" dur="1000" fill="hold"/>
                                            <p:tgtEl>
                                              <p:spTgt spid="22"/>
                                            </p:tgtEl>
                                            <p:attrNameLst>
                                              <p:attrName>ppt_x</p:attrName>
                                            </p:attrNameLst>
                                          </p:cBhvr>
                                          <p:tavLst>
                                            <p:tav tm="0">
                                              <p:val>
                                                <p:strVal val="1+#ppt_w/2"/>
                                              </p:val>
                                            </p:tav>
                                            <p:tav tm="100000">
                                              <p:val>
                                                <p:strVal val="#ppt_x"/>
                                              </p:val>
                                            </p:tav>
                                          </p:tavLst>
                                        </p:anim>
                                        <p:anim calcmode="lin" valueType="num" p14:bounceEnd="50000">
                                          <p:cBhvr additive="base">
                                            <p:cTn id="12" dur="1000" fill="hold"/>
                                            <p:tgtEl>
                                              <p:spTgt spid="22"/>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14:presetBounceEnd="50000">
                                      <p:stCondLst>
                                        <p:cond delay="500"/>
                                      </p:stCondLst>
                                      <p:childTnLst>
                                        <p:set>
                                          <p:cBhvr>
                                            <p:cTn id="14" dur="1" fill="hold">
                                              <p:stCondLst>
                                                <p:cond delay="0"/>
                                              </p:stCondLst>
                                            </p:cTn>
                                            <p:tgtEl>
                                              <p:spTgt spid="36"/>
                                            </p:tgtEl>
                                            <p:attrNameLst>
                                              <p:attrName>style.visibility</p:attrName>
                                            </p:attrNameLst>
                                          </p:cBhvr>
                                          <p:to>
                                            <p:strVal val="visible"/>
                                          </p:to>
                                        </p:set>
                                        <p:anim calcmode="lin" valueType="num" p14:bounceEnd="50000">
                                          <p:cBhvr additive="base">
                                            <p:cTn id="15" dur="1000" fill="hold"/>
                                            <p:tgtEl>
                                              <p:spTgt spid="36"/>
                                            </p:tgtEl>
                                            <p:attrNameLst>
                                              <p:attrName>ppt_x</p:attrName>
                                            </p:attrNameLst>
                                          </p:cBhvr>
                                          <p:tavLst>
                                            <p:tav tm="0">
                                              <p:val>
                                                <p:strVal val="1+#ppt_w/2"/>
                                              </p:val>
                                            </p:tav>
                                            <p:tav tm="100000">
                                              <p:val>
                                                <p:strVal val="#ppt_x"/>
                                              </p:val>
                                            </p:tav>
                                          </p:tavLst>
                                        </p:anim>
                                        <p:anim calcmode="lin" valueType="num" p14:bounceEnd="50000">
                                          <p:cBhvr additive="base">
                                            <p:cTn id="16" dur="1000" fill="hold"/>
                                            <p:tgtEl>
                                              <p:spTgt spid="36"/>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14:presetBounceEnd="50000">
                                      <p:stCondLst>
                                        <p:cond delay="500"/>
                                      </p:stCondLst>
                                      <p:childTnLst>
                                        <p:set>
                                          <p:cBhvr>
                                            <p:cTn id="18" dur="1" fill="hold">
                                              <p:stCondLst>
                                                <p:cond delay="0"/>
                                              </p:stCondLst>
                                            </p:cTn>
                                            <p:tgtEl>
                                              <p:spTgt spid="42"/>
                                            </p:tgtEl>
                                            <p:attrNameLst>
                                              <p:attrName>style.visibility</p:attrName>
                                            </p:attrNameLst>
                                          </p:cBhvr>
                                          <p:to>
                                            <p:strVal val="visible"/>
                                          </p:to>
                                        </p:set>
                                        <p:anim calcmode="lin" valueType="num" p14:bounceEnd="50000">
                                          <p:cBhvr additive="base">
                                            <p:cTn id="19" dur="1000" fill="hold"/>
                                            <p:tgtEl>
                                              <p:spTgt spid="42"/>
                                            </p:tgtEl>
                                            <p:attrNameLst>
                                              <p:attrName>ppt_x</p:attrName>
                                            </p:attrNameLst>
                                          </p:cBhvr>
                                          <p:tavLst>
                                            <p:tav tm="0">
                                              <p:val>
                                                <p:strVal val="1+#ppt_w/2"/>
                                              </p:val>
                                            </p:tav>
                                            <p:tav tm="100000">
                                              <p:val>
                                                <p:strVal val="#ppt_x"/>
                                              </p:val>
                                            </p:tav>
                                          </p:tavLst>
                                        </p:anim>
                                        <p:anim calcmode="lin" valueType="num" p14:bounceEnd="50000">
                                          <p:cBhvr additive="base">
                                            <p:cTn id="20" dur="1000" fill="hold"/>
                                            <p:tgtEl>
                                              <p:spTgt spid="4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1000" fill="hold"/>
                                            <p:tgtEl>
                                              <p:spTgt spid="28"/>
                                            </p:tgtEl>
                                            <p:attrNameLst>
                                              <p:attrName>ppt_x</p:attrName>
                                            </p:attrNameLst>
                                          </p:cBhvr>
                                          <p:tavLst>
                                            <p:tav tm="0">
                                              <p:val>
                                                <p:strVal val="1+#ppt_w/2"/>
                                              </p:val>
                                            </p:tav>
                                            <p:tav tm="100000">
                                              <p:val>
                                                <p:strVal val="#ppt_x"/>
                                              </p:val>
                                            </p:tav>
                                          </p:tavLst>
                                        </p:anim>
                                        <p:anim calcmode="lin" valueType="num">
                                          <p:cBhvr additive="base">
                                            <p:cTn id="8" dur="1000" fill="hold"/>
                                            <p:tgtEl>
                                              <p:spTgt spid="28"/>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50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1000" fill="hold"/>
                                            <p:tgtEl>
                                              <p:spTgt spid="22"/>
                                            </p:tgtEl>
                                            <p:attrNameLst>
                                              <p:attrName>ppt_x</p:attrName>
                                            </p:attrNameLst>
                                          </p:cBhvr>
                                          <p:tavLst>
                                            <p:tav tm="0">
                                              <p:val>
                                                <p:strVal val="1+#ppt_w/2"/>
                                              </p:val>
                                            </p:tav>
                                            <p:tav tm="100000">
                                              <p:val>
                                                <p:strVal val="#ppt_x"/>
                                              </p:val>
                                            </p:tav>
                                          </p:tavLst>
                                        </p:anim>
                                        <p:anim calcmode="lin" valueType="num">
                                          <p:cBhvr additive="base">
                                            <p:cTn id="12" dur="1000" fill="hold"/>
                                            <p:tgtEl>
                                              <p:spTgt spid="22"/>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500"/>
                                      </p:stCondLst>
                                      <p:childTnLst>
                                        <p:set>
                                          <p:cBhvr>
                                            <p:cTn id="14" dur="1" fill="hold">
                                              <p:stCondLst>
                                                <p:cond delay="0"/>
                                              </p:stCondLst>
                                            </p:cTn>
                                            <p:tgtEl>
                                              <p:spTgt spid="36"/>
                                            </p:tgtEl>
                                            <p:attrNameLst>
                                              <p:attrName>style.visibility</p:attrName>
                                            </p:attrNameLst>
                                          </p:cBhvr>
                                          <p:to>
                                            <p:strVal val="visible"/>
                                          </p:to>
                                        </p:set>
                                        <p:anim calcmode="lin" valueType="num">
                                          <p:cBhvr additive="base">
                                            <p:cTn id="15" dur="1000" fill="hold"/>
                                            <p:tgtEl>
                                              <p:spTgt spid="36"/>
                                            </p:tgtEl>
                                            <p:attrNameLst>
                                              <p:attrName>ppt_x</p:attrName>
                                            </p:attrNameLst>
                                          </p:cBhvr>
                                          <p:tavLst>
                                            <p:tav tm="0">
                                              <p:val>
                                                <p:strVal val="1+#ppt_w/2"/>
                                              </p:val>
                                            </p:tav>
                                            <p:tav tm="100000">
                                              <p:val>
                                                <p:strVal val="#ppt_x"/>
                                              </p:val>
                                            </p:tav>
                                          </p:tavLst>
                                        </p:anim>
                                        <p:anim calcmode="lin" valueType="num">
                                          <p:cBhvr additive="base">
                                            <p:cTn id="16" dur="1000" fill="hold"/>
                                            <p:tgtEl>
                                              <p:spTgt spid="36"/>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500"/>
                                      </p:stCondLst>
                                      <p:childTnLst>
                                        <p:set>
                                          <p:cBhvr>
                                            <p:cTn id="18" dur="1" fill="hold">
                                              <p:stCondLst>
                                                <p:cond delay="0"/>
                                              </p:stCondLst>
                                            </p:cTn>
                                            <p:tgtEl>
                                              <p:spTgt spid="42"/>
                                            </p:tgtEl>
                                            <p:attrNameLst>
                                              <p:attrName>style.visibility</p:attrName>
                                            </p:attrNameLst>
                                          </p:cBhvr>
                                          <p:to>
                                            <p:strVal val="visible"/>
                                          </p:to>
                                        </p:set>
                                        <p:anim calcmode="lin" valueType="num">
                                          <p:cBhvr additive="base">
                                            <p:cTn id="19" dur="1000" fill="hold"/>
                                            <p:tgtEl>
                                              <p:spTgt spid="42"/>
                                            </p:tgtEl>
                                            <p:attrNameLst>
                                              <p:attrName>ppt_x</p:attrName>
                                            </p:attrNameLst>
                                          </p:cBhvr>
                                          <p:tavLst>
                                            <p:tav tm="0">
                                              <p:val>
                                                <p:strVal val="1+#ppt_w/2"/>
                                              </p:val>
                                            </p:tav>
                                            <p:tav tm="100000">
                                              <p:val>
                                                <p:strVal val="#ppt_x"/>
                                              </p:val>
                                            </p:tav>
                                          </p:tavLst>
                                        </p:anim>
                                        <p:anim calcmode="lin" valueType="num">
                                          <p:cBhvr additive="base">
                                            <p:cTn id="20" dur="1000" fill="hold"/>
                                            <p:tgtEl>
                                              <p:spTgt spid="4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8" name="组合 197"/>
          <p:cNvGrpSpPr/>
          <p:nvPr/>
        </p:nvGrpSpPr>
        <p:grpSpPr>
          <a:xfrm>
            <a:off x="2271866" y="8264062"/>
            <a:ext cx="18611698" cy="630056"/>
            <a:chOff x="2257435" y="10337467"/>
            <a:chExt cx="18611698" cy="630056"/>
          </a:xfrm>
        </p:grpSpPr>
        <p:sp>
          <p:nvSpPr>
            <p:cNvPr id="158" name="圆角矩形 157"/>
            <p:cNvSpPr/>
            <p:nvPr/>
          </p:nvSpPr>
          <p:spPr>
            <a:xfrm>
              <a:off x="2257435" y="10516011"/>
              <a:ext cx="18611698" cy="272970"/>
            </a:xfrm>
            <a:prstGeom prst="roundRect">
              <a:avLst>
                <a:gd name="adj" fmla="val 50000"/>
              </a:avLst>
            </a:prstGeom>
            <a:solidFill>
              <a:schemeClr val="bg1">
                <a:lumMod val="8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Calibri" panose="020F0502020204030204"/>
                <a:ea typeface="宋体" panose="02010600030101010101" pitchFamily="2" charset="-122"/>
              </a:endParaRPr>
            </a:p>
          </p:txBody>
        </p:sp>
        <p:sp>
          <p:nvSpPr>
            <p:cNvPr id="159" name="圆角矩形 158"/>
            <p:cNvSpPr/>
            <p:nvPr/>
          </p:nvSpPr>
          <p:spPr>
            <a:xfrm>
              <a:off x="12573579" y="10537387"/>
              <a:ext cx="4571295" cy="272970"/>
            </a:xfrm>
            <a:prstGeom prst="roundRect">
              <a:avLst>
                <a:gd name="adj" fmla="val 50000"/>
              </a:avLst>
            </a:prstGeom>
            <a:solidFill>
              <a:srgbClr val="0F85F1"/>
            </a:solidFill>
            <a:ln w="19050">
              <a:noFill/>
            </a:ln>
            <a:effectLst>
              <a:innerShdw blurRad="101600" dist="38100" dir="13500000">
                <a:schemeClr val="tx1">
                  <a:lumMod val="65000"/>
                  <a:lumOff val="35000"/>
                  <a:alpha val="4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Calibri" panose="020F0502020204030204"/>
                <a:ea typeface="宋体" panose="02010600030101010101" pitchFamily="2" charset="-122"/>
              </a:endParaRPr>
            </a:p>
          </p:txBody>
        </p:sp>
        <p:sp>
          <p:nvSpPr>
            <p:cNvPr id="178" name="椭圆 177"/>
            <p:cNvSpPr/>
            <p:nvPr/>
          </p:nvSpPr>
          <p:spPr>
            <a:xfrm>
              <a:off x="3390077" y="10337467"/>
              <a:ext cx="630056" cy="630056"/>
            </a:xfrm>
            <a:prstGeom prst="ellipse">
              <a:avLst/>
            </a:prstGeom>
            <a:solidFill>
              <a:schemeClr val="bg1">
                <a:lumMod val="95000"/>
              </a:schemeClr>
            </a:solidFill>
            <a:ln w="50800">
              <a:solidFill>
                <a:srgbClr val="0F85F1"/>
              </a:solidFill>
            </a:ln>
            <a:effectLst/>
            <a:scene3d>
              <a:camera prst="orthographicFront"/>
              <a:lightRig rig="threePt" dir="t"/>
            </a:scene3d>
            <a:sp3d prstMaterial="softEdge">
              <a:bevelT w="3175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panose="020F0502020204030204"/>
                <a:ea typeface="宋体" panose="02010600030101010101" pitchFamily="2" charset="-122"/>
                <a:cs typeface="+mn-cs"/>
              </a:endParaRPr>
            </a:p>
          </p:txBody>
        </p:sp>
        <p:sp>
          <p:nvSpPr>
            <p:cNvPr id="179" name="椭圆 178"/>
            <p:cNvSpPr/>
            <p:nvPr/>
          </p:nvSpPr>
          <p:spPr>
            <a:xfrm>
              <a:off x="5930966" y="10337467"/>
              <a:ext cx="630056" cy="630056"/>
            </a:xfrm>
            <a:prstGeom prst="ellipse">
              <a:avLst/>
            </a:prstGeom>
            <a:solidFill>
              <a:schemeClr val="bg1">
                <a:lumMod val="95000"/>
              </a:schemeClr>
            </a:solidFill>
            <a:ln w="50800">
              <a:solidFill>
                <a:srgbClr val="0F85F1"/>
              </a:solidFill>
            </a:ln>
            <a:effectLst/>
            <a:scene3d>
              <a:camera prst="orthographicFront"/>
              <a:lightRig rig="threePt" dir="t"/>
            </a:scene3d>
            <a:sp3d prstMaterial="softEdge">
              <a:bevelT w="3175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panose="020F0502020204030204"/>
                <a:ea typeface="宋体" panose="02010600030101010101" pitchFamily="2" charset="-122"/>
                <a:cs typeface="+mn-cs"/>
              </a:endParaRPr>
            </a:p>
          </p:txBody>
        </p:sp>
        <p:sp>
          <p:nvSpPr>
            <p:cNvPr id="180" name="椭圆 179"/>
            <p:cNvSpPr/>
            <p:nvPr/>
          </p:nvSpPr>
          <p:spPr>
            <a:xfrm>
              <a:off x="12172747" y="10337467"/>
              <a:ext cx="630056" cy="630056"/>
            </a:xfrm>
            <a:prstGeom prst="ellipse">
              <a:avLst/>
            </a:prstGeom>
            <a:solidFill>
              <a:schemeClr val="bg1">
                <a:lumMod val="95000"/>
              </a:schemeClr>
            </a:solidFill>
            <a:ln w="50800">
              <a:solidFill>
                <a:srgbClr val="0F85F1"/>
              </a:solidFill>
            </a:ln>
            <a:effectLst/>
            <a:scene3d>
              <a:camera prst="orthographicFront"/>
              <a:lightRig rig="threePt" dir="t"/>
            </a:scene3d>
            <a:sp3d prstMaterial="softEdge">
              <a:bevelT w="3175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panose="020F0502020204030204"/>
                <a:ea typeface="宋体" panose="02010600030101010101" pitchFamily="2" charset="-122"/>
                <a:cs typeface="+mn-cs"/>
              </a:endParaRPr>
            </a:p>
          </p:txBody>
        </p:sp>
        <p:sp>
          <p:nvSpPr>
            <p:cNvPr id="181" name="椭圆 180"/>
            <p:cNvSpPr/>
            <p:nvPr/>
          </p:nvSpPr>
          <p:spPr>
            <a:xfrm>
              <a:off x="16982888" y="10337467"/>
              <a:ext cx="630056" cy="630056"/>
            </a:xfrm>
            <a:prstGeom prst="ellipse">
              <a:avLst/>
            </a:prstGeom>
            <a:solidFill>
              <a:schemeClr val="bg1">
                <a:lumMod val="95000"/>
              </a:schemeClr>
            </a:solidFill>
            <a:ln w="50800">
              <a:solidFill>
                <a:srgbClr val="0F85F1"/>
              </a:solidFill>
            </a:ln>
            <a:effectLst/>
            <a:scene3d>
              <a:camera prst="orthographicFront"/>
              <a:lightRig rig="threePt" dir="t"/>
            </a:scene3d>
            <a:sp3d prstMaterial="softEdge">
              <a:bevelT w="3175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panose="020F0502020204030204"/>
                <a:ea typeface="宋体" panose="02010600030101010101" pitchFamily="2" charset="-122"/>
                <a:cs typeface="+mn-cs"/>
              </a:endParaRPr>
            </a:p>
          </p:txBody>
        </p:sp>
      </p:grpSp>
      <p:sp>
        <p:nvSpPr>
          <p:cNvPr id="196" name="TextBox 13"/>
          <p:cNvSpPr txBox="1"/>
          <p:nvPr/>
        </p:nvSpPr>
        <p:spPr>
          <a:xfrm>
            <a:off x="1276751" y="525776"/>
            <a:ext cx="16049347" cy="988347"/>
          </a:xfrm>
          <a:prstGeom prst="rect">
            <a:avLst/>
          </a:prstGeom>
          <a:noFill/>
          <a:effectLst>
            <a:outerShdw blurRad="50800" dist="38100" dir="2700000" algn="tl" rotWithShape="0">
              <a:prstClr val="black">
                <a:alpha val="40000"/>
              </a:prstClr>
            </a:outerShdw>
          </a:effectLst>
        </p:spPr>
        <p:txBody>
          <a:bodyPr wrap="square" rtlCol="0">
            <a:spAutoFit/>
          </a:bodyPr>
          <a:lstStyle/>
          <a:p>
            <a:pPr defTabSz="1765300">
              <a:lnSpc>
                <a:spcPct val="150000"/>
              </a:lnSpc>
            </a:pPr>
            <a:r>
              <a:rPr lang="en-US" sz="4400" b="1" dirty="0">
                <a:solidFill>
                  <a:srgbClr val="0070C0"/>
                </a:solidFill>
                <a:latin typeface="+mj-ea"/>
                <a:ea typeface="+mj-ea"/>
              </a:rPr>
              <a:t>6. Change Process: Kurt Lewin's Model of Change</a:t>
            </a:r>
          </a:p>
        </p:txBody>
      </p:sp>
      <p:grpSp>
        <p:nvGrpSpPr>
          <p:cNvPr id="2" name="组合 1"/>
          <p:cNvGrpSpPr/>
          <p:nvPr/>
        </p:nvGrpSpPr>
        <p:grpSpPr>
          <a:xfrm>
            <a:off x="2271866" y="2284992"/>
            <a:ext cx="18316268" cy="3113022"/>
            <a:chOff x="2257435" y="3287778"/>
            <a:chExt cx="18316268" cy="3113022"/>
          </a:xfrm>
        </p:grpSpPr>
        <p:sp>
          <p:nvSpPr>
            <p:cNvPr id="161" name="圆角矩形 160"/>
            <p:cNvSpPr/>
            <p:nvPr/>
          </p:nvSpPr>
          <p:spPr>
            <a:xfrm>
              <a:off x="2257435" y="3287778"/>
              <a:ext cx="18316268" cy="3113022"/>
            </a:xfrm>
            <a:prstGeom prst="roundRect">
              <a:avLst>
                <a:gd name="adj" fmla="val 50000"/>
              </a:avLst>
            </a:prstGeom>
            <a:noFill/>
            <a:ln w="31750">
              <a:solidFill>
                <a:srgbClr val="323B43"/>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4000" b="0" i="0" u="none" strike="noStrike" kern="0" cap="none" spc="0" normalizeH="0" baseline="0" noProof="0">
                <a:ln>
                  <a:noFill/>
                </a:ln>
                <a:solidFill>
                  <a:srgbClr val="FFFFFF"/>
                </a:solidFill>
                <a:effectLst/>
                <a:uLnTx/>
                <a:uFillTx/>
                <a:latin typeface="Calibri" panose="020F0502020204030204"/>
                <a:ea typeface="宋体" panose="02010600030101010101" pitchFamily="2" charset="-122"/>
              </a:endParaRPr>
            </a:p>
          </p:txBody>
        </p:sp>
        <p:sp>
          <p:nvSpPr>
            <p:cNvPr id="162" name="圆角矩形 161"/>
            <p:cNvSpPr/>
            <p:nvPr/>
          </p:nvSpPr>
          <p:spPr>
            <a:xfrm>
              <a:off x="2509377" y="3535678"/>
              <a:ext cx="17812387" cy="2617218"/>
            </a:xfrm>
            <a:prstGeom prst="roundRect">
              <a:avLst>
                <a:gd name="adj" fmla="val 50000"/>
              </a:avLst>
            </a:prstGeom>
            <a:noFill/>
            <a:ln w="50800">
              <a:solidFill>
                <a:srgbClr val="0F85F1"/>
              </a:solidFill>
            </a:ln>
            <a:effectLst/>
            <a:scene3d>
              <a:camera prst="orthographicFront"/>
              <a:lightRig rig="threePt" dir="t"/>
            </a:scene3d>
            <a:sp3d prstMaterial="softEdge">
              <a:bevelT w="57150" h="127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0" i="0" u="none" strike="noStrike" kern="1200" cap="none" spc="0" normalizeH="0" baseline="0" noProof="0" dirty="0">
                <a:ln>
                  <a:noFill/>
                </a:ln>
                <a:solidFill>
                  <a:srgbClr val="FFFFFF"/>
                </a:solidFill>
                <a:effectLst/>
                <a:uLnTx/>
                <a:uFillTx/>
                <a:latin typeface="Calibri" panose="020F0502020204030204"/>
                <a:ea typeface="宋体" panose="02010600030101010101" pitchFamily="2" charset="-122"/>
                <a:cs typeface="+mn-cs"/>
              </a:endParaRPr>
            </a:p>
          </p:txBody>
        </p:sp>
        <p:sp>
          <p:nvSpPr>
            <p:cNvPr id="165" name="文本框 164"/>
            <p:cNvSpPr txBox="1"/>
            <p:nvPr/>
          </p:nvSpPr>
          <p:spPr>
            <a:xfrm>
              <a:off x="4277654" y="5165352"/>
              <a:ext cx="2492403" cy="461665"/>
            </a:xfrm>
            <a:prstGeom prst="rect">
              <a:avLst/>
            </a:prstGeom>
            <a:noFill/>
          </p:spPr>
          <p:txBody>
            <a:bodyPr wrap="square" rtlCol="0">
              <a:spAutoFit/>
            </a:bodyPr>
            <a:lstStyle/>
            <a:p>
              <a:pPr marL="0" marR="0" lvl="0" indent="0" algn="dist" defTabSz="914400" eaLnBrk="1" fontAlgn="auto" latinLnBrk="0" hangingPunct="1">
                <a:lnSpc>
                  <a:spcPct val="100000"/>
                </a:lnSpc>
                <a:spcBef>
                  <a:spcPts val="0"/>
                </a:spcBef>
                <a:spcAft>
                  <a:spcPts val="0"/>
                </a:spcAft>
                <a:buClrTx/>
                <a:buSzTx/>
                <a:buFontTx/>
                <a:buNone/>
                <a:defRPr/>
              </a:pPr>
              <a:r>
                <a:rPr kumimoji="0" lang="en-US" altLang="zh-CN" sz="2400" b="0" i="0" u="none" strike="noStrike" kern="0" cap="none" spc="0" normalizeH="0" baseline="0" noProof="0" dirty="0">
                  <a:ln>
                    <a:noFill/>
                  </a:ln>
                  <a:solidFill>
                    <a:schemeClr val="tx1">
                      <a:lumMod val="65000"/>
                      <a:lumOff val="35000"/>
                    </a:schemeClr>
                  </a:solidFill>
                  <a:effectLst/>
                  <a:uLnTx/>
                  <a:uFillTx/>
                  <a:latin typeface="微软雅黑" panose="020B0503020204020204" pitchFamily="34" charset="-122"/>
                </a:rPr>
                <a:t>Unfreezing</a:t>
              </a:r>
              <a:r>
                <a:rPr kumimoji="0" lang="zh-CN" altLang="en-US" sz="2400" b="0" i="0" u="none" strike="noStrike" kern="0" cap="none" spc="0" normalizeH="0" baseline="0" noProof="0" dirty="0">
                  <a:ln>
                    <a:noFill/>
                  </a:ln>
                  <a:solidFill>
                    <a:schemeClr val="tx1">
                      <a:lumMod val="65000"/>
                      <a:lumOff val="35000"/>
                    </a:schemeClr>
                  </a:solidFill>
                  <a:effectLst/>
                  <a:uLnTx/>
                  <a:uFillTx/>
                  <a:latin typeface="微软雅黑" panose="020B0503020204020204" pitchFamily="34" charset="-122"/>
                </a:rPr>
                <a:t>：</a:t>
              </a:r>
              <a:endParaRPr kumimoji="0" lang="en-US" altLang="zh-CN" sz="2400" b="0" i="0" u="none" strike="noStrike" kern="0" cap="none" spc="0" normalizeH="0" baseline="0" noProof="0" dirty="0">
                <a:ln>
                  <a:noFill/>
                </a:ln>
                <a:solidFill>
                  <a:schemeClr val="tx1">
                    <a:lumMod val="65000"/>
                    <a:lumOff val="35000"/>
                  </a:schemeClr>
                </a:solidFill>
                <a:effectLst/>
                <a:uLnTx/>
                <a:uFillTx/>
                <a:latin typeface="微软雅黑" panose="020B0503020204020204" pitchFamily="34" charset="-122"/>
              </a:endParaRPr>
            </a:p>
          </p:txBody>
        </p:sp>
        <p:sp>
          <p:nvSpPr>
            <p:cNvPr id="168" name="文本框 167"/>
            <p:cNvSpPr txBox="1"/>
            <p:nvPr/>
          </p:nvSpPr>
          <p:spPr>
            <a:xfrm>
              <a:off x="10162685" y="5165352"/>
              <a:ext cx="2492403" cy="461665"/>
            </a:xfrm>
            <a:prstGeom prst="rect">
              <a:avLst/>
            </a:prstGeom>
            <a:noFill/>
          </p:spPr>
          <p:txBody>
            <a:bodyPr wrap="square" rtlCol="0">
              <a:spAutoFit/>
            </a:bodyPr>
            <a:lstStyle/>
            <a:p>
              <a:pPr marL="0" marR="0" lvl="0" indent="0" algn="dist" defTabSz="914400" eaLnBrk="1" fontAlgn="auto" latinLnBrk="0" hangingPunct="1">
                <a:lnSpc>
                  <a:spcPct val="100000"/>
                </a:lnSpc>
                <a:spcBef>
                  <a:spcPts val="0"/>
                </a:spcBef>
                <a:spcAft>
                  <a:spcPts val="0"/>
                </a:spcAft>
                <a:buClrTx/>
                <a:buSzTx/>
                <a:buFontTx/>
                <a:buNone/>
                <a:defRPr/>
              </a:pPr>
              <a:r>
                <a:rPr kumimoji="0" lang="en-US" altLang="zh-CN" sz="2400" b="0" i="0" u="none" strike="noStrike" kern="0" cap="none" spc="0" normalizeH="0" baseline="0" noProof="0" dirty="0">
                  <a:ln>
                    <a:noFill/>
                  </a:ln>
                  <a:solidFill>
                    <a:schemeClr val="tx1">
                      <a:lumMod val="65000"/>
                      <a:lumOff val="35000"/>
                    </a:schemeClr>
                  </a:solidFill>
                  <a:effectLst/>
                  <a:uLnTx/>
                  <a:uFillTx/>
                  <a:latin typeface="微软雅黑" panose="020B0503020204020204" pitchFamily="34" charset="-122"/>
                </a:rPr>
                <a:t>Moving</a:t>
              </a:r>
              <a:r>
                <a:rPr kumimoji="0" lang="zh-CN" altLang="en-US" sz="2400" b="0" i="0" u="none" strike="noStrike" kern="0" cap="none" spc="0" normalizeH="0" baseline="0" noProof="0" dirty="0">
                  <a:ln>
                    <a:noFill/>
                  </a:ln>
                  <a:solidFill>
                    <a:schemeClr val="tx1">
                      <a:lumMod val="65000"/>
                      <a:lumOff val="35000"/>
                    </a:schemeClr>
                  </a:solidFill>
                  <a:effectLst/>
                  <a:uLnTx/>
                  <a:uFillTx/>
                  <a:latin typeface="微软雅黑" panose="020B0503020204020204" pitchFamily="34" charset="-122"/>
                </a:rPr>
                <a:t>：</a:t>
              </a:r>
              <a:endParaRPr kumimoji="0" lang="en-US" altLang="zh-CN" sz="2400" b="0" i="0" u="none" strike="noStrike" kern="0" cap="none" spc="0" normalizeH="0" baseline="0" noProof="0" dirty="0">
                <a:ln>
                  <a:noFill/>
                </a:ln>
                <a:solidFill>
                  <a:schemeClr val="tx1">
                    <a:lumMod val="65000"/>
                    <a:lumOff val="35000"/>
                  </a:schemeClr>
                </a:solidFill>
                <a:effectLst/>
                <a:uLnTx/>
                <a:uFillTx/>
                <a:latin typeface="微软雅黑" panose="020B0503020204020204" pitchFamily="34" charset="-122"/>
              </a:endParaRPr>
            </a:p>
          </p:txBody>
        </p:sp>
        <p:sp>
          <p:nvSpPr>
            <p:cNvPr id="174" name="文本框 173"/>
            <p:cNvSpPr txBox="1"/>
            <p:nvPr/>
          </p:nvSpPr>
          <p:spPr>
            <a:xfrm>
              <a:off x="16061077" y="5165352"/>
              <a:ext cx="2492403" cy="461666"/>
            </a:xfrm>
            <a:prstGeom prst="rect">
              <a:avLst/>
            </a:prstGeom>
            <a:noFill/>
          </p:spPr>
          <p:txBody>
            <a:bodyPr wrap="square" rtlCol="0">
              <a:spAutoFit/>
            </a:bodyPr>
            <a:lstStyle/>
            <a:p>
              <a:pPr marL="0" marR="0" lvl="0" indent="0" algn="dist" defTabSz="914400" eaLnBrk="1" fontAlgn="auto" latinLnBrk="0" hangingPunct="1">
                <a:lnSpc>
                  <a:spcPct val="100000"/>
                </a:lnSpc>
                <a:spcBef>
                  <a:spcPts val="0"/>
                </a:spcBef>
                <a:spcAft>
                  <a:spcPts val="0"/>
                </a:spcAft>
                <a:buClrTx/>
                <a:buSzTx/>
                <a:buFontTx/>
                <a:buNone/>
                <a:defRPr/>
              </a:pPr>
              <a:r>
                <a:rPr kumimoji="0" lang="en-US" altLang="zh-CN" sz="2400" b="0" i="0" u="none" strike="noStrike" kern="0" cap="none" spc="0" normalizeH="0" baseline="0" noProof="0" dirty="0">
                  <a:ln>
                    <a:noFill/>
                  </a:ln>
                  <a:solidFill>
                    <a:schemeClr val="tx1">
                      <a:lumMod val="65000"/>
                      <a:lumOff val="35000"/>
                    </a:schemeClr>
                  </a:solidFill>
                  <a:effectLst/>
                  <a:uLnTx/>
                  <a:uFillTx/>
                  <a:latin typeface="微软雅黑" panose="020B0503020204020204" pitchFamily="34" charset="-122"/>
                </a:rPr>
                <a:t>Refreezing:</a:t>
              </a:r>
            </a:p>
          </p:txBody>
        </p:sp>
        <p:cxnSp>
          <p:nvCxnSpPr>
            <p:cNvPr id="175" name="直接连接符 174"/>
            <p:cNvCxnSpPr/>
            <p:nvPr/>
          </p:nvCxnSpPr>
          <p:spPr>
            <a:xfrm>
              <a:off x="7470684" y="4027869"/>
              <a:ext cx="0" cy="1505913"/>
            </a:xfrm>
            <a:prstGeom prst="line">
              <a:avLst/>
            </a:prstGeom>
            <a:ln w="952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7" name="直接连接符 176"/>
            <p:cNvCxnSpPr/>
            <p:nvPr/>
          </p:nvCxnSpPr>
          <p:spPr>
            <a:xfrm>
              <a:off x="15360454" y="4027869"/>
              <a:ext cx="0" cy="1505913"/>
            </a:xfrm>
            <a:prstGeom prst="line">
              <a:avLst/>
            </a:prstGeom>
            <a:ln w="952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03" name="矩形 202"/>
          <p:cNvSpPr/>
          <p:nvPr/>
        </p:nvSpPr>
        <p:spPr>
          <a:xfrm>
            <a:off x="682189" y="9037845"/>
            <a:ext cx="12736928" cy="2259401"/>
          </a:xfrm>
          <a:prstGeom prst="rect">
            <a:avLst/>
          </a:prstGeom>
        </p:spPr>
        <p:txBody>
          <a:bodyPr wrap="square">
            <a:spAutoFit/>
          </a:bodyPr>
          <a:lstStyle/>
          <a:p>
            <a:pPr>
              <a:lnSpc>
                <a:spcPct val="150000"/>
              </a:lnSpc>
            </a:pPr>
            <a:r>
              <a:rPr lang="en-US" altLang="zh-CN" sz="2400" dirty="0">
                <a:solidFill>
                  <a:srgbClr val="0F85F1"/>
                </a:solidFill>
                <a:latin typeface="微软雅黑" panose="020B0503020204020204" pitchFamily="34" charset="-122"/>
                <a:ea typeface="微软雅黑" panose="020B0503020204020204" pitchFamily="34" charset="-122"/>
              </a:rPr>
              <a:t>Unfreezing</a:t>
            </a:r>
            <a:r>
              <a:rPr lang="zh-CN" altLang="en-US" sz="2400" dirty="0">
                <a:solidFill>
                  <a:srgbClr val="0F85F1"/>
                </a:solidFill>
                <a:latin typeface="微软雅黑" panose="020B0503020204020204" pitchFamily="34" charset="-122"/>
                <a:ea typeface="微软雅黑" panose="020B0503020204020204" pitchFamily="34" charset="-122"/>
              </a:rPr>
              <a:t>：</a:t>
            </a:r>
          </a:p>
          <a:p>
            <a:pPr marL="285750" indent="-285750">
              <a:lnSpc>
                <a:spcPct val="150000"/>
              </a:lnSpc>
              <a:buFont typeface="Arial" panose="020B0604020202020204" pitchFamily="34" charset="0"/>
              <a:buChar char="•"/>
            </a:pP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Encourage employees to change their original behavior patterns and work attitudes, and adopt new behaviors and attitudes that adapt to the strategic development of the organization (</a:t>
            </a:r>
            <a:r>
              <a:rPr lang="en-US" altLang="zh-CN" dirty="0" err="1">
                <a:solidFill>
                  <a:schemeClr val="tx1">
                    <a:lumMod val="65000"/>
                    <a:lumOff val="35000"/>
                  </a:schemeClr>
                </a:solidFill>
                <a:latin typeface="微软雅黑" panose="020B0503020204020204" pitchFamily="34" charset="-122"/>
                <a:ea typeface="微软雅黑" panose="020B0503020204020204" pitchFamily="34" charset="-122"/>
              </a:rPr>
              <a:t>Adaeze</a:t>
            </a: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 &amp; </a:t>
            </a:r>
            <a:r>
              <a:rPr lang="en-US" altLang="zh-CN" dirty="0" err="1">
                <a:solidFill>
                  <a:schemeClr val="tx1">
                    <a:lumMod val="65000"/>
                    <a:lumOff val="35000"/>
                  </a:schemeClr>
                </a:solidFill>
                <a:latin typeface="微软雅黑" panose="020B0503020204020204" pitchFamily="34" charset="-122"/>
                <a:ea typeface="微软雅黑" panose="020B0503020204020204" pitchFamily="34" charset="-122"/>
              </a:rPr>
              <a:t>Ekwutosi</a:t>
            </a: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 2020).</a:t>
            </a:r>
          </a:p>
          <a:p>
            <a:pPr marL="285750" indent="-285750">
              <a:lnSpc>
                <a:spcPct val="150000"/>
              </a:lnSpc>
              <a:buFont typeface="Arial" panose="020B0604020202020204" pitchFamily="34" charset="0"/>
              <a:buChar char="•"/>
            </a:pP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Repeatedly strengthen the career planning of employees, the benefits after the change, and establish a two-way feedback mechanism</a:t>
            </a:r>
            <a:endParaRPr lang="zh-CN" altLang="en-US"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204" name="矩形 203"/>
          <p:cNvSpPr/>
          <p:nvPr/>
        </p:nvSpPr>
        <p:spPr>
          <a:xfrm>
            <a:off x="5790999" y="5716639"/>
            <a:ext cx="10284509" cy="2259401"/>
          </a:xfrm>
          <a:prstGeom prst="rect">
            <a:avLst/>
          </a:prstGeom>
        </p:spPr>
        <p:txBody>
          <a:bodyPr wrap="square">
            <a:spAutoFit/>
          </a:bodyPr>
          <a:lstStyle/>
          <a:p>
            <a:pPr>
              <a:lnSpc>
                <a:spcPct val="150000"/>
              </a:lnSpc>
            </a:pPr>
            <a:r>
              <a:rPr lang="en-US" altLang="zh-CN" sz="2400" dirty="0">
                <a:solidFill>
                  <a:srgbClr val="0F85F1"/>
                </a:solidFill>
                <a:latin typeface="微软雅黑" panose="020B0503020204020204" pitchFamily="34" charset="-122"/>
                <a:ea typeface="微软雅黑" panose="020B0503020204020204" pitchFamily="34" charset="-122"/>
              </a:rPr>
              <a:t>Moving</a:t>
            </a:r>
            <a:r>
              <a:rPr lang="zh-CN" altLang="en-US" sz="2400" dirty="0">
                <a:solidFill>
                  <a:srgbClr val="0F85F1"/>
                </a:solidFill>
                <a:latin typeface="微软雅黑" panose="020B0503020204020204" pitchFamily="34" charset="-122"/>
                <a:ea typeface="微软雅黑" panose="020B0503020204020204" pitchFamily="34" charset="-122"/>
              </a:rPr>
              <a:t>：</a:t>
            </a:r>
            <a:endParaRPr lang="en-US" altLang="zh-CN" sz="2400" dirty="0">
              <a:solidFill>
                <a:srgbClr val="0F85F1"/>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20204" pitchFamily="34" charset="0"/>
              <a:buChar char="•"/>
            </a:pP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After the introduction of new technologies and distribution models, attention should be paid to the learning process, by explaining the new supply chain working model to employees, conducting on-the-job training, and re-planning personnel arrangements to indicate the direction of change (</a:t>
            </a:r>
            <a:r>
              <a:rPr lang="en-US" altLang="zh-CN" dirty="0" err="1">
                <a:solidFill>
                  <a:schemeClr val="tx1">
                    <a:lumMod val="65000"/>
                    <a:lumOff val="35000"/>
                  </a:schemeClr>
                </a:solidFill>
                <a:latin typeface="微软雅黑" panose="020B0503020204020204" pitchFamily="34" charset="-122"/>
                <a:ea typeface="微软雅黑" panose="020B0503020204020204" pitchFamily="34" charset="-122"/>
              </a:rPr>
              <a:t>Nuseir</a:t>
            </a: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 2021).</a:t>
            </a:r>
            <a:endParaRPr lang="zh-CN" altLang="en-US"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205" name="矩形 204"/>
          <p:cNvSpPr/>
          <p:nvPr/>
        </p:nvSpPr>
        <p:spPr>
          <a:xfrm>
            <a:off x="13625059" y="9374988"/>
            <a:ext cx="7374576" cy="2259401"/>
          </a:xfrm>
          <a:prstGeom prst="rect">
            <a:avLst/>
          </a:prstGeom>
        </p:spPr>
        <p:txBody>
          <a:bodyPr wrap="square">
            <a:spAutoFit/>
          </a:bodyPr>
          <a:lstStyle/>
          <a:p>
            <a:pPr>
              <a:lnSpc>
                <a:spcPct val="150000"/>
              </a:lnSpc>
            </a:pPr>
            <a:r>
              <a:rPr lang="en-US" altLang="zh-CN" sz="2400" dirty="0">
                <a:solidFill>
                  <a:srgbClr val="0F85F1"/>
                </a:solidFill>
                <a:latin typeface="微软雅黑" panose="020B0503020204020204" pitchFamily="34" charset="-122"/>
                <a:ea typeface="微软雅黑" panose="020B0503020204020204" pitchFamily="34" charset="-122"/>
              </a:rPr>
              <a:t>Refreezing:</a:t>
            </a:r>
          </a:p>
          <a:p>
            <a:pPr marL="285750" indent="-285750">
              <a:lnSpc>
                <a:spcPct val="150000"/>
              </a:lnSpc>
              <a:buFont typeface="Arial" panose="020B0604020202020204" pitchFamily="34" charset="0"/>
              <a:buChar char="•"/>
            </a:pP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Pay attention to the practical effect of employees, and improve the fault tolerance rate of employees from the management, actively based on positive feedback and reward mechanisms (Can &amp; </a:t>
            </a:r>
            <a:r>
              <a:rPr lang="en-US" altLang="zh-CN" dirty="0" err="1">
                <a:solidFill>
                  <a:schemeClr val="tx1">
                    <a:lumMod val="65000"/>
                    <a:lumOff val="35000"/>
                  </a:schemeClr>
                </a:solidFill>
                <a:latin typeface="微软雅黑" panose="020B0503020204020204" pitchFamily="34" charset="-122"/>
                <a:ea typeface="微软雅黑" panose="020B0503020204020204" pitchFamily="34" charset="-122"/>
              </a:rPr>
              <a:t>Lanxi</a:t>
            </a:r>
            <a:r>
              <a:rPr lang="en-US" altLang="zh-CN" dirty="0">
                <a:solidFill>
                  <a:schemeClr val="tx1">
                    <a:lumMod val="65000"/>
                    <a:lumOff val="35000"/>
                  </a:schemeClr>
                </a:solidFill>
                <a:latin typeface="微软雅黑" panose="020B0503020204020204" pitchFamily="34" charset="-122"/>
                <a:ea typeface="微软雅黑" panose="020B0503020204020204" pitchFamily="34" charset="-122"/>
              </a:rPr>
              <a:t>, 2023).</a:t>
            </a:r>
            <a:endParaRPr lang="zh-CN" altLang="en-US"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5" name="Shape 2539">
            <a:extLst>
              <a:ext uri="{FF2B5EF4-FFF2-40B4-BE49-F238E27FC236}">
                <a16:creationId xmlns:a16="http://schemas.microsoft.com/office/drawing/2014/main" xmlns="" id="{3BAF3000-D7F3-899A-72EE-CAC358C097B9}"/>
              </a:ext>
            </a:extLst>
          </p:cNvPr>
          <p:cNvSpPr/>
          <p:nvPr/>
        </p:nvSpPr>
        <p:spPr>
          <a:xfrm>
            <a:off x="4970816" y="3195280"/>
            <a:ext cx="729178" cy="729124"/>
          </a:xfrm>
          <a:custGeom>
            <a:avLst/>
            <a:gdLst/>
            <a:ahLst/>
            <a:cxnLst>
              <a:cxn ang="0">
                <a:pos x="wd2" y="hd2"/>
              </a:cxn>
              <a:cxn ang="5400000">
                <a:pos x="wd2" y="hd2"/>
              </a:cxn>
              <a:cxn ang="10800000">
                <a:pos x="wd2" y="hd2"/>
              </a:cxn>
              <a:cxn ang="16200000">
                <a:pos x="wd2" y="hd2"/>
              </a:cxn>
            </a:cxnLst>
            <a:rect l="0" t="0" r="r" b="b"/>
            <a:pathLst>
              <a:path w="21600" h="21600" extrusionOk="0">
                <a:moveTo>
                  <a:pt x="12764" y="19636"/>
                </a:moveTo>
                <a:cubicBezTo>
                  <a:pt x="12764" y="20178"/>
                  <a:pt x="12324" y="20618"/>
                  <a:pt x="11782" y="20618"/>
                </a:cubicBezTo>
                <a:lnTo>
                  <a:pt x="9818" y="20618"/>
                </a:lnTo>
                <a:cubicBezTo>
                  <a:pt x="9276" y="20618"/>
                  <a:pt x="8836" y="20178"/>
                  <a:pt x="8836" y="19636"/>
                </a:cubicBezTo>
                <a:lnTo>
                  <a:pt x="8836" y="17673"/>
                </a:lnTo>
                <a:cubicBezTo>
                  <a:pt x="8836" y="17131"/>
                  <a:pt x="9276" y="16691"/>
                  <a:pt x="9818" y="16691"/>
                </a:cubicBezTo>
                <a:lnTo>
                  <a:pt x="11782" y="16691"/>
                </a:lnTo>
                <a:cubicBezTo>
                  <a:pt x="12324" y="16691"/>
                  <a:pt x="12764" y="17131"/>
                  <a:pt x="12764" y="17673"/>
                </a:cubicBezTo>
                <a:cubicBezTo>
                  <a:pt x="12764" y="17673"/>
                  <a:pt x="12764" y="19636"/>
                  <a:pt x="12764" y="19636"/>
                </a:cubicBezTo>
                <a:close/>
                <a:moveTo>
                  <a:pt x="11782" y="15709"/>
                </a:moveTo>
                <a:lnTo>
                  <a:pt x="9818" y="15709"/>
                </a:lnTo>
                <a:cubicBezTo>
                  <a:pt x="8734" y="15709"/>
                  <a:pt x="7855" y="16588"/>
                  <a:pt x="7855" y="17673"/>
                </a:cubicBezTo>
                <a:lnTo>
                  <a:pt x="7855" y="19636"/>
                </a:lnTo>
                <a:cubicBezTo>
                  <a:pt x="7855" y="20721"/>
                  <a:pt x="8734" y="21600"/>
                  <a:pt x="9818" y="21600"/>
                </a:cubicBezTo>
                <a:lnTo>
                  <a:pt x="11782" y="21600"/>
                </a:lnTo>
                <a:cubicBezTo>
                  <a:pt x="12866" y="21600"/>
                  <a:pt x="13745" y="20721"/>
                  <a:pt x="13745" y="19636"/>
                </a:cubicBezTo>
                <a:lnTo>
                  <a:pt x="13745" y="17673"/>
                </a:lnTo>
                <a:cubicBezTo>
                  <a:pt x="13745" y="16588"/>
                  <a:pt x="12866" y="15709"/>
                  <a:pt x="11782" y="15709"/>
                </a:cubicBezTo>
                <a:moveTo>
                  <a:pt x="20618" y="19636"/>
                </a:moveTo>
                <a:cubicBezTo>
                  <a:pt x="20618" y="20178"/>
                  <a:pt x="20178" y="20618"/>
                  <a:pt x="19636" y="20618"/>
                </a:cubicBezTo>
                <a:lnTo>
                  <a:pt x="17673" y="20618"/>
                </a:lnTo>
                <a:cubicBezTo>
                  <a:pt x="17131" y="20618"/>
                  <a:pt x="16691" y="20178"/>
                  <a:pt x="16691" y="19636"/>
                </a:cubicBezTo>
                <a:lnTo>
                  <a:pt x="16691" y="17673"/>
                </a:lnTo>
                <a:cubicBezTo>
                  <a:pt x="16691" y="17131"/>
                  <a:pt x="17131" y="16691"/>
                  <a:pt x="17673" y="16691"/>
                </a:cubicBezTo>
                <a:lnTo>
                  <a:pt x="19636" y="16691"/>
                </a:lnTo>
                <a:cubicBezTo>
                  <a:pt x="20178" y="16691"/>
                  <a:pt x="20618" y="17131"/>
                  <a:pt x="20618" y="17673"/>
                </a:cubicBezTo>
                <a:cubicBezTo>
                  <a:pt x="20618" y="17673"/>
                  <a:pt x="20618" y="19636"/>
                  <a:pt x="20618" y="19636"/>
                </a:cubicBezTo>
                <a:close/>
                <a:moveTo>
                  <a:pt x="19636" y="15709"/>
                </a:moveTo>
                <a:lnTo>
                  <a:pt x="17673" y="15709"/>
                </a:lnTo>
                <a:cubicBezTo>
                  <a:pt x="16588" y="15709"/>
                  <a:pt x="15709" y="16588"/>
                  <a:pt x="15709" y="17673"/>
                </a:cubicBezTo>
                <a:lnTo>
                  <a:pt x="15709" y="19636"/>
                </a:lnTo>
                <a:cubicBezTo>
                  <a:pt x="15709" y="20721"/>
                  <a:pt x="16588" y="21600"/>
                  <a:pt x="17673" y="21600"/>
                </a:cubicBezTo>
                <a:lnTo>
                  <a:pt x="19636" y="21600"/>
                </a:lnTo>
                <a:cubicBezTo>
                  <a:pt x="20721" y="21600"/>
                  <a:pt x="21600" y="20721"/>
                  <a:pt x="21600" y="19636"/>
                </a:cubicBezTo>
                <a:lnTo>
                  <a:pt x="21600" y="17673"/>
                </a:lnTo>
                <a:cubicBezTo>
                  <a:pt x="21600" y="16588"/>
                  <a:pt x="20721" y="15709"/>
                  <a:pt x="19636" y="15709"/>
                </a:cubicBezTo>
                <a:moveTo>
                  <a:pt x="4909" y="19636"/>
                </a:moveTo>
                <a:cubicBezTo>
                  <a:pt x="4909" y="20178"/>
                  <a:pt x="4469" y="20618"/>
                  <a:pt x="3927" y="20618"/>
                </a:cubicBezTo>
                <a:lnTo>
                  <a:pt x="1964" y="20618"/>
                </a:lnTo>
                <a:cubicBezTo>
                  <a:pt x="1422" y="20618"/>
                  <a:pt x="982" y="20178"/>
                  <a:pt x="982" y="19636"/>
                </a:cubicBezTo>
                <a:lnTo>
                  <a:pt x="982" y="17673"/>
                </a:lnTo>
                <a:cubicBezTo>
                  <a:pt x="982" y="17131"/>
                  <a:pt x="1422" y="16691"/>
                  <a:pt x="1964" y="16691"/>
                </a:cubicBezTo>
                <a:lnTo>
                  <a:pt x="3927" y="16691"/>
                </a:lnTo>
                <a:cubicBezTo>
                  <a:pt x="4469" y="16691"/>
                  <a:pt x="4909" y="17131"/>
                  <a:pt x="4909" y="17673"/>
                </a:cubicBezTo>
                <a:cubicBezTo>
                  <a:pt x="4909" y="17673"/>
                  <a:pt x="4909" y="19636"/>
                  <a:pt x="4909" y="19636"/>
                </a:cubicBezTo>
                <a:close/>
                <a:moveTo>
                  <a:pt x="3927" y="15709"/>
                </a:moveTo>
                <a:lnTo>
                  <a:pt x="1964" y="15709"/>
                </a:lnTo>
                <a:cubicBezTo>
                  <a:pt x="879" y="15709"/>
                  <a:pt x="0" y="16588"/>
                  <a:pt x="0" y="17673"/>
                </a:cubicBezTo>
                <a:lnTo>
                  <a:pt x="0" y="19636"/>
                </a:lnTo>
                <a:cubicBezTo>
                  <a:pt x="0" y="20721"/>
                  <a:pt x="879" y="21600"/>
                  <a:pt x="1964" y="21600"/>
                </a:cubicBezTo>
                <a:lnTo>
                  <a:pt x="3927" y="21600"/>
                </a:lnTo>
                <a:cubicBezTo>
                  <a:pt x="5012" y="21600"/>
                  <a:pt x="5891" y="20721"/>
                  <a:pt x="5891" y="19636"/>
                </a:cubicBezTo>
                <a:lnTo>
                  <a:pt x="5891" y="17673"/>
                </a:lnTo>
                <a:cubicBezTo>
                  <a:pt x="5891" y="16588"/>
                  <a:pt x="5012" y="15709"/>
                  <a:pt x="3927" y="15709"/>
                </a:cubicBezTo>
                <a:moveTo>
                  <a:pt x="2945" y="14727"/>
                </a:moveTo>
                <a:cubicBezTo>
                  <a:pt x="3217" y="14727"/>
                  <a:pt x="3436" y="14507"/>
                  <a:pt x="3436" y="14236"/>
                </a:cubicBezTo>
                <a:lnTo>
                  <a:pt x="3436" y="10800"/>
                </a:lnTo>
                <a:lnTo>
                  <a:pt x="10309" y="10800"/>
                </a:lnTo>
                <a:lnTo>
                  <a:pt x="10309" y="14236"/>
                </a:lnTo>
                <a:cubicBezTo>
                  <a:pt x="10309" y="14507"/>
                  <a:pt x="10529" y="14727"/>
                  <a:pt x="10800" y="14727"/>
                </a:cubicBezTo>
                <a:cubicBezTo>
                  <a:pt x="11071" y="14727"/>
                  <a:pt x="11291" y="14507"/>
                  <a:pt x="11291" y="14236"/>
                </a:cubicBezTo>
                <a:lnTo>
                  <a:pt x="11291" y="10800"/>
                </a:lnTo>
                <a:lnTo>
                  <a:pt x="18164" y="10800"/>
                </a:lnTo>
                <a:lnTo>
                  <a:pt x="18164" y="14236"/>
                </a:lnTo>
                <a:cubicBezTo>
                  <a:pt x="18164" y="14507"/>
                  <a:pt x="18384" y="14727"/>
                  <a:pt x="18655" y="14727"/>
                </a:cubicBezTo>
                <a:cubicBezTo>
                  <a:pt x="18926" y="14727"/>
                  <a:pt x="19145" y="14507"/>
                  <a:pt x="19145" y="14236"/>
                </a:cubicBezTo>
                <a:lnTo>
                  <a:pt x="19145" y="10309"/>
                </a:lnTo>
                <a:cubicBezTo>
                  <a:pt x="19145" y="10038"/>
                  <a:pt x="18926" y="9818"/>
                  <a:pt x="18655" y="9818"/>
                </a:cubicBezTo>
                <a:lnTo>
                  <a:pt x="11291" y="9818"/>
                </a:lnTo>
                <a:lnTo>
                  <a:pt x="11291" y="7364"/>
                </a:lnTo>
                <a:cubicBezTo>
                  <a:pt x="11291" y="7093"/>
                  <a:pt x="11071" y="6873"/>
                  <a:pt x="10800" y="6873"/>
                </a:cubicBezTo>
                <a:cubicBezTo>
                  <a:pt x="10529" y="6873"/>
                  <a:pt x="10309" y="7093"/>
                  <a:pt x="10309" y="7364"/>
                </a:cubicBezTo>
                <a:lnTo>
                  <a:pt x="10309" y="9818"/>
                </a:lnTo>
                <a:lnTo>
                  <a:pt x="2945" y="9818"/>
                </a:lnTo>
                <a:cubicBezTo>
                  <a:pt x="2674" y="9818"/>
                  <a:pt x="2455" y="10038"/>
                  <a:pt x="2455" y="10309"/>
                </a:cubicBezTo>
                <a:lnTo>
                  <a:pt x="2455" y="14236"/>
                </a:lnTo>
                <a:cubicBezTo>
                  <a:pt x="2455" y="14507"/>
                  <a:pt x="2674" y="14727"/>
                  <a:pt x="2945" y="14727"/>
                </a:cubicBezTo>
                <a:moveTo>
                  <a:pt x="8836" y="1964"/>
                </a:moveTo>
                <a:cubicBezTo>
                  <a:pt x="8836" y="1422"/>
                  <a:pt x="9276" y="982"/>
                  <a:pt x="9818" y="982"/>
                </a:cubicBezTo>
                <a:lnTo>
                  <a:pt x="11782" y="982"/>
                </a:lnTo>
                <a:cubicBezTo>
                  <a:pt x="12324" y="982"/>
                  <a:pt x="12764" y="1422"/>
                  <a:pt x="12764" y="1964"/>
                </a:cubicBezTo>
                <a:lnTo>
                  <a:pt x="12764" y="3927"/>
                </a:lnTo>
                <a:cubicBezTo>
                  <a:pt x="12764" y="4469"/>
                  <a:pt x="12324" y="4909"/>
                  <a:pt x="11782" y="4909"/>
                </a:cubicBezTo>
                <a:lnTo>
                  <a:pt x="9818" y="4909"/>
                </a:lnTo>
                <a:cubicBezTo>
                  <a:pt x="9276" y="4909"/>
                  <a:pt x="8836" y="4469"/>
                  <a:pt x="8836" y="3927"/>
                </a:cubicBezTo>
                <a:cubicBezTo>
                  <a:pt x="8836" y="3927"/>
                  <a:pt x="8836" y="1964"/>
                  <a:pt x="8836" y="1964"/>
                </a:cubicBezTo>
                <a:close/>
                <a:moveTo>
                  <a:pt x="9818" y="5891"/>
                </a:moveTo>
                <a:lnTo>
                  <a:pt x="11782" y="5891"/>
                </a:lnTo>
                <a:cubicBezTo>
                  <a:pt x="12866" y="5891"/>
                  <a:pt x="13745" y="5012"/>
                  <a:pt x="13745" y="3927"/>
                </a:cubicBezTo>
                <a:lnTo>
                  <a:pt x="13745" y="1964"/>
                </a:lnTo>
                <a:cubicBezTo>
                  <a:pt x="13745" y="879"/>
                  <a:pt x="12866" y="0"/>
                  <a:pt x="11782" y="0"/>
                </a:cubicBezTo>
                <a:lnTo>
                  <a:pt x="9818" y="0"/>
                </a:lnTo>
                <a:cubicBezTo>
                  <a:pt x="8734" y="0"/>
                  <a:pt x="7855" y="879"/>
                  <a:pt x="7855" y="1964"/>
                </a:cubicBezTo>
                <a:lnTo>
                  <a:pt x="7855" y="3927"/>
                </a:lnTo>
                <a:cubicBezTo>
                  <a:pt x="7855" y="5012"/>
                  <a:pt x="8734" y="5891"/>
                  <a:pt x="9818" y="5891"/>
                </a:cubicBezTo>
              </a:path>
            </a:pathLst>
          </a:custGeom>
          <a:solidFill>
            <a:srgbClr val="323B43"/>
          </a:solidFill>
          <a:ln w="12700">
            <a:miter lim="400000"/>
          </a:ln>
        </p:spPr>
        <p:txBody>
          <a:bodyPr lIns="36576" tIns="36576" rIns="36576" bIns="36576" anchor="ctr"/>
          <a:lstStyle/>
          <a:p>
            <a:pPr marL="0" marR="0" lvl="0" indent="0" algn="ctr" defTabSz="438785"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0" cap="none" spc="0" normalizeH="0" baseline="0" noProof="0" dirty="0">
              <a:ln>
                <a:noFill/>
              </a:ln>
              <a:solidFill>
                <a:schemeClr val="bg1"/>
              </a:solidFill>
              <a:effectLst>
                <a:outerShdw blurRad="38100" dist="12700" dir="5400000" rotWithShape="0">
                  <a:srgbClr val="000000">
                    <a:alpha val="50000"/>
                  </a:srgbClr>
                </a:outerShdw>
              </a:effectLst>
              <a:uLnTx/>
              <a:uFillTx/>
              <a:latin typeface="Arial" panose="020B0604020202020204"/>
              <a:ea typeface="Arial" panose="020B0604020202020204"/>
              <a:cs typeface="Arial" panose="020B0604020202020204"/>
              <a:sym typeface="Gill Sans"/>
            </a:endParaRPr>
          </a:p>
        </p:txBody>
      </p:sp>
      <p:sp>
        <p:nvSpPr>
          <p:cNvPr id="6" name="Shape 2539">
            <a:extLst>
              <a:ext uri="{FF2B5EF4-FFF2-40B4-BE49-F238E27FC236}">
                <a16:creationId xmlns:a16="http://schemas.microsoft.com/office/drawing/2014/main" xmlns="" id="{1C014DE1-96DF-E934-581F-07D1B79133CE}"/>
              </a:ext>
            </a:extLst>
          </p:cNvPr>
          <p:cNvSpPr/>
          <p:nvPr/>
        </p:nvSpPr>
        <p:spPr>
          <a:xfrm>
            <a:off x="10918821" y="3309492"/>
            <a:ext cx="729178" cy="729124"/>
          </a:xfrm>
          <a:custGeom>
            <a:avLst/>
            <a:gdLst/>
            <a:ahLst/>
            <a:cxnLst>
              <a:cxn ang="0">
                <a:pos x="wd2" y="hd2"/>
              </a:cxn>
              <a:cxn ang="5400000">
                <a:pos x="wd2" y="hd2"/>
              </a:cxn>
              <a:cxn ang="10800000">
                <a:pos x="wd2" y="hd2"/>
              </a:cxn>
              <a:cxn ang="16200000">
                <a:pos x="wd2" y="hd2"/>
              </a:cxn>
            </a:cxnLst>
            <a:rect l="0" t="0" r="r" b="b"/>
            <a:pathLst>
              <a:path w="21600" h="21600" extrusionOk="0">
                <a:moveTo>
                  <a:pt x="12764" y="19636"/>
                </a:moveTo>
                <a:cubicBezTo>
                  <a:pt x="12764" y="20178"/>
                  <a:pt x="12324" y="20618"/>
                  <a:pt x="11782" y="20618"/>
                </a:cubicBezTo>
                <a:lnTo>
                  <a:pt x="9818" y="20618"/>
                </a:lnTo>
                <a:cubicBezTo>
                  <a:pt x="9276" y="20618"/>
                  <a:pt x="8836" y="20178"/>
                  <a:pt x="8836" y="19636"/>
                </a:cubicBezTo>
                <a:lnTo>
                  <a:pt x="8836" y="17673"/>
                </a:lnTo>
                <a:cubicBezTo>
                  <a:pt x="8836" y="17131"/>
                  <a:pt x="9276" y="16691"/>
                  <a:pt x="9818" y="16691"/>
                </a:cubicBezTo>
                <a:lnTo>
                  <a:pt x="11782" y="16691"/>
                </a:lnTo>
                <a:cubicBezTo>
                  <a:pt x="12324" y="16691"/>
                  <a:pt x="12764" y="17131"/>
                  <a:pt x="12764" y="17673"/>
                </a:cubicBezTo>
                <a:cubicBezTo>
                  <a:pt x="12764" y="17673"/>
                  <a:pt x="12764" y="19636"/>
                  <a:pt x="12764" y="19636"/>
                </a:cubicBezTo>
                <a:close/>
                <a:moveTo>
                  <a:pt x="11782" y="15709"/>
                </a:moveTo>
                <a:lnTo>
                  <a:pt x="9818" y="15709"/>
                </a:lnTo>
                <a:cubicBezTo>
                  <a:pt x="8734" y="15709"/>
                  <a:pt x="7855" y="16588"/>
                  <a:pt x="7855" y="17673"/>
                </a:cubicBezTo>
                <a:lnTo>
                  <a:pt x="7855" y="19636"/>
                </a:lnTo>
                <a:cubicBezTo>
                  <a:pt x="7855" y="20721"/>
                  <a:pt x="8734" y="21600"/>
                  <a:pt x="9818" y="21600"/>
                </a:cubicBezTo>
                <a:lnTo>
                  <a:pt x="11782" y="21600"/>
                </a:lnTo>
                <a:cubicBezTo>
                  <a:pt x="12866" y="21600"/>
                  <a:pt x="13745" y="20721"/>
                  <a:pt x="13745" y="19636"/>
                </a:cubicBezTo>
                <a:lnTo>
                  <a:pt x="13745" y="17673"/>
                </a:lnTo>
                <a:cubicBezTo>
                  <a:pt x="13745" y="16588"/>
                  <a:pt x="12866" y="15709"/>
                  <a:pt x="11782" y="15709"/>
                </a:cubicBezTo>
                <a:moveTo>
                  <a:pt x="20618" y="19636"/>
                </a:moveTo>
                <a:cubicBezTo>
                  <a:pt x="20618" y="20178"/>
                  <a:pt x="20178" y="20618"/>
                  <a:pt x="19636" y="20618"/>
                </a:cubicBezTo>
                <a:lnTo>
                  <a:pt x="17673" y="20618"/>
                </a:lnTo>
                <a:cubicBezTo>
                  <a:pt x="17131" y="20618"/>
                  <a:pt x="16691" y="20178"/>
                  <a:pt x="16691" y="19636"/>
                </a:cubicBezTo>
                <a:lnTo>
                  <a:pt x="16691" y="17673"/>
                </a:lnTo>
                <a:cubicBezTo>
                  <a:pt x="16691" y="17131"/>
                  <a:pt x="17131" y="16691"/>
                  <a:pt x="17673" y="16691"/>
                </a:cubicBezTo>
                <a:lnTo>
                  <a:pt x="19636" y="16691"/>
                </a:lnTo>
                <a:cubicBezTo>
                  <a:pt x="20178" y="16691"/>
                  <a:pt x="20618" y="17131"/>
                  <a:pt x="20618" y="17673"/>
                </a:cubicBezTo>
                <a:cubicBezTo>
                  <a:pt x="20618" y="17673"/>
                  <a:pt x="20618" y="19636"/>
                  <a:pt x="20618" y="19636"/>
                </a:cubicBezTo>
                <a:close/>
                <a:moveTo>
                  <a:pt x="19636" y="15709"/>
                </a:moveTo>
                <a:lnTo>
                  <a:pt x="17673" y="15709"/>
                </a:lnTo>
                <a:cubicBezTo>
                  <a:pt x="16588" y="15709"/>
                  <a:pt x="15709" y="16588"/>
                  <a:pt x="15709" y="17673"/>
                </a:cubicBezTo>
                <a:lnTo>
                  <a:pt x="15709" y="19636"/>
                </a:lnTo>
                <a:cubicBezTo>
                  <a:pt x="15709" y="20721"/>
                  <a:pt x="16588" y="21600"/>
                  <a:pt x="17673" y="21600"/>
                </a:cubicBezTo>
                <a:lnTo>
                  <a:pt x="19636" y="21600"/>
                </a:lnTo>
                <a:cubicBezTo>
                  <a:pt x="20721" y="21600"/>
                  <a:pt x="21600" y="20721"/>
                  <a:pt x="21600" y="19636"/>
                </a:cubicBezTo>
                <a:lnTo>
                  <a:pt x="21600" y="17673"/>
                </a:lnTo>
                <a:cubicBezTo>
                  <a:pt x="21600" y="16588"/>
                  <a:pt x="20721" y="15709"/>
                  <a:pt x="19636" y="15709"/>
                </a:cubicBezTo>
                <a:moveTo>
                  <a:pt x="4909" y="19636"/>
                </a:moveTo>
                <a:cubicBezTo>
                  <a:pt x="4909" y="20178"/>
                  <a:pt x="4469" y="20618"/>
                  <a:pt x="3927" y="20618"/>
                </a:cubicBezTo>
                <a:lnTo>
                  <a:pt x="1964" y="20618"/>
                </a:lnTo>
                <a:cubicBezTo>
                  <a:pt x="1422" y="20618"/>
                  <a:pt x="982" y="20178"/>
                  <a:pt x="982" y="19636"/>
                </a:cubicBezTo>
                <a:lnTo>
                  <a:pt x="982" y="17673"/>
                </a:lnTo>
                <a:cubicBezTo>
                  <a:pt x="982" y="17131"/>
                  <a:pt x="1422" y="16691"/>
                  <a:pt x="1964" y="16691"/>
                </a:cubicBezTo>
                <a:lnTo>
                  <a:pt x="3927" y="16691"/>
                </a:lnTo>
                <a:cubicBezTo>
                  <a:pt x="4469" y="16691"/>
                  <a:pt x="4909" y="17131"/>
                  <a:pt x="4909" y="17673"/>
                </a:cubicBezTo>
                <a:cubicBezTo>
                  <a:pt x="4909" y="17673"/>
                  <a:pt x="4909" y="19636"/>
                  <a:pt x="4909" y="19636"/>
                </a:cubicBezTo>
                <a:close/>
                <a:moveTo>
                  <a:pt x="3927" y="15709"/>
                </a:moveTo>
                <a:lnTo>
                  <a:pt x="1964" y="15709"/>
                </a:lnTo>
                <a:cubicBezTo>
                  <a:pt x="879" y="15709"/>
                  <a:pt x="0" y="16588"/>
                  <a:pt x="0" y="17673"/>
                </a:cubicBezTo>
                <a:lnTo>
                  <a:pt x="0" y="19636"/>
                </a:lnTo>
                <a:cubicBezTo>
                  <a:pt x="0" y="20721"/>
                  <a:pt x="879" y="21600"/>
                  <a:pt x="1964" y="21600"/>
                </a:cubicBezTo>
                <a:lnTo>
                  <a:pt x="3927" y="21600"/>
                </a:lnTo>
                <a:cubicBezTo>
                  <a:pt x="5012" y="21600"/>
                  <a:pt x="5891" y="20721"/>
                  <a:pt x="5891" y="19636"/>
                </a:cubicBezTo>
                <a:lnTo>
                  <a:pt x="5891" y="17673"/>
                </a:lnTo>
                <a:cubicBezTo>
                  <a:pt x="5891" y="16588"/>
                  <a:pt x="5012" y="15709"/>
                  <a:pt x="3927" y="15709"/>
                </a:cubicBezTo>
                <a:moveTo>
                  <a:pt x="2945" y="14727"/>
                </a:moveTo>
                <a:cubicBezTo>
                  <a:pt x="3217" y="14727"/>
                  <a:pt x="3436" y="14507"/>
                  <a:pt x="3436" y="14236"/>
                </a:cubicBezTo>
                <a:lnTo>
                  <a:pt x="3436" y="10800"/>
                </a:lnTo>
                <a:lnTo>
                  <a:pt x="10309" y="10800"/>
                </a:lnTo>
                <a:lnTo>
                  <a:pt x="10309" y="14236"/>
                </a:lnTo>
                <a:cubicBezTo>
                  <a:pt x="10309" y="14507"/>
                  <a:pt x="10529" y="14727"/>
                  <a:pt x="10800" y="14727"/>
                </a:cubicBezTo>
                <a:cubicBezTo>
                  <a:pt x="11071" y="14727"/>
                  <a:pt x="11291" y="14507"/>
                  <a:pt x="11291" y="14236"/>
                </a:cubicBezTo>
                <a:lnTo>
                  <a:pt x="11291" y="10800"/>
                </a:lnTo>
                <a:lnTo>
                  <a:pt x="18164" y="10800"/>
                </a:lnTo>
                <a:lnTo>
                  <a:pt x="18164" y="14236"/>
                </a:lnTo>
                <a:cubicBezTo>
                  <a:pt x="18164" y="14507"/>
                  <a:pt x="18384" y="14727"/>
                  <a:pt x="18655" y="14727"/>
                </a:cubicBezTo>
                <a:cubicBezTo>
                  <a:pt x="18926" y="14727"/>
                  <a:pt x="19145" y="14507"/>
                  <a:pt x="19145" y="14236"/>
                </a:cubicBezTo>
                <a:lnTo>
                  <a:pt x="19145" y="10309"/>
                </a:lnTo>
                <a:cubicBezTo>
                  <a:pt x="19145" y="10038"/>
                  <a:pt x="18926" y="9818"/>
                  <a:pt x="18655" y="9818"/>
                </a:cubicBezTo>
                <a:lnTo>
                  <a:pt x="11291" y="9818"/>
                </a:lnTo>
                <a:lnTo>
                  <a:pt x="11291" y="7364"/>
                </a:lnTo>
                <a:cubicBezTo>
                  <a:pt x="11291" y="7093"/>
                  <a:pt x="11071" y="6873"/>
                  <a:pt x="10800" y="6873"/>
                </a:cubicBezTo>
                <a:cubicBezTo>
                  <a:pt x="10529" y="6873"/>
                  <a:pt x="10309" y="7093"/>
                  <a:pt x="10309" y="7364"/>
                </a:cubicBezTo>
                <a:lnTo>
                  <a:pt x="10309" y="9818"/>
                </a:lnTo>
                <a:lnTo>
                  <a:pt x="2945" y="9818"/>
                </a:lnTo>
                <a:cubicBezTo>
                  <a:pt x="2674" y="9818"/>
                  <a:pt x="2455" y="10038"/>
                  <a:pt x="2455" y="10309"/>
                </a:cubicBezTo>
                <a:lnTo>
                  <a:pt x="2455" y="14236"/>
                </a:lnTo>
                <a:cubicBezTo>
                  <a:pt x="2455" y="14507"/>
                  <a:pt x="2674" y="14727"/>
                  <a:pt x="2945" y="14727"/>
                </a:cubicBezTo>
                <a:moveTo>
                  <a:pt x="8836" y="1964"/>
                </a:moveTo>
                <a:cubicBezTo>
                  <a:pt x="8836" y="1422"/>
                  <a:pt x="9276" y="982"/>
                  <a:pt x="9818" y="982"/>
                </a:cubicBezTo>
                <a:lnTo>
                  <a:pt x="11782" y="982"/>
                </a:lnTo>
                <a:cubicBezTo>
                  <a:pt x="12324" y="982"/>
                  <a:pt x="12764" y="1422"/>
                  <a:pt x="12764" y="1964"/>
                </a:cubicBezTo>
                <a:lnTo>
                  <a:pt x="12764" y="3927"/>
                </a:lnTo>
                <a:cubicBezTo>
                  <a:pt x="12764" y="4469"/>
                  <a:pt x="12324" y="4909"/>
                  <a:pt x="11782" y="4909"/>
                </a:cubicBezTo>
                <a:lnTo>
                  <a:pt x="9818" y="4909"/>
                </a:lnTo>
                <a:cubicBezTo>
                  <a:pt x="9276" y="4909"/>
                  <a:pt x="8836" y="4469"/>
                  <a:pt x="8836" y="3927"/>
                </a:cubicBezTo>
                <a:cubicBezTo>
                  <a:pt x="8836" y="3927"/>
                  <a:pt x="8836" y="1964"/>
                  <a:pt x="8836" y="1964"/>
                </a:cubicBezTo>
                <a:close/>
                <a:moveTo>
                  <a:pt x="9818" y="5891"/>
                </a:moveTo>
                <a:lnTo>
                  <a:pt x="11782" y="5891"/>
                </a:lnTo>
                <a:cubicBezTo>
                  <a:pt x="12866" y="5891"/>
                  <a:pt x="13745" y="5012"/>
                  <a:pt x="13745" y="3927"/>
                </a:cubicBezTo>
                <a:lnTo>
                  <a:pt x="13745" y="1964"/>
                </a:lnTo>
                <a:cubicBezTo>
                  <a:pt x="13745" y="879"/>
                  <a:pt x="12866" y="0"/>
                  <a:pt x="11782" y="0"/>
                </a:cubicBezTo>
                <a:lnTo>
                  <a:pt x="9818" y="0"/>
                </a:lnTo>
                <a:cubicBezTo>
                  <a:pt x="8734" y="0"/>
                  <a:pt x="7855" y="879"/>
                  <a:pt x="7855" y="1964"/>
                </a:cubicBezTo>
                <a:lnTo>
                  <a:pt x="7855" y="3927"/>
                </a:lnTo>
                <a:cubicBezTo>
                  <a:pt x="7855" y="5012"/>
                  <a:pt x="8734" y="5891"/>
                  <a:pt x="9818" y="5891"/>
                </a:cubicBezTo>
              </a:path>
            </a:pathLst>
          </a:custGeom>
          <a:solidFill>
            <a:srgbClr val="323B43"/>
          </a:solidFill>
          <a:ln w="12700">
            <a:miter lim="400000"/>
          </a:ln>
        </p:spPr>
        <p:txBody>
          <a:bodyPr lIns="36576" tIns="36576" rIns="36576" bIns="36576" anchor="ctr"/>
          <a:lstStyle/>
          <a:p>
            <a:pPr marL="0" marR="0" lvl="0" indent="0" algn="ctr" defTabSz="438785"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0" cap="none" spc="0" normalizeH="0" baseline="0" noProof="0" dirty="0">
              <a:ln>
                <a:noFill/>
              </a:ln>
              <a:solidFill>
                <a:schemeClr val="bg1"/>
              </a:solidFill>
              <a:effectLst>
                <a:outerShdw blurRad="38100" dist="12700" dir="5400000" rotWithShape="0">
                  <a:srgbClr val="000000">
                    <a:alpha val="50000"/>
                  </a:srgbClr>
                </a:outerShdw>
              </a:effectLst>
              <a:uLnTx/>
              <a:uFillTx/>
              <a:latin typeface="Arial" panose="020B0604020202020204"/>
              <a:ea typeface="Arial" panose="020B0604020202020204"/>
              <a:cs typeface="Arial" panose="020B0604020202020204"/>
              <a:sym typeface="Gill Sans"/>
            </a:endParaRPr>
          </a:p>
        </p:txBody>
      </p:sp>
      <p:sp>
        <p:nvSpPr>
          <p:cNvPr id="7" name="Shape 2539">
            <a:extLst>
              <a:ext uri="{FF2B5EF4-FFF2-40B4-BE49-F238E27FC236}">
                <a16:creationId xmlns:a16="http://schemas.microsoft.com/office/drawing/2014/main" xmlns="" id="{FCB02960-B003-4132-13C1-9C117131A4AC}"/>
              </a:ext>
            </a:extLst>
          </p:cNvPr>
          <p:cNvSpPr/>
          <p:nvPr/>
        </p:nvSpPr>
        <p:spPr>
          <a:xfrm>
            <a:off x="16849604" y="3382860"/>
            <a:ext cx="729178" cy="729124"/>
          </a:xfrm>
          <a:custGeom>
            <a:avLst/>
            <a:gdLst/>
            <a:ahLst/>
            <a:cxnLst>
              <a:cxn ang="0">
                <a:pos x="wd2" y="hd2"/>
              </a:cxn>
              <a:cxn ang="5400000">
                <a:pos x="wd2" y="hd2"/>
              </a:cxn>
              <a:cxn ang="10800000">
                <a:pos x="wd2" y="hd2"/>
              </a:cxn>
              <a:cxn ang="16200000">
                <a:pos x="wd2" y="hd2"/>
              </a:cxn>
            </a:cxnLst>
            <a:rect l="0" t="0" r="r" b="b"/>
            <a:pathLst>
              <a:path w="21600" h="21600" extrusionOk="0">
                <a:moveTo>
                  <a:pt x="12764" y="19636"/>
                </a:moveTo>
                <a:cubicBezTo>
                  <a:pt x="12764" y="20178"/>
                  <a:pt x="12324" y="20618"/>
                  <a:pt x="11782" y="20618"/>
                </a:cubicBezTo>
                <a:lnTo>
                  <a:pt x="9818" y="20618"/>
                </a:lnTo>
                <a:cubicBezTo>
                  <a:pt x="9276" y="20618"/>
                  <a:pt x="8836" y="20178"/>
                  <a:pt x="8836" y="19636"/>
                </a:cubicBezTo>
                <a:lnTo>
                  <a:pt x="8836" y="17673"/>
                </a:lnTo>
                <a:cubicBezTo>
                  <a:pt x="8836" y="17131"/>
                  <a:pt x="9276" y="16691"/>
                  <a:pt x="9818" y="16691"/>
                </a:cubicBezTo>
                <a:lnTo>
                  <a:pt x="11782" y="16691"/>
                </a:lnTo>
                <a:cubicBezTo>
                  <a:pt x="12324" y="16691"/>
                  <a:pt x="12764" y="17131"/>
                  <a:pt x="12764" y="17673"/>
                </a:cubicBezTo>
                <a:cubicBezTo>
                  <a:pt x="12764" y="17673"/>
                  <a:pt x="12764" y="19636"/>
                  <a:pt x="12764" y="19636"/>
                </a:cubicBezTo>
                <a:close/>
                <a:moveTo>
                  <a:pt x="11782" y="15709"/>
                </a:moveTo>
                <a:lnTo>
                  <a:pt x="9818" y="15709"/>
                </a:lnTo>
                <a:cubicBezTo>
                  <a:pt x="8734" y="15709"/>
                  <a:pt x="7855" y="16588"/>
                  <a:pt x="7855" y="17673"/>
                </a:cubicBezTo>
                <a:lnTo>
                  <a:pt x="7855" y="19636"/>
                </a:lnTo>
                <a:cubicBezTo>
                  <a:pt x="7855" y="20721"/>
                  <a:pt x="8734" y="21600"/>
                  <a:pt x="9818" y="21600"/>
                </a:cubicBezTo>
                <a:lnTo>
                  <a:pt x="11782" y="21600"/>
                </a:lnTo>
                <a:cubicBezTo>
                  <a:pt x="12866" y="21600"/>
                  <a:pt x="13745" y="20721"/>
                  <a:pt x="13745" y="19636"/>
                </a:cubicBezTo>
                <a:lnTo>
                  <a:pt x="13745" y="17673"/>
                </a:lnTo>
                <a:cubicBezTo>
                  <a:pt x="13745" y="16588"/>
                  <a:pt x="12866" y="15709"/>
                  <a:pt x="11782" y="15709"/>
                </a:cubicBezTo>
                <a:moveTo>
                  <a:pt x="20618" y="19636"/>
                </a:moveTo>
                <a:cubicBezTo>
                  <a:pt x="20618" y="20178"/>
                  <a:pt x="20178" y="20618"/>
                  <a:pt x="19636" y="20618"/>
                </a:cubicBezTo>
                <a:lnTo>
                  <a:pt x="17673" y="20618"/>
                </a:lnTo>
                <a:cubicBezTo>
                  <a:pt x="17131" y="20618"/>
                  <a:pt x="16691" y="20178"/>
                  <a:pt x="16691" y="19636"/>
                </a:cubicBezTo>
                <a:lnTo>
                  <a:pt x="16691" y="17673"/>
                </a:lnTo>
                <a:cubicBezTo>
                  <a:pt x="16691" y="17131"/>
                  <a:pt x="17131" y="16691"/>
                  <a:pt x="17673" y="16691"/>
                </a:cubicBezTo>
                <a:lnTo>
                  <a:pt x="19636" y="16691"/>
                </a:lnTo>
                <a:cubicBezTo>
                  <a:pt x="20178" y="16691"/>
                  <a:pt x="20618" y="17131"/>
                  <a:pt x="20618" y="17673"/>
                </a:cubicBezTo>
                <a:cubicBezTo>
                  <a:pt x="20618" y="17673"/>
                  <a:pt x="20618" y="19636"/>
                  <a:pt x="20618" y="19636"/>
                </a:cubicBezTo>
                <a:close/>
                <a:moveTo>
                  <a:pt x="19636" y="15709"/>
                </a:moveTo>
                <a:lnTo>
                  <a:pt x="17673" y="15709"/>
                </a:lnTo>
                <a:cubicBezTo>
                  <a:pt x="16588" y="15709"/>
                  <a:pt x="15709" y="16588"/>
                  <a:pt x="15709" y="17673"/>
                </a:cubicBezTo>
                <a:lnTo>
                  <a:pt x="15709" y="19636"/>
                </a:lnTo>
                <a:cubicBezTo>
                  <a:pt x="15709" y="20721"/>
                  <a:pt x="16588" y="21600"/>
                  <a:pt x="17673" y="21600"/>
                </a:cubicBezTo>
                <a:lnTo>
                  <a:pt x="19636" y="21600"/>
                </a:lnTo>
                <a:cubicBezTo>
                  <a:pt x="20721" y="21600"/>
                  <a:pt x="21600" y="20721"/>
                  <a:pt x="21600" y="19636"/>
                </a:cubicBezTo>
                <a:lnTo>
                  <a:pt x="21600" y="17673"/>
                </a:lnTo>
                <a:cubicBezTo>
                  <a:pt x="21600" y="16588"/>
                  <a:pt x="20721" y="15709"/>
                  <a:pt x="19636" y="15709"/>
                </a:cubicBezTo>
                <a:moveTo>
                  <a:pt x="4909" y="19636"/>
                </a:moveTo>
                <a:cubicBezTo>
                  <a:pt x="4909" y="20178"/>
                  <a:pt x="4469" y="20618"/>
                  <a:pt x="3927" y="20618"/>
                </a:cubicBezTo>
                <a:lnTo>
                  <a:pt x="1964" y="20618"/>
                </a:lnTo>
                <a:cubicBezTo>
                  <a:pt x="1422" y="20618"/>
                  <a:pt x="982" y="20178"/>
                  <a:pt x="982" y="19636"/>
                </a:cubicBezTo>
                <a:lnTo>
                  <a:pt x="982" y="17673"/>
                </a:lnTo>
                <a:cubicBezTo>
                  <a:pt x="982" y="17131"/>
                  <a:pt x="1422" y="16691"/>
                  <a:pt x="1964" y="16691"/>
                </a:cubicBezTo>
                <a:lnTo>
                  <a:pt x="3927" y="16691"/>
                </a:lnTo>
                <a:cubicBezTo>
                  <a:pt x="4469" y="16691"/>
                  <a:pt x="4909" y="17131"/>
                  <a:pt x="4909" y="17673"/>
                </a:cubicBezTo>
                <a:cubicBezTo>
                  <a:pt x="4909" y="17673"/>
                  <a:pt x="4909" y="19636"/>
                  <a:pt x="4909" y="19636"/>
                </a:cubicBezTo>
                <a:close/>
                <a:moveTo>
                  <a:pt x="3927" y="15709"/>
                </a:moveTo>
                <a:lnTo>
                  <a:pt x="1964" y="15709"/>
                </a:lnTo>
                <a:cubicBezTo>
                  <a:pt x="879" y="15709"/>
                  <a:pt x="0" y="16588"/>
                  <a:pt x="0" y="17673"/>
                </a:cubicBezTo>
                <a:lnTo>
                  <a:pt x="0" y="19636"/>
                </a:lnTo>
                <a:cubicBezTo>
                  <a:pt x="0" y="20721"/>
                  <a:pt x="879" y="21600"/>
                  <a:pt x="1964" y="21600"/>
                </a:cubicBezTo>
                <a:lnTo>
                  <a:pt x="3927" y="21600"/>
                </a:lnTo>
                <a:cubicBezTo>
                  <a:pt x="5012" y="21600"/>
                  <a:pt x="5891" y="20721"/>
                  <a:pt x="5891" y="19636"/>
                </a:cubicBezTo>
                <a:lnTo>
                  <a:pt x="5891" y="17673"/>
                </a:lnTo>
                <a:cubicBezTo>
                  <a:pt x="5891" y="16588"/>
                  <a:pt x="5012" y="15709"/>
                  <a:pt x="3927" y="15709"/>
                </a:cubicBezTo>
                <a:moveTo>
                  <a:pt x="2945" y="14727"/>
                </a:moveTo>
                <a:cubicBezTo>
                  <a:pt x="3217" y="14727"/>
                  <a:pt x="3436" y="14507"/>
                  <a:pt x="3436" y="14236"/>
                </a:cubicBezTo>
                <a:lnTo>
                  <a:pt x="3436" y="10800"/>
                </a:lnTo>
                <a:lnTo>
                  <a:pt x="10309" y="10800"/>
                </a:lnTo>
                <a:lnTo>
                  <a:pt x="10309" y="14236"/>
                </a:lnTo>
                <a:cubicBezTo>
                  <a:pt x="10309" y="14507"/>
                  <a:pt x="10529" y="14727"/>
                  <a:pt x="10800" y="14727"/>
                </a:cubicBezTo>
                <a:cubicBezTo>
                  <a:pt x="11071" y="14727"/>
                  <a:pt x="11291" y="14507"/>
                  <a:pt x="11291" y="14236"/>
                </a:cubicBezTo>
                <a:lnTo>
                  <a:pt x="11291" y="10800"/>
                </a:lnTo>
                <a:lnTo>
                  <a:pt x="18164" y="10800"/>
                </a:lnTo>
                <a:lnTo>
                  <a:pt x="18164" y="14236"/>
                </a:lnTo>
                <a:cubicBezTo>
                  <a:pt x="18164" y="14507"/>
                  <a:pt x="18384" y="14727"/>
                  <a:pt x="18655" y="14727"/>
                </a:cubicBezTo>
                <a:cubicBezTo>
                  <a:pt x="18926" y="14727"/>
                  <a:pt x="19145" y="14507"/>
                  <a:pt x="19145" y="14236"/>
                </a:cubicBezTo>
                <a:lnTo>
                  <a:pt x="19145" y="10309"/>
                </a:lnTo>
                <a:cubicBezTo>
                  <a:pt x="19145" y="10038"/>
                  <a:pt x="18926" y="9818"/>
                  <a:pt x="18655" y="9818"/>
                </a:cubicBezTo>
                <a:lnTo>
                  <a:pt x="11291" y="9818"/>
                </a:lnTo>
                <a:lnTo>
                  <a:pt x="11291" y="7364"/>
                </a:lnTo>
                <a:cubicBezTo>
                  <a:pt x="11291" y="7093"/>
                  <a:pt x="11071" y="6873"/>
                  <a:pt x="10800" y="6873"/>
                </a:cubicBezTo>
                <a:cubicBezTo>
                  <a:pt x="10529" y="6873"/>
                  <a:pt x="10309" y="7093"/>
                  <a:pt x="10309" y="7364"/>
                </a:cubicBezTo>
                <a:lnTo>
                  <a:pt x="10309" y="9818"/>
                </a:lnTo>
                <a:lnTo>
                  <a:pt x="2945" y="9818"/>
                </a:lnTo>
                <a:cubicBezTo>
                  <a:pt x="2674" y="9818"/>
                  <a:pt x="2455" y="10038"/>
                  <a:pt x="2455" y="10309"/>
                </a:cubicBezTo>
                <a:lnTo>
                  <a:pt x="2455" y="14236"/>
                </a:lnTo>
                <a:cubicBezTo>
                  <a:pt x="2455" y="14507"/>
                  <a:pt x="2674" y="14727"/>
                  <a:pt x="2945" y="14727"/>
                </a:cubicBezTo>
                <a:moveTo>
                  <a:pt x="8836" y="1964"/>
                </a:moveTo>
                <a:cubicBezTo>
                  <a:pt x="8836" y="1422"/>
                  <a:pt x="9276" y="982"/>
                  <a:pt x="9818" y="982"/>
                </a:cubicBezTo>
                <a:lnTo>
                  <a:pt x="11782" y="982"/>
                </a:lnTo>
                <a:cubicBezTo>
                  <a:pt x="12324" y="982"/>
                  <a:pt x="12764" y="1422"/>
                  <a:pt x="12764" y="1964"/>
                </a:cubicBezTo>
                <a:lnTo>
                  <a:pt x="12764" y="3927"/>
                </a:lnTo>
                <a:cubicBezTo>
                  <a:pt x="12764" y="4469"/>
                  <a:pt x="12324" y="4909"/>
                  <a:pt x="11782" y="4909"/>
                </a:cubicBezTo>
                <a:lnTo>
                  <a:pt x="9818" y="4909"/>
                </a:lnTo>
                <a:cubicBezTo>
                  <a:pt x="9276" y="4909"/>
                  <a:pt x="8836" y="4469"/>
                  <a:pt x="8836" y="3927"/>
                </a:cubicBezTo>
                <a:cubicBezTo>
                  <a:pt x="8836" y="3927"/>
                  <a:pt x="8836" y="1964"/>
                  <a:pt x="8836" y="1964"/>
                </a:cubicBezTo>
                <a:close/>
                <a:moveTo>
                  <a:pt x="9818" y="5891"/>
                </a:moveTo>
                <a:lnTo>
                  <a:pt x="11782" y="5891"/>
                </a:lnTo>
                <a:cubicBezTo>
                  <a:pt x="12866" y="5891"/>
                  <a:pt x="13745" y="5012"/>
                  <a:pt x="13745" y="3927"/>
                </a:cubicBezTo>
                <a:lnTo>
                  <a:pt x="13745" y="1964"/>
                </a:lnTo>
                <a:cubicBezTo>
                  <a:pt x="13745" y="879"/>
                  <a:pt x="12866" y="0"/>
                  <a:pt x="11782" y="0"/>
                </a:cubicBezTo>
                <a:lnTo>
                  <a:pt x="9818" y="0"/>
                </a:lnTo>
                <a:cubicBezTo>
                  <a:pt x="8734" y="0"/>
                  <a:pt x="7855" y="879"/>
                  <a:pt x="7855" y="1964"/>
                </a:cubicBezTo>
                <a:lnTo>
                  <a:pt x="7855" y="3927"/>
                </a:lnTo>
                <a:cubicBezTo>
                  <a:pt x="7855" y="5012"/>
                  <a:pt x="8734" y="5891"/>
                  <a:pt x="9818" y="5891"/>
                </a:cubicBezTo>
              </a:path>
            </a:pathLst>
          </a:custGeom>
          <a:solidFill>
            <a:srgbClr val="323B43"/>
          </a:solidFill>
          <a:ln w="12700">
            <a:miter lim="400000"/>
          </a:ln>
        </p:spPr>
        <p:txBody>
          <a:bodyPr lIns="36576" tIns="36576" rIns="36576" bIns="36576" anchor="ctr"/>
          <a:lstStyle/>
          <a:p>
            <a:pPr marL="0" marR="0" lvl="0" indent="0" algn="ctr" defTabSz="438785"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0" cap="none" spc="0" normalizeH="0" baseline="0" noProof="0" dirty="0">
              <a:ln>
                <a:noFill/>
              </a:ln>
              <a:solidFill>
                <a:schemeClr val="bg1"/>
              </a:solidFill>
              <a:effectLst>
                <a:outerShdw blurRad="38100" dist="12700" dir="5400000" rotWithShape="0">
                  <a:srgbClr val="000000">
                    <a:alpha val="50000"/>
                  </a:srgbClr>
                </a:outerShdw>
              </a:effectLst>
              <a:uLnTx/>
              <a:uFillTx/>
              <a:latin typeface="Arial" panose="020B0604020202020204"/>
              <a:ea typeface="Arial" panose="020B0604020202020204"/>
              <a:cs typeface="Arial" panose="020B0604020202020204"/>
              <a:sym typeface="Gill Sans"/>
            </a:endParaRPr>
          </a:p>
        </p:txBody>
      </p:sp>
    </p:spTree>
  </p:cSld>
  <p:clrMapOvr>
    <a:masterClrMapping/>
  </p:clrMapOvr>
  <p:transition spd="slow" advClick="0" advTm="3000">
    <p:push dir="u"/>
  </p:transition>
  <mc:AlternateContent xmlns:mc="http://schemas.openxmlformats.org/markup-compatibility/2006">
    <mc:Choice xmlns:p14="http://schemas.microsoft.com/office/powerpoint/2010/main" xmlns=""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14:presetBounceEnd="50000">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14:bounceEnd="50000">
                                          <p:cBhvr additive="base">
                                            <p:cTn id="7" dur="1000" fill="hold"/>
                                            <p:tgtEl>
                                              <p:spTgt spid="2"/>
                                            </p:tgtEl>
                                            <p:attrNameLst>
                                              <p:attrName>ppt_x</p:attrName>
                                            </p:attrNameLst>
                                          </p:cBhvr>
                                          <p:tavLst>
                                            <p:tav tm="0">
                                              <p:val>
                                                <p:strVal val="#ppt_x"/>
                                              </p:val>
                                            </p:tav>
                                            <p:tav tm="100000">
                                              <p:val>
                                                <p:strVal val="#ppt_x"/>
                                              </p:val>
                                            </p:tav>
                                          </p:tavLst>
                                        </p:anim>
                                        <p:anim calcmode="lin" valueType="num" p14:bounceEnd="50000">
                                          <p:cBhvr additive="base">
                                            <p:cTn id="8" dur="1000" fill="hold"/>
                                            <p:tgtEl>
                                              <p:spTgt spid="2"/>
                                            </p:tgtEl>
                                            <p:attrNameLst>
                                              <p:attrName>ppt_y</p:attrName>
                                            </p:attrNameLst>
                                          </p:cBhvr>
                                          <p:tavLst>
                                            <p:tav tm="0">
                                              <p:val>
                                                <p:strVal val="1+#ppt_h/2"/>
                                              </p:val>
                                            </p:tav>
                                            <p:tav tm="100000">
                                              <p:val>
                                                <p:strVal val="#ppt_y"/>
                                              </p:val>
                                            </p:tav>
                                          </p:tavLst>
                                        </p:anim>
                                      </p:childTnLst>
                                    </p:cTn>
                                  </p:par>
                                  <p:par>
                                    <p:cTn id="9" presetID="22" presetClass="entr" presetSubtype="8" fill="hold" nodeType="withEffect">
                                      <p:stCondLst>
                                        <p:cond delay="750"/>
                                      </p:stCondLst>
                                      <p:childTnLst>
                                        <p:set>
                                          <p:cBhvr>
                                            <p:cTn id="10" dur="1" fill="hold">
                                              <p:stCondLst>
                                                <p:cond delay="0"/>
                                              </p:stCondLst>
                                            </p:cTn>
                                            <p:tgtEl>
                                              <p:spTgt spid="198"/>
                                            </p:tgtEl>
                                            <p:attrNameLst>
                                              <p:attrName>style.visibility</p:attrName>
                                            </p:attrNameLst>
                                          </p:cBhvr>
                                          <p:to>
                                            <p:strVal val="visible"/>
                                          </p:to>
                                        </p:set>
                                        <p:animEffect transition="in" filter="wipe(left)">
                                          <p:cBhvr>
                                            <p:cTn id="11" dur="1000"/>
                                            <p:tgtEl>
                                              <p:spTgt spid="198"/>
                                            </p:tgtEl>
                                          </p:cBhvr>
                                        </p:animEffect>
                                      </p:childTnLst>
                                    </p:cTn>
                                  </p:par>
                                  <p:par>
                                    <p:cTn id="12" presetID="10" presetClass="entr" presetSubtype="0" fill="hold" grpId="0" nodeType="withEffect">
                                      <p:stCondLst>
                                        <p:cond delay="1000"/>
                                      </p:stCondLst>
                                      <p:childTnLst>
                                        <p:set>
                                          <p:cBhvr>
                                            <p:cTn id="13" dur="1" fill="hold">
                                              <p:stCondLst>
                                                <p:cond delay="0"/>
                                              </p:stCondLst>
                                            </p:cTn>
                                            <p:tgtEl>
                                              <p:spTgt spid="203"/>
                                            </p:tgtEl>
                                            <p:attrNameLst>
                                              <p:attrName>style.visibility</p:attrName>
                                            </p:attrNameLst>
                                          </p:cBhvr>
                                          <p:to>
                                            <p:strVal val="visible"/>
                                          </p:to>
                                        </p:set>
                                        <p:animEffect transition="in" filter="fade">
                                          <p:cBhvr>
                                            <p:cTn id="14" dur="500"/>
                                            <p:tgtEl>
                                              <p:spTgt spid="203"/>
                                            </p:tgtEl>
                                          </p:cBhvr>
                                        </p:animEffect>
                                      </p:childTnLst>
                                    </p:cTn>
                                  </p:par>
                                  <p:par>
                                    <p:cTn id="15" presetID="10" presetClass="entr" presetSubtype="0" fill="hold" grpId="0" nodeType="withEffect">
                                      <p:stCondLst>
                                        <p:cond delay="1250"/>
                                      </p:stCondLst>
                                      <p:childTnLst>
                                        <p:set>
                                          <p:cBhvr>
                                            <p:cTn id="16" dur="1" fill="hold">
                                              <p:stCondLst>
                                                <p:cond delay="0"/>
                                              </p:stCondLst>
                                            </p:cTn>
                                            <p:tgtEl>
                                              <p:spTgt spid="204"/>
                                            </p:tgtEl>
                                            <p:attrNameLst>
                                              <p:attrName>style.visibility</p:attrName>
                                            </p:attrNameLst>
                                          </p:cBhvr>
                                          <p:to>
                                            <p:strVal val="visible"/>
                                          </p:to>
                                        </p:set>
                                        <p:animEffect transition="in" filter="fade">
                                          <p:cBhvr>
                                            <p:cTn id="17" dur="500"/>
                                            <p:tgtEl>
                                              <p:spTgt spid="204"/>
                                            </p:tgtEl>
                                          </p:cBhvr>
                                        </p:animEffect>
                                      </p:childTnLst>
                                    </p:cTn>
                                  </p:par>
                                  <p:par>
                                    <p:cTn id="18" presetID="10" presetClass="entr" presetSubtype="0" fill="hold" grpId="0" nodeType="withEffect">
                                      <p:stCondLst>
                                        <p:cond delay="1500"/>
                                      </p:stCondLst>
                                      <p:childTnLst>
                                        <p:set>
                                          <p:cBhvr>
                                            <p:cTn id="19" dur="1" fill="hold">
                                              <p:stCondLst>
                                                <p:cond delay="0"/>
                                              </p:stCondLst>
                                            </p:cTn>
                                            <p:tgtEl>
                                              <p:spTgt spid="205"/>
                                            </p:tgtEl>
                                            <p:attrNameLst>
                                              <p:attrName>style.visibility</p:attrName>
                                            </p:attrNameLst>
                                          </p:cBhvr>
                                          <p:to>
                                            <p:strVal val="visible"/>
                                          </p:to>
                                        </p:set>
                                        <p:animEffect transition="in" filter="fade">
                                          <p:cBhvr>
                                            <p:cTn id="20" dur="500"/>
                                            <p:tgtEl>
                                              <p:spTgt spid="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 grpId="0"/>
          <p:bldP spid="204" grpId="0"/>
          <p:bldP spid="205"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par>
                                    <p:cTn id="9" presetID="22" presetClass="entr" presetSubtype="8" fill="hold" nodeType="withEffect">
                                      <p:stCondLst>
                                        <p:cond delay="750"/>
                                      </p:stCondLst>
                                      <p:childTnLst>
                                        <p:set>
                                          <p:cBhvr>
                                            <p:cTn id="10" dur="1" fill="hold">
                                              <p:stCondLst>
                                                <p:cond delay="0"/>
                                              </p:stCondLst>
                                            </p:cTn>
                                            <p:tgtEl>
                                              <p:spTgt spid="198"/>
                                            </p:tgtEl>
                                            <p:attrNameLst>
                                              <p:attrName>style.visibility</p:attrName>
                                            </p:attrNameLst>
                                          </p:cBhvr>
                                          <p:to>
                                            <p:strVal val="visible"/>
                                          </p:to>
                                        </p:set>
                                        <p:animEffect transition="in" filter="wipe(left)">
                                          <p:cBhvr>
                                            <p:cTn id="11" dur="1000"/>
                                            <p:tgtEl>
                                              <p:spTgt spid="198"/>
                                            </p:tgtEl>
                                          </p:cBhvr>
                                        </p:animEffect>
                                      </p:childTnLst>
                                    </p:cTn>
                                  </p:par>
                                  <p:par>
                                    <p:cTn id="12" presetID="10" presetClass="entr" presetSubtype="0" fill="hold" grpId="0" nodeType="withEffect">
                                      <p:stCondLst>
                                        <p:cond delay="1000"/>
                                      </p:stCondLst>
                                      <p:childTnLst>
                                        <p:set>
                                          <p:cBhvr>
                                            <p:cTn id="13" dur="1" fill="hold">
                                              <p:stCondLst>
                                                <p:cond delay="0"/>
                                              </p:stCondLst>
                                            </p:cTn>
                                            <p:tgtEl>
                                              <p:spTgt spid="203"/>
                                            </p:tgtEl>
                                            <p:attrNameLst>
                                              <p:attrName>style.visibility</p:attrName>
                                            </p:attrNameLst>
                                          </p:cBhvr>
                                          <p:to>
                                            <p:strVal val="visible"/>
                                          </p:to>
                                        </p:set>
                                        <p:animEffect transition="in" filter="fade">
                                          <p:cBhvr>
                                            <p:cTn id="14" dur="500"/>
                                            <p:tgtEl>
                                              <p:spTgt spid="203"/>
                                            </p:tgtEl>
                                          </p:cBhvr>
                                        </p:animEffect>
                                      </p:childTnLst>
                                    </p:cTn>
                                  </p:par>
                                  <p:par>
                                    <p:cTn id="15" presetID="10" presetClass="entr" presetSubtype="0" fill="hold" grpId="0" nodeType="withEffect">
                                      <p:stCondLst>
                                        <p:cond delay="1250"/>
                                      </p:stCondLst>
                                      <p:childTnLst>
                                        <p:set>
                                          <p:cBhvr>
                                            <p:cTn id="16" dur="1" fill="hold">
                                              <p:stCondLst>
                                                <p:cond delay="0"/>
                                              </p:stCondLst>
                                            </p:cTn>
                                            <p:tgtEl>
                                              <p:spTgt spid="204"/>
                                            </p:tgtEl>
                                            <p:attrNameLst>
                                              <p:attrName>style.visibility</p:attrName>
                                            </p:attrNameLst>
                                          </p:cBhvr>
                                          <p:to>
                                            <p:strVal val="visible"/>
                                          </p:to>
                                        </p:set>
                                        <p:animEffect transition="in" filter="fade">
                                          <p:cBhvr>
                                            <p:cTn id="17" dur="500"/>
                                            <p:tgtEl>
                                              <p:spTgt spid="204"/>
                                            </p:tgtEl>
                                          </p:cBhvr>
                                        </p:animEffect>
                                      </p:childTnLst>
                                    </p:cTn>
                                  </p:par>
                                  <p:par>
                                    <p:cTn id="18" presetID="10" presetClass="entr" presetSubtype="0" fill="hold" grpId="0" nodeType="withEffect">
                                      <p:stCondLst>
                                        <p:cond delay="1500"/>
                                      </p:stCondLst>
                                      <p:childTnLst>
                                        <p:set>
                                          <p:cBhvr>
                                            <p:cTn id="19" dur="1" fill="hold">
                                              <p:stCondLst>
                                                <p:cond delay="0"/>
                                              </p:stCondLst>
                                            </p:cTn>
                                            <p:tgtEl>
                                              <p:spTgt spid="205"/>
                                            </p:tgtEl>
                                            <p:attrNameLst>
                                              <p:attrName>style.visibility</p:attrName>
                                            </p:attrNameLst>
                                          </p:cBhvr>
                                          <p:to>
                                            <p:strVal val="visible"/>
                                          </p:to>
                                        </p:set>
                                        <p:animEffect transition="in" filter="fade">
                                          <p:cBhvr>
                                            <p:cTn id="20" dur="500"/>
                                            <p:tgtEl>
                                              <p:spTgt spid="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 grpId="0"/>
          <p:bldP spid="204" grpId="0"/>
          <p:bldP spid="205" grpId="0"/>
        </p:bldLst>
      </p:timing>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图片 16"/>
          <p:cNvPicPr>
            <a:picLocks noChangeAspect="1"/>
          </p:cNvPicPr>
          <p:nvPr/>
        </p:nvPicPr>
        <p:blipFill rotWithShape="1">
          <a:blip r:embed="rId4" cstate="email"/>
          <a:srcRect/>
          <a:stretch>
            <a:fillRect/>
          </a:stretch>
        </p:blipFill>
        <p:spPr>
          <a:xfrm>
            <a:off x="166254" y="-795402"/>
            <a:ext cx="22862722" cy="7150654"/>
          </a:xfrm>
          <a:prstGeom prst="rect">
            <a:avLst/>
          </a:prstGeom>
        </p:spPr>
      </p:pic>
      <p:sp>
        <p:nvSpPr>
          <p:cNvPr id="3" name="矩形 2"/>
          <p:cNvSpPr/>
          <p:nvPr/>
        </p:nvSpPr>
        <p:spPr>
          <a:xfrm rot="16200000">
            <a:off x="10866164" y="-4471154"/>
            <a:ext cx="1465623" cy="22860001"/>
          </a:xfrm>
          <a:prstGeom prst="rect">
            <a:avLst/>
          </a:prstGeom>
          <a:solidFill>
            <a:srgbClr val="3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765300"/>
            <a:endParaRPr lang="zh-CN" altLang="en-US" sz="3475"/>
          </a:p>
        </p:txBody>
      </p:sp>
      <p:sp>
        <p:nvSpPr>
          <p:cNvPr id="4" name="文本框 3"/>
          <p:cNvSpPr txBox="1"/>
          <p:nvPr/>
        </p:nvSpPr>
        <p:spPr>
          <a:xfrm>
            <a:off x="14576547" y="6604903"/>
            <a:ext cx="8283453" cy="707886"/>
          </a:xfrm>
          <a:prstGeom prst="rect">
            <a:avLst/>
          </a:prstGeom>
          <a:noFill/>
        </p:spPr>
        <p:txBody>
          <a:bodyPr vert="horz" wrap="square" rtlCol="0">
            <a:spAutoFit/>
          </a:bodyPr>
          <a:lstStyle/>
          <a:p>
            <a:pPr algn="r"/>
            <a:r>
              <a:rPr lang="en-US" altLang="zh-CN" sz="4000" b="1" spc="600" dirty="0">
                <a:solidFill>
                  <a:schemeClr val="bg1"/>
                </a:solidFill>
              </a:rPr>
              <a:t>7. Change Assessment</a:t>
            </a:r>
            <a:endParaRPr lang="zh-CN" altLang="en-US" sz="4000" b="1" spc="600" dirty="0">
              <a:solidFill>
                <a:schemeClr val="bg1"/>
              </a:solidFill>
            </a:endParaRPr>
          </a:p>
        </p:txBody>
      </p:sp>
      <p:sp>
        <p:nvSpPr>
          <p:cNvPr id="5" name="Shape 2412"/>
          <p:cNvSpPr/>
          <p:nvPr/>
        </p:nvSpPr>
        <p:spPr>
          <a:xfrm>
            <a:off x="1417341" y="8171789"/>
            <a:ext cx="497097" cy="497070"/>
          </a:xfrm>
          <a:custGeom>
            <a:avLst/>
            <a:gdLst/>
            <a:ahLst/>
            <a:cxnLst>
              <a:cxn ang="0">
                <a:pos x="wd2" y="hd2"/>
              </a:cxn>
              <a:cxn ang="5400000">
                <a:pos x="wd2" y="hd2"/>
              </a:cxn>
              <a:cxn ang="10800000">
                <a:pos x="wd2" y="hd2"/>
              </a:cxn>
              <a:cxn ang="16200000">
                <a:pos x="wd2" y="hd2"/>
              </a:cxn>
            </a:cxnLst>
            <a:rect l="0" t="0" r="r" b="b"/>
            <a:pathLst>
              <a:path w="21600" h="21600" extrusionOk="0">
                <a:moveTo>
                  <a:pt x="20618" y="8836"/>
                </a:moveTo>
                <a:lnTo>
                  <a:pt x="982" y="8836"/>
                </a:lnTo>
                <a:lnTo>
                  <a:pt x="982" y="6873"/>
                </a:lnTo>
                <a:lnTo>
                  <a:pt x="20618" y="6873"/>
                </a:lnTo>
                <a:cubicBezTo>
                  <a:pt x="20618" y="6873"/>
                  <a:pt x="20618" y="8836"/>
                  <a:pt x="20618" y="8836"/>
                </a:cubicBezTo>
                <a:close/>
                <a:moveTo>
                  <a:pt x="18655" y="20618"/>
                </a:moveTo>
                <a:lnTo>
                  <a:pt x="2945" y="20618"/>
                </a:lnTo>
                <a:lnTo>
                  <a:pt x="2945" y="9818"/>
                </a:lnTo>
                <a:lnTo>
                  <a:pt x="18655" y="9818"/>
                </a:lnTo>
                <a:cubicBezTo>
                  <a:pt x="18655" y="9818"/>
                  <a:pt x="18655" y="20618"/>
                  <a:pt x="18655" y="20618"/>
                </a:cubicBezTo>
                <a:close/>
                <a:moveTo>
                  <a:pt x="3927" y="982"/>
                </a:moveTo>
                <a:lnTo>
                  <a:pt x="11782" y="982"/>
                </a:lnTo>
                <a:lnTo>
                  <a:pt x="11782" y="3436"/>
                </a:lnTo>
                <a:cubicBezTo>
                  <a:pt x="11782" y="3708"/>
                  <a:pt x="12002" y="3927"/>
                  <a:pt x="12273" y="3927"/>
                </a:cubicBezTo>
                <a:lnTo>
                  <a:pt x="14727" y="3927"/>
                </a:lnTo>
                <a:lnTo>
                  <a:pt x="14727" y="5891"/>
                </a:lnTo>
                <a:lnTo>
                  <a:pt x="3927" y="5891"/>
                </a:lnTo>
                <a:cubicBezTo>
                  <a:pt x="3927" y="5891"/>
                  <a:pt x="3927" y="982"/>
                  <a:pt x="3927" y="982"/>
                </a:cubicBezTo>
                <a:close/>
                <a:moveTo>
                  <a:pt x="12764" y="1473"/>
                </a:moveTo>
                <a:lnTo>
                  <a:pt x="14236" y="2945"/>
                </a:lnTo>
                <a:lnTo>
                  <a:pt x="12764" y="2945"/>
                </a:lnTo>
                <a:cubicBezTo>
                  <a:pt x="12764" y="2945"/>
                  <a:pt x="12764" y="1473"/>
                  <a:pt x="12764" y="1473"/>
                </a:cubicBezTo>
                <a:close/>
                <a:moveTo>
                  <a:pt x="17673" y="1964"/>
                </a:moveTo>
                <a:lnTo>
                  <a:pt x="17673" y="5891"/>
                </a:lnTo>
                <a:lnTo>
                  <a:pt x="15709" y="5891"/>
                </a:lnTo>
                <a:lnTo>
                  <a:pt x="15709" y="2945"/>
                </a:lnTo>
                <a:lnTo>
                  <a:pt x="14727" y="1964"/>
                </a:lnTo>
                <a:cubicBezTo>
                  <a:pt x="14727" y="1964"/>
                  <a:pt x="17673" y="1964"/>
                  <a:pt x="17673" y="1964"/>
                </a:cubicBezTo>
                <a:close/>
                <a:moveTo>
                  <a:pt x="20618" y="5891"/>
                </a:moveTo>
                <a:lnTo>
                  <a:pt x="18655" y="5891"/>
                </a:lnTo>
                <a:lnTo>
                  <a:pt x="18655" y="1964"/>
                </a:lnTo>
                <a:cubicBezTo>
                  <a:pt x="18655" y="1422"/>
                  <a:pt x="18215" y="982"/>
                  <a:pt x="17673" y="982"/>
                </a:cubicBezTo>
                <a:lnTo>
                  <a:pt x="13745" y="982"/>
                </a:lnTo>
                <a:lnTo>
                  <a:pt x="12764" y="0"/>
                </a:lnTo>
                <a:lnTo>
                  <a:pt x="3927" y="0"/>
                </a:lnTo>
                <a:cubicBezTo>
                  <a:pt x="3385" y="0"/>
                  <a:pt x="2945" y="440"/>
                  <a:pt x="2945" y="982"/>
                </a:cubicBezTo>
                <a:lnTo>
                  <a:pt x="2945" y="5891"/>
                </a:lnTo>
                <a:lnTo>
                  <a:pt x="982" y="5891"/>
                </a:lnTo>
                <a:cubicBezTo>
                  <a:pt x="440" y="5891"/>
                  <a:pt x="0" y="6331"/>
                  <a:pt x="0" y="6873"/>
                </a:cubicBezTo>
                <a:lnTo>
                  <a:pt x="0" y="8836"/>
                </a:lnTo>
                <a:cubicBezTo>
                  <a:pt x="0" y="9379"/>
                  <a:pt x="440" y="9818"/>
                  <a:pt x="982" y="9818"/>
                </a:cubicBezTo>
                <a:lnTo>
                  <a:pt x="1964" y="9818"/>
                </a:lnTo>
                <a:lnTo>
                  <a:pt x="1964" y="20618"/>
                </a:lnTo>
                <a:cubicBezTo>
                  <a:pt x="1964" y="21160"/>
                  <a:pt x="2403" y="21600"/>
                  <a:pt x="2945" y="21600"/>
                </a:cubicBezTo>
                <a:lnTo>
                  <a:pt x="18655" y="21600"/>
                </a:lnTo>
                <a:cubicBezTo>
                  <a:pt x="19197" y="21600"/>
                  <a:pt x="19636" y="21160"/>
                  <a:pt x="19636" y="20618"/>
                </a:cubicBezTo>
                <a:lnTo>
                  <a:pt x="19636" y="9818"/>
                </a:lnTo>
                <a:lnTo>
                  <a:pt x="20618" y="9818"/>
                </a:lnTo>
                <a:cubicBezTo>
                  <a:pt x="21160" y="9818"/>
                  <a:pt x="21600" y="9379"/>
                  <a:pt x="21600" y="8836"/>
                </a:cubicBezTo>
                <a:lnTo>
                  <a:pt x="21600" y="6873"/>
                </a:lnTo>
                <a:cubicBezTo>
                  <a:pt x="21600" y="6331"/>
                  <a:pt x="21160" y="5891"/>
                  <a:pt x="20618" y="5891"/>
                </a:cubicBezTo>
                <a:moveTo>
                  <a:pt x="7855" y="12763"/>
                </a:moveTo>
                <a:lnTo>
                  <a:pt x="13745" y="12763"/>
                </a:lnTo>
                <a:lnTo>
                  <a:pt x="13745" y="13745"/>
                </a:lnTo>
                <a:lnTo>
                  <a:pt x="7855" y="13745"/>
                </a:lnTo>
                <a:cubicBezTo>
                  <a:pt x="7855" y="13745"/>
                  <a:pt x="7855" y="12763"/>
                  <a:pt x="7855" y="12763"/>
                </a:cubicBezTo>
                <a:close/>
                <a:moveTo>
                  <a:pt x="7855" y="14727"/>
                </a:moveTo>
                <a:lnTo>
                  <a:pt x="13745" y="14727"/>
                </a:lnTo>
                <a:cubicBezTo>
                  <a:pt x="14287" y="14727"/>
                  <a:pt x="14727" y="14287"/>
                  <a:pt x="14727" y="13745"/>
                </a:cubicBezTo>
                <a:lnTo>
                  <a:pt x="14727" y="12763"/>
                </a:lnTo>
                <a:cubicBezTo>
                  <a:pt x="14727" y="12221"/>
                  <a:pt x="14287" y="11782"/>
                  <a:pt x="13745" y="11782"/>
                </a:cubicBezTo>
                <a:lnTo>
                  <a:pt x="7855" y="11782"/>
                </a:lnTo>
                <a:cubicBezTo>
                  <a:pt x="7313" y="11782"/>
                  <a:pt x="6873" y="12221"/>
                  <a:pt x="6873" y="12763"/>
                </a:cubicBezTo>
                <a:lnTo>
                  <a:pt x="6873" y="13745"/>
                </a:lnTo>
                <a:cubicBezTo>
                  <a:pt x="6873" y="14287"/>
                  <a:pt x="7313" y="14727"/>
                  <a:pt x="7855" y="14727"/>
                </a:cubicBezTo>
              </a:path>
            </a:pathLst>
          </a:custGeom>
          <a:solidFill>
            <a:schemeClr val="tx1">
              <a:lumMod val="65000"/>
              <a:lumOff val="35000"/>
            </a:schemeClr>
          </a:solidFill>
          <a:ln w="12700">
            <a:miter lim="400000"/>
          </a:ln>
        </p:spPr>
        <p:txBody>
          <a:bodyPr lIns="36576" tIns="36576" rIns="36576" bIns="36576" anchor="ctr"/>
          <a:lstStyle/>
          <a:p>
            <a:pPr algn="ctr" defTabSz="438785">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latin typeface="Arial" panose="020B0604020202020204"/>
              <a:ea typeface="Arial" panose="020B0604020202020204"/>
              <a:cs typeface="Arial" panose="020B0604020202020204"/>
            </a:endParaRPr>
          </a:p>
        </p:txBody>
      </p:sp>
      <p:sp>
        <p:nvSpPr>
          <p:cNvPr id="8" name="Shape 2438"/>
          <p:cNvSpPr/>
          <p:nvPr/>
        </p:nvSpPr>
        <p:spPr>
          <a:xfrm>
            <a:off x="12403358" y="8277010"/>
            <a:ext cx="497097" cy="451871"/>
          </a:xfrm>
          <a:custGeom>
            <a:avLst/>
            <a:gdLst/>
            <a:ahLst/>
            <a:cxnLst>
              <a:cxn ang="0">
                <a:pos x="wd2" y="hd2"/>
              </a:cxn>
              <a:cxn ang="5400000">
                <a:pos x="wd2" y="hd2"/>
              </a:cxn>
              <a:cxn ang="10800000">
                <a:pos x="wd2" y="hd2"/>
              </a:cxn>
              <a:cxn ang="16200000">
                <a:pos x="wd2" y="hd2"/>
              </a:cxn>
            </a:cxnLst>
            <a:rect l="0" t="0" r="r" b="b"/>
            <a:pathLst>
              <a:path w="21600" h="21600" extrusionOk="0">
                <a:moveTo>
                  <a:pt x="7364" y="14040"/>
                </a:moveTo>
                <a:lnTo>
                  <a:pt x="14236" y="14040"/>
                </a:lnTo>
                <a:cubicBezTo>
                  <a:pt x="14507" y="14040"/>
                  <a:pt x="14727" y="13799"/>
                  <a:pt x="14727" y="13500"/>
                </a:cubicBezTo>
                <a:cubicBezTo>
                  <a:pt x="14727" y="13202"/>
                  <a:pt x="14507" y="12960"/>
                  <a:pt x="14236" y="12960"/>
                </a:cubicBezTo>
                <a:lnTo>
                  <a:pt x="7364" y="12960"/>
                </a:lnTo>
                <a:cubicBezTo>
                  <a:pt x="7093" y="12960"/>
                  <a:pt x="6873" y="13202"/>
                  <a:pt x="6873" y="13500"/>
                </a:cubicBezTo>
                <a:cubicBezTo>
                  <a:pt x="6873" y="13799"/>
                  <a:pt x="7093" y="14040"/>
                  <a:pt x="7364" y="14040"/>
                </a:cubicBezTo>
                <a:moveTo>
                  <a:pt x="7364" y="11880"/>
                </a:moveTo>
                <a:lnTo>
                  <a:pt x="18164" y="11880"/>
                </a:lnTo>
                <a:cubicBezTo>
                  <a:pt x="18434" y="11880"/>
                  <a:pt x="18655" y="11639"/>
                  <a:pt x="18655" y="11340"/>
                </a:cubicBezTo>
                <a:cubicBezTo>
                  <a:pt x="18655" y="11042"/>
                  <a:pt x="18434" y="10800"/>
                  <a:pt x="18164" y="10800"/>
                </a:cubicBezTo>
                <a:lnTo>
                  <a:pt x="7364" y="10800"/>
                </a:lnTo>
                <a:cubicBezTo>
                  <a:pt x="7093" y="10800"/>
                  <a:pt x="6873" y="11042"/>
                  <a:pt x="6873" y="11340"/>
                </a:cubicBezTo>
                <a:cubicBezTo>
                  <a:pt x="6873" y="11639"/>
                  <a:pt x="7093" y="11880"/>
                  <a:pt x="7364" y="11880"/>
                </a:cubicBezTo>
                <a:moveTo>
                  <a:pt x="20618" y="19440"/>
                </a:moveTo>
                <a:lnTo>
                  <a:pt x="18605" y="19440"/>
                </a:lnTo>
                <a:cubicBezTo>
                  <a:pt x="18378" y="18208"/>
                  <a:pt x="17387" y="17280"/>
                  <a:pt x="16200" y="17280"/>
                </a:cubicBezTo>
                <a:cubicBezTo>
                  <a:pt x="15013" y="17280"/>
                  <a:pt x="14022" y="18208"/>
                  <a:pt x="13795" y="19440"/>
                </a:cubicBezTo>
                <a:lnTo>
                  <a:pt x="11732" y="19440"/>
                </a:lnTo>
                <a:cubicBezTo>
                  <a:pt x="11505" y="18208"/>
                  <a:pt x="10515" y="17280"/>
                  <a:pt x="9327" y="17280"/>
                </a:cubicBezTo>
                <a:cubicBezTo>
                  <a:pt x="8140" y="17280"/>
                  <a:pt x="7150" y="18208"/>
                  <a:pt x="6922" y="19440"/>
                </a:cubicBezTo>
                <a:lnTo>
                  <a:pt x="4909" y="19440"/>
                </a:lnTo>
                <a:lnTo>
                  <a:pt x="4909" y="5400"/>
                </a:lnTo>
                <a:lnTo>
                  <a:pt x="20618" y="5400"/>
                </a:lnTo>
                <a:cubicBezTo>
                  <a:pt x="20618" y="5400"/>
                  <a:pt x="20618" y="19440"/>
                  <a:pt x="20618" y="19440"/>
                </a:cubicBezTo>
                <a:close/>
                <a:moveTo>
                  <a:pt x="20618" y="4320"/>
                </a:moveTo>
                <a:lnTo>
                  <a:pt x="4909" y="4320"/>
                </a:lnTo>
                <a:cubicBezTo>
                  <a:pt x="4367" y="4320"/>
                  <a:pt x="3927" y="4804"/>
                  <a:pt x="3927" y="5400"/>
                </a:cubicBezTo>
                <a:lnTo>
                  <a:pt x="3927" y="19440"/>
                </a:lnTo>
                <a:cubicBezTo>
                  <a:pt x="3927" y="20036"/>
                  <a:pt x="4367" y="20520"/>
                  <a:pt x="4909" y="20520"/>
                </a:cubicBezTo>
                <a:lnTo>
                  <a:pt x="7364" y="20520"/>
                </a:lnTo>
                <a:cubicBezTo>
                  <a:pt x="7634" y="20520"/>
                  <a:pt x="7855" y="20279"/>
                  <a:pt x="7855" y="19980"/>
                </a:cubicBezTo>
                <a:cubicBezTo>
                  <a:pt x="7855" y="19085"/>
                  <a:pt x="8514" y="18360"/>
                  <a:pt x="9327" y="18360"/>
                </a:cubicBezTo>
                <a:cubicBezTo>
                  <a:pt x="10141" y="18360"/>
                  <a:pt x="10800" y="19085"/>
                  <a:pt x="10800" y="19980"/>
                </a:cubicBezTo>
                <a:cubicBezTo>
                  <a:pt x="10800" y="20279"/>
                  <a:pt x="11020" y="20520"/>
                  <a:pt x="11291" y="20520"/>
                </a:cubicBezTo>
                <a:lnTo>
                  <a:pt x="14236" y="20520"/>
                </a:lnTo>
                <a:cubicBezTo>
                  <a:pt x="14507" y="20520"/>
                  <a:pt x="14727" y="20279"/>
                  <a:pt x="14727" y="19980"/>
                </a:cubicBezTo>
                <a:cubicBezTo>
                  <a:pt x="14727" y="19085"/>
                  <a:pt x="15386" y="18360"/>
                  <a:pt x="16200" y="18360"/>
                </a:cubicBezTo>
                <a:cubicBezTo>
                  <a:pt x="17014" y="18360"/>
                  <a:pt x="17673" y="19085"/>
                  <a:pt x="17673" y="19980"/>
                </a:cubicBezTo>
                <a:cubicBezTo>
                  <a:pt x="17673" y="20279"/>
                  <a:pt x="17893" y="20520"/>
                  <a:pt x="18164" y="20520"/>
                </a:cubicBezTo>
                <a:lnTo>
                  <a:pt x="20618" y="20520"/>
                </a:lnTo>
                <a:cubicBezTo>
                  <a:pt x="21160" y="20520"/>
                  <a:pt x="21600" y="20036"/>
                  <a:pt x="21600" y="19440"/>
                </a:cubicBezTo>
                <a:lnTo>
                  <a:pt x="21600" y="5400"/>
                </a:lnTo>
                <a:cubicBezTo>
                  <a:pt x="21600" y="4804"/>
                  <a:pt x="21160" y="4320"/>
                  <a:pt x="20618" y="4320"/>
                </a:cubicBezTo>
                <a:moveTo>
                  <a:pt x="7364" y="9720"/>
                </a:moveTo>
                <a:lnTo>
                  <a:pt x="18164" y="9720"/>
                </a:lnTo>
                <a:cubicBezTo>
                  <a:pt x="18434" y="9720"/>
                  <a:pt x="18655" y="9479"/>
                  <a:pt x="18655" y="9180"/>
                </a:cubicBezTo>
                <a:cubicBezTo>
                  <a:pt x="18655" y="8882"/>
                  <a:pt x="18434" y="8640"/>
                  <a:pt x="18164" y="8640"/>
                </a:cubicBezTo>
                <a:lnTo>
                  <a:pt x="7364" y="8640"/>
                </a:lnTo>
                <a:cubicBezTo>
                  <a:pt x="7093" y="8640"/>
                  <a:pt x="6873" y="8882"/>
                  <a:pt x="6873" y="9180"/>
                </a:cubicBezTo>
                <a:cubicBezTo>
                  <a:pt x="6873" y="9479"/>
                  <a:pt x="7093" y="9720"/>
                  <a:pt x="7364" y="9720"/>
                </a:cubicBezTo>
                <a:moveTo>
                  <a:pt x="9327" y="19440"/>
                </a:moveTo>
                <a:cubicBezTo>
                  <a:pt x="9056" y="19440"/>
                  <a:pt x="8836" y="19682"/>
                  <a:pt x="8836" y="19980"/>
                </a:cubicBezTo>
                <a:lnTo>
                  <a:pt x="8836" y="21060"/>
                </a:lnTo>
                <a:cubicBezTo>
                  <a:pt x="8836" y="21359"/>
                  <a:pt x="9056" y="21600"/>
                  <a:pt x="9327" y="21600"/>
                </a:cubicBezTo>
                <a:cubicBezTo>
                  <a:pt x="9598" y="21600"/>
                  <a:pt x="9818" y="21359"/>
                  <a:pt x="9818" y="21060"/>
                </a:cubicBezTo>
                <a:lnTo>
                  <a:pt x="9818" y="19980"/>
                </a:lnTo>
                <a:cubicBezTo>
                  <a:pt x="9818" y="19682"/>
                  <a:pt x="9598" y="19440"/>
                  <a:pt x="9327" y="19440"/>
                </a:cubicBezTo>
                <a:moveTo>
                  <a:pt x="2455" y="15120"/>
                </a:moveTo>
                <a:lnTo>
                  <a:pt x="982" y="15120"/>
                </a:lnTo>
                <a:lnTo>
                  <a:pt x="982" y="1080"/>
                </a:lnTo>
                <a:lnTo>
                  <a:pt x="16691" y="1080"/>
                </a:lnTo>
                <a:lnTo>
                  <a:pt x="16691" y="2700"/>
                </a:lnTo>
                <a:cubicBezTo>
                  <a:pt x="16691" y="2999"/>
                  <a:pt x="16911" y="3240"/>
                  <a:pt x="17182" y="3240"/>
                </a:cubicBezTo>
                <a:cubicBezTo>
                  <a:pt x="17453" y="3240"/>
                  <a:pt x="17673" y="2999"/>
                  <a:pt x="17673" y="2700"/>
                </a:cubicBezTo>
                <a:lnTo>
                  <a:pt x="17673" y="1080"/>
                </a:lnTo>
                <a:cubicBezTo>
                  <a:pt x="17673" y="484"/>
                  <a:pt x="17233" y="0"/>
                  <a:pt x="16691" y="0"/>
                </a:cubicBezTo>
                <a:lnTo>
                  <a:pt x="982" y="0"/>
                </a:lnTo>
                <a:cubicBezTo>
                  <a:pt x="440" y="0"/>
                  <a:pt x="0" y="484"/>
                  <a:pt x="0" y="1080"/>
                </a:cubicBezTo>
                <a:lnTo>
                  <a:pt x="0" y="15120"/>
                </a:lnTo>
                <a:cubicBezTo>
                  <a:pt x="0" y="15716"/>
                  <a:pt x="440" y="16201"/>
                  <a:pt x="982" y="16201"/>
                </a:cubicBezTo>
                <a:lnTo>
                  <a:pt x="2455" y="16201"/>
                </a:lnTo>
                <a:cubicBezTo>
                  <a:pt x="2725" y="16201"/>
                  <a:pt x="2945" y="15959"/>
                  <a:pt x="2945" y="15660"/>
                </a:cubicBezTo>
                <a:cubicBezTo>
                  <a:pt x="2945" y="15362"/>
                  <a:pt x="2725" y="15120"/>
                  <a:pt x="2455" y="15120"/>
                </a:cubicBezTo>
                <a:moveTo>
                  <a:pt x="16200" y="19440"/>
                </a:moveTo>
                <a:cubicBezTo>
                  <a:pt x="15929" y="19440"/>
                  <a:pt x="15709" y="19682"/>
                  <a:pt x="15709" y="19980"/>
                </a:cubicBezTo>
                <a:lnTo>
                  <a:pt x="15709" y="21060"/>
                </a:lnTo>
                <a:cubicBezTo>
                  <a:pt x="15709" y="21359"/>
                  <a:pt x="15929" y="21600"/>
                  <a:pt x="16200" y="21600"/>
                </a:cubicBezTo>
                <a:cubicBezTo>
                  <a:pt x="16471" y="21600"/>
                  <a:pt x="16691" y="21359"/>
                  <a:pt x="16691" y="21060"/>
                </a:cubicBezTo>
                <a:lnTo>
                  <a:pt x="16691" y="19980"/>
                </a:lnTo>
                <a:cubicBezTo>
                  <a:pt x="16691" y="19682"/>
                  <a:pt x="16471" y="19440"/>
                  <a:pt x="16200" y="19440"/>
                </a:cubicBezTo>
              </a:path>
            </a:pathLst>
          </a:custGeom>
          <a:solidFill>
            <a:schemeClr val="tx1">
              <a:lumMod val="65000"/>
              <a:lumOff val="35000"/>
            </a:schemeClr>
          </a:solidFill>
          <a:ln w="12700">
            <a:miter lim="400000"/>
          </a:ln>
        </p:spPr>
        <p:txBody>
          <a:bodyPr lIns="36576" tIns="36576" rIns="36576" bIns="36576" anchor="ctr"/>
          <a:lstStyle/>
          <a:p>
            <a:pPr algn="ctr" defTabSz="438785">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a:latin typeface="Arial" panose="020B0604020202020204"/>
              <a:ea typeface="Arial" panose="020B0604020202020204"/>
              <a:cs typeface="Arial" panose="020B0604020202020204"/>
            </a:endParaRPr>
          </a:p>
        </p:txBody>
      </p:sp>
      <p:sp>
        <p:nvSpPr>
          <p:cNvPr id="9" name="MH_Entry_1">
            <a:hlinkClick r:id="rId5" action="ppaction://hlinksldjump"/>
          </p:cNvPr>
          <p:cNvSpPr>
            <a:spLocks noChangeArrowheads="1"/>
          </p:cNvSpPr>
          <p:nvPr>
            <p:custDataLst>
              <p:tags r:id="rId1"/>
            </p:custDataLst>
          </p:nvPr>
        </p:nvSpPr>
        <p:spPr bwMode="auto">
          <a:xfrm>
            <a:off x="2256198" y="7815401"/>
            <a:ext cx="9572761"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3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Outcome - good for the organization</a:t>
            </a:r>
            <a:endParaRPr lang="zh-CN" altLang="en-US" sz="3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0" name="矩形 9"/>
          <p:cNvSpPr/>
          <p:nvPr/>
        </p:nvSpPr>
        <p:spPr>
          <a:xfrm>
            <a:off x="1914438" y="9080089"/>
            <a:ext cx="8599402" cy="2446182"/>
          </a:xfrm>
          <a:prstGeom prst="rect">
            <a:avLst/>
          </a:prstGeom>
        </p:spPr>
        <p:txBody>
          <a:bodyPr wrap="square">
            <a:spAutoFit/>
          </a:bodyPr>
          <a:lstStyle/>
          <a:p>
            <a:pPr marL="342900" indent="-342900">
              <a:lnSpc>
                <a:spcPct val="130000"/>
              </a:lnSpc>
              <a:buFont typeface="Arial" panose="020B0604020202020204" pitchFamily="34" charset="0"/>
              <a:buChar char="•"/>
            </a:pPr>
            <a:r>
              <a:rPr lang="en-US" altLang="zh-CN" sz="2400" dirty="0">
                <a:latin typeface="微软雅黑" panose="020B0503020204020204" pitchFamily="34" charset="-122"/>
                <a:ea typeface="微软雅黑" panose="020B0503020204020204" pitchFamily="34" charset="-122"/>
              </a:rPr>
              <a:t>Currently, Walmart, as an omni-channel retailer, has established enough distribution centers to maintain product supply throughout each region. The new supply chain management is highly integrated and supports online sales (Strauss-Wieder, 2023).</a:t>
            </a:r>
          </a:p>
        </p:txBody>
      </p:sp>
      <p:sp>
        <p:nvSpPr>
          <p:cNvPr id="11" name="MH_Entry_1">
            <a:hlinkClick r:id="rId5" action="ppaction://hlinksldjump"/>
          </p:cNvPr>
          <p:cNvSpPr>
            <a:spLocks noChangeArrowheads="1"/>
          </p:cNvSpPr>
          <p:nvPr>
            <p:custDataLst>
              <p:tags r:id="rId2"/>
            </p:custDataLst>
          </p:nvPr>
        </p:nvSpPr>
        <p:spPr bwMode="auto">
          <a:xfrm>
            <a:off x="13054116" y="7847744"/>
            <a:ext cx="9572761"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3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Process - loss of agility</a:t>
            </a:r>
            <a:endParaRPr lang="zh-CN" altLang="en-US" sz="3200" b="1"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 name="矩形 11"/>
          <p:cNvSpPr/>
          <p:nvPr/>
        </p:nvSpPr>
        <p:spPr>
          <a:xfrm>
            <a:off x="12140434" y="9024113"/>
            <a:ext cx="9912044" cy="2926314"/>
          </a:xfrm>
          <a:prstGeom prst="rect">
            <a:avLst/>
          </a:prstGeom>
        </p:spPr>
        <p:txBody>
          <a:bodyPr wrap="square">
            <a:spAutoFit/>
          </a:bodyPr>
          <a:lstStyle/>
          <a:p>
            <a:pPr marL="342900" indent="-342900">
              <a:lnSpc>
                <a:spcPct val="130000"/>
              </a:lnSpc>
              <a:buFont typeface="Arial" panose="020B0604020202020204" pitchFamily="34" charset="0"/>
              <a:buChar char="•"/>
            </a:pPr>
            <a:r>
              <a:rPr lang="en-US" altLang="zh-CN" sz="2400" dirty="0">
                <a:latin typeface="微软雅黑" panose="020B0503020204020204" pitchFamily="34" charset="-122"/>
                <a:ea typeface="微软雅黑" panose="020B0503020204020204" pitchFamily="34" charset="-122"/>
              </a:rPr>
              <a:t>Wal-Mart puts a lot of emphasis on refreezing, which means that the organization may lose agility (</a:t>
            </a:r>
            <a:r>
              <a:rPr lang="en-US" altLang="zh-CN" sz="2400" dirty="0" err="1">
                <a:latin typeface="微软雅黑" panose="020B0503020204020204" pitchFamily="34" charset="-122"/>
                <a:ea typeface="微软雅黑" panose="020B0503020204020204" pitchFamily="34" charset="-122"/>
              </a:rPr>
              <a:t>Roosmalen</a:t>
            </a:r>
            <a:r>
              <a:rPr lang="en-US" altLang="zh-CN" sz="2400" dirty="0">
                <a:latin typeface="微软雅黑" panose="020B0503020204020204" pitchFamily="34" charset="-122"/>
                <a:ea typeface="微软雅黑" panose="020B0503020204020204" pitchFamily="34" charset="-122"/>
              </a:rPr>
              <a:t> &amp; </a:t>
            </a:r>
            <a:r>
              <a:rPr lang="en-US" altLang="zh-CN" sz="2400" dirty="0" err="1">
                <a:latin typeface="微软雅黑" panose="020B0503020204020204" pitchFamily="34" charset="-122"/>
                <a:ea typeface="微软雅黑" panose="020B0503020204020204" pitchFamily="34" charset="-122"/>
              </a:rPr>
              <a:t>Hoppenbrouwers</a:t>
            </a:r>
            <a:r>
              <a:rPr lang="en-US" altLang="zh-CN" sz="2400" dirty="0">
                <a:latin typeface="微软雅黑" panose="020B0503020204020204" pitchFamily="34" charset="-122"/>
                <a:ea typeface="微软雅黑" panose="020B0503020204020204" pitchFamily="34" charset="-122"/>
              </a:rPr>
              <a:t>, 2008).</a:t>
            </a:r>
          </a:p>
          <a:p>
            <a:pPr marL="342900" indent="-342900">
              <a:lnSpc>
                <a:spcPct val="130000"/>
              </a:lnSpc>
              <a:buFont typeface="Arial" panose="020B0604020202020204" pitchFamily="34" charset="0"/>
              <a:buChar char="•"/>
            </a:pPr>
            <a:r>
              <a:rPr lang="en-US" altLang="zh-CN" sz="2400" dirty="0">
                <a:latin typeface="微软雅黑" panose="020B0503020204020204" pitchFamily="34" charset="-122"/>
                <a:ea typeface="微软雅黑" panose="020B0503020204020204" pitchFamily="34" charset="-122"/>
              </a:rPr>
              <a:t>To overcome this problem, Walmart can increase agility by improving employee engagement and ensuring that employees’ characteristics and roles are matched with each other.</a:t>
            </a:r>
          </a:p>
        </p:txBody>
      </p:sp>
    </p:spTree>
  </p:cSld>
  <p:clrMapOvr>
    <a:masterClrMapping/>
  </p:clrMapOvr>
  <p:transition spd="slow" advClick="0" advTm="1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80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ppt_w</p:attrName>
                                        </p:attrNameLst>
                                      </p:cBhvr>
                                      <p:tavLst>
                                        <p:tav tm="0">
                                          <p:val>
                                            <p:fltVal val="0"/>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anim calcmode="lin" valueType="num">
                                      <p:cBhvr>
                                        <p:cTn id="15" dur="500" fill="hold"/>
                                        <p:tgtEl>
                                          <p:spTgt spid="8"/>
                                        </p:tgtEl>
                                        <p:attrNameLst>
                                          <p:attrName>style.rotation</p:attrName>
                                        </p:attrNameLst>
                                      </p:cBhvr>
                                      <p:tavLst>
                                        <p:tav tm="0">
                                          <p:val>
                                            <p:fltVal val="360"/>
                                          </p:val>
                                        </p:tav>
                                        <p:tav tm="100000">
                                          <p:val>
                                            <p:fltVal val="0"/>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3" cstate="email"/>
          <a:stretch>
            <a:fillRect/>
          </a:stretch>
        </p:blipFill>
        <p:spPr>
          <a:xfrm>
            <a:off x="11700263" y="0"/>
            <a:ext cx="14912340" cy="12801600"/>
          </a:xfrm>
          <a:prstGeom prst="rect">
            <a:avLst/>
          </a:prstGeom>
        </p:spPr>
      </p:pic>
      <p:sp>
        <p:nvSpPr>
          <p:cNvPr id="2" name="MH_Entry_1">
            <a:hlinkClick r:id="rId4" action="ppaction://hlinksldjump"/>
          </p:cNvPr>
          <p:cNvSpPr>
            <a:spLocks noChangeArrowheads="1"/>
          </p:cNvSpPr>
          <p:nvPr>
            <p:custDataLst>
              <p:tags r:id="rId1"/>
            </p:custDataLst>
          </p:nvPr>
        </p:nvSpPr>
        <p:spPr bwMode="auto">
          <a:xfrm>
            <a:off x="486697" y="1863725"/>
            <a:ext cx="9572761" cy="1140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nSpc>
                <a:spcPct val="130000"/>
              </a:lnSpc>
              <a:spcBef>
                <a:spcPct val="0"/>
              </a:spcBef>
              <a:buNone/>
            </a:pPr>
            <a:r>
              <a:rPr lang="en-US" altLang="zh-CN" sz="4400" b="1" dirty="0">
                <a:solidFill>
                  <a:srgbClr val="0070C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8. Conclusion </a:t>
            </a:r>
            <a:endParaRPr lang="zh-CN" altLang="en-US" sz="4400" b="1" dirty="0">
              <a:solidFill>
                <a:srgbClr val="0070C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 name="矩形 3"/>
          <p:cNvSpPr/>
          <p:nvPr/>
        </p:nvSpPr>
        <p:spPr>
          <a:xfrm>
            <a:off x="486697" y="4703401"/>
            <a:ext cx="9744697" cy="6199454"/>
          </a:xfrm>
          <a:prstGeom prst="rect">
            <a:avLst/>
          </a:prstGeom>
        </p:spPr>
        <p:txBody>
          <a:bodyPr wrap="square">
            <a:spAutoFit/>
          </a:bodyPr>
          <a:lstStyle/>
          <a:p>
            <a:pPr marL="457200" indent="-457200">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By rationally analyzing the internal and external environment and overcoming resistance to change, Wal-Mart has created a favorable environment for change. </a:t>
            </a:r>
          </a:p>
          <a:p>
            <a:pPr marL="457200" indent="-457200">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During the change process, Wal-Mart paid attention to the communication with employees and enhanced the sense of participation. It made the reform go smoothly. </a:t>
            </a:r>
          </a:p>
          <a:p>
            <a:pPr marL="457200" indent="-457200">
              <a:lnSpc>
                <a:spcPct val="130000"/>
              </a:lnSpc>
              <a:buFont typeface="Arial" panose="020B0604020202020204" pitchFamily="34" charset="0"/>
              <a:buChar char="•"/>
            </a:pPr>
            <a:r>
              <a:rPr lang="en-US" altLang="zh-CN" sz="2800" dirty="0">
                <a:latin typeface="微软雅黑" panose="020B0503020204020204" pitchFamily="34" charset="-122"/>
                <a:ea typeface="微软雅黑" panose="020B0503020204020204" pitchFamily="34" charset="-122"/>
              </a:rPr>
              <a:t>In the post-change evaluation, the change process and the operating results since the change are appropriate evaluation tools.</a:t>
            </a:r>
          </a:p>
        </p:txBody>
      </p:sp>
      <p:cxnSp>
        <p:nvCxnSpPr>
          <p:cNvPr id="7" name="直接连接符 6"/>
          <p:cNvCxnSpPr/>
          <p:nvPr/>
        </p:nvCxnSpPr>
        <p:spPr>
          <a:xfrm>
            <a:off x="486697" y="3412635"/>
            <a:ext cx="1323053" cy="0"/>
          </a:xfrm>
          <a:prstGeom prst="line">
            <a:avLst/>
          </a:prstGeom>
          <a:noFill/>
          <a:ln>
            <a:solidFill>
              <a:srgbClr val="0F85F1"/>
            </a:solidFill>
          </a:ln>
        </p:spPr>
        <p:style>
          <a:lnRef idx="2">
            <a:schemeClr val="accent1">
              <a:shade val="50000"/>
            </a:schemeClr>
          </a:lnRef>
          <a:fillRef idx="1">
            <a:schemeClr val="accent1"/>
          </a:fillRef>
          <a:effectRef idx="0">
            <a:schemeClr val="accent1"/>
          </a:effectRef>
          <a:fontRef idx="minor">
            <a:schemeClr val="lt1"/>
          </a:fontRef>
        </p:style>
      </p:cxnSp>
      <p:sp>
        <p:nvSpPr>
          <p:cNvPr id="21" name="矩形 20"/>
          <p:cNvSpPr/>
          <p:nvPr/>
        </p:nvSpPr>
        <p:spPr>
          <a:xfrm>
            <a:off x="11700263" y="0"/>
            <a:ext cx="1465623" cy="12801600"/>
          </a:xfrm>
          <a:prstGeom prst="rect">
            <a:avLst/>
          </a:prstGeom>
          <a:solidFill>
            <a:srgbClr val="3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765300"/>
            <a:endParaRPr lang="zh-CN" altLang="en-US" sz="3475"/>
          </a:p>
        </p:txBody>
      </p:sp>
    </p:spTree>
  </p:cSld>
  <p:clrMapOvr>
    <a:masterClrMapping/>
  </p:clrMapOvr>
  <p:transition spd="slow" advClick="0" advTm="3000">
    <p:push/>
  </p:transition>
  <mc:AlternateContent xmlns:mc="http://schemas.openxmlformats.org/markup-compatibility/2006">
    <mc:Choice xmlns:p14="http://schemas.microsoft.com/office/powerpoint/2010/main" xmlns=""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14:presetBounceEnd="50000">
                                      <p:stCondLst>
                                        <p:cond delay="250"/>
                                      </p:stCondLst>
                                      <p:childTnLst>
                                        <p:set>
                                          <p:cBhvr>
                                            <p:cTn id="6" dur="1" fill="hold">
                                              <p:stCondLst>
                                                <p:cond delay="0"/>
                                              </p:stCondLst>
                                            </p:cTn>
                                            <p:tgtEl>
                                              <p:spTgt spid="5"/>
                                            </p:tgtEl>
                                            <p:attrNameLst>
                                              <p:attrName>style.visibility</p:attrName>
                                            </p:attrNameLst>
                                          </p:cBhvr>
                                          <p:to>
                                            <p:strVal val="visible"/>
                                          </p:to>
                                        </p:set>
                                        <p:anim calcmode="lin" valueType="num" p14:bounceEnd="50000">
                                          <p:cBhvr additive="base">
                                            <p:cTn id="7" dur="1000" fill="hold"/>
                                            <p:tgtEl>
                                              <p:spTgt spid="5"/>
                                            </p:tgtEl>
                                            <p:attrNameLst>
                                              <p:attrName>ppt_x</p:attrName>
                                            </p:attrNameLst>
                                          </p:cBhvr>
                                          <p:tavLst>
                                            <p:tav tm="0">
                                              <p:val>
                                                <p:strVal val="1+#ppt_w/2"/>
                                              </p:val>
                                            </p:tav>
                                            <p:tav tm="100000">
                                              <p:val>
                                                <p:strVal val="#ppt_x"/>
                                              </p:val>
                                            </p:tav>
                                          </p:tavLst>
                                        </p:anim>
                                        <p:anim calcmode="lin" valueType="num" p14:bounceEnd="50000">
                                          <p:cBhvr additive="base">
                                            <p:cTn id="8" dur="1000" fill="hold"/>
                                            <p:tgtEl>
                                              <p:spTgt spid="5"/>
                                            </p:tgtEl>
                                            <p:attrNameLst>
                                              <p:attrName>ppt_y</p:attrName>
                                            </p:attrNameLst>
                                          </p:cBhvr>
                                          <p:tavLst>
                                            <p:tav tm="0">
                                              <p:val>
                                                <p:strVal val="#ppt_y"/>
                                              </p:val>
                                            </p:tav>
                                            <p:tav tm="100000">
                                              <p:val>
                                                <p:strVal val="#ppt_y"/>
                                              </p:val>
                                            </p:tav>
                                          </p:tavLst>
                                        </p:anim>
                                      </p:childTnLst>
                                    </p:cTn>
                                  </p:par>
                                  <p:par>
                                    <p:cTn id="9" presetID="53" presetClass="entr" presetSubtype="16" fill="hold" grpId="0" nodeType="withEffect">
                                      <p:stCondLst>
                                        <p:cond delay="0"/>
                                      </p:stCondLst>
                                      <p:iterate type="lt">
                                        <p:tmPct val="10000"/>
                                      </p:iterate>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par>
                                    <p:cTn id="14" presetID="22" presetClass="entr" presetSubtype="8" fill="hold" nodeType="withEffect">
                                      <p:stCondLst>
                                        <p:cond delay="50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500"/>
                                            <p:tgtEl>
                                              <p:spTgt spid="7"/>
                                            </p:tgtEl>
                                          </p:cBhvr>
                                        </p:animEffect>
                                      </p:childTnLst>
                                    </p:cTn>
                                  </p:par>
                                  <p:par>
                                    <p:cTn id="17" presetID="22" presetClass="entr" presetSubtype="1" fill="hold" grpId="0" nodeType="withEffect">
                                      <p:stCondLst>
                                        <p:cond delay="500"/>
                                      </p:stCondLst>
                                      <p:childTnLst>
                                        <p:set>
                                          <p:cBhvr>
                                            <p:cTn id="18" dur="1" fill="hold">
                                              <p:stCondLst>
                                                <p:cond delay="0"/>
                                              </p:stCondLst>
                                            </p:cTn>
                                            <p:tgtEl>
                                              <p:spTgt spid="4"/>
                                            </p:tgtEl>
                                            <p:attrNameLst>
                                              <p:attrName>style.visibility</p:attrName>
                                            </p:attrNameLst>
                                          </p:cBhvr>
                                          <p:to>
                                            <p:strVal val="visible"/>
                                          </p:to>
                                        </p:set>
                                        <p:animEffect transition="in" filter="wipe(up)">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1+#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par>
                                    <p:cTn id="9" presetID="53" presetClass="entr" presetSubtype="16" fill="hold" grpId="0" nodeType="withEffect">
                                      <p:stCondLst>
                                        <p:cond delay="0"/>
                                      </p:stCondLst>
                                      <p:iterate type="lt">
                                        <p:tmPct val="10000"/>
                                      </p:iterate>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par>
                                    <p:cTn id="14" presetID="22" presetClass="entr" presetSubtype="8" fill="hold" nodeType="withEffect">
                                      <p:stCondLst>
                                        <p:cond delay="50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500"/>
                                            <p:tgtEl>
                                              <p:spTgt spid="7"/>
                                            </p:tgtEl>
                                          </p:cBhvr>
                                        </p:animEffect>
                                      </p:childTnLst>
                                    </p:cTn>
                                  </p:par>
                                  <p:par>
                                    <p:cTn id="17" presetID="22" presetClass="entr" presetSubtype="1" fill="hold" grpId="0" nodeType="withEffect">
                                      <p:stCondLst>
                                        <p:cond delay="500"/>
                                      </p:stCondLst>
                                      <p:childTnLst>
                                        <p:set>
                                          <p:cBhvr>
                                            <p:cTn id="18" dur="1" fill="hold">
                                              <p:stCondLst>
                                                <p:cond delay="0"/>
                                              </p:stCondLst>
                                            </p:cTn>
                                            <p:tgtEl>
                                              <p:spTgt spid="4"/>
                                            </p:tgtEl>
                                            <p:attrNameLst>
                                              <p:attrName>style.visibility</p:attrName>
                                            </p:attrNameLst>
                                          </p:cBhvr>
                                          <p:to>
                                            <p:strVal val="visible"/>
                                          </p:to>
                                        </p:set>
                                        <p:animEffect transition="in" filter="wipe(up)">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矩形 83"/>
          <p:cNvSpPr/>
          <p:nvPr/>
        </p:nvSpPr>
        <p:spPr>
          <a:xfrm>
            <a:off x="973776" y="1100610"/>
            <a:ext cx="4598759" cy="769441"/>
          </a:xfrm>
          <a:prstGeom prst="rect">
            <a:avLst/>
          </a:prstGeom>
          <a:effectLst>
            <a:outerShdw blurRad="50800" dist="38100" dir="2700000" algn="tl" rotWithShape="0">
              <a:prstClr val="black">
                <a:alpha val="40000"/>
              </a:prstClr>
            </a:outerShdw>
          </a:effectLst>
        </p:spPr>
        <p:txBody>
          <a:bodyPr wrap="none">
            <a:spAutoFit/>
          </a:bodyPr>
          <a:lstStyle/>
          <a:p>
            <a:pPr algn="ctr">
              <a:defRPr sz="2400" b="0" i="0" u="none" strike="noStrike" kern="1200" spc="0" baseline="0">
                <a:solidFill>
                  <a:prstClr val="black">
                    <a:lumMod val="65000"/>
                    <a:lumOff val="35000"/>
                  </a:prstClr>
                </a:solidFill>
                <a:latin typeface="+mn-lt"/>
                <a:ea typeface="+mn-ea"/>
                <a:cs typeface="+mn-cs"/>
              </a:defRPr>
            </a:pPr>
            <a:r>
              <a:rPr lang="en-US" altLang="zh-CN" sz="4400" b="1" dirty="0">
                <a:solidFill>
                  <a:srgbClr val="0070C0"/>
                </a:solidFill>
              </a:rPr>
              <a:t>References List:</a:t>
            </a:r>
          </a:p>
        </p:txBody>
      </p:sp>
      <p:sp>
        <p:nvSpPr>
          <p:cNvPr id="2" name="文本框 1">
            <a:extLst>
              <a:ext uri="{FF2B5EF4-FFF2-40B4-BE49-F238E27FC236}">
                <a16:creationId xmlns:a16="http://schemas.microsoft.com/office/drawing/2014/main" xmlns="" id="{3822C6FF-6D8A-7B8D-0AB8-59090C6C7B0B}"/>
              </a:ext>
            </a:extLst>
          </p:cNvPr>
          <p:cNvSpPr txBox="1"/>
          <p:nvPr/>
        </p:nvSpPr>
        <p:spPr>
          <a:xfrm>
            <a:off x="973776" y="2289690"/>
            <a:ext cx="20389933" cy="9755684"/>
          </a:xfrm>
          <a:prstGeom prst="rect">
            <a:avLst/>
          </a:prstGeom>
          <a:noFill/>
        </p:spPr>
        <p:txBody>
          <a:bodyPr wrap="square" rtlCol="0">
            <a:spAutoFit/>
          </a:bodyPr>
          <a:lstStyle/>
          <a:p>
            <a:pPr marL="342900" indent="-342900" algn="just">
              <a:lnSpc>
                <a:spcPct val="125000"/>
              </a:lnSpc>
              <a:buFont typeface="Arial" panose="020B0604020202020204" pitchFamily="34" charset="0"/>
              <a:buChar char="•"/>
            </a:pPr>
            <a:r>
              <a:rPr lang="en-US" altLang="zh-CN" kern="0" dirty="0" err="1">
                <a:effectLst/>
                <a:latin typeface="+mj-lt"/>
                <a:ea typeface="宋体" panose="02010600030101010101" pitchFamily="2" charset="-122"/>
                <a:cs typeface="Times New Roman" panose="02020603050405020304" pitchFamily="18" charset="0"/>
              </a:rPr>
              <a:t>Adaeze</a:t>
            </a:r>
            <a:r>
              <a:rPr lang="en-US" altLang="zh-CN" kern="0" dirty="0">
                <a:effectLst/>
                <a:latin typeface="+mj-lt"/>
                <a:ea typeface="宋体" panose="02010600030101010101" pitchFamily="2" charset="-122"/>
                <a:cs typeface="Times New Roman" panose="02020603050405020304" pitchFamily="18" charset="0"/>
              </a:rPr>
              <a:t>, E.E. and </a:t>
            </a:r>
            <a:r>
              <a:rPr lang="en-US" altLang="zh-CN" kern="0" dirty="0" err="1">
                <a:effectLst/>
                <a:latin typeface="+mj-lt"/>
                <a:ea typeface="宋体" panose="02010600030101010101" pitchFamily="2" charset="-122"/>
                <a:cs typeface="Times New Roman" panose="02020603050405020304" pitchFamily="18" charset="0"/>
              </a:rPr>
              <a:t>Ekwutosi</a:t>
            </a:r>
            <a:r>
              <a:rPr lang="en-US" altLang="zh-CN" kern="0" dirty="0">
                <a:effectLst/>
                <a:latin typeface="+mj-lt"/>
                <a:ea typeface="宋体" panose="02010600030101010101" pitchFamily="2" charset="-122"/>
                <a:cs typeface="Times New Roman" panose="02020603050405020304" pitchFamily="18" charset="0"/>
              </a:rPr>
              <a:t>, O.C., 2020. Effect of </a:t>
            </a:r>
            <a:r>
              <a:rPr lang="en-US" altLang="zh-CN" kern="0" dirty="0" err="1">
                <a:effectLst/>
                <a:latin typeface="+mj-lt"/>
                <a:ea typeface="宋体" panose="02010600030101010101" pitchFamily="2" charset="-122"/>
                <a:cs typeface="Times New Roman" panose="02020603050405020304" pitchFamily="18" charset="0"/>
              </a:rPr>
              <a:t>Organisational</a:t>
            </a:r>
            <a:r>
              <a:rPr lang="en-US" altLang="zh-CN" kern="0" dirty="0">
                <a:effectLst/>
                <a:latin typeface="+mj-lt"/>
                <a:ea typeface="宋体" panose="02010600030101010101" pitchFamily="2" charset="-122"/>
                <a:cs typeface="Times New Roman" panose="02020603050405020304" pitchFamily="18" charset="0"/>
              </a:rPr>
              <a:t> Structure on Management Effectiveness: A Study of Federal Radio Corporation of Nigeria (FRCN), Enugu, Nigeria. </a:t>
            </a:r>
            <a:r>
              <a:rPr lang="en-US" altLang="zh-CN" i="1" kern="0" dirty="0">
                <a:effectLst/>
                <a:latin typeface="+mj-lt"/>
                <a:ea typeface="宋体" panose="02010600030101010101" pitchFamily="2" charset="-122"/>
                <a:cs typeface="Times New Roman" panose="02020603050405020304" pitchFamily="18" charset="0"/>
              </a:rPr>
              <a:t>IAA Journal Arts and Humanities</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6</a:t>
            </a:r>
            <a:r>
              <a:rPr lang="en-US" altLang="zh-CN" kern="0" dirty="0">
                <a:effectLst/>
                <a:latin typeface="+mj-lt"/>
                <a:ea typeface="宋体" panose="02010600030101010101" pitchFamily="2" charset="-122"/>
                <a:cs typeface="Times New Roman" panose="02020603050405020304" pitchFamily="18" charset="0"/>
              </a:rPr>
              <a:t>, pp.21-34.</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err="1">
                <a:effectLst/>
                <a:latin typeface="+mj-lt"/>
                <a:ea typeface="宋体" panose="02010600030101010101" pitchFamily="2" charset="-122"/>
                <a:cs typeface="Times New Roman" panose="02020603050405020304" pitchFamily="18" charset="0"/>
              </a:rPr>
              <a:t>Aldag</a:t>
            </a:r>
            <a:r>
              <a:rPr lang="en-US" altLang="zh-CN" kern="0" dirty="0">
                <a:effectLst/>
                <a:latin typeface="+mj-lt"/>
                <a:ea typeface="宋体" panose="02010600030101010101" pitchFamily="2" charset="-122"/>
                <a:cs typeface="Times New Roman" panose="02020603050405020304" pitchFamily="18" charset="0"/>
              </a:rPr>
              <a:t>, R.J. and Fuller, S.R., 1993. Beyond fiasco: A reappraisal of the groupthink phenomenon and a new model of group decision processes. </a:t>
            </a:r>
            <a:r>
              <a:rPr lang="en-US" altLang="zh-CN" i="1" kern="0" dirty="0">
                <a:effectLst/>
                <a:latin typeface="+mj-lt"/>
                <a:ea typeface="宋体" panose="02010600030101010101" pitchFamily="2" charset="-122"/>
                <a:cs typeface="Times New Roman" panose="02020603050405020304" pitchFamily="18" charset="0"/>
              </a:rPr>
              <a:t>Psychological bulletin</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113</a:t>
            </a:r>
            <a:r>
              <a:rPr lang="en-US" altLang="zh-CN" kern="0" dirty="0">
                <a:effectLst/>
                <a:latin typeface="+mj-lt"/>
                <a:ea typeface="宋体" panose="02010600030101010101" pitchFamily="2" charset="-122"/>
                <a:cs typeface="Times New Roman" panose="02020603050405020304" pitchFamily="18" charset="0"/>
              </a:rPr>
              <a:t>(3), p.533.</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Beer, M., </a:t>
            </a:r>
            <a:r>
              <a:rPr lang="en-US" altLang="zh-CN" kern="0" dirty="0" err="1">
                <a:effectLst/>
                <a:latin typeface="+mj-lt"/>
                <a:ea typeface="宋体" panose="02010600030101010101" pitchFamily="2" charset="-122"/>
                <a:cs typeface="Times New Roman" panose="02020603050405020304" pitchFamily="18" charset="0"/>
              </a:rPr>
              <a:t>Voelpel</a:t>
            </a:r>
            <a:r>
              <a:rPr lang="en-US" altLang="zh-CN" kern="0" dirty="0">
                <a:effectLst/>
                <a:latin typeface="+mj-lt"/>
                <a:ea typeface="宋体" panose="02010600030101010101" pitchFamily="2" charset="-122"/>
                <a:cs typeface="Times New Roman" panose="02020603050405020304" pitchFamily="18" charset="0"/>
              </a:rPr>
              <a:t>, S.C., </a:t>
            </a:r>
            <a:r>
              <a:rPr lang="en-US" altLang="zh-CN" kern="0" dirty="0" err="1">
                <a:effectLst/>
                <a:latin typeface="+mj-lt"/>
                <a:ea typeface="宋体" panose="02010600030101010101" pitchFamily="2" charset="-122"/>
                <a:cs typeface="Times New Roman" panose="02020603050405020304" pitchFamily="18" charset="0"/>
              </a:rPr>
              <a:t>Leibold</a:t>
            </a:r>
            <a:r>
              <a:rPr lang="en-US" altLang="zh-CN" kern="0" dirty="0">
                <a:effectLst/>
                <a:latin typeface="+mj-lt"/>
                <a:ea typeface="宋体" panose="02010600030101010101" pitchFamily="2" charset="-122"/>
                <a:cs typeface="Times New Roman" panose="02020603050405020304" pitchFamily="18" charset="0"/>
              </a:rPr>
              <a:t>, M. and </a:t>
            </a:r>
            <a:r>
              <a:rPr lang="en-US" altLang="zh-CN" kern="0" dirty="0" err="1">
                <a:effectLst/>
                <a:latin typeface="+mj-lt"/>
                <a:ea typeface="宋体" panose="02010600030101010101" pitchFamily="2" charset="-122"/>
                <a:cs typeface="Times New Roman" panose="02020603050405020304" pitchFamily="18" charset="0"/>
              </a:rPr>
              <a:t>Tekie</a:t>
            </a:r>
            <a:r>
              <a:rPr lang="en-US" altLang="zh-CN" kern="0" dirty="0">
                <a:effectLst/>
                <a:latin typeface="+mj-lt"/>
                <a:ea typeface="宋体" panose="02010600030101010101" pitchFamily="2" charset="-122"/>
                <a:cs typeface="Times New Roman" panose="02020603050405020304" pitchFamily="18" charset="0"/>
              </a:rPr>
              <a:t>, E.B., 2005. Strategic management as organizational learning: Developing fit and alignment through a disciplined process. </a:t>
            </a:r>
            <a:r>
              <a:rPr lang="en-US" altLang="zh-CN" i="1" kern="0" dirty="0">
                <a:effectLst/>
                <a:latin typeface="+mj-lt"/>
                <a:ea typeface="宋体" panose="02010600030101010101" pitchFamily="2" charset="-122"/>
                <a:cs typeface="Times New Roman" panose="02020603050405020304" pitchFamily="18" charset="0"/>
              </a:rPr>
              <a:t>Long Range Planning</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38</a:t>
            </a:r>
            <a:r>
              <a:rPr lang="en-US" altLang="zh-CN" kern="0" dirty="0">
                <a:effectLst/>
                <a:latin typeface="+mj-lt"/>
                <a:ea typeface="宋体" panose="02010600030101010101" pitchFamily="2" charset="-122"/>
                <a:cs typeface="Times New Roman" panose="02020603050405020304" pitchFamily="18" charset="0"/>
              </a:rPr>
              <a:t>(5), pp.445-465.</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err="1">
                <a:effectLst/>
                <a:latin typeface="+mj-lt"/>
                <a:ea typeface="宋体" panose="02010600030101010101" pitchFamily="2" charset="-122"/>
                <a:cs typeface="Times New Roman" panose="02020603050405020304" pitchFamily="18" charset="0"/>
              </a:rPr>
              <a:t>Beerel</a:t>
            </a:r>
            <a:r>
              <a:rPr lang="en-US" altLang="zh-CN" kern="0" dirty="0">
                <a:effectLst/>
                <a:latin typeface="+mj-lt"/>
                <a:ea typeface="宋体" panose="02010600030101010101" pitchFamily="2" charset="-122"/>
                <a:cs typeface="Times New Roman" panose="02020603050405020304" pitchFamily="18" charset="0"/>
              </a:rPr>
              <a:t>, A., 2009. </a:t>
            </a:r>
            <a:r>
              <a:rPr lang="en-US" altLang="zh-CN" i="1" kern="0" dirty="0">
                <a:effectLst/>
                <a:latin typeface="+mj-lt"/>
                <a:ea typeface="宋体" panose="02010600030101010101" pitchFamily="2" charset="-122"/>
                <a:cs typeface="Times New Roman" panose="02020603050405020304" pitchFamily="18" charset="0"/>
              </a:rPr>
              <a:t>Leadership and change management</a:t>
            </a:r>
            <a:r>
              <a:rPr lang="en-US" altLang="zh-CN" kern="0" dirty="0">
                <a:effectLst/>
                <a:latin typeface="+mj-lt"/>
                <a:ea typeface="宋体" panose="02010600030101010101" pitchFamily="2" charset="-122"/>
                <a:cs typeface="Times New Roman" panose="02020603050405020304" pitchFamily="18" charset="0"/>
              </a:rPr>
              <a:t>. Sage.</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Bigley, G.A. and Roberts, K.H., 2001. The incident command system: High-reliability organizing for complex and volatile task environments. </a:t>
            </a:r>
            <a:r>
              <a:rPr lang="en-US" altLang="zh-CN" i="1" kern="0" dirty="0">
                <a:effectLst/>
                <a:latin typeface="+mj-lt"/>
                <a:ea typeface="宋体" panose="02010600030101010101" pitchFamily="2" charset="-122"/>
                <a:cs typeface="Times New Roman" panose="02020603050405020304" pitchFamily="18" charset="0"/>
              </a:rPr>
              <a:t>Academy of Management Journal</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44</a:t>
            </a:r>
            <a:r>
              <a:rPr lang="en-US" altLang="zh-CN" kern="0" dirty="0">
                <a:effectLst/>
                <a:latin typeface="+mj-lt"/>
                <a:ea typeface="宋体" panose="02010600030101010101" pitchFamily="2" charset="-122"/>
                <a:cs typeface="Times New Roman" panose="02020603050405020304" pitchFamily="18" charset="0"/>
              </a:rPr>
              <a:t>(6), pp.1281-1299.</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Burnes, B., 2004. Kurt Lewin and the planned approach to change: a re‐appraisal. </a:t>
            </a:r>
            <a:r>
              <a:rPr lang="en-US" altLang="zh-CN" i="1" kern="0" dirty="0">
                <a:effectLst/>
                <a:latin typeface="+mj-lt"/>
                <a:ea typeface="宋体" panose="02010600030101010101" pitchFamily="2" charset="-122"/>
                <a:cs typeface="Times New Roman" panose="02020603050405020304" pitchFamily="18" charset="0"/>
              </a:rPr>
              <a:t>Journal of Management studies</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41</a:t>
            </a:r>
            <a:r>
              <a:rPr lang="en-US" altLang="zh-CN" kern="0" dirty="0">
                <a:effectLst/>
                <a:latin typeface="+mj-lt"/>
                <a:ea typeface="宋体" panose="02010600030101010101" pitchFamily="2" charset="-122"/>
                <a:cs typeface="Times New Roman" panose="02020603050405020304" pitchFamily="18" charset="0"/>
              </a:rPr>
              <a:t>(6), pp.977-1002.</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Cameron, E. and Green, M., 2019. </a:t>
            </a:r>
            <a:r>
              <a:rPr lang="en-US" altLang="zh-CN" i="1" kern="0" dirty="0">
                <a:effectLst/>
                <a:latin typeface="+mj-lt"/>
                <a:ea typeface="宋体" panose="02010600030101010101" pitchFamily="2" charset="-122"/>
                <a:cs typeface="Times New Roman" panose="02020603050405020304" pitchFamily="18" charset="0"/>
              </a:rPr>
              <a:t>Making sense of change management: A complete guide to the models, tools and techniques of organizational change</a:t>
            </a:r>
            <a:r>
              <a:rPr lang="en-US" altLang="zh-CN" kern="0" dirty="0">
                <a:effectLst/>
                <a:latin typeface="+mj-lt"/>
                <a:ea typeface="宋体" panose="02010600030101010101" pitchFamily="2" charset="-122"/>
                <a:cs typeface="Times New Roman" panose="02020603050405020304" pitchFamily="18" charset="0"/>
              </a:rPr>
              <a:t>. Kogan Page Publishers.</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Can, Z. and </a:t>
            </a:r>
            <a:r>
              <a:rPr lang="en-US" altLang="zh-CN" kern="0" dirty="0" err="1">
                <a:effectLst/>
                <a:latin typeface="+mj-lt"/>
                <a:ea typeface="宋体" panose="02010600030101010101" pitchFamily="2" charset="-122"/>
                <a:cs typeface="Times New Roman" panose="02020603050405020304" pitchFamily="18" charset="0"/>
              </a:rPr>
              <a:t>Lanxi</a:t>
            </a:r>
            <a:r>
              <a:rPr lang="en-US" altLang="zh-CN" kern="0" dirty="0">
                <a:effectLst/>
                <a:latin typeface="+mj-lt"/>
                <a:ea typeface="宋体" panose="02010600030101010101" pitchFamily="2" charset="-122"/>
                <a:cs typeface="Times New Roman" panose="02020603050405020304" pitchFamily="18" charset="0"/>
              </a:rPr>
              <a:t>, L., 2023. Organizational behavior management analysis of attitude (Job dissatisfaction) and communication—Take Wal-Mart as an example. </a:t>
            </a:r>
            <a:r>
              <a:rPr lang="en-US" altLang="zh-CN" i="1" kern="0" dirty="0">
                <a:effectLst/>
                <a:latin typeface="+mj-lt"/>
                <a:ea typeface="宋体" panose="02010600030101010101" pitchFamily="2" charset="-122"/>
                <a:cs typeface="Times New Roman" panose="02020603050405020304" pitchFamily="18" charset="0"/>
              </a:rPr>
              <a:t>Academic Journal of Business &amp; Management</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5</a:t>
            </a:r>
            <a:r>
              <a:rPr lang="en-US" altLang="zh-CN" kern="0" dirty="0">
                <a:effectLst/>
                <a:latin typeface="+mj-lt"/>
                <a:ea typeface="宋体" panose="02010600030101010101" pitchFamily="2" charset="-122"/>
                <a:cs typeface="Times New Roman" panose="02020603050405020304" pitchFamily="18" charset="0"/>
              </a:rPr>
              <a:t>(6).</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Ferrell, W., Ellis, K., Kaminsky, P. and Rainwater, C., 2020. Horizontal collaboration: opportunities for improved logistics planning. </a:t>
            </a:r>
            <a:r>
              <a:rPr lang="en-US" altLang="zh-CN" i="1" kern="0" dirty="0">
                <a:effectLst/>
                <a:latin typeface="+mj-lt"/>
                <a:ea typeface="宋体" panose="02010600030101010101" pitchFamily="2" charset="-122"/>
                <a:cs typeface="Times New Roman" panose="02020603050405020304" pitchFamily="18" charset="0"/>
              </a:rPr>
              <a:t>International Journal of Production Research</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58</a:t>
            </a:r>
            <a:r>
              <a:rPr lang="en-US" altLang="zh-CN" kern="0" dirty="0">
                <a:effectLst/>
                <a:latin typeface="+mj-lt"/>
                <a:ea typeface="宋体" panose="02010600030101010101" pitchFamily="2" charset="-122"/>
                <a:cs typeface="Times New Roman" panose="02020603050405020304" pitchFamily="18" charset="0"/>
              </a:rPr>
              <a:t>(14), pp.4267-4284.</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Kahn, B.E., 2021. </a:t>
            </a:r>
            <a:r>
              <a:rPr lang="en-US" altLang="zh-CN" i="1" kern="0" dirty="0">
                <a:effectLst/>
                <a:latin typeface="+mj-lt"/>
                <a:ea typeface="宋体" panose="02010600030101010101" pitchFamily="2" charset="-122"/>
                <a:cs typeface="Times New Roman" panose="02020603050405020304" pitchFamily="18" charset="0"/>
              </a:rPr>
              <a:t>The Shopping Revolution, Updated and Expanded Edition: How Retailers Succeed in an Era of Endless Disruption Accelerated by COVID-19</a:t>
            </a:r>
            <a:r>
              <a:rPr lang="en-US" altLang="zh-CN" kern="0" dirty="0">
                <a:effectLst/>
                <a:latin typeface="+mj-lt"/>
                <a:ea typeface="宋体" panose="02010600030101010101" pitchFamily="2" charset="-122"/>
                <a:cs typeface="Times New Roman" panose="02020603050405020304" pitchFamily="18" charset="0"/>
              </a:rPr>
              <a:t>. University of Pennsylvania Press.</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Luo, Q., 2021. Research on Carrefour China marketing strategy for the new retail era.</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err="1">
                <a:effectLst/>
                <a:latin typeface="+mj-lt"/>
                <a:ea typeface="宋体" panose="02010600030101010101" pitchFamily="2" charset="-122"/>
                <a:cs typeface="Times New Roman" panose="02020603050405020304" pitchFamily="18" charset="0"/>
              </a:rPr>
              <a:t>Maanen</a:t>
            </a:r>
            <a:r>
              <a:rPr lang="en-US" altLang="zh-CN" kern="0" dirty="0">
                <a:effectLst/>
                <a:latin typeface="+mj-lt"/>
                <a:ea typeface="宋体" panose="02010600030101010101" pitchFamily="2" charset="-122"/>
                <a:cs typeface="Times New Roman" panose="02020603050405020304" pitchFamily="18" charset="0"/>
              </a:rPr>
              <a:t>, J.V. and Barley, S.R., 1985. Cultural organization: Fragments of a theory. </a:t>
            </a:r>
            <a:r>
              <a:rPr lang="en-US" altLang="zh-CN" i="1" kern="0" dirty="0">
                <a:effectLst/>
                <a:latin typeface="+mj-lt"/>
                <a:ea typeface="宋体" panose="02010600030101010101" pitchFamily="2" charset="-122"/>
                <a:cs typeface="Times New Roman" panose="02020603050405020304" pitchFamily="18" charset="0"/>
              </a:rPr>
              <a:t>Organizational culture</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420</a:t>
            </a:r>
            <a:r>
              <a:rPr lang="en-US" altLang="zh-CN" kern="0" dirty="0">
                <a:effectLst/>
                <a:latin typeface="+mj-lt"/>
                <a:ea typeface="宋体" panose="02010600030101010101" pitchFamily="2" charset="-122"/>
                <a:cs typeface="Times New Roman" panose="02020603050405020304" pitchFamily="18" charset="0"/>
              </a:rPr>
              <a:t>, p.420.</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just">
              <a:lnSpc>
                <a:spcPct val="125000"/>
              </a:lnSpc>
              <a:buFont typeface="Arial" panose="020B0604020202020204" pitchFamily="34" charset="0"/>
              <a:buChar char="•"/>
            </a:pPr>
            <a:r>
              <a:rPr lang="en-US" altLang="zh-CN" kern="100" dirty="0">
                <a:solidFill>
                  <a:srgbClr val="000000"/>
                </a:solidFill>
                <a:effectLst/>
                <a:latin typeface="+mj-lt"/>
                <a:ea typeface="等线" panose="02010600030101010101" pitchFamily="2" charset="-122"/>
                <a:cs typeface="Times New Roman" panose="02020603050405020304" pitchFamily="18" charset="0"/>
              </a:rPr>
              <a:t>Morgan, G. 2006. </a:t>
            </a:r>
            <a:r>
              <a:rPr lang="en-US" altLang="zh-CN" i="1" kern="100" dirty="0">
                <a:solidFill>
                  <a:srgbClr val="000000"/>
                </a:solidFill>
                <a:effectLst/>
                <a:latin typeface="+mj-lt"/>
                <a:ea typeface="等线" panose="02010600030101010101" pitchFamily="2" charset="-122"/>
                <a:cs typeface="Times New Roman" panose="02020603050405020304" pitchFamily="18" charset="0"/>
              </a:rPr>
              <a:t>Images of Organization</a:t>
            </a:r>
            <a:r>
              <a:rPr lang="en-US" altLang="zh-CN" kern="100" dirty="0">
                <a:solidFill>
                  <a:srgbClr val="000000"/>
                </a:solidFill>
                <a:effectLst/>
                <a:latin typeface="+mj-lt"/>
                <a:ea typeface="等线" panose="02010600030101010101" pitchFamily="2" charset="-122"/>
                <a:cs typeface="Times New Roman" panose="02020603050405020304" pitchFamily="18" charset="0"/>
              </a:rPr>
              <a:t> (3rd </a:t>
            </a:r>
            <a:r>
              <a:rPr lang="en-US" altLang="zh-CN" kern="100" dirty="0" err="1">
                <a:solidFill>
                  <a:srgbClr val="000000"/>
                </a:solidFill>
                <a:effectLst/>
                <a:latin typeface="+mj-lt"/>
                <a:ea typeface="等线" panose="02010600030101010101" pitchFamily="2" charset="-122"/>
                <a:cs typeface="Times New Roman" panose="02020603050405020304" pitchFamily="18" charset="0"/>
              </a:rPr>
              <a:t>edn</a:t>
            </a:r>
            <a:r>
              <a:rPr lang="en-US" altLang="zh-CN" kern="100" dirty="0">
                <a:solidFill>
                  <a:srgbClr val="000000"/>
                </a:solidFill>
                <a:effectLst/>
                <a:latin typeface="+mj-lt"/>
                <a:ea typeface="等线" panose="02010600030101010101" pitchFamily="2" charset="-122"/>
                <a:cs typeface="Times New Roman" panose="02020603050405020304" pitchFamily="18" charset="0"/>
              </a:rPr>
              <a:t>). Thousand Oaks, CA: SAGE.</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err="1">
                <a:effectLst/>
                <a:latin typeface="+mj-lt"/>
                <a:ea typeface="宋体" panose="02010600030101010101" pitchFamily="2" charset="-122"/>
                <a:cs typeface="Times New Roman" panose="02020603050405020304" pitchFamily="18" charset="0"/>
              </a:rPr>
              <a:t>Nuseir</a:t>
            </a:r>
            <a:r>
              <a:rPr lang="en-US" altLang="zh-CN" kern="0" dirty="0">
                <a:effectLst/>
                <a:latin typeface="+mj-lt"/>
                <a:ea typeface="宋体" panose="02010600030101010101" pitchFamily="2" charset="-122"/>
                <a:cs typeface="Times New Roman" panose="02020603050405020304" pitchFamily="18" charset="0"/>
              </a:rPr>
              <a:t>, M.T., 2021. Potential impacts of blockchain technology on business practices of bricks and mortar (B&amp;M) grocery stores. </a:t>
            </a:r>
            <a:r>
              <a:rPr lang="en-US" altLang="zh-CN" i="1" kern="0" dirty="0">
                <a:effectLst/>
                <a:latin typeface="+mj-lt"/>
                <a:ea typeface="宋体" panose="02010600030101010101" pitchFamily="2" charset="-122"/>
                <a:cs typeface="Times New Roman" panose="02020603050405020304" pitchFamily="18" charset="0"/>
              </a:rPr>
              <a:t>Business Process Management Journal</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27</a:t>
            </a:r>
            <a:r>
              <a:rPr lang="en-US" altLang="zh-CN" kern="0" dirty="0">
                <a:effectLst/>
                <a:latin typeface="+mj-lt"/>
                <a:ea typeface="宋体" panose="02010600030101010101" pitchFamily="2" charset="-122"/>
                <a:cs typeface="Times New Roman" panose="02020603050405020304" pitchFamily="18" charset="0"/>
              </a:rPr>
              <a:t>(4), pp.1256-1274.</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Ortega, B., 1999. </a:t>
            </a:r>
            <a:r>
              <a:rPr lang="en-US" altLang="zh-CN" i="1" kern="0" dirty="0">
                <a:effectLst/>
                <a:latin typeface="+mj-lt"/>
                <a:ea typeface="宋体" panose="02010600030101010101" pitchFamily="2" charset="-122"/>
                <a:cs typeface="Times New Roman" panose="02020603050405020304" pitchFamily="18" charset="0"/>
              </a:rPr>
              <a:t>In Sam We Trust: the untold story of Sam Walton and how Wal-Mart is devouring the world</a:t>
            </a:r>
            <a:r>
              <a:rPr lang="en-US" altLang="zh-CN" kern="0" dirty="0">
                <a:effectLst/>
                <a:latin typeface="+mj-lt"/>
                <a:ea typeface="宋体" panose="02010600030101010101" pitchFamily="2" charset="-122"/>
                <a:cs typeface="Times New Roman" panose="02020603050405020304" pitchFamily="18" charset="0"/>
              </a:rPr>
              <a:t>. Kogan Page Publishers.</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err="1">
                <a:effectLst/>
                <a:latin typeface="+mj-lt"/>
                <a:ea typeface="宋体" panose="02010600030101010101" pitchFamily="2" charset="-122"/>
                <a:cs typeface="Times New Roman" panose="02020603050405020304" pitchFamily="18" charset="0"/>
              </a:rPr>
              <a:t>Roosmalen</a:t>
            </a:r>
            <a:r>
              <a:rPr lang="en-US" altLang="zh-CN" kern="0" dirty="0">
                <a:effectLst/>
                <a:latin typeface="+mj-lt"/>
                <a:ea typeface="宋体" panose="02010600030101010101" pitchFamily="2" charset="-122"/>
                <a:cs typeface="Times New Roman" panose="02020603050405020304" pitchFamily="18" charset="0"/>
              </a:rPr>
              <a:t>, M.V. and </a:t>
            </a:r>
            <a:r>
              <a:rPr lang="en-US" altLang="zh-CN" kern="0" dirty="0" err="1">
                <a:effectLst/>
                <a:latin typeface="+mj-lt"/>
                <a:ea typeface="宋体" panose="02010600030101010101" pitchFamily="2" charset="-122"/>
                <a:cs typeface="Times New Roman" panose="02020603050405020304" pitchFamily="18" charset="0"/>
              </a:rPr>
              <a:t>Hoppenbrouwers</a:t>
            </a:r>
            <a:r>
              <a:rPr lang="en-US" altLang="zh-CN" kern="0" dirty="0">
                <a:effectLst/>
                <a:latin typeface="+mj-lt"/>
                <a:ea typeface="宋体" panose="02010600030101010101" pitchFamily="2" charset="-122"/>
                <a:cs typeface="Times New Roman" panose="02020603050405020304" pitchFamily="18" charset="0"/>
              </a:rPr>
              <a:t>, S.J.B.A., 2008. Supporting corporate governance with enterprise architecture and business rule management: a synthesis of stability and agility.</a:t>
            </a:r>
            <a:endParaRPr lang="zh-CN" altLang="zh-CN" kern="100" dirty="0">
              <a:effectLst/>
              <a:latin typeface="+mj-lt"/>
              <a:ea typeface="等线" panose="02010600030101010101" pitchFamily="2" charset="-122"/>
              <a:cs typeface="Times New Roman" panose="02020603050405020304" pitchFamily="18" charset="0"/>
            </a:endParaRPr>
          </a:p>
          <a:p>
            <a:pPr marL="342900" indent="-342900" algn="l">
              <a:lnSpc>
                <a:spcPct val="125000"/>
              </a:lnSpc>
              <a:buFont typeface="Arial" panose="020B0604020202020204" pitchFamily="34" charset="0"/>
              <a:buChar char="•"/>
            </a:pPr>
            <a:r>
              <a:rPr lang="en-US" altLang="zh-CN" kern="0" dirty="0">
                <a:effectLst/>
                <a:latin typeface="+mj-lt"/>
                <a:ea typeface="宋体" panose="02010600030101010101" pitchFamily="2" charset="-122"/>
                <a:cs typeface="Times New Roman" panose="02020603050405020304" pitchFamily="18" charset="0"/>
              </a:rPr>
              <a:t>Strauss-Wieder, A., 2023. Evolving with Rapidly Shifting Supply Chains and Freight Systems: The Past, the Present, and the Emerging Future. </a:t>
            </a:r>
            <a:r>
              <a:rPr lang="en-US" altLang="zh-CN" i="1" kern="0" dirty="0">
                <a:effectLst/>
                <a:latin typeface="+mj-lt"/>
                <a:ea typeface="宋体" panose="02010600030101010101" pitchFamily="2" charset="-122"/>
                <a:cs typeface="Times New Roman" panose="02020603050405020304" pitchFamily="18" charset="0"/>
              </a:rPr>
              <a:t>Transportation Research Record</a:t>
            </a:r>
            <a:r>
              <a:rPr lang="en-US" altLang="zh-CN" kern="0" dirty="0">
                <a:effectLst/>
                <a:latin typeface="+mj-lt"/>
                <a:ea typeface="宋体" panose="02010600030101010101" pitchFamily="2" charset="-122"/>
                <a:cs typeface="Times New Roman" panose="02020603050405020304" pitchFamily="18" charset="0"/>
              </a:rPr>
              <a:t>, </a:t>
            </a:r>
            <a:r>
              <a:rPr lang="en-US" altLang="zh-CN" i="1" kern="0" dirty="0">
                <a:effectLst/>
                <a:latin typeface="+mj-lt"/>
                <a:ea typeface="宋体" panose="02010600030101010101" pitchFamily="2" charset="-122"/>
                <a:cs typeface="Times New Roman" panose="02020603050405020304" pitchFamily="18" charset="0"/>
              </a:rPr>
              <a:t>2677</a:t>
            </a:r>
            <a:r>
              <a:rPr lang="en-US" altLang="zh-CN" kern="0" dirty="0">
                <a:effectLst/>
                <a:latin typeface="+mj-lt"/>
                <a:ea typeface="宋体" panose="02010600030101010101" pitchFamily="2" charset="-122"/>
                <a:cs typeface="Times New Roman" panose="02020603050405020304" pitchFamily="18" charset="0"/>
              </a:rPr>
              <a:t>(2), pp.1-14.</a:t>
            </a:r>
            <a:endParaRPr lang="zh-CN" altLang="zh-CN" kern="100" dirty="0">
              <a:effectLst/>
              <a:latin typeface="+mj-lt"/>
              <a:ea typeface="等线" panose="02010600030101010101" pitchFamily="2" charset="-122"/>
              <a:cs typeface="Times New Roman" panose="02020603050405020304" pitchFamily="18" charset="0"/>
            </a:endParaRPr>
          </a:p>
          <a:p>
            <a:pPr algn="just">
              <a:lnSpc>
                <a:spcPct val="125000"/>
              </a:lnSpc>
            </a:pPr>
            <a:endParaRPr lang="zh-CN" altLang="zh-CN" kern="100" dirty="0">
              <a:effectLst/>
              <a:latin typeface="+mj-lt"/>
              <a:ea typeface="等线" panose="02010600030101010101" pitchFamily="2" charset="-122"/>
              <a:cs typeface="Times New Roman" panose="02020603050405020304" pitchFamily="18" charset="0"/>
            </a:endParaRPr>
          </a:p>
          <a:p>
            <a:pPr marL="342900" indent="-342900">
              <a:lnSpc>
                <a:spcPct val="125000"/>
              </a:lnSpc>
              <a:buFont typeface="Arial" panose="020B0604020202020204" pitchFamily="34" charset="0"/>
              <a:buChar char="•"/>
            </a:pPr>
            <a:endParaRPr lang="zh-CN" altLang="en-US" dirty="0">
              <a:latin typeface="+mj-lt"/>
            </a:endParaRPr>
          </a:p>
        </p:txBody>
      </p:sp>
    </p:spTree>
    <p:extLst>
      <p:ext uri="{BB962C8B-B14F-4D97-AF65-F5344CB8AC3E}">
        <p14:creationId xmlns:p14="http://schemas.microsoft.com/office/powerpoint/2010/main" xmlns="" val="1039872179"/>
      </p:ext>
    </p:extLst>
  </p:cSld>
  <p:clrMapOvr>
    <a:masterClrMapping/>
  </p:clrMapOvr>
  <p:transition spd="slow" advClick="0" advTm="4000">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rot="3054131">
            <a:off x="6157040" y="6795894"/>
            <a:ext cx="4381869" cy="4381869"/>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sp>
        <p:nvSpPr>
          <p:cNvPr id="9" name="矩形 8"/>
          <p:cNvSpPr/>
          <p:nvPr/>
        </p:nvSpPr>
        <p:spPr>
          <a:xfrm rot="19300278" flipH="1">
            <a:off x="9054261" y="1645043"/>
            <a:ext cx="18130457" cy="13384849"/>
          </a:xfrm>
          <a:prstGeom prst="rect">
            <a:avLst/>
          </a:prstGeom>
          <a:gradFill>
            <a:gsLst>
              <a:gs pos="0">
                <a:schemeClr val="tx1">
                  <a:alpha val="50000"/>
                </a:schemeClr>
              </a:gs>
              <a:gs pos="100000">
                <a:schemeClr val="tx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sp>
        <p:nvSpPr>
          <p:cNvPr id="2" name="矩形 1"/>
          <p:cNvSpPr/>
          <p:nvPr/>
        </p:nvSpPr>
        <p:spPr>
          <a:xfrm>
            <a:off x="9567491" y="7122985"/>
            <a:ext cx="12635656" cy="1717008"/>
          </a:xfrm>
          <a:prstGeom prst="rect">
            <a:avLst/>
          </a:prstGeom>
          <a:effectLst>
            <a:outerShdw blurRad="63500" sx="102000" sy="102000" algn="ctr" rotWithShape="0">
              <a:prstClr val="black">
                <a:alpha val="40000"/>
              </a:prstClr>
            </a:outerShdw>
          </a:effectLst>
        </p:spPr>
        <p:txBody>
          <a:bodyPr wrap="square">
            <a:spAutoFit/>
          </a:bodyPr>
          <a:lstStyle/>
          <a:p>
            <a:pPr algn="r">
              <a:lnSpc>
                <a:spcPct val="150000"/>
              </a:lnSpc>
            </a:pPr>
            <a:r>
              <a:rPr lang="en-US" altLang="zh-CN" sz="8000" dirty="0">
                <a:solidFill>
                  <a:schemeClr val="bg1"/>
                </a:solidFill>
                <a:effectLst>
                  <a:outerShdw blurRad="38100" dist="38100" dir="2700000" algn="tl">
                    <a:srgbClr val="000000">
                      <a:alpha val="43137"/>
                    </a:srgbClr>
                  </a:outerShdw>
                </a:effectLst>
                <a:latin typeface="Helvetica" panose="020B0604020202030204" pitchFamily="34" charset="0"/>
                <a:ea typeface="微软雅黑" panose="020B0503020204020204" pitchFamily="34" charset="-122"/>
              </a:rPr>
              <a:t>THANKS FOR </a:t>
            </a:r>
            <a:r>
              <a:rPr lang="en-US" altLang="zh-CN" sz="8000" dirty="0">
                <a:solidFill>
                  <a:srgbClr val="0F85F1"/>
                </a:solidFill>
                <a:effectLst>
                  <a:outerShdw blurRad="38100" dist="38100" dir="2700000" algn="tl">
                    <a:srgbClr val="000000">
                      <a:alpha val="43137"/>
                    </a:srgbClr>
                  </a:outerShdw>
                </a:effectLst>
                <a:latin typeface="Helvetica" panose="020B0604020202030204" pitchFamily="34" charset="0"/>
                <a:ea typeface="微软雅黑" panose="020B0503020204020204" pitchFamily="34" charset="-122"/>
              </a:rPr>
              <a:t>WATCHING</a:t>
            </a:r>
            <a:endParaRPr lang="en-US" altLang="zh-CN" sz="8000" dirty="0">
              <a:solidFill>
                <a:schemeClr val="bg1"/>
              </a:solidFill>
              <a:effectLst>
                <a:outerShdw blurRad="38100" dist="38100" dir="2700000" algn="tl">
                  <a:srgbClr val="000000">
                    <a:alpha val="43137"/>
                  </a:srgbClr>
                </a:outerShdw>
              </a:effectLst>
              <a:latin typeface="Helvetica" panose="020B0604020202030204" pitchFamily="34" charset="0"/>
              <a:ea typeface="微软雅黑" panose="020B0503020204020204" pitchFamily="34" charset="-122"/>
            </a:endParaRPr>
          </a:p>
        </p:txBody>
      </p:sp>
      <p:cxnSp>
        <p:nvCxnSpPr>
          <p:cNvPr id="4" name="直接连接符 3"/>
          <p:cNvCxnSpPr/>
          <p:nvPr/>
        </p:nvCxnSpPr>
        <p:spPr>
          <a:xfrm>
            <a:off x="9567494" y="8986828"/>
            <a:ext cx="12635653" cy="0"/>
          </a:xfrm>
          <a:prstGeom prst="line">
            <a:avLst/>
          </a:prstGeom>
          <a:ln w="19050">
            <a:solidFill>
              <a:schemeClr val="bg1"/>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drape"/>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SO_WM_TEMPLATE_TOPIC_ID" val="2869567"/>
  <p:tag name="KSO_WM_TEMPLATE_OUTLINE_ID" val="6"/>
  <p:tag name="KSO_WM_TEMPLATE_SCENE_ID" val="1"/>
  <p:tag name="KSO_WM_TEMPLATE_JOB_ID" val="6"/>
  <p:tag name="KSO_WM_TEMPLATE_TOPIC_DEFAULT" val="0"/>
</p:tagLst>
</file>

<file path=ppt/tags/tag2.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3.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4.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5.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6.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7.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8.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9.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ags/tag10.xml><?xml version="1.0" encoding="utf-8"?>
<p:tagLst xmlns:a="http://schemas.openxmlformats.org/drawingml/2006/main" xmlns:r="http://schemas.openxmlformats.org/officeDocument/2006/relationships" xmlns:p="http://schemas.openxmlformats.org/presentationml/2006/main">
  <p:tag name="MH" val="20160403161633"/>
  <p:tag name="MH_LIBRARY" val="CONTENTS"/>
  <p:tag name="MH_TYPE" val="ENTRY"/>
  <p:tag name="ID" val="547141"/>
  <p:tag name="MH_ORDER" val="1"/>
</p:tagLst>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1">
      <a:majorFont>
        <a:latin typeface="微软雅黑"/>
        <a:ea typeface="微软雅黑"/>
        <a:cs typeface=""/>
      </a:majorFont>
      <a:minorFont>
        <a:latin typeface="微软雅黑"/>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0F85F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89</TotalTime>
  <Words>1720</Words>
  <Application>Microsoft Office PowerPoint</Application>
  <PresentationFormat>自定义</PresentationFormat>
  <Paragraphs>108</Paragraphs>
  <Slides>14</Slides>
  <Notes>0</Notes>
  <HiddenSlides>0</HiddenSlides>
  <MMClips>0</MMClips>
  <ScaleCrop>false</ScaleCrop>
  <HeadingPairs>
    <vt:vector size="4" baseType="variant">
      <vt:variant>
        <vt:lpstr>主题</vt:lpstr>
      </vt:variant>
      <vt:variant>
        <vt:i4>1</vt:i4>
      </vt:variant>
      <vt:variant>
        <vt:lpstr>幻灯片标题</vt:lpstr>
      </vt:variant>
      <vt:variant>
        <vt:i4>14</vt:i4>
      </vt:variant>
    </vt:vector>
  </HeadingPairs>
  <TitlesOfParts>
    <vt:vector size="15" baseType="lpstr">
      <vt:lpstr>Office 主题​​</vt:lpstr>
      <vt:lpstr>幻灯片 1</vt:lpstr>
      <vt:lpstr>幻灯片 2</vt:lpstr>
      <vt:lpstr>幻灯片 3</vt:lpstr>
      <vt:lpstr>幻灯片 4</vt:lpstr>
      <vt:lpstr>幻灯片 5</vt:lpstr>
      <vt:lpstr>幻灯片 6</vt:lpstr>
      <vt:lpstr>幻灯片 7</vt:lpstr>
      <vt:lpstr>幻灯片 8</vt:lpstr>
      <vt:lpstr>幻灯片 9</vt:lpstr>
      <vt:lpstr>幻灯片 10</vt:lpstr>
      <vt:lpstr>幻灯片 11</vt:lpstr>
      <vt:lpstr>幻灯片 12</vt:lpstr>
      <vt:lpstr>幻灯片 13</vt:lpstr>
      <vt:lpstr>幻灯片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蔡先森</dc:creator>
  <cp:lastModifiedBy>小菠菜</cp:lastModifiedBy>
  <cp:revision>89</cp:revision>
  <dcterms:created xsi:type="dcterms:W3CDTF">2016-04-01T16:17:00Z</dcterms:created>
  <dcterms:modified xsi:type="dcterms:W3CDTF">2023-07-14T02:36:06Z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RubyTemplateID">
    <vt:lpwstr>2</vt:lpwstr>
  </property>
  <property fmtid="{D5CDD505-2E9C-101B-9397-08002B2CF9AE}" pid="3" name="KSOProductBuildVer">
    <vt:lpwstr>2052-10.1.0.7400</vt:lpwstr>
  </property>
</Properties>
</file>