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4142" r:id="rId4"/>
  </p:sldMasterIdLst>
  <p:notesMasterIdLst>
    <p:notesMasterId r:id="rId7"/>
  </p:notesMasterIdLst>
  <p:handoutMasterIdLst>
    <p:handoutMasterId r:id="rId8"/>
  </p:handoutMasterIdLst>
  <p:sldIdLst>
    <p:sldId id="256" r:id="rId5"/>
    <p:sldId id="258" r:id="rId6"/>
  </p:sldIdLst>
  <p:sldSz cx="43891200" cy="32918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vertBarState="minimized" horzBarState="maximized">
    <p:restoredLeft sz="5854" autoAdjust="0"/>
    <p:restoredTop sz="94660"/>
  </p:normalViewPr>
  <p:slideViewPr>
    <p:cSldViewPr snapToGrid="0">
      <p:cViewPr varScale="1">
        <p:scale>
          <a:sx n="23" d="100"/>
          <a:sy n="23" d="100"/>
        </p:scale>
        <p:origin x="2664" y="336"/>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65" d="100"/>
          <a:sy n="65" d="100"/>
        </p:scale>
        <p:origin x="2796"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5/20/19</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5/20/19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323599" y="12070087"/>
            <a:ext cx="31682165" cy="10861349"/>
          </a:xfrm>
        </p:spPr>
        <p:txBody>
          <a:bodyPr anchor="b">
            <a:normAutofit/>
          </a:bodyPr>
          <a:lstStyle>
            <a:lvl1pPr>
              <a:defRPr sz="25920"/>
            </a:lvl1pPr>
          </a:lstStyle>
          <a:p>
            <a:r>
              <a:rPr lang="en-US"/>
              <a:t>Click to edit Master title style</a:t>
            </a:r>
            <a:endParaRPr lang="en-US" dirty="0"/>
          </a:p>
        </p:txBody>
      </p:sp>
      <p:sp>
        <p:nvSpPr>
          <p:cNvPr id="3" name="Subtitle 2"/>
          <p:cNvSpPr>
            <a:spLocks noGrp="1"/>
          </p:cNvSpPr>
          <p:nvPr>
            <p:ph type="subTitle" idx="1"/>
          </p:nvPr>
        </p:nvSpPr>
        <p:spPr>
          <a:xfrm>
            <a:off x="9323599" y="22931427"/>
            <a:ext cx="31682165" cy="5406158"/>
          </a:xfrm>
        </p:spPr>
        <p:txBody>
          <a:bodyPr anchor="t"/>
          <a:lstStyle>
            <a:lvl1pPr marL="0" indent="0" algn="l">
              <a:buNone/>
              <a:defRPr>
                <a:solidFill>
                  <a:schemeClr val="tx1">
                    <a:lumMod val="65000"/>
                    <a:lumOff val="35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CAA57DF-1C19-4726-AB84-014692BAD8F5}" type="datetimeFigureOut">
              <a:rPr lang="en-US" smtClean="0"/>
              <a:pPr/>
              <a:t>5/20/19</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152249" y="20741561"/>
            <a:ext cx="6698270" cy="3752549"/>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2032003" y="21741799"/>
            <a:ext cx="2807894" cy="1752600"/>
          </a:xfrm>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4214501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336967" y="2995728"/>
            <a:ext cx="31628155" cy="6148272"/>
          </a:xfrm>
        </p:spPr>
        <p:txBody>
          <a:bodyPr/>
          <a:lstStyle/>
          <a:p>
            <a:r>
              <a:rPr lang="en-US"/>
              <a:t>Click to edit Master title style</a:t>
            </a:r>
            <a:endParaRPr lang="en-US" dirty="0"/>
          </a:p>
        </p:txBody>
      </p:sp>
      <p:sp>
        <p:nvSpPr>
          <p:cNvPr id="3" name="Content Placeholder 2"/>
          <p:cNvSpPr>
            <a:spLocks noGrp="1"/>
          </p:cNvSpPr>
          <p:nvPr>
            <p:ph idx="1"/>
          </p:nvPr>
        </p:nvSpPr>
        <p:spPr>
          <a:xfrm>
            <a:off x="9323594" y="10241280"/>
            <a:ext cx="31641528" cy="18132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AA57DF-1C19-4726-AB84-014692BAD8F5}" type="datetimeFigureOut">
              <a:rPr lang="en-US" smtClean="0"/>
              <a:pPr/>
              <a:t>5/20/19</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278" y="3413734"/>
            <a:ext cx="6520109" cy="2438424"/>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2380342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323594" y="9957898"/>
            <a:ext cx="31641528" cy="7050240"/>
          </a:xfrm>
        </p:spPr>
        <p:txBody>
          <a:bodyPr anchor="b"/>
          <a:lstStyle>
            <a:lvl1pPr algn="l">
              <a:defRPr sz="19200" b="0" cap="none"/>
            </a:lvl1pPr>
          </a:lstStyle>
          <a:p>
            <a:r>
              <a:rPr lang="en-US"/>
              <a:t>Click to edit Master title style</a:t>
            </a:r>
            <a:endParaRPr lang="en-US" dirty="0"/>
          </a:p>
        </p:txBody>
      </p:sp>
      <p:sp>
        <p:nvSpPr>
          <p:cNvPr id="3" name="Text Placeholder 2"/>
          <p:cNvSpPr>
            <a:spLocks noGrp="1"/>
          </p:cNvSpPr>
          <p:nvPr>
            <p:ph type="body" idx="1"/>
          </p:nvPr>
        </p:nvSpPr>
        <p:spPr>
          <a:xfrm>
            <a:off x="9323594" y="17190720"/>
            <a:ext cx="31641528" cy="4129920"/>
          </a:xfrm>
        </p:spPr>
        <p:txBody>
          <a:bodyPr anchor="t"/>
          <a:lstStyle>
            <a:lvl1pPr marL="0" indent="0" algn="l">
              <a:buNone/>
              <a:defRPr sz="9600">
                <a:solidFill>
                  <a:schemeClr val="tx1">
                    <a:lumMod val="65000"/>
                    <a:lumOff val="3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AA57DF-1C19-4726-AB84-014692BAD8F5}" type="datetimeFigureOut">
              <a:rPr lang="en-US" smtClean="0"/>
              <a:pPr/>
              <a:t>5/20/19</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278" y="15199332"/>
            <a:ext cx="6520109" cy="2438424"/>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2453895" y="15571874"/>
            <a:ext cx="2807894" cy="1752600"/>
          </a:xfrm>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414742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323599" y="10256191"/>
            <a:ext cx="15348149" cy="1808350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5619076" y="10256191"/>
            <a:ext cx="15346046" cy="1808350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AA57DF-1C19-4726-AB84-014692BAD8F5}" type="datetimeFigureOut">
              <a:rPr lang="en-US" smtClean="0"/>
              <a:pPr/>
              <a:t>5/20/19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278" y="3413734"/>
            <a:ext cx="6520109" cy="2438424"/>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2453895" y="3781361"/>
            <a:ext cx="2807894" cy="1752600"/>
          </a:xfrm>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925427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873690" y="10687805"/>
            <a:ext cx="13798061" cy="2766058"/>
          </a:xfrm>
        </p:spPr>
        <p:txBody>
          <a:bodyPr anchor="b">
            <a:noAutofit/>
          </a:bodyPr>
          <a:lstStyle>
            <a:lvl1pPr marL="0" indent="0">
              <a:buNone/>
              <a:defRPr sz="11520" b="0"/>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4" name="Content Placeholder 3"/>
          <p:cNvSpPr>
            <a:spLocks noGrp="1"/>
          </p:cNvSpPr>
          <p:nvPr>
            <p:ph sz="half" idx="2"/>
          </p:nvPr>
        </p:nvSpPr>
        <p:spPr>
          <a:xfrm>
            <a:off x="9323592" y="13453865"/>
            <a:ext cx="15348154" cy="149073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7149542" y="10672310"/>
            <a:ext cx="13791547" cy="2766058"/>
          </a:xfrm>
        </p:spPr>
        <p:txBody>
          <a:bodyPr anchor="b">
            <a:noAutofit/>
          </a:bodyPr>
          <a:lstStyle>
            <a:lvl1pPr marL="0" indent="0">
              <a:buNone/>
              <a:defRPr sz="11520" b="0"/>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6" name="Content Placeholder 5"/>
          <p:cNvSpPr>
            <a:spLocks noGrp="1"/>
          </p:cNvSpPr>
          <p:nvPr>
            <p:ph sz="quarter" idx="4"/>
          </p:nvPr>
        </p:nvSpPr>
        <p:spPr>
          <a:xfrm>
            <a:off x="25601832" y="13438371"/>
            <a:ext cx="15339264" cy="149073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AA57DF-1C19-4726-AB84-014692BAD8F5}" type="datetimeFigureOut">
              <a:rPr lang="en-US" smtClean="0"/>
              <a:pPr/>
              <a:t>5/20/19</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278" y="3413734"/>
            <a:ext cx="6520109" cy="2438424"/>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2453895" y="3781361"/>
            <a:ext cx="2807894" cy="1752600"/>
          </a:xfrm>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780880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336960" y="2995728"/>
            <a:ext cx="31628160" cy="614827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AA57DF-1C19-4726-AB84-014692BAD8F5}" type="datetimeFigureOut">
              <a:rPr lang="en-US" smtClean="0"/>
              <a:pPr/>
              <a:t>5/20/19</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278" y="3413734"/>
            <a:ext cx="6520109" cy="2438424"/>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2687574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AA57DF-1C19-4726-AB84-014692BAD8F5}" type="datetimeFigureOut">
              <a:rPr lang="en-US" smtClean="0"/>
              <a:pPr/>
              <a:t>5/20/19</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278" y="3413734"/>
            <a:ext cx="6520109" cy="2438424"/>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431444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23592" y="2141222"/>
            <a:ext cx="12622003" cy="4686298"/>
          </a:xfrm>
        </p:spPr>
        <p:txBody>
          <a:bodyPr anchor="b"/>
          <a:lstStyle>
            <a:lvl1pPr algn="l">
              <a:defRPr sz="9600" b="0"/>
            </a:lvl1pPr>
          </a:lstStyle>
          <a:p>
            <a:r>
              <a:rPr lang="en-US"/>
              <a:t>Click to edit Master title style</a:t>
            </a:r>
            <a:endParaRPr lang="en-US" dirty="0"/>
          </a:p>
        </p:txBody>
      </p:sp>
      <p:sp>
        <p:nvSpPr>
          <p:cNvPr id="3" name="Content Placeholder 2"/>
          <p:cNvSpPr>
            <a:spLocks noGrp="1"/>
          </p:cNvSpPr>
          <p:nvPr>
            <p:ph idx="1"/>
          </p:nvPr>
        </p:nvSpPr>
        <p:spPr>
          <a:xfrm>
            <a:off x="22768771" y="2141230"/>
            <a:ext cx="18196349" cy="25991822"/>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323592" y="7673342"/>
            <a:ext cx="12622003" cy="20459693"/>
          </a:xfrm>
        </p:spPr>
        <p:txBody>
          <a:bodyPr/>
          <a:lstStyle>
            <a:lvl1pPr marL="0" indent="0">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5" name="Date Placeholder 4"/>
          <p:cNvSpPr>
            <a:spLocks noGrp="1"/>
          </p:cNvSpPr>
          <p:nvPr>
            <p:ph type="dt" sz="half" idx="10"/>
          </p:nvPr>
        </p:nvSpPr>
        <p:spPr/>
        <p:txBody>
          <a:bodyPr/>
          <a:lstStyle/>
          <a:p>
            <a:fld id="{ECAA57DF-1C19-4726-AB84-014692BAD8F5}" type="datetimeFigureOut">
              <a:rPr lang="en-US" smtClean="0"/>
              <a:pPr/>
              <a:t>5/20/19</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278" y="3413734"/>
            <a:ext cx="6520109" cy="2438424"/>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1161646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23594" y="23042880"/>
            <a:ext cx="31641528" cy="2720342"/>
          </a:xfrm>
        </p:spPr>
        <p:txBody>
          <a:bodyPr anchor="b">
            <a:normAutofit/>
          </a:bodyPr>
          <a:lstStyle>
            <a:lvl1pPr algn="l">
              <a:defRPr sz="1152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9323594" y="3047832"/>
            <a:ext cx="31641528" cy="18503856"/>
          </a:xfrm>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4" name="Text Placeholder 3"/>
          <p:cNvSpPr>
            <a:spLocks noGrp="1"/>
          </p:cNvSpPr>
          <p:nvPr>
            <p:ph type="body" sz="half" idx="2"/>
          </p:nvPr>
        </p:nvSpPr>
        <p:spPr>
          <a:xfrm>
            <a:off x="9323594" y="25763222"/>
            <a:ext cx="31641528" cy="2369818"/>
          </a:xfrm>
        </p:spPr>
        <p:txBody>
          <a:bodyPr>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5" name="Date Placeholder 4"/>
          <p:cNvSpPr>
            <a:spLocks noGrp="1"/>
          </p:cNvSpPr>
          <p:nvPr>
            <p:ph type="dt" sz="half" idx="10"/>
          </p:nvPr>
        </p:nvSpPr>
        <p:spPr/>
        <p:txBody>
          <a:bodyPr/>
          <a:lstStyle/>
          <a:p>
            <a:fld id="{ECAA57DF-1C19-4726-AB84-014692BAD8F5}" type="datetimeFigureOut">
              <a:rPr lang="en-US" smtClean="0"/>
              <a:pPr/>
              <a:t>5/20/19</a:t>
            </a:fld>
            <a:endParaRPr lang="en-US"/>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278" y="23571170"/>
            <a:ext cx="6520109" cy="2438424"/>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2453895" y="23918825"/>
            <a:ext cx="2807894" cy="1752600"/>
          </a:xfrm>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4104763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323594" y="2926080"/>
            <a:ext cx="31641528" cy="14961792"/>
          </a:xfrm>
        </p:spPr>
        <p:txBody>
          <a:bodyPr anchor="ctr">
            <a:normAutofit/>
          </a:bodyPr>
          <a:lstStyle>
            <a:lvl1pPr algn="l">
              <a:defRPr sz="23040" b="0" cap="none"/>
            </a:lvl1pPr>
          </a:lstStyle>
          <a:p>
            <a:r>
              <a:rPr lang="en-US"/>
              <a:t>Click to edit Master title style</a:t>
            </a:r>
            <a:endParaRPr lang="en-US" dirty="0"/>
          </a:p>
        </p:txBody>
      </p:sp>
      <p:sp>
        <p:nvSpPr>
          <p:cNvPr id="3" name="Text Placeholder 2"/>
          <p:cNvSpPr>
            <a:spLocks noGrp="1"/>
          </p:cNvSpPr>
          <p:nvPr>
            <p:ph type="body" idx="1"/>
          </p:nvPr>
        </p:nvSpPr>
        <p:spPr>
          <a:xfrm>
            <a:off x="9323594" y="20899421"/>
            <a:ext cx="31641528" cy="7468147"/>
          </a:xfrm>
        </p:spPr>
        <p:txBody>
          <a:bodyPr anchor="ctr">
            <a:normAutofit/>
          </a:bodyPr>
          <a:lstStyle>
            <a:lvl1pPr marL="0" indent="0" algn="l">
              <a:buNone/>
              <a:defRPr sz="8640">
                <a:solidFill>
                  <a:schemeClr val="tx1">
                    <a:lumMod val="65000"/>
                    <a:lumOff val="3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AA57DF-1C19-4726-AB84-014692BAD8F5}" type="datetimeFigureOut">
              <a:rPr lang="en-US" smtClean="0"/>
              <a:pPr/>
              <a:t>5/20/19</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278" y="15199332"/>
            <a:ext cx="6520109" cy="2438424"/>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2453895" y="15571874"/>
            <a:ext cx="2807894" cy="1752600"/>
          </a:xfrm>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2606862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502993" y="2926080"/>
            <a:ext cx="29326018" cy="13898880"/>
          </a:xfrm>
        </p:spPr>
        <p:txBody>
          <a:bodyPr anchor="ctr">
            <a:normAutofit/>
          </a:bodyPr>
          <a:lstStyle>
            <a:lvl1pPr algn="l">
              <a:defRPr sz="2304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11596666" y="16824960"/>
            <a:ext cx="27138662" cy="1828800"/>
          </a:xfrm>
        </p:spPr>
        <p:txBody>
          <a:bodyPr anchor="ctr">
            <a:noAutofit/>
          </a:bodyPr>
          <a:lstStyle>
            <a:lvl1pPr marL="0" indent="0">
              <a:buFontTx/>
              <a:buNone/>
              <a:defRPr sz="7680">
                <a:solidFill>
                  <a:schemeClr val="tx1">
                    <a:lumMod val="50000"/>
                    <a:lumOff val="50000"/>
                  </a:schemeClr>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US"/>
              <a:t>Click to edit Master text styles</a:t>
            </a:r>
          </a:p>
        </p:txBody>
      </p:sp>
      <p:sp>
        <p:nvSpPr>
          <p:cNvPr id="3" name="Text Placeholder 2"/>
          <p:cNvSpPr>
            <a:spLocks noGrp="1"/>
          </p:cNvSpPr>
          <p:nvPr>
            <p:ph type="body" idx="1"/>
          </p:nvPr>
        </p:nvSpPr>
        <p:spPr>
          <a:xfrm>
            <a:off x="9323594" y="20899421"/>
            <a:ext cx="31641528" cy="7468147"/>
          </a:xfrm>
        </p:spPr>
        <p:txBody>
          <a:bodyPr anchor="ctr">
            <a:normAutofit/>
          </a:bodyPr>
          <a:lstStyle>
            <a:lvl1pPr marL="0" indent="0" algn="l">
              <a:buNone/>
              <a:defRPr sz="8640">
                <a:solidFill>
                  <a:schemeClr val="tx1">
                    <a:lumMod val="65000"/>
                    <a:lumOff val="3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AA57DF-1C19-4726-AB84-014692BAD8F5}" type="datetimeFigureOut">
              <a:rPr lang="en-US" smtClean="0"/>
              <a:pPr/>
              <a:t>5/20/19</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278" y="15199332"/>
            <a:ext cx="6520109" cy="2438424"/>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2453895" y="15571874"/>
            <a:ext cx="2807894" cy="1752600"/>
          </a:xfrm>
        </p:spPr>
        <p:txBody>
          <a:bodyPr/>
          <a:lstStyle/>
          <a:p>
            <a:fld id="{91B4C631-C489-4C11-812F-2172FBEAE82B}" type="slidenum">
              <a:rPr lang="en-US" smtClean="0"/>
              <a:pPr/>
              <a:t>‹#›</a:t>
            </a:fld>
            <a:endParaRPr lang="en-US"/>
          </a:p>
        </p:txBody>
      </p:sp>
      <p:sp>
        <p:nvSpPr>
          <p:cNvPr id="14" name="TextBox 13"/>
          <p:cNvSpPr txBox="1"/>
          <p:nvPr/>
        </p:nvSpPr>
        <p:spPr>
          <a:xfrm>
            <a:off x="8679919" y="3110424"/>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solidFill>
                <a:effectLst/>
                <a:latin typeface="Arial"/>
              </a:rPr>
              <a:t>“</a:t>
            </a:r>
          </a:p>
        </p:txBody>
      </p:sp>
      <p:sp>
        <p:nvSpPr>
          <p:cNvPr id="15" name="TextBox 14"/>
          <p:cNvSpPr txBox="1"/>
          <p:nvPr/>
        </p:nvSpPr>
        <p:spPr>
          <a:xfrm>
            <a:off x="39213761" y="13945469"/>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22115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323594" y="11704327"/>
            <a:ext cx="31641528" cy="13079256"/>
          </a:xfrm>
        </p:spPr>
        <p:txBody>
          <a:bodyPr anchor="b">
            <a:normAutofit/>
          </a:bodyPr>
          <a:lstStyle>
            <a:lvl1pPr algn="l">
              <a:defRPr sz="23040" b="0"/>
            </a:lvl1pPr>
          </a:lstStyle>
          <a:p>
            <a:r>
              <a:rPr lang="en-US"/>
              <a:t>Click to edit Master title style</a:t>
            </a:r>
            <a:endParaRPr lang="en-US" dirty="0"/>
          </a:p>
        </p:txBody>
      </p:sp>
      <p:sp>
        <p:nvSpPr>
          <p:cNvPr id="4" name="Text Placeholder 3"/>
          <p:cNvSpPr>
            <a:spLocks noGrp="1"/>
          </p:cNvSpPr>
          <p:nvPr>
            <p:ph type="body" sz="half" idx="2"/>
          </p:nvPr>
        </p:nvSpPr>
        <p:spPr>
          <a:xfrm>
            <a:off x="9323594" y="24871680"/>
            <a:ext cx="31641528" cy="3502186"/>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CAA57DF-1C19-4726-AB84-014692BAD8F5}" type="datetimeFigureOut">
              <a:rPr lang="en-US" smtClean="0"/>
              <a:pPr/>
              <a:t>5/20/19</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278" y="23571170"/>
            <a:ext cx="6520109" cy="2438424"/>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2453895" y="23918825"/>
            <a:ext cx="2807894" cy="1752600"/>
          </a:xfrm>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3483690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10502993" y="2926080"/>
            <a:ext cx="29326018" cy="13898880"/>
          </a:xfrm>
        </p:spPr>
        <p:txBody>
          <a:bodyPr anchor="ctr">
            <a:normAutofit/>
          </a:bodyPr>
          <a:lstStyle>
            <a:lvl1pPr algn="l">
              <a:defRPr sz="2304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9323592" y="20848320"/>
            <a:ext cx="32103802" cy="4023360"/>
          </a:xfrm>
        </p:spPr>
        <p:txBody>
          <a:bodyPr anchor="b">
            <a:noAutofit/>
          </a:bodyPr>
          <a:lstStyle>
            <a:lvl1pPr marL="0" indent="0">
              <a:buFontTx/>
              <a:buNone/>
              <a:defRPr sz="11520">
                <a:solidFill>
                  <a:schemeClr val="accent1"/>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9323592" y="24871680"/>
            <a:ext cx="32103802" cy="3502186"/>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CAA57DF-1C19-4726-AB84-014692BAD8F5}" type="datetimeFigureOut">
              <a:rPr lang="en-US" smtClean="0"/>
              <a:pPr/>
              <a:t>5/20/19</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278" y="23571170"/>
            <a:ext cx="6520109" cy="2438424"/>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2453895" y="23918825"/>
            <a:ext cx="2807894" cy="1752600"/>
          </a:xfrm>
        </p:spPr>
        <p:txBody>
          <a:bodyPr/>
          <a:lstStyle/>
          <a:p>
            <a:fld id="{91B4C631-C489-4C11-812F-2172FBEAE82B}" type="slidenum">
              <a:rPr lang="en-US" smtClean="0"/>
              <a:pPr/>
              <a:t>‹#›</a:t>
            </a:fld>
            <a:endParaRPr lang="en-US"/>
          </a:p>
        </p:txBody>
      </p:sp>
      <p:sp>
        <p:nvSpPr>
          <p:cNvPr id="11" name="TextBox 10"/>
          <p:cNvSpPr txBox="1"/>
          <p:nvPr/>
        </p:nvSpPr>
        <p:spPr>
          <a:xfrm>
            <a:off x="8679919" y="3110424"/>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solidFill>
                <a:effectLst/>
                <a:latin typeface="Arial"/>
              </a:rPr>
              <a:t>“</a:t>
            </a:r>
          </a:p>
        </p:txBody>
      </p:sp>
      <p:sp>
        <p:nvSpPr>
          <p:cNvPr id="12" name="TextBox 11"/>
          <p:cNvSpPr txBox="1"/>
          <p:nvPr/>
        </p:nvSpPr>
        <p:spPr>
          <a:xfrm>
            <a:off x="39213761" y="13945469"/>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293198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9323597" y="3011554"/>
            <a:ext cx="31641523" cy="13824096"/>
          </a:xfrm>
        </p:spPr>
        <p:txBody>
          <a:bodyPr anchor="ctr">
            <a:normAutofit/>
          </a:bodyPr>
          <a:lstStyle>
            <a:lvl1pPr algn="l">
              <a:defRPr sz="23040" b="0"/>
            </a:lvl1pPr>
          </a:lstStyle>
          <a:p>
            <a:r>
              <a:rPr lang="en-US"/>
              <a:t>Click to edit Master title style</a:t>
            </a:r>
            <a:endParaRPr lang="en-US" dirty="0"/>
          </a:p>
        </p:txBody>
      </p:sp>
      <p:sp>
        <p:nvSpPr>
          <p:cNvPr id="21" name="Text Placeholder 9"/>
          <p:cNvSpPr>
            <a:spLocks noGrp="1"/>
          </p:cNvSpPr>
          <p:nvPr>
            <p:ph type="body" sz="quarter" idx="13"/>
          </p:nvPr>
        </p:nvSpPr>
        <p:spPr>
          <a:xfrm>
            <a:off x="9323594" y="20848320"/>
            <a:ext cx="31641528" cy="4023360"/>
          </a:xfrm>
        </p:spPr>
        <p:txBody>
          <a:bodyPr anchor="b">
            <a:noAutofit/>
          </a:bodyPr>
          <a:lstStyle>
            <a:lvl1pPr marL="0" indent="0">
              <a:buFontTx/>
              <a:buNone/>
              <a:defRPr sz="11520">
                <a:solidFill>
                  <a:schemeClr val="accent1"/>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9323594" y="24871680"/>
            <a:ext cx="31641528" cy="3502186"/>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CAA57DF-1C19-4726-AB84-014692BAD8F5}" type="datetimeFigureOut">
              <a:rPr lang="en-US" smtClean="0"/>
              <a:pPr/>
              <a:t>5/20/19</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278" y="23571170"/>
            <a:ext cx="6520109" cy="2438424"/>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2453895" y="23918825"/>
            <a:ext cx="2807894" cy="1752600"/>
          </a:xfrm>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19062364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AA57DF-1C19-4726-AB84-014692BAD8F5}" type="datetimeFigureOut">
              <a:rPr lang="en-US" smtClean="0"/>
              <a:pPr/>
              <a:t>5/20/19</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278" y="3413734"/>
            <a:ext cx="6520109" cy="2438424"/>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13303520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3016968" y="3011551"/>
            <a:ext cx="7949434" cy="25362322"/>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9323597" y="3011551"/>
            <a:ext cx="22638470" cy="253623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AA57DF-1C19-4726-AB84-014692BAD8F5}" type="datetimeFigureOut">
              <a:rPr lang="en-US" smtClean="0"/>
              <a:pPr/>
              <a:t>5/20/19</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278" y="3413734"/>
            <a:ext cx="6520109" cy="2438424"/>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7771131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Poster">
    <p:spTree>
      <p:nvGrpSpPr>
        <p:cNvPr id="1" name=""/>
        <p:cNvGrpSpPr/>
        <p:nvPr/>
      </p:nvGrpSpPr>
      <p:grpSpPr>
        <a:xfrm>
          <a:off x="0" y="0"/>
          <a:ext cx="0" cy="0"/>
          <a:chOff x="0" y="0"/>
          <a:chExt cx="0" cy="0"/>
        </a:xfrm>
      </p:grpSpPr>
      <p:sp>
        <p:nvSpPr>
          <p:cNvPr id="2" name="Title 1"/>
          <p:cNvSpPr>
            <a:spLocks noGrp="1"/>
          </p:cNvSpPr>
          <p:nvPr>
            <p:ph type="title"/>
          </p:nvPr>
        </p:nvSpPr>
        <p:spPr>
          <a:xfrm>
            <a:off x="6400800" y="990600"/>
            <a:ext cx="31089600" cy="2514540"/>
          </a:xfrm>
        </p:spPr>
        <p:txBody>
          <a:bodyPr/>
          <a:lstStyle/>
          <a:p>
            <a:r>
              <a:rPr lang="en-US"/>
              <a:t>Click to edit Master title style</a:t>
            </a:r>
          </a:p>
        </p:txBody>
      </p:sp>
      <p:sp>
        <p:nvSpPr>
          <p:cNvPr id="31" name="Text Placeholder 6"/>
          <p:cNvSpPr>
            <a:spLocks noGrp="1"/>
          </p:cNvSpPr>
          <p:nvPr>
            <p:ph type="body" sz="quarter" idx="36"/>
          </p:nvPr>
        </p:nvSpPr>
        <p:spPr bwMode="auto">
          <a:xfrm>
            <a:off x="6400800" y="3588603"/>
            <a:ext cx="31089600" cy="830997"/>
          </a:xfrm>
        </p:spPr>
        <p:txBody>
          <a:bodyPr>
            <a:noAutofit/>
          </a:bodyPr>
          <a:lstStyle>
            <a:lvl1pPr marL="0" indent="0">
              <a:spcBef>
                <a:spcPts val="0"/>
              </a:spcBef>
              <a:buNone/>
              <a:defRPr sz="2400">
                <a:solidFill>
                  <a:schemeClr val="bg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3" name="Date Placeholder 2"/>
          <p:cNvSpPr>
            <a:spLocks noGrp="1"/>
          </p:cNvSpPr>
          <p:nvPr>
            <p:ph type="dt" sz="half" idx="10"/>
          </p:nvPr>
        </p:nvSpPr>
        <p:spPr/>
        <p:txBody>
          <a:bodyPr/>
          <a:lstStyle/>
          <a:p>
            <a:fld id="{ECAA57DF-1C19-4726-AB84-014692BAD8F5}" type="datetimeFigureOut">
              <a:rPr lang="en-US" smtClean="0"/>
              <a:t>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7" name="Text Placeholder 6"/>
          <p:cNvSpPr>
            <a:spLocks noGrp="1"/>
          </p:cNvSpPr>
          <p:nvPr>
            <p:ph type="body" sz="quarter" idx="13" hasCustomPrompt="1"/>
          </p:nvPr>
        </p:nvSpPr>
        <p:spPr>
          <a:xfrm>
            <a:off x="1143000" y="5852160"/>
            <a:ext cx="12801600" cy="1219200"/>
          </a:xfrm>
          <a:prstGeom prst="round1Rect">
            <a:avLst/>
          </a:prstGeom>
          <a:solidFill>
            <a:schemeClr val="accent2"/>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9" name="Content Placeholder 17"/>
          <p:cNvSpPr>
            <a:spLocks noGrp="1"/>
          </p:cNvSpPr>
          <p:nvPr>
            <p:ph sz="quarter" idx="24" hasCustomPrompt="1"/>
          </p:nvPr>
        </p:nvSpPr>
        <p:spPr>
          <a:xfrm>
            <a:off x="1143000" y="7071360"/>
            <a:ext cx="12801600" cy="6858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1" name="Text Placeholder 6"/>
          <p:cNvSpPr>
            <a:spLocks noGrp="1"/>
          </p:cNvSpPr>
          <p:nvPr>
            <p:ph type="body" sz="quarter" idx="17" hasCustomPrompt="1"/>
          </p:nvPr>
        </p:nvSpPr>
        <p:spPr>
          <a:xfrm>
            <a:off x="1143000" y="15032736"/>
            <a:ext cx="12801600" cy="1219200"/>
          </a:xfrm>
          <a:prstGeom prst="round1Rect">
            <a:avLst/>
          </a:prstGeom>
          <a:solidFill>
            <a:schemeClr val="accent3"/>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251936"/>
            <a:ext cx="12801600" cy="9088165"/>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5831800"/>
            <a:ext cx="12801600" cy="1219200"/>
          </a:xfrm>
          <a:prstGeom prst="round1Rect">
            <a:avLst/>
          </a:prstGeom>
          <a:solidFill>
            <a:schemeClr val="accent4"/>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852160"/>
            <a:ext cx="12801600" cy="1219200"/>
          </a:xfrm>
          <a:prstGeom prst="round1Rect">
            <a:avLst/>
          </a:prstGeom>
          <a:solidFill>
            <a:schemeClr val="accent5"/>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071360"/>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8" name="Content Placeholder 17"/>
          <p:cNvSpPr>
            <a:spLocks noGrp="1"/>
          </p:cNvSpPr>
          <p:nvPr>
            <p:ph sz="quarter" idx="23" hasCustomPrompt="1"/>
          </p:nvPr>
        </p:nvSpPr>
        <p:spPr>
          <a:xfrm>
            <a:off x="15544800" y="11948160"/>
            <a:ext cx="12801600" cy="6172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3" name="Content Placeholder 17"/>
          <p:cNvSpPr>
            <a:spLocks noGrp="1"/>
          </p:cNvSpPr>
          <p:nvPr>
            <p:ph sz="quarter" idx="28" hasCustomPrompt="1"/>
          </p:nvPr>
        </p:nvSpPr>
        <p:spPr>
          <a:xfrm>
            <a:off x="15544800" y="23469600"/>
            <a:ext cx="12801600" cy="1752600"/>
          </a:xfrm>
        </p:spPr>
        <p:txBody>
          <a:bodyPr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p:txBody>
      </p:sp>
      <p:sp>
        <p:nvSpPr>
          <p:cNvPr id="24" name="Text Placeholder 6"/>
          <p:cNvSpPr>
            <a:spLocks noGrp="1"/>
          </p:cNvSpPr>
          <p:nvPr>
            <p:ph type="body" sz="quarter" idx="29" hasCustomPrompt="1"/>
          </p:nvPr>
        </p:nvSpPr>
        <p:spPr>
          <a:xfrm>
            <a:off x="15544800" y="2583180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85216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071360"/>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5837408"/>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9" name="Text Placeholder 6"/>
          <p:cNvSpPr>
            <a:spLocks noGrp="1"/>
          </p:cNvSpPr>
          <p:nvPr>
            <p:ph type="body" sz="quarter" idx="34" hasCustomPrompt="1"/>
          </p:nvPr>
        </p:nvSpPr>
        <p:spPr>
          <a:xfrm>
            <a:off x="29900880" y="25831800"/>
            <a:ext cx="12801600" cy="1219200"/>
          </a:xfrm>
          <a:prstGeom prst="round1Rect">
            <a:avLst/>
          </a:prstGeom>
          <a:solidFill>
            <a:schemeClr val="accent1"/>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2" name="Instructions"/>
          <p:cNvSpPr/>
          <p:nvPr userDrawn="1"/>
        </p:nvSpPr>
        <p:spPr>
          <a:xfrm>
            <a:off x="43891200" y="2552699"/>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a:solidFill>
                  <a:prstClr val="white">
                    <a:lumMod val="50000"/>
                  </a:prstClr>
                </a:solidFill>
                <a:latin typeface="Calibri Light" panose="020F0302020204030204" pitchFamily="34" charset="0"/>
                <a:cs typeface="Calibri" panose="020F0502020204030204" pitchFamily="34" charset="0"/>
              </a:rPr>
              <a:t>The placeholders in this </a:t>
            </a:r>
            <a:r>
              <a:rPr lang="en-US" sz="6600">
                <a:solidFill>
                  <a:prstClr val="white">
                    <a:lumMod val="50000"/>
                  </a:prstClr>
                </a:solidFill>
                <a:latin typeface="Calibri Light" panose="020F0302020204030204" pitchFamily="34" charset="0"/>
                <a:cs typeface="Calibri" panose="020F0502020204030204" pitchFamily="34" charset="0"/>
              </a:rPr>
              <a:t>poster </a:t>
            </a:r>
            <a:r>
              <a:rPr sz="6600">
                <a:solidFill>
                  <a:prstClr val="white">
                    <a:lumMod val="50000"/>
                  </a:prstClr>
                </a:solidFill>
                <a:latin typeface="Calibri Light" panose="020F0302020204030204" pitchFamily="34" charset="0"/>
                <a:cs typeface="Calibri" panose="020F0502020204030204" pitchFamily="34" charset="0"/>
              </a:rPr>
              <a:t>are formatted for you. </a:t>
            </a:r>
            <a:r>
              <a:rPr lang="en-US" sz="6600">
                <a:solidFill>
                  <a:prstClr val="white">
                    <a:lumMod val="50000"/>
                  </a:prstClr>
                </a:solidFill>
                <a:latin typeface="Calibri Light" panose="020F0302020204030204" pitchFamily="34" charset="0"/>
                <a:cs typeface="Calibri" panose="020F0502020204030204" pitchFamily="34" charset="0"/>
              </a:rPr>
              <a:t>Type</a:t>
            </a:r>
            <a:r>
              <a:rPr lang="en-US" sz="6600" baseline="0">
                <a:solidFill>
                  <a:prstClr val="white">
                    <a:lumMod val="50000"/>
                  </a:prstClr>
                </a:solidFill>
                <a:latin typeface="Calibri Light" panose="020F0302020204030204" pitchFamily="34" charset="0"/>
                <a:cs typeface="Calibri" panose="020F0502020204030204" pitchFamily="34" charset="0"/>
              </a:rPr>
              <a:t> in the placeholders </a:t>
            </a:r>
            <a:r>
              <a:rPr lang="en-US" sz="660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a:solidFill>
                  <a:prstClr val="white">
                    <a:lumMod val="50000"/>
                  </a:prstClr>
                </a:solidFill>
                <a:latin typeface="Calibri Light" panose="020F0302020204030204" pitchFamily="34" charset="0"/>
                <a:cs typeface="Calibri" panose="020F0502020204030204" pitchFamily="34" charset="0"/>
              </a:rPr>
              <a:t>T</a:t>
            </a:r>
            <a:r>
              <a:rPr sz="6600">
                <a:solidFill>
                  <a:prstClr val="white">
                    <a:lumMod val="50000"/>
                  </a:prstClr>
                </a:solidFill>
                <a:latin typeface="Calibri Light" panose="020F0302020204030204" pitchFamily="34" charset="0"/>
                <a:cs typeface="Calibri" panose="020F0502020204030204" pitchFamily="34" charset="0"/>
              </a:rPr>
              <a:t>o add or remove bullet points from text, just click the Bullets button on the Home tab.</a:t>
            </a:r>
          </a:p>
          <a:p>
            <a:pPr lvl="0">
              <a:spcBef>
                <a:spcPts val="2400"/>
              </a:spcBef>
            </a:pPr>
            <a:r>
              <a:rPr sz="660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a:solidFill>
                  <a:prstClr val="white">
                    <a:lumMod val="50000"/>
                  </a:prstClr>
                </a:solidFill>
                <a:latin typeface="Calibri Light" panose="020F0302020204030204" pitchFamily="34" charset="0"/>
                <a:cs typeface="Calibri" panose="020F0502020204030204" pitchFamily="34" charset="0"/>
              </a:rPr>
              <a:t>content</a:t>
            </a:r>
            <a:r>
              <a:rPr sz="6600">
                <a:solidFill>
                  <a:prstClr val="white">
                    <a:lumMod val="50000"/>
                  </a:prstClr>
                </a:solidFill>
                <a:latin typeface="Calibri Light" panose="020F0302020204030204" pitchFamily="34" charset="0"/>
                <a:cs typeface="Calibri" panose="020F0502020204030204" pitchFamily="34" charset="0"/>
              </a:rPr>
              <a:t> or body text, just make a copy of what you need and drag it into place. PowerPoint’s Smart Guides will help you align it with everything else.</a:t>
            </a:r>
          </a:p>
          <a:p>
            <a:pPr lvl="0">
              <a:spcBef>
                <a:spcPts val="2400"/>
              </a:spcBef>
            </a:pPr>
            <a:r>
              <a:rPr sz="6600">
                <a:solidFill>
                  <a:prstClr val="white">
                    <a:lumMod val="50000"/>
                  </a:prstClr>
                </a:solidFill>
                <a:latin typeface="Calibri Light" panose="020F0302020204030204" pitchFamily="34" charset="0"/>
                <a:cs typeface="Calibri" panose="020F0502020204030204" pitchFamily="34" charset="0"/>
              </a:rPr>
              <a:t>Want to use your own pictures instead of ours? No problem! Just </a:t>
            </a:r>
            <a:r>
              <a:rPr lang="en-US" sz="6600">
                <a:solidFill>
                  <a:prstClr val="white">
                    <a:lumMod val="50000"/>
                  </a:prstClr>
                </a:solidFill>
                <a:latin typeface="Calibri Light" panose="020F0302020204030204" pitchFamily="34" charset="0"/>
                <a:cs typeface="Calibri" panose="020F0502020204030204" pitchFamily="34" charset="0"/>
              </a:rPr>
              <a:t>right-</a:t>
            </a:r>
            <a:r>
              <a:rPr sz="6600">
                <a:solidFill>
                  <a:prstClr val="white">
                    <a:lumMod val="50000"/>
                  </a:prstClr>
                </a:solidFill>
                <a:latin typeface="Calibri Light" panose="020F0302020204030204" pitchFamily="34" charset="0"/>
                <a:cs typeface="Calibri" panose="020F0502020204030204" pitchFamily="34" charset="0"/>
              </a:rPr>
              <a:t>click a picture</a:t>
            </a:r>
            <a:r>
              <a:rPr lang="en-US" sz="6600">
                <a:solidFill>
                  <a:prstClr val="white">
                    <a:lumMod val="50000"/>
                  </a:prstClr>
                </a:solidFill>
                <a:latin typeface="Calibri Light" panose="020F0302020204030204" pitchFamily="34" charset="0"/>
                <a:cs typeface="Calibri" panose="020F0502020204030204" pitchFamily="34" charset="0"/>
              </a:rPr>
              <a:t> and choose Change Picture. Maintain the</a:t>
            </a:r>
            <a:r>
              <a:rPr lang="en-US" sz="6600" baseline="0">
                <a:solidFill>
                  <a:prstClr val="white">
                    <a:lumMod val="50000"/>
                  </a:prstClr>
                </a:solidFill>
                <a:latin typeface="Calibri Light" panose="020F0302020204030204" pitchFamily="34" charset="0"/>
                <a:cs typeface="Calibri" panose="020F0502020204030204" pitchFamily="34" charset="0"/>
              </a:rPr>
              <a:t> proportion of pictures as you r</a:t>
            </a:r>
            <a:r>
              <a:rPr lang="en-US" sz="6600">
                <a:solidFill>
                  <a:prstClr val="white">
                    <a:lumMod val="50000"/>
                  </a:prstClr>
                </a:solidFill>
                <a:latin typeface="Calibri Light" panose="020F0302020204030204" pitchFamily="34" charset="0"/>
                <a:cs typeface="Calibri" panose="020F0502020204030204" pitchFamily="34" charset="0"/>
              </a:rPr>
              <a:t>esize</a:t>
            </a:r>
            <a:r>
              <a:rPr lang="en-US" sz="6600" baseline="0">
                <a:solidFill>
                  <a:prstClr val="white">
                    <a:lumMod val="50000"/>
                  </a:prstClr>
                </a:solidFill>
                <a:latin typeface="Calibri Light" panose="020F0302020204030204" pitchFamily="34" charset="0"/>
                <a:cs typeface="Calibri" panose="020F0502020204030204" pitchFamily="34" charset="0"/>
              </a:rPr>
              <a:t> by dragging a corner.</a:t>
            </a:r>
            <a:endParaRPr sz="6600">
              <a:solidFill>
                <a:prstClr val="white">
                  <a:lumMod val="50000"/>
                </a:prstClr>
              </a:solidFill>
              <a:latin typeface="Calibri Light" panose="020F0302020204030204" pitchFamily="34" charset="0"/>
              <a:cs typeface="Calibri" panose="020F0502020204030204" pitchFamily="34" charset="0"/>
            </a:endParaRPr>
          </a:p>
        </p:txBody>
      </p:sp>
    </p:spTree>
    <p:extLst>
      <p:ext uri="{BB962C8B-B14F-4D97-AF65-F5344CB8AC3E}">
        <p14:creationId xmlns:p14="http://schemas.microsoft.com/office/powerpoint/2010/main" val="320063661"/>
      </p:ext>
    </p:extLst>
  </p:cSld>
  <p:clrMapOvr>
    <a:masterClrMapping/>
  </p:clrMapOvr>
  <p:extLst mod="1">
    <p:ext uri="{DCECCB84-F9BA-43D5-87BE-67443E8EF086}">
      <p15:sldGuideLst xmlns:p15="http://schemas.microsoft.com/office/powerpoint/2012/main">
        <p15:guide id="1" pos="9168">
          <p15:clr>
            <a:srgbClr val="A4A3A4"/>
          </p15:clr>
        </p15:guide>
        <p15:guide id="2" pos="18480">
          <p15:clr>
            <a:srgbClr val="A4A3A4"/>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5" y="1097280"/>
            <a:ext cx="9509760" cy="31865414"/>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98021" y="1368"/>
            <a:ext cx="9370906" cy="32894246"/>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877824" cy="329184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9336960" y="2995728"/>
            <a:ext cx="31628160" cy="614827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9323594" y="10241280"/>
            <a:ext cx="31641528" cy="186537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7307520" y="29448430"/>
            <a:ext cx="3678624" cy="1776821"/>
          </a:xfrm>
          <a:prstGeom prst="rect">
            <a:avLst/>
          </a:prstGeom>
        </p:spPr>
        <p:txBody>
          <a:bodyPr vert="horz" lIns="91440" tIns="45720" rIns="91440" bIns="45720" rtlCol="0" anchor="ctr"/>
          <a:lstStyle>
            <a:lvl1pPr algn="r">
              <a:defRPr sz="4320">
                <a:solidFill>
                  <a:schemeClr val="tx1">
                    <a:tint val="75000"/>
                  </a:schemeClr>
                </a:solidFill>
              </a:defRPr>
            </a:lvl1pPr>
          </a:lstStyle>
          <a:p>
            <a:fld id="{ECAA57DF-1C19-4726-AB84-014692BAD8F5}" type="datetimeFigureOut">
              <a:rPr lang="en-US" smtClean="0"/>
              <a:pPr/>
              <a:t>5/20/19</a:t>
            </a:fld>
            <a:endParaRPr lang="en-US"/>
          </a:p>
        </p:txBody>
      </p:sp>
      <p:sp>
        <p:nvSpPr>
          <p:cNvPr id="5" name="Footer Placeholder 4"/>
          <p:cNvSpPr>
            <a:spLocks noGrp="1"/>
          </p:cNvSpPr>
          <p:nvPr>
            <p:ph type="ftr" sz="quarter" idx="3"/>
          </p:nvPr>
        </p:nvSpPr>
        <p:spPr>
          <a:xfrm>
            <a:off x="9323592" y="29451886"/>
            <a:ext cx="27439142" cy="1752600"/>
          </a:xfrm>
          <a:prstGeom prst="rect">
            <a:avLst/>
          </a:prstGeom>
        </p:spPr>
        <p:txBody>
          <a:bodyPr vert="horz" lIns="91440" tIns="45720" rIns="91440" bIns="45720" rtlCol="0" anchor="ctr"/>
          <a:lstStyle>
            <a:lvl1pPr algn="l">
              <a:defRPr sz="432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2453895" y="3781361"/>
            <a:ext cx="2807894" cy="1752600"/>
          </a:xfrm>
          <a:prstGeom prst="rect">
            <a:avLst/>
          </a:prstGeom>
        </p:spPr>
        <p:txBody>
          <a:bodyPr vert="horz" lIns="91440" tIns="45720" rIns="91440" bIns="45720" rtlCol="0" anchor="ctr"/>
          <a:lstStyle>
            <a:lvl1pPr algn="r">
              <a:defRPr sz="9600">
                <a:solidFill>
                  <a:srgbClr val="FEFFFF"/>
                </a:solidFill>
              </a:defRPr>
            </a:lvl1pPr>
          </a:lstStyle>
          <a:p>
            <a:fld id="{91B4C631-C489-4C11-812F-2172FBEAE82B}" type="slidenum">
              <a:rPr lang="en-US" smtClean="0"/>
              <a:pPr/>
              <a:t>‹#›</a:t>
            </a:fld>
            <a:endParaRPr lang="en-US"/>
          </a:p>
        </p:txBody>
      </p:sp>
      <p:sp>
        <p:nvSpPr>
          <p:cNvPr id="34" name="Rectangle 33">
            <a:extLst>
              <a:ext uri="{FF2B5EF4-FFF2-40B4-BE49-F238E27FC236}">
                <a16:creationId xmlns:a16="http://schemas.microsoft.com/office/drawing/2014/main" id="{0DB119B0-4CAC-444E-8373-B54F6C487007}"/>
              </a:ext>
            </a:extLst>
          </p:cNvPr>
          <p:cNvSpPr/>
          <p:nvPr userDrawn="1"/>
        </p:nvSpPr>
        <p:spPr bwMode="invGray">
          <a:xfrm>
            <a:off x="0" y="0"/>
            <a:ext cx="43891200" cy="5029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43759804"/>
      </p:ext>
    </p:extLst>
  </p:cSld>
  <p:clrMap bg1="lt1" tx1="dk1" bg2="lt2" tx2="dk2" accent1="accent1" accent2="accent2" accent3="accent3" accent4="accent4" accent5="accent5" accent6="accent6" hlink="hlink" folHlink="folHlink"/>
  <p:sldLayoutIdLst>
    <p:sldLayoutId id="2147484143" r:id="rId1"/>
    <p:sldLayoutId id="2147484144" r:id="rId2"/>
    <p:sldLayoutId id="2147484145" r:id="rId3"/>
    <p:sldLayoutId id="2147484146" r:id="rId4"/>
    <p:sldLayoutId id="2147484147" r:id="rId5"/>
    <p:sldLayoutId id="2147484148" r:id="rId6"/>
    <p:sldLayoutId id="2147484149" r:id="rId7"/>
    <p:sldLayoutId id="2147484150" r:id="rId8"/>
    <p:sldLayoutId id="2147484151" r:id="rId9"/>
    <p:sldLayoutId id="2147484152" r:id="rId10"/>
    <p:sldLayoutId id="2147484153" r:id="rId11"/>
    <p:sldLayoutId id="2147484154" r:id="rId12"/>
    <p:sldLayoutId id="2147484155" r:id="rId13"/>
    <p:sldLayoutId id="2147484156" r:id="rId14"/>
    <p:sldLayoutId id="2147484157" r:id="rId15"/>
    <p:sldLayoutId id="2147484158" r:id="rId16"/>
    <p:sldLayoutId id="2147484159" r:id="rId17"/>
  </p:sldLayoutIdLst>
  <p:txStyles>
    <p:titleStyle>
      <a:lvl1pPr algn="l" defTabSz="2194560" rtl="0" eaLnBrk="1" latinLnBrk="0" hangingPunct="1">
        <a:spcBef>
          <a:spcPct val="0"/>
        </a:spcBef>
        <a:buNone/>
        <a:defRPr sz="1728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645920" indent="-1645920" algn="l" defTabSz="2194560" rtl="0" eaLnBrk="1" latinLnBrk="0" hangingPunct="1">
        <a:spcBef>
          <a:spcPts val="4800"/>
        </a:spcBef>
        <a:spcAft>
          <a:spcPts val="0"/>
        </a:spcAft>
        <a:buClr>
          <a:schemeClr val="accent1"/>
        </a:buClr>
        <a:buFont typeface="Wingdings 3" charset="2"/>
        <a:buChar char=""/>
        <a:defRPr sz="8640" kern="1200">
          <a:solidFill>
            <a:schemeClr val="tx1">
              <a:lumMod val="75000"/>
              <a:lumOff val="25000"/>
            </a:schemeClr>
          </a:solidFill>
          <a:latin typeface="+mn-lt"/>
          <a:ea typeface="+mn-ea"/>
          <a:cs typeface="+mn-cs"/>
        </a:defRPr>
      </a:lvl1pPr>
      <a:lvl2pPr marL="3566160" indent="-1371600" algn="l" defTabSz="2194560" rtl="0" eaLnBrk="1" latinLnBrk="0" hangingPunct="1">
        <a:spcBef>
          <a:spcPts val="4800"/>
        </a:spcBef>
        <a:spcAft>
          <a:spcPts val="0"/>
        </a:spcAft>
        <a:buClr>
          <a:schemeClr val="accent1"/>
        </a:buClr>
        <a:buFont typeface="Wingdings 3" charset="2"/>
        <a:buChar char=""/>
        <a:defRPr sz="7680" kern="1200">
          <a:solidFill>
            <a:schemeClr val="tx1">
              <a:lumMod val="75000"/>
              <a:lumOff val="25000"/>
            </a:schemeClr>
          </a:solidFill>
          <a:latin typeface="+mn-lt"/>
          <a:ea typeface="+mn-ea"/>
          <a:cs typeface="+mn-cs"/>
        </a:defRPr>
      </a:lvl2pPr>
      <a:lvl3pPr marL="5486400" indent="-1097280" algn="l" defTabSz="2194560" rtl="0" eaLnBrk="1" latinLnBrk="0" hangingPunct="1">
        <a:spcBef>
          <a:spcPts val="4800"/>
        </a:spcBef>
        <a:spcAft>
          <a:spcPts val="0"/>
        </a:spcAft>
        <a:buClr>
          <a:schemeClr val="accent1"/>
        </a:buClr>
        <a:buFont typeface="Wingdings 3" charset="2"/>
        <a:buChar char=""/>
        <a:defRPr sz="6720" kern="1200">
          <a:solidFill>
            <a:schemeClr val="tx1">
              <a:lumMod val="75000"/>
              <a:lumOff val="25000"/>
            </a:schemeClr>
          </a:solidFill>
          <a:latin typeface="+mn-lt"/>
          <a:ea typeface="+mn-ea"/>
          <a:cs typeface="+mn-cs"/>
        </a:defRPr>
      </a:lvl3pPr>
      <a:lvl4pPr marL="7680960" indent="-1097280" algn="l" defTabSz="2194560" rtl="0" eaLnBrk="1" latinLnBrk="0" hangingPunct="1">
        <a:spcBef>
          <a:spcPts val="4800"/>
        </a:spcBef>
        <a:spcAft>
          <a:spcPts val="0"/>
        </a:spcAft>
        <a:buClr>
          <a:schemeClr val="accent1"/>
        </a:buClr>
        <a:buFont typeface="Wingdings 3" charset="2"/>
        <a:buChar char=""/>
        <a:defRPr sz="5760" kern="1200">
          <a:solidFill>
            <a:schemeClr val="tx1">
              <a:lumMod val="75000"/>
              <a:lumOff val="25000"/>
            </a:schemeClr>
          </a:solidFill>
          <a:latin typeface="+mn-lt"/>
          <a:ea typeface="+mn-ea"/>
          <a:cs typeface="+mn-cs"/>
        </a:defRPr>
      </a:lvl4pPr>
      <a:lvl5pPr marL="9875520" indent="-1097280" algn="l" defTabSz="2194560" rtl="0" eaLnBrk="1" latinLnBrk="0" hangingPunct="1">
        <a:spcBef>
          <a:spcPts val="4800"/>
        </a:spcBef>
        <a:spcAft>
          <a:spcPts val="0"/>
        </a:spcAft>
        <a:buClr>
          <a:schemeClr val="accent1"/>
        </a:buClr>
        <a:buFont typeface="Wingdings 3" charset="2"/>
        <a:buChar char=""/>
        <a:defRPr sz="5760" kern="1200">
          <a:solidFill>
            <a:schemeClr val="tx1">
              <a:lumMod val="75000"/>
              <a:lumOff val="25000"/>
            </a:schemeClr>
          </a:solidFill>
          <a:latin typeface="+mn-lt"/>
          <a:ea typeface="+mn-ea"/>
          <a:cs typeface="+mn-cs"/>
        </a:defRPr>
      </a:lvl5pPr>
      <a:lvl6pPr marL="12070080" indent="-1097280" algn="l" defTabSz="2194560" rtl="0" eaLnBrk="1" latinLnBrk="0" hangingPunct="1">
        <a:spcBef>
          <a:spcPts val="4800"/>
        </a:spcBef>
        <a:spcAft>
          <a:spcPts val="0"/>
        </a:spcAft>
        <a:buClr>
          <a:schemeClr val="accent1"/>
        </a:buClr>
        <a:buFont typeface="Wingdings 3" charset="2"/>
        <a:buChar char=""/>
        <a:defRPr sz="5760" kern="1200">
          <a:solidFill>
            <a:schemeClr val="tx1">
              <a:lumMod val="75000"/>
              <a:lumOff val="25000"/>
            </a:schemeClr>
          </a:solidFill>
          <a:latin typeface="+mn-lt"/>
          <a:ea typeface="+mn-ea"/>
          <a:cs typeface="+mn-cs"/>
        </a:defRPr>
      </a:lvl6pPr>
      <a:lvl7pPr marL="14264640" indent="-1097280" algn="l" defTabSz="2194560" rtl="0" eaLnBrk="1" latinLnBrk="0" hangingPunct="1">
        <a:spcBef>
          <a:spcPts val="4800"/>
        </a:spcBef>
        <a:spcAft>
          <a:spcPts val="0"/>
        </a:spcAft>
        <a:buClr>
          <a:schemeClr val="accent1"/>
        </a:buClr>
        <a:buFont typeface="Wingdings 3" charset="2"/>
        <a:buChar char=""/>
        <a:defRPr sz="5760" kern="1200">
          <a:solidFill>
            <a:schemeClr val="tx1">
              <a:lumMod val="75000"/>
              <a:lumOff val="25000"/>
            </a:schemeClr>
          </a:solidFill>
          <a:latin typeface="+mn-lt"/>
          <a:ea typeface="+mn-ea"/>
          <a:cs typeface="+mn-cs"/>
        </a:defRPr>
      </a:lvl7pPr>
      <a:lvl8pPr marL="16459200" indent="-1097280" algn="l" defTabSz="2194560" rtl="0" eaLnBrk="1" latinLnBrk="0" hangingPunct="1">
        <a:spcBef>
          <a:spcPts val="4800"/>
        </a:spcBef>
        <a:spcAft>
          <a:spcPts val="0"/>
        </a:spcAft>
        <a:buClr>
          <a:schemeClr val="accent1"/>
        </a:buClr>
        <a:buFont typeface="Wingdings 3" charset="2"/>
        <a:buChar char=""/>
        <a:defRPr sz="5760" kern="1200">
          <a:solidFill>
            <a:schemeClr val="tx1">
              <a:lumMod val="75000"/>
              <a:lumOff val="25000"/>
            </a:schemeClr>
          </a:solidFill>
          <a:latin typeface="+mn-lt"/>
          <a:ea typeface="+mn-ea"/>
          <a:cs typeface="+mn-cs"/>
        </a:defRPr>
      </a:lvl8pPr>
      <a:lvl9pPr marL="18653760" indent="-1097280" algn="l" defTabSz="2194560" rtl="0" eaLnBrk="1" latinLnBrk="0" hangingPunct="1">
        <a:spcBef>
          <a:spcPts val="4800"/>
        </a:spcBef>
        <a:spcAft>
          <a:spcPts val="0"/>
        </a:spcAft>
        <a:buClr>
          <a:schemeClr val="accent1"/>
        </a:buClr>
        <a:buFont typeface="Wingdings 3" charset="2"/>
        <a:buChar char=""/>
        <a:defRPr sz="5760" kern="1200">
          <a:solidFill>
            <a:schemeClr val="tx1">
              <a:lumMod val="75000"/>
              <a:lumOff val="25000"/>
            </a:schemeClr>
          </a:solidFill>
          <a:latin typeface="+mn-lt"/>
          <a:ea typeface="+mn-ea"/>
          <a:cs typeface="+mn-cs"/>
        </a:defRPr>
      </a:lvl9pPr>
    </p:bodyStyle>
    <p:otherStyle>
      <a:defPPr>
        <a:defRPr lang="en-US"/>
      </a:defPPr>
      <a:lvl1pPr marL="0" algn="l" defTabSz="2194560" rtl="0" eaLnBrk="1" latinLnBrk="0" hangingPunct="1">
        <a:defRPr sz="8640" kern="1200">
          <a:solidFill>
            <a:schemeClr val="tx1"/>
          </a:solidFill>
          <a:latin typeface="+mn-lt"/>
          <a:ea typeface="+mn-ea"/>
          <a:cs typeface="+mn-cs"/>
        </a:defRPr>
      </a:lvl1pPr>
      <a:lvl2pPr marL="2194560" algn="l" defTabSz="2194560" rtl="0" eaLnBrk="1" latinLnBrk="0" hangingPunct="1">
        <a:defRPr sz="8640" kern="1200">
          <a:solidFill>
            <a:schemeClr val="tx1"/>
          </a:solidFill>
          <a:latin typeface="+mn-lt"/>
          <a:ea typeface="+mn-ea"/>
          <a:cs typeface="+mn-cs"/>
        </a:defRPr>
      </a:lvl2pPr>
      <a:lvl3pPr marL="4389120" algn="l" defTabSz="2194560" rtl="0" eaLnBrk="1" latinLnBrk="0" hangingPunct="1">
        <a:defRPr sz="8640" kern="1200">
          <a:solidFill>
            <a:schemeClr val="tx1"/>
          </a:solidFill>
          <a:latin typeface="+mn-lt"/>
          <a:ea typeface="+mn-ea"/>
          <a:cs typeface="+mn-cs"/>
        </a:defRPr>
      </a:lvl3pPr>
      <a:lvl4pPr marL="6583680" algn="l" defTabSz="2194560" rtl="0" eaLnBrk="1" latinLnBrk="0" hangingPunct="1">
        <a:defRPr sz="8640" kern="1200">
          <a:solidFill>
            <a:schemeClr val="tx1"/>
          </a:solidFill>
          <a:latin typeface="+mn-lt"/>
          <a:ea typeface="+mn-ea"/>
          <a:cs typeface="+mn-cs"/>
        </a:defRPr>
      </a:lvl4pPr>
      <a:lvl5pPr marL="8778240" algn="l" defTabSz="2194560" rtl="0" eaLnBrk="1" latinLnBrk="0" hangingPunct="1">
        <a:defRPr sz="8640" kern="1200">
          <a:solidFill>
            <a:schemeClr val="tx1"/>
          </a:solidFill>
          <a:latin typeface="+mn-lt"/>
          <a:ea typeface="+mn-ea"/>
          <a:cs typeface="+mn-cs"/>
        </a:defRPr>
      </a:lvl5pPr>
      <a:lvl6pPr marL="10972800" algn="l" defTabSz="2194560" rtl="0" eaLnBrk="1" latinLnBrk="0" hangingPunct="1">
        <a:defRPr sz="8640" kern="1200">
          <a:solidFill>
            <a:schemeClr val="tx1"/>
          </a:solidFill>
          <a:latin typeface="+mn-lt"/>
          <a:ea typeface="+mn-ea"/>
          <a:cs typeface="+mn-cs"/>
        </a:defRPr>
      </a:lvl6pPr>
      <a:lvl7pPr marL="13167360" algn="l" defTabSz="2194560" rtl="0" eaLnBrk="1" latinLnBrk="0" hangingPunct="1">
        <a:defRPr sz="8640" kern="1200">
          <a:solidFill>
            <a:schemeClr val="tx1"/>
          </a:solidFill>
          <a:latin typeface="+mn-lt"/>
          <a:ea typeface="+mn-ea"/>
          <a:cs typeface="+mn-cs"/>
        </a:defRPr>
      </a:lvl7pPr>
      <a:lvl8pPr marL="15361920" algn="l" defTabSz="2194560" rtl="0" eaLnBrk="1" latinLnBrk="0" hangingPunct="1">
        <a:defRPr sz="8640" kern="1200">
          <a:solidFill>
            <a:schemeClr val="tx1"/>
          </a:solidFill>
          <a:latin typeface="+mn-lt"/>
          <a:ea typeface="+mn-ea"/>
          <a:cs typeface="+mn-cs"/>
        </a:defRPr>
      </a:lvl8pPr>
      <a:lvl9pPr marL="17556480" algn="l" defTabSz="2194560" rtl="0" eaLnBrk="1" latinLnBrk="0" hangingPunct="1">
        <a:defRPr sz="864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 name="TextBox 57">
            <a:extLst>
              <a:ext uri="{FF2B5EF4-FFF2-40B4-BE49-F238E27FC236}">
                <a16:creationId xmlns:a16="http://schemas.microsoft.com/office/drawing/2014/main" id="{E2A5F41F-F5CC-A642-945E-21723505C267}"/>
              </a:ext>
            </a:extLst>
          </p:cNvPr>
          <p:cNvSpPr txBox="1"/>
          <p:nvPr/>
        </p:nvSpPr>
        <p:spPr>
          <a:xfrm>
            <a:off x="29194712" y="-3929"/>
            <a:ext cx="14877364" cy="5195077"/>
          </a:xfrm>
          <a:prstGeom prst="rect">
            <a:avLst/>
          </a:prstGeom>
          <a:solidFill>
            <a:schemeClr val="accent5">
              <a:lumMod val="20000"/>
              <a:lumOff val="80000"/>
            </a:schemeClr>
          </a:solidFill>
        </p:spPr>
        <p:txBody>
          <a:bodyPr wrap="square" rtlCol="0">
            <a:spAutoFit/>
          </a:bodyPr>
          <a:lstStyle/>
          <a:p>
            <a:endParaRPr lang="en-GB" dirty="0"/>
          </a:p>
        </p:txBody>
      </p:sp>
      <p:sp>
        <p:nvSpPr>
          <p:cNvPr id="16" name="TextBox 15">
            <a:extLst>
              <a:ext uri="{FF2B5EF4-FFF2-40B4-BE49-F238E27FC236}">
                <a16:creationId xmlns:a16="http://schemas.microsoft.com/office/drawing/2014/main" id="{CE8EE216-0D43-7149-A935-83CD59DF029E}"/>
              </a:ext>
            </a:extLst>
          </p:cNvPr>
          <p:cNvSpPr txBox="1"/>
          <p:nvPr/>
        </p:nvSpPr>
        <p:spPr>
          <a:xfrm>
            <a:off x="-1" y="4232439"/>
            <a:ext cx="29710839" cy="1076530"/>
          </a:xfrm>
          <a:prstGeom prst="rect">
            <a:avLst/>
          </a:prstGeom>
          <a:solidFill>
            <a:schemeClr val="accent5">
              <a:lumMod val="20000"/>
              <a:lumOff val="80000"/>
            </a:schemeClr>
          </a:solidFill>
        </p:spPr>
        <p:txBody>
          <a:bodyPr wrap="square" rtlCol="0">
            <a:spAutoFit/>
          </a:bodyPr>
          <a:lstStyle/>
          <a:p>
            <a:endParaRPr lang="en-US" dirty="0"/>
          </a:p>
        </p:txBody>
      </p:sp>
      <p:sp>
        <p:nvSpPr>
          <p:cNvPr id="60" name="TextBox 59">
            <a:extLst>
              <a:ext uri="{FF2B5EF4-FFF2-40B4-BE49-F238E27FC236}">
                <a16:creationId xmlns:a16="http://schemas.microsoft.com/office/drawing/2014/main" id="{12BD1061-A652-D64E-A140-7E45BF19D5DA}"/>
              </a:ext>
            </a:extLst>
          </p:cNvPr>
          <p:cNvSpPr txBox="1"/>
          <p:nvPr/>
        </p:nvSpPr>
        <p:spPr>
          <a:xfrm>
            <a:off x="-102927" y="5054440"/>
            <a:ext cx="43891200" cy="27863960"/>
          </a:xfrm>
          <a:prstGeom prst="rect">
            <a:avLst/>
          </a:prstGeom>
          <a:solidFill>
            <a:schemeClr val="accent5">
              <a:lumMod val="20000"/>
              <a:lumOff val="80000"/>
            </a:schemeClr>
          </a:solidFill>
        </p:spPr>
        <p:txBody>
          <a:bodyPr wrap="square" rtlCol="0">
            <a:spAutoFit/>
          </a:bodyPr>
          <a:lstStyle/>
          <a:p>
            <a:endParaRPr lang="en-GB" dirty="0"/>
          </a:p>
        </p:txBody>
      </p:sp>
      <p:sp>
        <p:nvSpPr>
          <p:cNvPr id="23" name="Text Placeholder 22"/>
          <p:cNvSpPr>
            <a:spLocks noGrp="1"/>
          </p:cNvSpPr>
          <p:nvPr>
            <p:ph type="body" sz="quarter" idx="36"/>
          </p:nvPr>
        </p:nvSpPr>
        <p:spPr>
          <a:xfrm>
            <a:off x="11779624" y="3348792"/>
            <a:ext cx="7735478" cy="1168518"/>
          </a:xfrm>
        </p:spPr>
        <p:txBody>
          <a:bodyPr/>
          <a:lstStyle/>
          <a:p>
            <a:pPr algn="ctr"/>
            <a:r>
              <a:rPr lang="en-US" sz="4400" dirty="0"/>
              <a:t>Kailam Fearn - 1701807 </a:t>
            </a:r>
          </a:p>
        </p:txBody>
      </p:sp>
      <p:sp>
        <p:nvSpPr>
          <p:cNvPr id="7" name="Text Placeholder 6"/>
          <p:cNvSpPr>
            <a:spLocks noGrp="1"/>
          </p:cNvSpPr>
          <p:nvPr>
            <p:ph type="body" sz="quarter" idx="17"/>
          </p:nvPr>
        </p:nvSpPr>
        <p:spPr>
          <a:xfrm>
            <a:off x="29956941" y="7325580"/>
            <a:ext cx="13602245" cy="955343"/>
          </a:xfrm>
        </p:spPr>
        <p:txBody>
          <a:bodyPr/>
          <a:lstStyle/>
          <a:p>
            <a:pPr algn="ctr"/>
            <a:r>
              <a:rPr lang="en-US" dirty="0"/>
              <a:t>Anna craft</a:t>
            </a:r>
          </a:p>
        </p:txBody>
      </p:sp>
      <p:sp>
        <p:nvSpPr>
          <p:cNvPr id="9" name="Text Placeholder 8"/>
          <p:cNvSpPr>
            <a:spLocks noGrp="1"/>
          </p:cNvSpPr>
          <p:nvPr>
            <p:ph type="body" sz="quarter" idx="21"/>
          </p:nvPr>
        </p:nvSpPr>
        <p:spPr>
          <a:xfrm>
            <a:off x="15872218" y="10546510"/>
            <a:ext cx="13068759" cy="1016875"/>
          </a:xfrm>
        </p:spPr>
        <p:txBody>
          <a:bodyPr/>
          <a:lstStyle/>
          <a:p>
            <a:pPr algn="ctr"/>
            <a:endParaRPr lang="en-US" dirty="0"/>
          </a:p>
          <a:p>
            <a:pPr algn="ctr"/>
            <a:r>
              <a:rPr lang="en-US" dirty="0"/>
              <a:t>Sir Ken Robinson</a:t>
            </a:r>
          </a:p>
          <a:p>
            <a:endParaRPr lang="en-US" dirty="0"/>
          </a:p>
        </p:txBody>
      </p:sp>
      <p:sp>
        <p:nvSpPr>
          <p:cNvPr id="18" name="Text Placeholder 17"/>
          <p:cNvSpPr>
            <a:spLocks noGrp="1"/>
          </p:cNvSpPr>
          <p:nvPr>
            <p:ph type="body" sz="quarter" idx="31"/>
          </p:nvPr>
        </p:nvSpPr>
        <p:spPr>
          <a:xfrm>
            <a:off x="442706" y="11707966"/>
            <a:ext cx="14909809" cy="1076530"/>
          </a:xfrm>
        </p:spPr>
        <p:txBody>
          <a:bodyPr/>
          <a:lstStyle/>
          <a:p>
            <a:pPr algn="ctr"/>
            <a:r>
              <a:rPr lang="en-US" dirty="0"/>
              <a:t>John Dewey</a:t>
            </a:r>
          </a:p>
        </p:txBody>
      </p:sp>
      <p:sp>
        <p:nvSpPr>
          <p:cNvPr id="52" name="Text Placeholder 4">
            <a:extLst>
              <a:ext uri="{FF2B5EF4-FFF2-40B4-BE49-F238E27FC236}">
                <a16:creationId xmlns:a16="http://schemas.microsoft.com/office/drawing/2014/main" id="{9AC202CB-80D2-CE41-B6C6-5CB7F089C313}"/>
              </a:ext>
            </a:extLst>
          </p:cNvPr>
          <p:cNvSpPr txBox="1">
            <a:spLocks/>
          </p:cNvSpPr>
          <p:nvPr/>
        </p:nvSpPr>
        <p:spPr>
          <a:xfrm>
            <a:off x="388343" y="27175699"/>
            <a:ext cx="14855087" cy="1178202"/>
          </a:xfrm>
          <a:prstGeom prst="round1Rect">
            <a:avLst/>
          </a:prstGeom>
          <a:solidFill>
            <a:schemeClr val="accent2"/>
          </a:solidFill>
        </p:spPr>
        <p:txBody>
          <a:bodyPr vert="horz" lIns="365760" tIns="45720" rIns="91440" bIns="45720" rtlCol="0" anchor="ctr">
            <a:noAutofit/>
          </a:bodyPr>
          <a:lstStyle>
            <a:lvl1pPr marL="0" indent="0" algn="l" defTabSz="2194560" rtl="0" eaLnBrk="1" latinLnBrk="0" hangingPunct="1">
              <a:spcBef>
                <a:spcPts val="0"/>
              </a:spcBef>
              <a:spcAft>
                <a:spcPts val="0"/>
              </a:spcAft>
              <a:buClr>
                <a:schemeClr val="accent1"/>
              </a:buClr>
              <a:buFont typeface="Wingdings 3" charset="2"/>
              <a:buNone/>
              <a:defRPr sz="6000" kern="1200" cap="all" baseline="0">
                <a:solidFill>
                  <a:schemeClr val="bg1"/>
                </a:solidFill>
                <a:latin typeface="+mj-lt"/>
                <a:ea typeface="+mn-ea"/>
                <a:cs typeface="+mn-cs"/>
              </a:defRPr>
            </a:lvl1pPr>
            <a:lvl2pPr marL="0" indent="0" algn="l" defTabSz="2194560" rtl="0" eaLnBrk="1" latinLnBrk="0" hangingPunct="1">
              <a:spcBef>
                <a:spcPts val="0"/>
              </a:spcBef>
              <a:spcAft>
                <a:spcPts val="0"/>
              </a:spcAft>
              <a:buClr>
                <a:schemeClr val="accent1"/>
              </a:buClr>
              <a:buFont typeface="Wingdings 3" charset="2"/>
              <a:buNone/>
              <a:defRPr sz="6000" kern="1200" cap="all" baseline="0">
                <a:solidFill>
                  <a:schemeClr val="bg1"/>
                </a:solidFill>
                <a:latin typeface="+mj-lt"/>
                <a:ea typeface="+mn-ea"/>
                <a:cs typeface="+mn-cs"/>
              </a:defRPr>
            </a:lvl2pPr>
            <a:lvl3pPr marL="0" indent="0" algn="l" defTabSz="2194560" rtl="0" eaLnBrk="1" latinLnBrk="0" hangingPunct="1">
              <a:spcBef>
                <a:spcPts val="0"/>
              </a:spcBef>
              <a:spcAft>
                <a:spcPts val="0"/>
              </a:spcAft>
              <a:buClr>
                <a:schemeClr val="accent1"/>
              </a:buClr>
              <a:buFont typeface="Wingdings 3" charset="2"/>
              <a:buNone/>
              <a:defRPr sz="6000" kern="1200" cap="all" baseline="0">
                <a:solidFill>
                  <a:schemeClr val="bg1"/>
                </a:solidFill>
                <a:latin typeface="+mj-lt"/>
                <a:ea typeface="+mn-ea"/>
                <a:cs typeface="+mn-cs"/>
              </a:defRPr>
            </a:lvl3pPr>
            <a:lvl4pPr marL="0" indent="0" algn="l" defTabSz="2194560" rtl="0" eaLnBrk="1" latinLnBrk="0" hangingPunct="1">
              <a:spcBef>
                <a:spcPts val="0"/>
              </a:spcBef>
              <a:spcAft>
                <a:spcPts val="0"/>
              </a:spcAft>
              <a:buClr>
                <a:schemeClr val="accent1"/>
              </a:buClr>
              <a:buFont typeface="Wingdings 3" charset="2"/>
              <a:buNone/>
              <a:defRPr sz="6000" kern="1200" cap="all" baseline="0">
                <a:solidFill>
                  <a:schemeClr val="bg1"/>
                </a:solidFill>
                <a:latin typeface="+mj-lt"/>
                <a:ea typeface="+mn-ea"/>
                <a:cs typeface="+mn-cs"/>
              </a:defRPr>
            </a:lvl4pPr>
            <a:lvl5pPr marL="0" indent="0" algn="l" defTabSz="2194560" rtl="0" eaLnBrk="1" latinLnBrk="0" hangingPunct="1">
              <a:spcBef>
                <a:spcPts val="0"/>
              </a:spcBef>
              <a:spcAft>
                <a:spcPts val="0"/>
              </a:spcAft>
              <a:buClr>
                <a:schemeClr val="accent1"/>
              </a:buClr>
              <a:buFont typeface="Wingdings 3" charset="2"/>
              <a:buNone/>
              <a:defRPr sz="6000" kern="1200" cap="all" baseline="0">
                <a:solidFill>
                  <a:schemeClr val="bg1"/>
                </a:solidFill>
                <a:latin typeface="+mj-lt"/>
                <a:ea typeface="+mn-ea"/>
                <a:cs typeface="+mn-cs"/>
              </a:defRPr>
            </a:lvl5pPr>
            <a:lvl6pPr marL="0" indent="0" algn="l" defTabSz="2194560" rtl="0" eaLnBrk="1" latinLnBrk="0" hangingPunct="1">
              <a:spcBef>
                <a:spcPts val="0"/>
              </a:spcBef>
              <a:spcAft>
                <a:spcPts val="0"/>
              </a:spcAft>
              <a:buClr>
                <a:schemeClr val="accent1"/>
              </a:buClr>
              <a:buFont typeface="Wingdings 3" charset="2"/>
              <a:buNone/>
              <a:defRPr sz="6000" kern="1200" cap="all" baseline="0">
                <a:solidFill>
                  <a:schemeClr val="bg1"/>
                </a:solidFill>
                <a:latin typeface="+mj-lt"/>
                <a:ea typeface="+mn-ea"/>
                <a:cs typeface="+mn-cs"/>
              </a:defRPr>
            </a:lvl6pPr>
            <a:lvl7pPr marL="0" indent="0" algn="l" defTabSz="2194560" rtl="0" eaLnBrk="1" latinLnBrk="0" hangingPunct="1">
              <a:spcBef>
                <a:spcPts val="0"/>
              </a:spcBef>
              <a:spcAft>
                <a:spcPts val="0"/>
              </a:spcAft>
              <a:buClr>
                <a:schemeClr val="accent1"/>
              </a:buClr>
              <a:buFont typeface="Wingdings 3" charset="2"/>
              <a:buNone/>
              <a:defRPr sz="6000" kern="1200" cap="all" baseline="0">
                <a:solidFill>
                  <a:schemeClr val="bg1"/>
                </a:solidFill>
                <a:latin typeface="+mj-lt"/>
                <a:ea typeface="+mn-ea"/>
                <a:cs typeface="+mn-cs"/>
              </a:defRPr>
            </a:lvl7pPr>
            <a:lvl8pPr marL="0" indent="0" algn="l" defTabSz="2194560" rtl="0" eaLnBrk="1" latinLnBrk="0" hangingPunct="1">
              <a:spcBef>
                <a:spcPts val="0"/>
              </a:spcBef>
              <a:spcAft>
                <a:spcPts val="0"/>
              </a:spcAft>
              <a:buClr>
                <a:schemeClr val="accent1"/>
              </a:buClr>
              <a:buFont typeface="Wingdings 3" charset="2"/>
              <a:buNone/>
              <a:defRPr sz="6000" kern="1200" cap="all" baseline="0">
                <a:solidFill>
                  <a:schemeClr val="bg1"/>
                </a:solidFill>
                <a:latin typeface="+mj-lt"/>
                <a:ea typeface="+mn-ea"/>
                <a:cs typeface="+mn-cs"/>
              </a:defRPr>
            </a:lvl8pPr>
            <a:lvl9pPr marL="0" indent="0" algn="l" defTabSz="2194560" rtl="0" eaLnBrk="1" latinLnBrk="0" hangingPunct="1">
              <a:spcBef>
                <a:spcPts val="0"/>
              </a:spcBef>
              <a:spcAft>
                <a:spcPts val="0"/>
              </a:spcAft>
              <a:buClr>
                <a:schemeClr val="accent1"/>
              </a:buClr>
              <a:buFont typeface="Wingdings 3" charset="2"/>
              <a:buNone/>
              <a:defRPr sz="6000" kern="1200" cap="all" baseline="0">
                <a:solidFill>
                  <a:schemeClr val="bg1"/>
                </a:solidFill>
                <a:latin typeface="+mj-lt"/>
                <a:ea typeface="+mn-ea"/>
                <a:cs typeface="+mn-cs"/>
              </a:defRPr>
            </a:lvl9pPr>
          </a:lstStyle>
          <a:p>
            <a:pPr algn="ctr"/>
            <a:r>
              <a:rPr lang="en-US" dirty="0"/>
              <a:t>Lev Vygotsky</a:t>
            </a:r>
          </a:p>
        </p:txBody>
      </p:sp>
      <p:sp>
        <p:nvSpPr>
          <p:cNvPr id="3" name="TextBox 2">
            <a:extLst>
              <a:ext uri="{FF2B5EF4-FFF2-40B4-BE49-F238E27FC236}">
                <a16:creationId xmlns:a16="http://schemas.microsoft.com/office/drawing/2014/main" id="{8B55756E-75F6-7F42-A5C5-4745262D1227}"/>
              </a:ext>
            </a:extLst>
          </p:cNvPr>
          <p:cNvSpPr txBox="1"/>
          <p:nvPr/>
        </p:nvSpPr>
        <p:spPr>
          <a:xfrm>
            <a:off x="514659" y="4602046"/>
            <a:ext cx="14909809" cy="7478970"/>
          </a:xfrm>
          <a:prstGeom prst="rect">
            <a:avLst/>
          </a:prstGeom>
          <a:noFill/>
        </p:spPr>
        <p:txBody>
          <a:bodyPr wrap="square" rtlCol="0">
            <a:spAutoFit/>
          </a:bodyPr>
          <a:lstStyle/>
          <a:p>
            <a:r>
              <a:rPr lang="en-GB" sz="2800" dirty="0"/>
              <a:t>Creativity is personal and differs from one person to the next and even though there is no unanimously agreed definition, it is commonly explained to be the process where a person uses their imagination within any aspect of their life to be innovative. (Robinson, 1999)</a:t>
            </a:r>
          </a:p>
          <a:p>
            <a:r>
              <a:rPr lang="en-GB" sz="2800" dirty="0"/>
              <a:t>Over the years, what creativity is considered to be has changed and there has been a shift from only being viewed at in relation to having a talent in the arts to now include creativity in other areas, such as mathematics and science (</a:t>
            </a:r>
            <a:r>
              <a:rPr lang="en-GB" sz="2800" dirty="0" err="1"/>
              <a:t>Edsys</a:t>
            </a:r>
            <a:r>
              <a:rPr lang="en-GB" sz="2800" dirty="0"/>
              <a:t>, 2017). Due to this change, the perceptions on creativity in education from the past differ to more recent ones. The aim of this poster is to look at and critically evaluate these </a:t>
            </a:r>
            <a:r>
              <a:rPr lang="en-GB" sz="2800" dirty="0" err="1"/>
              <a:t>perceptives</a:t>
            </a:r>
            <a:r>
              <a:rPr lang="en-GB" sz="2800" dirty="0"/>
              <a:t> of creativity within education and discuss any possible differences between the view-points of both contemporary and classical theorist’s </a:t>
            </a:r>
            <a:r>
              <a:rPr lang="en-GB" sz="2800" dirty="0" err="1"/>
              <a:t>perceptives</a:t>
            </a:r>
            <a:r>
              <a:rPr lang="en-GB" sz="2800" dirty="0"/>
              <a:t>. I will then examine which </a:t>
            </a:r>
            <a:r>
              <a:rPr lang="en-GB" sz="2800" dirty="0" err="1"/>
              <a:t>perceptives</a:t>
            </a:r>
            <a:r>
              <a:rPr lang="en-GB" sz="2800" dirty="0"/>
              <a:t> relate more to the creative approaches currently embedded within our 21</a:t>
            </a:r>
            <a:r>
              <a:rPr lang="en-GB" sz="2800" baseline="30000" dirty="0"/>
              <a:t>st</a:t>
            </a:r>
            <a:r>
              <a:rPr lang="en-GB" sz="2800" dirty="0"/>
              <a:t> century education system. When it comes to education, creativity is seen as being vitally important by many theorists however their views slightly differ in how creativity can be delivered in the classroom to help children learn. (</a:t>
            </a:r>
            <a:r>
              <a:rPr lang="en-GB" sz="2800" dirty="0" err="1"/>
              <a:t>cropley</a:t>
            </a:r>
            <a:r>
              <a:rPr lang="en-GB" sz="2800" dirty="0"/>
              <a:t>, 2008)</a:t>
            </a:r>
          </a:p>
          <a:p>
            <a:endParaRPr lang="en-US" sz="3200" dirty="0"/>
          </a:p>
        </p:txBody>
      </p:sp>
      <p:sp>
        <p:nvSpPr>
          <p:cNvPr id="10" name="TextBox 9">
            <a:extLst>
              <a:ext uri="{FF2B5EF4-FFF2-40B4-BE49-F238E27FC236}">
                <a16:creationId xmlns:a16="http://schemas.microsoft.com/office/drawing/2014/main" id="{DE20FFE9-A961-B343-ACB4-7E9B0370939B}"/>
              </a:ext>
            </a:extLst>
          </p:cNvPr>
          <p:cNvSpPr txBox="1"/>
          <p:nvPr/>
        </p:nvSpPr>
        <p:spPr>
          <a:xfrm>
            <a:off x="337935" y="13117290"/>
            <a:ext cx="14960891" cy="8556188"/>
          </a:xfrm>
          <a:prstGeom prst="rect">
            <a:avLst/>
          </a:prstGeom>
          <a:noFill/>
        </p:spPr>
        <p:txBody>
          <a:bodyPr wrap="square" rtlCol="0">
            <a:spAutoFit/>
          </a:bodyPr>
          <a:lstStyle/>
          <a:p>
            <a:r>
              <a:rPr lang="en-GB" sz="2800" dirty="0"/>
              <a:t>John Dewey was a famous philosopher, educationalist and pragmatist born during the 1850s and believed that learning through creative play was important for a child to develop (Mihai, 2016). He viewed play as being a subconscious activity which saw children developing their cognitive and social competence which ultimately prepares a child ready for adult life and the world of work. His revolutionary work over his whole career regarding the need for creativity within the classroom helped to influence a change in the way education is delivered in schools today and as result, he is seen as an educational reformer. (Brown and </a:t>
            </a:r>
            <a:r>
              <a:rPr lang="en-GB" sz="2800" dirty="0" err="1"/>
              <a:t>Patte</a:t>
            </a:r>
            <a:r>
              <a:rPr lang="en-GB" sz="2800" dirty="0"/>
              <a:t>, 2013)</a:t>
            </a:r>
          </a:p>
          <a:p>
            <a:r>
              <a:rPr lang="en-GB" sz="2800" dirty="0"/>
              <a:t> </a:t>
            </a:r>
          </a:p>
          <a:p>
            <a:r>
              <a:rPr lang="en-GB" sz="2800" dirty="0"/>
              <a:t>Traditional education up until the start of Dewey’s career was seen to only involve students learning numerous amounts of mindless facts that they found meaningless and would soon forget but Dewey argued that education should be a journey full of various experiences where a person could use their impulses to produce and create something which may be more useful and used to lead onto learning more things, having more opportunities and getting a better understanding (</a:t>
            </a:r>
            <a:r>
              <a:rPr lang="en-GB" sz="2800" dirty="0" err="1"/>
              <a:t>Banaji</a:t>
            </a:r>
            <a:r>
              <a:rPr lang="en-GB" sz="2800" dirty="0"/>
              <a:t>, Burn, Buckingham, 2010). Dewey believed that we as humans learn best through interacting with the environment around us and being hands on rather than sitting within the same four walled classroom and reading out of text books on the teacher’s command. </a:t>
            </a:r>
          </a:p>
          <a:p>
            <a:endParaRPr lang="en-US" dirty="0"/>
          </a:p>
        </p:txBody>
      </p:sp>
      <p:sp>
        <p:nvSpPr>
          <p:cNvPr id="11" name="TextBox 10">
            <a:extLst>
              <a:ext uri="{FF2B5EF4-FFF2-40B4-BE49-F238E27FC236}">
                <a16:creationId xmlns:a16="http://schemas.microsoft.com/office/drawing/2014/main" id="{64A94493-1A1D-CB41-8447-781711C1DA65}"/>
              </a:ext>
            </a:extLst>
          </p:cNvPr>
          <p:cNvSpPr txBox="1"/>
          <p:nvPr/>
        </p:nvSpPr>
        <p:spPr>
          <a:xfrm>
            <a:off x="337935" y="21941909"/>
            <a:ext cx="15014579" cy="5109091"/>
          </a:xfrm>
          <a:prstGeom prst="rect">
            <a:avLst/>
          </a:prstGeom>
          <a:noFill/>
        </p:spPr>
        <p:txBody>
          <a:bodyPr wrap="square" rtlCol="0">
            <a:spAutoFit/>
          </a:bodyPr>
          <a:lstStyle/>
          <a:p>
            <a:r>
              <a:rPr lang="en-GB" sz="2800" dirty="0"/>
              <a:t>He criticised the traditional schooling method as it only addressed the intellectual aspect to learn, accumulate and store information and only saw the role of teacher of the classroom to stand at the front of the room in front of the students whereas he believed in a progressive teaching method which views a class teacher as a facilitator who interacts with their students and encourages them to question the world around them and think for themselves (</a:t>
            </a:r>
            <a:r>
              <a:rPr lang="en-GB" sz="2800" dirty="0" err="1"/>
              <a:t>Thoughtco</a:t>
            </a:r>
            <a:r>
              <a:rPr lang="en-GB" sz="2800" dirty="0"/>
              <a:t>, 2019). Dewey also believed that all children deserved to be placed in to the centre of their education with all emphasis being fully placed onto the needs and interests of them as an individual which lead to the theory of progressive education which sees schooling as being child-centred (Dewey, 1977). It is this belief that influenced his theory of creativity through play. </a:t>
            </a:r>
          </a:p>
          <a:p>
            <a:endParaRPr lang="en-US" dirty="0"/>
          </a:p>
        </p:txBody>
      </p:sp>
      <p:sp>
        <p:nvSpPr>
          <p:cNvPr id="13" name="TextBox 12">
            <a:extLst>
              <a:ext uri="{FF2B5EF4-FFF2-40B4-BE49-F238E27FC236}">
                <a16:creationId xmlns:a16="http://schemas.microsoft.com/office/drawing/2014/main" id="{EA0C4E7E-E7CA-4146-8505-627F73B8D5D0}"/>
              </a:ext>
            </a:extLst>
          </p:cNvPr>
          <p:cNvSpPr txBox="1"/>
          <p:nvPr/>
        </p:nvSpPr>
        <p:spPr>
          <a:xfrm>
            <a:off x="15708271" y="4689984"/>
            <a:ext cx="14019584" cy="6463308"/>
          </a:xfrm>
          <a:prstGeom prst="rect">
            <a:avLst/>
          </a:prstGeom>
          <a:noFill/>
        </p:spPr>
        <p:txBody>
          <a:bodyPr wrap="square" rtlCol="0">
            <a:spAutoFit/>
          </a:bodyPr>
          <a:lstStyle/>
          <a:p>
            <a:r>
              <a:rPr lang="en-GB" sz="2800" dirty="0"/>
              <a:t>Vygotsky believed that play was the main and most important source of development during the younger years of a child’s time at school and with the use of imagination and make believe, children were able to go beyond the level of previously learned knowledge. (Brown and </a:t>
            </a:r>
            <a:r>
              <a:rPr lang="en-GB" sz="2800" dirty="0" err="1"/>
              <a:t>Patte</a:t>
            </a:r>
            <a:r>
              <a:rPr lang="en-GB" sz="2800" dirty="0"/>
              <a:t>, 2013)</a:t>
            </a:r>
          </a:p>
          <a:p>
            <a:r>
              <a:rPr lang="en-GB" sz="2800" dirty="0"/>
              <a:t> </a:t>
            </a:r>
          </a:p>
          <a:p>
            <a:r>
              <a:rPr lang="en-GB" sz="2800" dirty="0"/>
              <a:t>Piaget also saw a link between play and creativity however his theory slightly contrasted with Vygotsky whereas Piaget believed that play was not the main reason behind the creation of new cognitive structures, rather her saw play as being the assimilation or in simple terms, the process where a child tries to attempt and match something previous learnt or an environmental stimulus they have seen. Both theorists saw play as being linked with creativity however the role of play during the learning process slightly differ between Piaget and Vygotsky. (Brown and </a:t>
            </a:r>
            <a:r>
              <a:rPr lang="en-GB" sz="2800" dirty="0" err="1"/>
              <a:t>Patte</a:t>
            </a:r>
            <a:r>
              <a:rPr lang="en-GB" sz="2800" dirty="0"/>
              <a:t>, 2013)</a:t>
            </a:r>
          </a:p>
          <a:p>
            <a:r>
              <a:rPr lang="en-GB" sz="3200" dirty="0"/>
              <a:t> </a:t>
            </a:r>
          </a:p>
          <a:p>
            <a:endParaRPr lang="en-US" dirty="0"/>
          </a:p>
        </p:txBody>
      </p:sp>
      <p:sp>
        <p:nvSpPr>
          <p:cNvPr id="17" name="TextBox 16">
            <a:extLst>
              <a:ext uri="{FF2B5EF4-FFF2-40B4-BE49-F238E27FC236}">
                <a16:creationId xmlns:a16="http://schemas.microsoft.com/office/drawing/2014/main" id="{D82DD2A1-213E-1847-ACE2-62AEFF6D6C10}"/>
              </a:ext>
            </a:extLst>
          </p:cNvPr>
          <p:cNvSpPr txBox="1"/>
          <p:nvPr/>
        </p:nvSpPr>
        <p:spPr>
          <a:xfrm>
            <a:off x="15685557" y="11783300"/>
            <a:ext cx="13914296" cy="5539978"/>
          </a:xfrm>
          <a:prstGeom prst="rect">
            <a:avLst/>
          </a:prstGeom>
          <a:noFill/>
        </p:spPr>
        <p:txBody>
          <a:bodyPr wrap="square" rtlCol="0">
            <a:spAutoFit/>
          </a:bodyPr>
          <a:lstStyle/>
          <a:p>
            <a:r>
              <a:rPr lang="en-GB" sz="2800" dirty="0"/>
              <a:t>When looking at contemporary </a:t>
            </a:r>
            <a:r>
              <a:rPr lang="en-GB" sz="2800" dirty="0" err="1"/>
              <a:t>perceptives</a:t>
            </a:r>
            <a:r>
              <a:rPr lang="en-GB" sz="2800" dirty="0"/>
              <a:t> of creativity in Education, Sir Ken Robinson agrees with John Dewey in the sense that schools should place children in the centre of their education and should have the opportunity to excel in talents and other areas by having the chance to study a wider range of subjects aside from the traditional core subjects. (Robinson, 1999) He goes on to say how he believes that all children are born with tremendous talents yet they either do not realise or do not have the opportunity given to them to experiment or progress in that area due to our education systems ruthlessly killing creativity. Robinson believes that having the chance to be creative at school is just as important as being taught core subjects such as literacy and numeracy and should be treated with the same status within the classroom, yet he believes schools are educating people out of their creative capacities. </a:t>
            </a:r>
          </a:p>
          <a:p>
            <a:endParaRPr lang="en-US" dirty="0"/>
          </a:p>
        </p:txBody>
      </p:sp>
      <p:sp>
        <p:nvSpPr>
          <p:cNvPr id="20" name="TextBox 19">
            <a:extLst>
              <a:ext uri="{FF2B5EF4-FFF2-40B4-BE49-F238E27FC236}">
                <a16:creationId xmlns:a16="http://schemas.microsoft.com/office/drawing/2014/main" id="{C7E48763-32B7-6E47-8087-262CAD6A13AD}"/>
              </a:ext>
            </a:extLst>
          </p:cNvPr>
          <p:cNvSpPr txBox="1"/>
          <p:nvPr/>
        </p:nvSpPr>
        <p:spPr>
          <a:xfrm>
            <a:off x="15685557" y="20189171"/>
            <a:ext cx="13914296" cy="6986528"/>
          </a:xfrm>
          <a:prstGeom prst="rect">
            <a:avLst/>
          </a:prstGeom>
          <a:noFill/>
        </p:spPr>
        <p:txBody>
          <a:bodyPr wrap="square" rtlCol="0">
            <a:spAutoFit/>
          </a:bodyPr>
          <a:lstStyle/>
          <a:p>
            <a:r>
              <a:rPr lang="en-GB" sz="2800" dirty="0"/>
              <a:t>An example he used within a TED Talk video to explain the situation where children may be more successful at creative subjects when given the chance was with a woman named Gillian Lynne. He explained how when Lynne was a young girl during the 1930s, she and her mother was told by her teacher that she had a disorder due to her not listening in class, did not complete homework and did not keep still and as a result was advised to see a doctor. The doctor advised that there was no disorder and the only thing wrong was that she was in fact a dancer who was stuck in a classroom learning worthless stuff and needed to go to dance school.</a:t>
            </a:r>
          </a:p>
          <a:p>
            <a:endParaRPr lang="en-GB" sz="2800" dirty="0"/>
          </a:p>
          <a:p>
            <a:r>
              <a:rPr lang="en-GB" sz="2800" dirty="0"/>
              <a:t> Gillian Lynne went on to become a professional dancer for the Royal Ballet, set up her own ballet school and is now a multi-millionaire. (TED Talk, 2007) Her teachers thought she was stupid and that she would not amount to anything due to not having a flare for traditional subjects such as literature and numeracy, but by being given the chance to be creative, in the way of dance, she was able to flourish. </a:t>
            </a:r>
            <a:endParaRPr lang="en-US" dirty="0"/>
          </a:p>
        </p:txBody>
      </p:sp>
      <p:sp>
        <p:nvSpPr>
          <p:cNvPr id="24" name="TextBox 23">
            <a:extLst>
              <a:ext uri="{FF2B5EF4-FFF2-40B4-BE49-F238E27FC236}">
                <a16:creationId xmlns:a16="http://schemas.microsoft.com/office/drawing/2014/main" id="{8FDA3E0B-2C7E-0141-8D34-524C43CE156E}"/>
              </a:ext>
            </a:extLst>
          </p:cNvPr>
          <p:cNvSpPr txBox="1"/>
          <p:nvPr/>
        </p:nvSpPr>
        <p:spPr>
          <a:xfrm>
            <a:off x="15685557" y="17441099"/>
            <a:ext cx="13914296" cy="2246769"/>
          </a:xfrm>
          <a:prstGeom prst="rect">
            <a:avLst/>
          </a:prstGeom>
          <a:noFill/>
        </p:spPr>
        <p:txBody>
          <a:bodyPr wrap="square" rtlCol="0">
            <a:spAutoFit/>
          </a:bodyPr>
          <a:lstStyle/>
          <a:p>
            <a:r>
              <a:rPr lang="en-GB" sz="2800" dirty="0"/>
              <a:t>As it stands, according to Robinson, our education systems are designed to get children to pass tests, progress in to university and gain a successful job during adulthood such as a university professor and if an individual does not reach that end goal then it is because they are not good enough and have basically failed at life. (CBS news, 2019)</a:t>
            </a:r>
            <a:endParaRPr lang="en-US" sz="2800" dirty="0"/>
          </a:p>
        </p:txBody>
      </p:sp>
      <p:sp>
        <p:nvSpPr>
          <p:cNvPr id="25" name="TextBox 24">
            <a:extLst>
              <a:ext uri="{FF2B5EF4-FFF2-40B4-BE49-F238E27FC236}">
                <a16:creationId xmlns:a16="http://schemas.microsoft.com/office/drawing/2014/main" id="{C1DA0CF5-C5A2-4843-93AB-7038556D3CCC}"/>
              </a:ext>
            </a:extLst>
          </p:cNvPr>
          <p:cNvSpPr txBox="1"/>
          <p:nvPr/>
        </p:nvSpPr>
        <p:spPr>
          <a:xfrm>
            <a:off x="29850926" y="8454839"/>
            <a:ext cx="13914296" cy="16804600"/>
          </a:xfrm>
          <a:prstGeom prst="rect">
            <a:avLst/>
          </a:prstGeom>
          <a:noFill/>
        </p:spPr>
        <p:txBody>
          <a:bodyPr wrap="square" rtlCol="0">
            <a:spAutoFit/>
          </a:bodyPr>
          <a:lstStyle/>
          <a:p>
            <a:r>
              <a:rPr lang="en-GB" sz="2800" dirty="0"/>
              <a:t>As well as Ken Robinson, Anna Craft is also considered to have a contemporary perceptive to creativity in education. Craft was a social scientist and had an ubiquitous approach to creativity who during her career believed that creativity was a quality that all individuals have due to it being a natural instinct and part of human nature and therefore was not something that only the highly talented individuals possessed which … believed in. Craft’s theory of creativity is best known as the little ‘c’ which views creativity as being the ability and skill to cope effectively with various changes both big and small that we as humans may face throughout our life time. (Craft, Jeffrey and </a:t>
            </a:r>
            <a:r>
              <a:rPr lang="en-GB" sz="2800" dirty="0" err="1"/>
              <a:t>Leibling</a:t>
            </a:r>
            <a:r>
              <a:rPr lang="en-GB" sz="2800" dirty="0"/>
              <a:t>, 2001)</a:t>
            </a:r>
          </a:p>
          <a:p>
            <a:r>
              <a:rPr lang="en-GB" sz="2800" dirty="0"/>
              <a:t> </a:t>
            </a:r>
          </a:p>
          <a:p>
            <a:r>
              <a:rPr lang="en-GB" sz="2800" dirty="0"/>
              <a:t>Craft believed that it was vitally important for her approach to creativity to be taught within the national curriculum from the earliest point in a child’s schooling and that ‘possibility thinking’ should be at the heart of creativity during all subject areas in education. Her career in the field of creativity has helped individuals find problems and solve and overcome them which has seen a shift from asking questions such as ‘what is it?’ or ‘what does it do?’ to ‘what might be?’ or ‘what can I do with this?’ which she saw as being important for a human in today’s constantly changing world.  (</a:t>
            </a:r>
            <a:r>
              <a:rPr lang="en-GB" sz="2800" dirty="0" err="1"/>
              <a:t>Banaji</a:t>
            </a:r>
            <a:r>
              <a:rPr lang="en-GB" sz="2800" dirty="0"/>
              <a:t>, Burn, Buckingham, 2010)</a:t>
            </a:r>
          </a:p>
          <a:p>
            <a:r>
              <a:rPr lang="en-GB" sz="2800" dirty="0"/>
              <a:t> </a:t>
            </a:r>
          </a:p>
          <a:p>
            <a:r>
              <a:rPr lang="en-GB" sz="2800" dirty="0"/>
              <a:t>She believed that this type of creativity is based on possibility thinking and using imaginative to find a way around an issue or problem rather than being stumped and trying to forget about it. (Craft et al, 2007) Craft’s theory could explain the overcoming of issues people may face such as redundancy and poverty and also the taking up of new opportunities such as changes job fields or emigration. (chapter 4: innovation and creativity, no date)</a:t>
            </a:r>
          </a:p>
          <a:p>
            <a:r>
              <a:rPr lang="en-GB" sz="2800" dirty="0"/>
              <a:t> </a:t>
            </a:r>
          </a:p>
          <a:p>
            <a:r>
              <a:rPr lang="en-GB" sz="2800" dirty="0"/>
              <a:t>An example where we as humans have had to make a drastic change to our attitudes and the way we live due to an obstacle we have faced in recent years is global warming. Over recent years, we have had to make changes to the way we produce our electricity, run cars and deposit our rubbish in a bid to be more economically friendly and help the release of green-house gases. Also, we have seen a change in the type of jobs markets on offer, for example with the rise of technology and the internet, we have seen a big decrease factory work and a big increase in call centre work. It is this approach to creativity which could begin to explain how we as humans are able to adapt to changes to easily. </a:t>
            </a:r>
          </a:p>
          <a:p>
            <a:r>
              <a:rPr lang="en-GB" sz="3200" dirty="0"/>
              <a:t> </a:t>
            </a:r>
          </a:p>
          <a:p>
            <a:endParaRPr lang="en-US" dirty="0"/>
          </a:p>
        </p:txBody>
      </p:sp>
      <p:sp>
        <p:nvSpPr>
          <p:cNvPr id="28" name="Title 27">
            <a:extLst>
              <a:ext uri="{FF2B5EF4-FFF2-40B4-BE49-F238E27FC236}">
                <a16:creationId xmlns:a16="http://schemas.microsoft.com/office/drawing/2014/main" id="{DDE368FE-7CAC-F34B-9C64-C9B7CB4C9705}"/>
              </a:ext>
            </a:extLst>
          </p:cNvPr>
          <p:cNvSpPr>
            <a:spLocks noGrp="1"/>
          </p:cNvSpPr>
          <p:nvPr>
            <p:ph type="title"/>
          </p:nvPr>
        </p:nvSpPr>
        <p:spPr>
          <a:xfrm>
            <a:off x="-258064" y="-31741"/>
            <a:ext cx="29710839" cy="2514540"/>
          </a:xfrm>
        </p:spPr>
        <p:txBody>
          <a:bodyPr>
            <a:noAutofit/>
          </a:bodyPr>
          <a:lstStyle/>
          <a:p>
            <a:pPr algn="ctr"/>
            <a:r>
              <a:rPr lang="en-US" sz="11500" b="1" dirty="0">
                <a:solidFill>
                  <a:schemeClr val="bg1"/>
                </a:solidFill>
                <a:latin typeface="Futura Medium" panose="020B0602020204020303" pitchFamily="34" charset="-79"/>
                <a:cs typeface="Futura Medium" panose="020B0602020204020303" pitchFamily="34" charset="-79"/>
              </a:rPr>
              <a:t>Classic and Contemporary perspectives of Creative Approaches</a:t>
            </a:r>
          </a:p>
        </p:txBody>
      </p:sp>
      <p:sp>
        <p:nvSpPr>
          <p:cNvPr id="30" name="TextBox 29">
            <a:extLst>
              <a:ext uri="{FF2B5EF4-FFF2-40B4-BE49-F238E27FC236}">
                <a16:creationId xmlns:a16="http://schemas.microsoft.com/office/drawing/2014/main" id="{F7D5FF33-FA54-FC42-9E7A-F5C96CB7BA01}"/>
              </a:ext>
            </a:extLst>
          </p:cNvPr>
          <p:cNvSpPr txBox="1"/>
          <p:nvPr/>
        </p:nvSpPr>
        <p:spPr>
          <a:xfrm>
            <a:off x="388342" y="28671083"/>
            <a:ext cx="14910483" cy="4247317"/>
          </a:xfrm>
          <a:prstGeom prst="rect">
            <a:avLst/>
          </a:prstGeom>
          <a:noFill/>
        </p:spPr>
        <p:txBody>
          <a:bodyPr wrap="square" rtlCol="0">
            <a:spAutoFit/>
          </a:bodyPr>
          <a:lstStyle/>
          <a:p>
            <a:r>
              <a:rPr lang="en-GB" sz="2800" dirty="0"/>
              <a:t>Lev Vygotsky was a soviet psychologist and just like Dewey, he also had a strong belief of children learning best through creative play, however Vygotsky believed that creative play is mainly best delivered with the use of imagination where-as Dewey believed in being hands on. He believed that creativity is something that exists in all people from the moment they are born and through undertaking most forms of human activity where something new is produced such as being artistic, scientific and technical they are being creative. This could include playing with physical objects such as wooden blocks and playing a musical instrument and also mental construction such as creating a poem or a song. (Sharpe, 2004)</a:t>
            </a:r>
          </a:p>
          <a:p>
            <a:endParaRPr lang="en-US" dirty="0"/>
          </a:p>
        </p:txBody>
      </p:sp>
      <p:pic>
        <p:nvPicPr>
          <p:cNvPr id="32" name="Picture 31">
            <a:extLst>
              <a:ext uri="{FF2B5EF4-FFF2-40B4-BE49-F238E27FC236}">
                <a16:creationId xmlns:a16="http://schemas.microsoft.com/office/drawing/2014/main" id="{526B4910-4D10-2B45-912D-8C209336B3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996226" y="508169"/>
            <a:ext cx="9610409" cy="5732339"/>
          </a:xfrm>
          <a:prstGeom prst="rect">
            <a:avLst/>
          </a:prstGeom>
        </p:spPr>
      </p:pic>
      <p:sp>
        <p:nvSpPr>
          <p:cNvPr id="33" name="TextBox 32">
            <a:extLst>
              <a:ext uri="{FF2B5EF4-FFF2-40B4-BE49-F238E27FC236}">
                <a16:creationId xmlns:a16="http://schemas.microsoft.com/office/drawing/2014/main" id="{17043792-6078-8042-9E95-483853D35F91}"/>
              </a:ext>
            </a:extLst>
          </p:cNvPr>
          <p:cNvSpPr txBox="1"/>
          <p:nvPr/>
        </p:nvSpPr>
        <p:spPr>
          <a:xfrm>
            <a:off x="29710838" y="26314255"/>
            <a:ext cx="13867250" cy="6955750"/>
          </a:xfrm>
          <a:prstGeom prst="rect">
            <a:avLst/>
          </a:prstGeom>
          <a:noFill/>
        </p:spPr>
        <p:txBody>
          <a:bodyPr wrap="square" rtlCol="0">
            <a:spAutoFit/>
          </a:bodyPr>
          <a:lstStyle/>
          <a:p>
            <a:r>
              <a:rPr lang="en-GB" sz="2800" dirty="0"/>
              <a:t>To conclude, all theorists, both contemporary and classical believe that creativity is greatly needed during our education system and that creativity has a strong presence in a child’s learning and development. Dewey and Robinson both believe that being given the chance to be creative and hands on during an individual’s time at school is fundamental to children reaching their potential as they have the opportunity to learn stuff that they are truly interested and have a flare in. Craft believed in the importance of being creative in education however she believed that everyone has the same level of creativity and that creativity relates more to the psychological ability to problem solve in life and over-come barriers rather than being creative to develop new skills and learning opportunities. In relation to 21</a:t>
            </a:r>
            <a:r>
              <a:rPr lang="en-GB" sz="2800" baseline="30000" dirty="0"/>
              <a:t>st</a:t>
            </a:r>
            <a:r>
              <a:rPr lang="en-GB" sz="2800" dirty="0"/>
              <a:t> century education, Dewey’s classical approach to creativity and Robinson’s contemporary approach both have a strong presence and relation to creativity in education at the moment. </a:t>
            </a:r>
          </a:p>
          <a:p>
            <a:r>
              <a:rPr lang="en-GB" dirty="0"/>
              <a:t> </a:t>
            </a:r>
          </a:p>
          <a:p>
            <a:r>
              <a:rPr lang="en-GB" dirty="0"/>
              <a:t> </a:t>
            </a:r>
          </a:p>
          <a:p>
            <a:endParaRPr lang="en-US" dirty="0"/>
          </a:p>
        </p:txBody>
      </p:sp>
      <p:sp>
        <p:nvSpPr>
          <p:cNvPr id="35" name="Text Placeholder 34">
            <a:extLst>
              <a:ext uri="{FF2B5EF4-FFF2-40B4-BE49-F238E27FC236}">
                <a16:creationId xmlns:a16="http://schemas.microsoft.com/office/drawing/2014/main" id="{3A165727-AA4B-F749-88DA-67ACB056F4B0}"/>
              </a:ext>
            </a:extLst>
          </p:cNvPr>
          <p:cNvSpPr>
            <a:spLocks noGrp="1"/>
          </p:cNvSpPr>
          <p:nvPr>
            <p:ph type="body" sz="quarter" idx="34"/>
          </p:nvPr>
        </p:nvSpPr>
        <p:spPr>
          <a:xfrm>
            <a:off x="29827875" y="24688800"/>
            <a:ext cx="12801600" cy="1160184"/>
          </a:xfrm>
        </p:spPr>
        <p:txBody>
          <a:bodyPr/>
          <a:lstStyle/>
          <a:p>
            <a:pPr algn="ctr"/>
            <a:r>
              <a:rPr lang="en-US" dirty="0"/>
              <a:t>conclusion</a:t>
            </a:r>
          </a:p>
        </p:txBody>
      </p:sp>
      <p:pic>
        <p:nvPicPr>
          <p:cNvPr id="37" name="Picture 36">
            <a:extLst>
              <a:ext uri="{FF2B5EF4-FFF2-40B4-BE49-F238E27FC236}">
                <a16:creationId xmlns:a16="http://schemas.microsoft.com/office/drawing/2014/main" id="{CCB93B88-B7C4-8144-9DF2-8FCADD22F1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362079" y="26812396"/>
            <a:ext cx="7730567" cy="5488703"/>
          </a:xfrm>
          <a:prstGeom prst="rect">
            <a:avLst/>
          </a:prstGeom>
        </p:spPr>
      </p:pic>
      <p:sp>
        <p:nvSpPr>
          <p:cNvPr id="38" name="TextBox 37">
            <a:extLst>
              <a:ext uri="{FF2B5EF4-FFF2-40B4-BE49-F238E27FC236}">
                <a16:creationId xmlns:a16="http://schemas.microsoft.com/office/drawing/2014/main" id="{57F10A21-5A05-DC42-B278-5C02B3FAD488}"/>
              </a:ext>
            </a:extLst>
          </p:cNvPr>
          <p:cNvSpPr txBox="1"/>
          <p:nvPr/>
        </p:nvSpPr>
        <p:spPr>
          <a:xfrm>
            <a:off x="21695322" y="32344342"/>
            <a:ext cx="7499390" cy="476345"/>
          </a:xfrm>
          <a:prstGeom prst="rect">
            <a:avLst/>
          </a:prstGeom>
          <a:noFill/>
        </p:spPr>
        <p:txBody>
          <a:bodyPr wrap="square" rtlCol="0">
            <a:spAutoFit/>
          </a:bodyPr>
          <a:lstStyle/>
          <a:p>
            <a:r>
              <a:rPr lang="en-US" sz="2400" dirty="0"/>
              <a:t>https://</a:t>
            </a:r>
            <a:r>
              <a:rPr lang="en-US" sz="2400" dirty="0" err="1"/>
              <a:t>en.m.wikipedia.org</a:t>
            </a:r>
            <a:r>
              <a:rPr lang="en-US" sz="2400" dirty="0"/>
              <a:t>/wiki/</a:t>
            </a:r>
            <a:r>
              <a:rPr lang="en-US" sz="2400" dirty="0" err="1"/>
              <a:t>Gillian_Lynne</a:t>
            </a:r>
            <a:endParaRPr lang="en-US" sz="2400" dirty="0"/>
          </a:p>
        </p:txBody>
      </p:sp>
      <p:sp>
        <p:nvSpPr>
          <p:cNvPr id="39" name="TextBox 38">
            <a:extLst>
              <a:ext uri="{FF2B5EF4-FFF2-40B4-BE49-F238E27FC236}">
                <a16:creationId xmlns:a16="http://schemas.microsoft.com/office/drawing/2014/main" id="{EC111926-7349-E34C-8C19-09118C07C0D4}"/>
              </a:ext>
            </a:extLst>
          </p:cNvPr>
          <p:cNvSpPr txBox="1"/>
          <p:nvPr/>
        </p:nvSpPr>
        <p:spPr>
          <a:xfrm>
            <a:off x="15647363" y="27175699"/>
            <a:ext cx="5057669" cy="5109091"/>
          </a:xfrm>
          <a:prstGeom prst="rect">
            <a:avLst/>
          </a:prstGeom>
          <a:noFill/>
        </p:spPr>
        <p:txBody>
          <a:bodyPr wrap="square" rtlCol="0">
            <a:spAutoFit/>
          </a:bodyPr>
          <a:lstStyle/>
          <a:p>
            <a:r>
              <a:rPr lang="en-GB" sz="2800" dirty="0"/>
              <a:t>Robinson goes on to explain how many children are like this and are born with tremendous talents but if they are not given the opportunities to experiment at being creative, they will go unnoticed which could affect them later on in life as they may not ‘flourish’ at traditional core subjects.</a:t>
            </a:r>
          </a:p>
          <a:p>
            <a:endParaRPr lang="en-US" dirty="0"/>
          </a:p>
        </p:txBody>
      </p:sp>
      <p:sp>
        <p:nvSpPr>
          <p:cNvPr id="40" name="TextBox 39">
            <a:extLst>
              <a:ext uri="{FF2B5EF4-FFF2-40B4-BE49-F238E27FC236}">
                <a16:creationId xmlns:a16="http://schemas.microsoft.com/office/drawing/2014/main" id="{481E3C62-74D5-0A41-ACCC-15022771053F}"/>
              </a:ext>
            </a:extLst>
          </p:cNvPr>
          <p:cNvSpPr txBox="1"/>
          <p:nvPr/>
        </p:nvSpPr>
        <p:spPr>
          <a:xfrm>
            <a:off x="31750370" y="6382093"/>
            <a:ext cx="11808816" cy="707886"/>
          </a:xfrm>
          <a:prstGeom prst="rect">
            <a:avLst/>
          </a:prstGeom>
          <a:noFill/>
        </p:spPr>
        <p:txBody>
          <a:bodyPr wrap="square" rtlCol="0">
            <a:spAutoFit/>
          </a:bodyPr>
          <a:lstStyle/>
          <a:p>
            <a:r>
              <a:rPr lang="en-US" sz="2000" dirty="0"/>
              <a:t>https://</a:t>
            </a:r>
            <a:r>
              <a:rPr lang="en-US" sz="2000" dirty="0" err="1"/>
              <a:t>creativesystemsthinking.wordpress.com</a:t>
            </a:r>
            <a:r>
              <a:rPr lang="en-US" sz="2000" dirty="0"/>
              <a:t>/2015/04/26/ken-</a:t>
            </a:r>
            <a:r>
              <a:rPr lang="en-US" sz="2000" dirty="0" err="1"/>
              <a:t>robinson</a:t>
            </a:r>
            <a:r>
              <a:rPr lang="en-US" sz="2000" dirty="0"/>
              <a:t>-how-schools-kill-creativity/amp/?</a:t>
            </a:r>
            <a:r>
              <a:rPr lang="en-US" sz="2000" dirty="0" err="1"/>
              <a:t>usqp</a:t>
            </a:r>
            <a:r>
              <a:rPr lang="en-US" sz="2000" dirty="0"/>
              <a:t>=mq331AQCKAE%3D</a:t>
            </a:r>
          </a:p>
        </p:txBody>
      </p:sp>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72309C43-744E-0E48-9179-67F8504E7834}"/>
              </a:ext>
            </a:extLst>
          </p:cNvPr>
          <p:cNvSpPr txBox="1"/>
          <p:nvPr/>
        </p:nvSpPr>
        <p:spPr>
          <a:xfrm>
            <a:off x="11687175" y="6803649"/>
            <a:ext cx="20516850" cy="23360241"/>
          </a:xfrm>
          <a:prstGeom prst="rect">
            <a:avLst/>
          </a:prstGeom>
          <a:noFill/>
        </p:spPr>
        <p:txBody>
          <a:bodyPr wrap="square" rtlCol="0">
            <a:spAutoFit/>
          </a:bodyPr>
          <a:lstStyle/>
          <a:p>
            <a:pPr algn="ctr"/>
            <a:r>
              <a:rPr lang="en-US" sz="3600" u="sng" dirty="0"/>
              <a:t>References </a:t>
            </a:r>
          </a:p>
          <a:p>
            <a:endParaRPr lang="en-US" sz="3600" dirty="0"/>
          </a:p>
          <a:p>
            <a:r>
              <a:rPr lang="en-US" sz="3600" dirty="0" err="1"/>
              <a:t>Banaji</a:t>
            </a:r>
            <a:r>
              <a:rPr lang="en-US" sz="3600" dirty="0"/>
              <a:t>, S., Burn, A. and Buckingham, D. (2010). </a:t>
            </a:r>
            <a:r>
              <a:rPr lang="en-US" sz="3600" i="1" dirty="0"/>
              <a:t>The </a:t>
            </a:r>
            <a:r>
              <a:rPr lang="en-US" sz="3600" i="1" dirty="0" err="1"/>
              <a:t>rhetorics</a:t>
            </a:r>
            <a:r>
              <a:rPr lang="en-US" sz="3600" i="1" dirty="0"/>
              <a:t> of creativity</a:t>
            </a:r>
            <a:r>
              <a:rPr lang="en-US" sz="3600" dirty="0"/>
              <a:t>. [</a:t>
            </a:r>
            <a:r>
              <a:rPr lang="en-US" sz="3600" dirty="0" err="1"/>
              <a:t>ebook</a:t>
            </a:r>
            <a:r>
              <a:rPr lang="en-US" sz="3600" dirty="0"/>
              <a:t>] Newcastle upon Tyne. Available at: https://</a:t>
            </a:r>
            <a:r>
              <a:rPr lang="en-US" sz="3600" dirty="0" err="1"/>
              <a:t>www.researchgate.net</a:t>
            </a:r>
            <a:r>
              <a:rPr lang="en-US" sz="3600" dirty="0"/>
              <a:t>/publication/41539436_The_rhetorics_of_creativity_A_literature_review.</a:t>
            </a:r>
            <a:endParaRPr lang="en-GB" sz="3600" dirty="0"/>
          </a:p>
          <a:p>
            <a:r>
              <a:rPr lang="en-US" sz="3600" dirty="0"/>
              <a:t>Brown, F. and </a:t>
            </a:r>
            <a:r>
              <a:rPr lang="en-US" sz="3600" dirty="0" err="1"/>
              <a:t>Patte</a:t>
            </a:r>
            <a:r>
              <a:rPr lang="en-US" sz="3600" dirty="0"/>
              <a:t>, M. (2013). </a:t>
            </a:r>
            <a:r>
              <a:rPr lang="en-US" sz="3600" i="1" dirty="0"/>
              <a:t>Rethinking children's play</a:t>
            </a:r>
            <a:r>
              <a:rPr lang="en-US" sz="3600" dirty="0"/>
              <a:t>. London: Bloomsbury.</a:t>
            </a:r>
            <a:endParaRPr lang="en-GB" sz="3600" dirty="0"/>
          </a:p>
          <a:p>
            <a:r>
              <a:rPr lang="en-US" sz="3600" dirty="0"/>
              <a:t>CBS NEWS (2019). </a:t>
            </a:r>
            <a:r>
              <a:rPr lang="en-US" sz="3600" i="1" dirty="0"/>
              <a:t>Sir Ken Robinson on creativity in the classroom</a:t>
            </a:r>
            <a:r>
              <a:rPr lang="en-US" sz="3600" dirty="0"/>
              <a:t>. [Video] Available at: https://</a:t>
            </a:r>
            <a:r>
              <a:rPr lang="en-US" sz="3600" dirty="0" err="1"/>
              <a:t>www.youtube.com</a:t>
            </a:r>
            <a:r>
              <a:rPr lang="en-US" sz="3600" dirty="0"/>
              <a:t>/</a:t>
            </a:r>
            <a:r>
              <a:rPr lang="en-US" sz="3600" dirty="0" err="1"/>
              <a:t>watch?v</a:t>
            </a:r>
            <a:r>
              <a:rPr lang="en-US" sz="3600" dirty="0"/>
              <a:t>=pH2t5ZfKoz0.</a:t>
            </a:r>
            <a:endParaRPr lang="en-GB" sz="3600" dirty="0"/>
          </a:p>
          <a:p>
            <a:r>
              <a:rPr lang="en-US" sz="3600" dirty="0"/>
              <a:t>Chapter 4: innovation and creativity. (2019). [</a:t>
            </a:r>
            <a:r>
              <a:rPr lang="en-US" sz="3600" dirty="0" err="1"/>
              <a:t>ebook</a:t>
            </a:r>
            <a:r>
              <a:rPr lang="en-US" sz="3600" dirty="0"/>
              <a:t>] Cambridge. Available at: https://</a:t>
            </a:r>
            <a:r>
              <a:rPr lang="en-US" sz="3600" dirty="0" err="1"/>
              <a:t>www.cambridgeinternational.org</a:t>
            </a:r>
            <a:r>
              <a:rPr lang="en-US" sz="3600" dirty="0"/>
              <a:t>/Images/426483-chapter-4-innovation-and-creativity.pdf.</a:t>
            </a:r>
            <a:endParaRPr lang="en-GB" sz="3600" dirty="0"/>
          </a:p>
          <a:p>
            <a:r>
              <a:rPr lang="en-US" sz="3600" dirty="0"/>
              <a:t>Craft, A., </a:t>
            </a:r>
            <a:r>
              <a:rPr lang="en-US" sz="3600" dirty="0" err="1"/>
              <a:t>Cremin</a:t>
            </a:r>
            <a:r>
              <a:rPr lang="en-US" sz="3600" dirty="0"/>
              <a:t>, T., </a:t>
            </a:r>
            <a:r>
              <a:rPr lang="en-US" sz="3600" dirty="0" err="1"/>
              <a:t>Burnard</a:t>
            </a:r>
            <a:r>
              <a:rPr lang="en-US" sz="3600" dirty="0"/>
              <a:t>, P. and Chappell, K. (2007). </a:t>
            </a:r>
            <a:r>
              <a:rPr lang="en-US" sz="3600" i="1" dirty="0"/>
              <a:t>Developing creative learning through possibility thinking with children aged 3-7</a:t>
            </a:r>
            <a:r>
              <a:rPr lang="en-US" sz="3600" dirty="0"/>
              <a:t>. [</a:t>
            </a:r>
            <a:r>
              <a:rPr lang="en-US" sz="3600" dirty="0" err="1"/>
              <a:t>ebook</a:t>
            </a:r>
            <a:r>
              <a:rPr lang="en-US" sz="3600" dirty="0"/>
              <a:t>] London. Available at: https://</a:t>
            </a:r>
            <a:r>
              <a:rPr lang="en-US" sz="3600" dirty="0" err="1"/>
              <a:t>oro.open.ac.uk</a:t>
            </a:r>
            <a:r>
              <a:rPr lang="en-US" sz="3600" dirty="0"/>
              <a:t>/12952/2/6F6D71D8.pdf.</a:t>
            </a:r>
            <a:endParaRPr lang="en-GB" sz="3600" dirty="0"/>
          </a:p>
          <a:p>
            <a:r>
              <a:rPr lang="en-US" sz="3600" dirty="0"/>
              <a:t>Craft, A., Jeffrey, B. and </a:t>
            </a:r>
            <a:r>
              <a:rPr lang="en-US" sz="3600" dirty="0" err="1"/>
              <a:t>Leibling</a:t>
            </a:r>
            <a:r>
              <a:rPr lang="en-US" sz="3600" dirty="0"/>
              <a:t>, M. (2001). </a:t>
            </a:r>
            <a:r>
              <a:rPr lang="en-US" sz="3600" i="1" dirty="0"/>
              <a:t>Creativity in education</a:t>
            </a:r>
            <a:r>
              <a:rPr lang="en-US" sz="3600" dirty="0"/>
              <a:t>. [</a:t>
            </a:r>
            <a:r>
              <a:rPr lang="en-US" sz="3600" dirty="0" err="1"/>
              <a:t>ebook</a:t>
            </a:r>
            <a:r>
              <a:rPr lang="en-US" sz="3600" dirty="0"/>
              <a:t>] London. Available at: https://</a:t>
            </a:r>
            <a:r>
              <a:rPr lang="en-US" sz="3600" dirty="0" err="1"/>
              <a:t>books.google.co.uk</a:t>
            </a:r>
            <a:r>
              <a:rPr lang="en-US" sz="3600" dirty="0"/>
              <a:t>/</a:t>
            </a:r>
            <a:r>
              <a:rPr lang="en-US" sz="3600" dirty="0" err="1"/>
              <a:t>books?hl</a:t>
            </a:r>
            <a:r>
              <a:rPr lang="en-US" sz="3600" dirty="0"/>
              <a:t>=</a:t>
            </a:r>
            <a:r>
              <a:rPr lang="en-US" sz="3600" dirty="0" err="1"/>
              <a:t>en&amp;lr</a:t>
            </a:r>
            <a:r>
              <a:rPr lang="en-US" sz="3600" dirty="0"/>
              <a:t>=&amp;id=MATEdOlpHw4C&amp;oi=</a:t>
            </a:r>
            <a:r>
              <a:rPr lang="en-US" sz="3600" dirty="0" err="1"/>
              <a:t>fnd&amp;pg</a:t>
            </a:r>
            <a:r>
              <a:rPr lang="en-US" sz="3600" dirty="0"/>
              <a:t>=PR1&amp;dq=</a:t>
            </a:r>
            <a:r>
              <a:rPr lang="en-US" sz="3600" dirty="0" err="1"/>
              <a:t>importance+of+creativity+in+education&amp;ots</a:t>
            </a:r>
            <a:r>
              <a:rPr lang="en-US" sz="3600" dirty="0"/>
              <a:t>=Z4aDPrNf5a&amp;sig=JklWDc8nAMpflGC9EbtsKh4nylM#v=</a:t>
            </a:r>
            <a:r>
              <a:rPr lang="en-US" sz="3600" dirty="0" err="1"/>
              <a:t>onepage&amp;q</a:t>
            </a:r>
            <a:r>
              <a:rPr lang="en-US" sz="3600" dirty="0"/>
              <a:t>=importance%20of%20creativity%20in%20education&amp;f=false.</a:t>
            </a:r>
            <a:endParaRPr lang="en-GB" sz="3600" dirty="0"/>
          </a:p>
          <a:p>
            <a:r>
              <a:rPr lang="en-US" sz="3600" dirty="0" err="1"/>
              <a:t>Cropley</a:t>
            </a:r>
            <a:r>
              <a:rPr lang="en-US" sz="3600" dirty="0"/>
              <a:t>, A. (2008). </a:t>
            </a:r>
            <a:r>
              <a:rPr lang="en-US" sz="3600" i="1" dirty="0"/>
              <a:t>Creativity in education and learning</a:t>
            </a:r>
            <a:r>
              <a:rPr lang="en-US" sz="3600" dirty="0"/>
              <a:t>. [</a:t>
            </a:r>
            <a:r>
              <a:rPr lang="en-US" sz="3600" dirty="0" err="1"/>
              <a:t>ebook</a:t>
            </a:r>
            <a:r>
              <a:rPr lang="en-US" sz="3600" dirty="0"/>
              <a:t>] Oxon. Available at: https://</a:t>
            </a:r>
            <a:r>
              <a:rPr lang="en-US" sz="3600" dirty="0" err="1"/>
              <a:t>books.google.co.uk</a:t>
            </a:r>
            <a:r>
              <a:rPr lang="en-US" sz="3600" dirty="0"/>
              <a:t>/</a:t>
            </a:r>
            <a:r>
              <a:rPr lang="en-US" sz="3600" dirty="0" err="1"/>
              <a:t>books?hl</a:t>
            </a:r>
            <a:r>
              <a:rPr lang="en-US" sz="3600" dirty="0"/>
              <a:t>=</a:t>
            </a:r>
            <a:r>
              <a:rPr lang="en-US" sz="3600" dirty="0" err="1"/>
              <a:t>en&amp;lr</a:t>
            </a:r>
            <a:r>
              <a:rPr lang="en-US" sz="3600" dirty="0"/>
              <a:t>=&amp;id=MATEdOlpHw4C&amp;oi=</a:t>
            </a:r>
            <a:r>
              <a:rPr lang="en-US" sz="3600" dirty="0" err="1"/>
              <a:t>fnd&amp;pg</a:t>
            </a:r>
            <a:r>
              <a:rPr lang="en-US" sz="3600" dirty="0"/>
              <a:t>=PR1&amp;dq=</a:t>
            </a:r>
            <a:r>
              <a:rPr lang="en-US" sz="3600" dirty="0" err="1"/>
              <a:t>importance+of+creativity+in+education&amp;ots</a:t>
            </a:r>
            <a:r>
              <a:rPr lang="en-US" sz="3600" dirty="0"/>
              <a:t>=Z4aDPrNf5a&amp;sig=JklWDc8nAMpflGC9EbtsKh4nylM#v=</a:t>
            </a:r>
            <a:r>
              <a:rPr lang="en-US" sz="3600" dirty="0" err="1"/>
              <a:t>onepage&amp;q</a:t>
            </a:r>
            <a:r>
              <a:rPr lang="en-US" sz="3600" dirty="0"/>
              <a:t>=importance%20of%20creativity%20in%20education&amp;f=false.</a:t>
            </a:r>
            <a:endParaRPr lang="en-GB" sz="3600" dirty="0"/>
          </a:p>
          <a:p>
            <a:r>
              <a:rPr lang="en-US" sz="3600" dirty="0" err="1"/>
              <a:t>Edsys</a:t>
            </a:r>
            <a:r>
              <a:rPr lang="en-US" sz="3600" dirty="0"/>
              <a:t>. (2017). </a:t>
            </a:r>
            <a:r>
              <a:rPr lang="en-US" sz="3600" i="1" dirty="0"/>
              <a:t>Role and Importance of Creativity in Classroom | </a:t>
            </a:r>
            <a:r>
              <a:rPr lang="en-US" sz="3600" i="1" dirty="0" err="1"/>
              <a:t>Edsys</a:t>
            </a:r>
            <a:r>
              <a:rPr lang="en-US" sz="3600" dirty="0"/>
              <a:t>. [online] Available at: https://</a:t>
            </a:r>
            <a:r>
              <a:rPr lang="en-US" sz="3600" dirty="0" err="1"/>
              <a:t>www.edsys.in</a:t>
            </a:r>
            <a:r>
              <a:rPr lang="en-US" sz="3600" dirty="0"/>
              <a:t>/creativity-in-classroom/ [Accessed 17 May 2019].</a:t>
            </a:r>
            <a:endParaRPr lang="en-GB" sz="3600" dirty="0"/>
          </a:p>
          <a:p>
            <a:r>
              <a:rPr lang="en-US" sz="3600" dirty="0"/>
              <a:t>Mihai, D. (2016). </a:t>
            </a:r>
            <a:r>
              <a:rPr lang="en-US" sz="3600" i="1" dirty="0"/>
              <a:t>John Dewey - the </a:t>
            </a:r>
            <a:r>
              <a:rPr lang="en-US" sz="3600" i="1" dirty="0" err="1"/>
              <a:t>precursos</a:t>
            </a:r>
            <a:r>
              <a:rPr lang="en-US" sz="3600" i="1" dirty="0"/>
              <a:t> of pedagogy of creativity</a:t>
            </a:r>
            <a:r>
              <a:rPr lang="en-US" sz="3600" dirty="0"/>
              <a:t>. [</a:t>
            </a:r>
            <a:r>
              <a:rPr lang="en-US" sz="3600" dirty="0" err="1"/>
              <a:t>ebook</a:t>
            </a:r>
            <a:r>
              <a:rPr lang="en-US" sz="3600" dirty="0"/>
              <a:t>] Bucharest. Available at: http://</a:t>
            </a:r>
            <a:r>
              <a:rPr lang="en-US" sz="3600" dirty="0" err="1"/>
              <a:t>academiapedagogilor.ro</a:t>
            </a:r>
            <a:r>
              <a:rPr lang="en-US" sz="3600" dirty="0"/>
              <a:t>/images/15.pdf.</a:t>
            </a:r>
            <a:endParaRPr lang="en-GB" sz="3600" dirty="0"/>
          </a:p>
          <a:p>
            <a:r>
              <a:rPr lang="en-US" sz="3600" dirty="0"/>
              <a:t>Robinson, K. (1999). </a:t>
            </a:r>
            <a:r>
              <a:rPr lang="en-US" sz="3600" i="1" dirty="0"/>
              <a:t>All our futures; creativity, culture and education</a:t>
            </a:r>
            <a:r>
              <a:rPr lang="en-US" sz="3600" dirty="0"/>
              <a:t>. [</a:t>
            </a:r>
            <a:r>
              <a:rPr lang="en-US" sz="3600" dirty="0" err="1"/>
              <a:t>ebook</a:t>
            </a:r>
            <a:r>
              <a:rPr lang="en-US" sz="3600" dirty="0"/>
              <a:t>] London. Available at: http://</a:t>
            </a:r>
            <a:r>
              <a:rPr lang="en-US" sz="3600" dirty="0" err="1"/>
              <a:t>sirkenrobinson.com</a:t>
            </a:r>
            <a:r>
              <a:rPr lang="en-US" sz="3600" dirty="0"/>
              <a:t>/pdf/</a:t>
            </a:r>
            <a:r>
              <a:rPr lang="en-US" sz="3600" dirty="0" err="1"/>
              <a:t>allourfutures.pdf</a:t>
            </a:r>
            <a:r>
              <a:rPr lang="en-US" sz="3600" dirty="0"/>
              <a:t>.</a:t>
            </a:r>
            <a:endParaRPr lang="en-GB" sz="3600" dirty="0"/>
          </a:p>
          <a:p>
            <a:r>
              <a:rPr lang="en-US" sz="3600" dirty="0"/>
              <a:t>Sharpe, M. (2004). </a:t>
            </a:r>
            <a:r>
              <a:rPr lang="en-US" sz="3600" i="1" dirty="0"/>
              <a:t>Imagination and creativity in childhood</a:t>
            </a:r>
            <a:r>
              <a:rPr lang="en-US" sz="3600" dirty="0"/>
              <a:t>. [</a:t>
            </a:r>
            <a:r>
              <a:rPr lang="en-US" sz="3600" dirty="0" err="1"/>
              <a:t>ebook</a:t>
            </a:r>
            <a:r>
              <a:rPr lang="en-US" sz="3600" dirty="0"/>
              <a:t>] Unknown. Available at: http://</a:t>
            </a:r>
            <a:r>
              <a:rPr lang="en-US" sz="3600" dirty="0" err="1"/>
              <a:t>lchc.ucsd.edu</a:t>
            </a:r>
            <a:r>
              <a:rPr lang="en-US" sz="3600" dirty="0"/>
              <a:t>/</a:t>
            </a:r>
            <a:r>
              <a:rPr lang="en-US" sz="3600" dirty="0" err="1"/>
              <a:t>mca</a:t>
            </a:r>
            <a:r>
              <a:rPr lang="en-US" sz="3600" dirty="0"/>
              <a:t>/Mail/xmcamail.2008_03.dir/att-0189/Vygotsky__</a:t>
            </a:r>
            <a:r>
              <a:rPr lang="en-US" sz="3600" dirty="0" err="1"/>
              <a:t>Imag</a:t>
            </a:r>
            <a:r>
              <a:rPr lang="en-US" sz="3600" dirty="0"/>
              <a:t>___</a:t>
            </a:r>
            <a:r>
              <a:rPr lang="en-US" sz="3600" dirty="0" err="1"/>
              <a:t>Creat_in_Childhood.pdf</a:t>
            </a:r>
            <a:r>
              <a:rPr lang="en-US" sz="3600" dirty="0"/>
              <a:t>.</a:t>
            </a:r>
            <a:endParaRPr lang="en-GB" sz="3600" dirty="0"/>
          </a:p>
          <a:p>
            <a:r>
              <a:rPr lang="en-US" sz="3600" dirty="0"/>
              <a:t>TED Talk (2007). </a:t>
            </a:r>
            <a:r>
              <a:rPr lang="en-US" sz="3600" i="1" dirty="0"/>
              <a:t>Do schools kill creativity?</a:t>
            </a:r>
            <a:r>
              <a:rPr lang="en-US" sz="3600" dirty="0"/>
              <a:t>. [Video] Available at: https://</a:t>
            </a:r>
            <a:r>
              <a:rPr lang="en-US" sz="3600" dirty="0" err="1"/>
              <a:t>youtu.be</a:t>
            </a:r>
            <a:r>
              <a:rPr lang="en-US" sz="3600" dirty="0"/>
              <a:t>/iG9CE55wbtY.</a:t>
            </a:r>
            <a:endParaRPr lang="en-GB" sz="3600" dirty="0"/>
          </a:p>
          <a:p>
            <a:r>
              <a:rPr lang="en-GB" sz="3600" dirty="0"/>
              <a:t> </a:t>
            </a:r>
          </a:p>
          <a:p>
            <a:r>
              <a:rPr lang="en-US" sz="3600" dirty="0"/>
              <a:t>Thorne, K. (2006). </a:t>
            </a:r>
            <a:r>
              <a:rPr lang="en-US" sz="3600" i="1" dirty="0"/>
              <a:t>Essential creativity in the classroom</a:t>
            </a:r>
            <a:r>
              <a:rPr lang="en-US" sz="3600" dirty="0"/>
              <a:t>. [</a:t>
            </a:r>
            <a:r>
              <a:rPr lang="en-US" sz="3600" dirty="0" err="1"/>
              <a:t>ebook</a:t>
            </a:r>
            <a:r>
              <a:rPr lang="en-US" sz="3600" dirty="0"/>
              <a:t>] Oxon. Available at: https://www-</a:t>
            </a:r>
            <a:r>
              <a:rPr lang="en-US" sz="3600" dirty="0" err="1"/>
              <a:t>dawsonera</a:t>
            </a:r>
            <a:r>
              <a:rPr lang="en-US" sz="3600" dirty="0"/>
              <a:t>-</a:t>
            </a:r>
            <a:r>
              <a:rPr lang="en-US" sz="3600" dirty="0" err="1"/>
              <a:t>com.ezproxy.uwtsd.ac.uk</a:t>
            </a:r>
            <a:r>
              <a:rPr lang="en-US" sz="3600" dirty="0"/>
              <a:t>/</a:t>
            </a:r>
            <a:r>
              <a:rPr lang="en-US" sz="3600" dirty="0" err="1"/>
              <a:t>readonline</a:t>
            </a:r>
            <a:r>
              <a:rPr lang="en-US" sz="3600" dirty="0"/>
              <a:t>/9780203029060.</a:t>
            </a:r>
            <a:endParaRPr lang="en-GB" sz="3600" dirty="0"/>
          </a:p>
          <a:p>
            <a:r>
              <a:rPr lang="en-US" sz="3600" dirty="0"/>
              <a:t>ThoughtCo. (2019). </a:t>
            </a:r>
            <a:r>
              <a:rPr lang="en-US" sz="3600" i="1" dirty="0"/>
              <a:t>Progressive Education: How Children Learn</a:t>
            </a:r>
            <a:r>
              <a:rPr lang="en-US" sz="3600" dirty="0"/>
              <a:t>. [online] Available at: https://</a:t>
            </a:r>
            <a:r>
              <a:rPr lang="en-US" sz="3600" dirty="0" err="1"/>
              <a:t>www.thoughtco.com</a:t>
            </a:r>
            <a:r>
              <a:rPr lang="en-US" sz="3600" dirty="0"/>
              <a:t>/progressive-education-how-children-learn-today-2774713 [Accessed 17 May 2019].</a:t>
            </a:r>
            <a:endParaRPr lang="en-GB" sz="3600" dirty="0"/>
          </a:p>
          <a:p>
            <a:r>
              <a:rPr lang="en-GB" sz="3600" dirty="0"/>
              <a:t> </a:t>
            </a:r>
          </a:p>
        </p:txBody>
      </p:sp>
    </p:spTree>
    <p:extLst>
      <p:ext uri="{BB962C8B-B14F-4D97-AF65-F5344CB8AC3E}">
        <p14:creationId xmlns:p14="http://schemas.microsoft.com/office/powerpoint/2010/main" val="222387694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true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1669414</Value>
      <Value>1669470</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2013-01-21T12:05:00+00:00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2029-01-01T08:00:00+00:00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ApprovalLog xmlns="4873beb7-5857-4685-be1f-d57550cc96cc" xsi:nil="tru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TP104001550</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875987</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LocMarketGroupTiers2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15</OriginalRelease>
    <TPLaunchHelpLinkType xmlns="4873beb7-5857-4685-be1f-d57550cc96cc">Template</TPLaunchHelpLinkType>
    <LocalizationTagsTaxHTField0 xmlns="4873beb7-5857-4685-be1f-d57550cc96cc">
      <Terms xmlns="http://schemas.microsoft.com/office/infopath/2007/PartnerControls"/>
    </LocalizationTagsTaxHTField0>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A9F945EE-6400-432A-A9B1-179A0A2A37CE}">
  <ds:schemaRefs>
    <ds:schemaRef ds:uri="http://schemas.microsoft.com/office/infopath/2007/PartnerControls"/>
    <ds:schemaRef ds:uri="http://purl.org/dc/dcmitype/"/>
    <ds:schemaRef ds:uri="http://schemas.openxmlformats.org/package/2006/metadata/core-properties"/>
    <ds:schemaRef ds:uri="4873beb7-5857-4685-be1f-d57550cc96cc"/>
    <ds:schemaRef ds:uri="http://www.w3.org/XML/1998/namespace"/>
    <ds:schemaRef ds:uri="http://schemas.microsoft.com/office/2006/documentManagement/types"/>
    <ds:schemaRef ds:uri="http://purl.org/dc/elements/1.1/"/>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AF7E4019-AE58-4CAA-B67D-559F9FEEB2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1110015-E380-4C53-980C-698226C61CA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{9C161F16-FAB8-AA49-B364-1FBFDA5A1BDC}tf10001069</Template>
  <TotalTime>0</TotalTime>
  <Words>2070</Words>
  <Application>Microsoft Macintosh PowerPoint</Application>
  <PresentationFormat>Custom</PresentationFormat>
  <Paragraphs>56</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Calibri Light</vt:lpstr>
      <vt:lpstr>Century Gothic</vt:lpstr>
      <vt:lpstr>Futura Medium</vt:lpstr>
      <vt:lpstr>Wingdings 3</vt:lpstr>
      <vt:lpstr>Wisp</vt:lpstr>
      <vt:lpstr>Classic and Contemporary perspectives of Creative Approaches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Kailam Fearn (1701807)</dc:creator>
  <cp:lastModifiedBy/>
  <cp:revision>1</cp:revision>
  <cp:lastPrinted>2017-10-19T18:05:45Z</cp:lastPrinted>
  <dcterms:created xsi:type="dcterms:W3CDTF">2017-10-19T15:39:55Z</dcterms:created>
  <dcterms:modified xsi:type="dcterms:W3CDTF">2019-05-20T22:34:17Z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