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2"/>
  </p:notesMasterIdLst>
  <p:sldIdLst>
    <p:sldId id="257" r:id="rId2"/>
    <p:sldId id="267" r:id="rId3"/>
    <p:sldId id="259" r:id="rId4"/>
    <p:sldId id="260" r:id="rId5"/>
    <p:sldId id="261" r:id="rId6"/>
    <p:sldId id="262" r:id="rId7"/>
    <p:sldId id="263" r:id="rId8"/>
    <p:sldId id="264" r:id="rId9"/>
    <p:sldId id="265"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4D1781-F300-0A26-D0CF-5195E2461E5F}" v="57" dt="2023-07-08T18:27:08.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103" autoAdjust="0"/>
  </p:normalViewPr>
  <p:slideViewPr>
    <p:cSldViewPr snapToGrid="0">
      <p:cViewPr varScale="1">
        <p:scale>
          <a:sx n="70" d="100"/>
          <a:sy n="70" d="100"/>
        </p:scale>
        <p:origin x="5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e Giuliano Mihai (2027230)" userId="S::2027230@student.uwtsd.ac.uk::f79346c3-3dc5-4777-97e8-ffefb90a0c03" providerId="AD" clId="Web-{A74D1781-F300-0A26-D0CF-5195E2461E5F}"/>
    <pc:docChg chg="modSld">
      <pc:chgData name="George Giuliano Mihai (2027230)" userId="S::2027230@student.uwtsd.ac.uk::f79346c3-3dc5-4777-97e8-ffefb90a0c03" providerId="AD" clId="Web-{A74D1781-F300-0A26-D0CF-5195E2461E5F}" dt="2023-07-08T18:27:06.159" v="55" actId="20577"/>
      <pc:docMkLst>
        <pc:docMk/>
      </pc:docMkLst>
      <pc:sldChg chg="modSp">
        <pc:chgData name="George Giuliano Mihai (2027230)" userId="S::2027230@student.uwtsd.ac.uk::f79346c3-3dc5-4777-97e8-ffefb90a0c03" providerId="AD" clId="Web-{A74D1781-F300-0A26-D0CF-5195E2461E5F}" dt="2023-07-08T18:27:06.159" v="55" actId="20577"/>
        <pc:sldMkLst>
          <pc:docMk/>
          <pc:sldMk cId="312958255" sldId="257"/>
        </pc:sldMkLst>
        <pc:spChg chg="mod">
          <ac:chgData name="George Giuliano Mihai (2027230)" userId="S::2027230@student.uwtsd.ac.uk::f79346c3-3dc5-4777-97e8-ffefb90a0c03" providerId="AD" clId="Web-{A74D1781-F300-0A26-D0CF-5195E2461E5F}" dt="2023-07-08T18:27:06.159" v="55" actId="20577"/>
          <ac:spMkLst>
            <pc:docMk/>
            <pc:sldMk cId="312958255" sldId="25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99981F-B621-421F-A225-BD866ECA069F}" type="datetimeFigureOut">
              <a:rPr lang="en-IN" smtClean="0"/>
              <a:t>08-07-2023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549D2-2E7D-4845-85C1-F78BE8133671}" type="slidenum">
              <a:rPr lang="en-IN" smtClean="0"/>
              <a:t>‹#›</a:t>
            </a:fld>
            <a:endParaRPr lang="en-IN"/>
          </a:p>
        </p:txBody>
      </p:sp>
    </p:spTree>
    <p:extLst>
      <p:ext uri="{BB962C8B-B14F-4D97-AF65-F5344CB8AC3E}">
        <p14:creationId xmlns:p14="http://schemas.microsoft.com/office/powerpoint/2010/main" val="760967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r>
              <a:rPr lang="en-GB" sz="1200" kern="1200" dirty="0">
                <a:solidFill>
                  <a:schemeClr val="tx1"/>
                </a:solidFill>
                <a:effectLst/>
                <a:latin typeface="+mn-lt"/>
                <a:ea typeface="+mn-ea"/>
                <a:cs typeface="+mn-cs"/>
              </a:rPr>
              <a:t>The presentation will discuss the issues looked at by Amazon and eBay corresponding to Knowledge Management systems and the important points from the report will also be shown. It will also show the significance of tending to challenges and giving experiences into possible limitations and recommendations to alleviate them</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FD549D2-2E7D-4845-85C1-F78BE8133671}" type="slidenum">
              <a:rPr lang="en-IN" smtClean="0"/>
              <a:t>2</a:t>
            </a:fld>
            <a:endParaRPr lang="en-IN"/>
          </a:p>
        </p:txBody>
      </p:sp>
    </p:spTree>
    <p:extLst>
      <p:ext uri="{BB962C8B-B14F-4D97-AF65-F5344CB8AC3E}">
        <p14:creationId xmlns:p14="http://schemas.microsoft.com/office/powerpoint/2010/main" val="4044988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main discussions of two companies i.e., Amazon and eBay will be shown through the report. The following are:</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Upgrading Technology: The two organisations ought to put resources into redesigning their technology framework to guarantee that their employees approach modern tools and strategies. This will upgrade efficiency and work on the effectiveness of their Knowledge Management systems (</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Hazlett, 2023)</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Employee Development: Organisations should focus on employee development and give training chances to stay up to the latest. This will empower them to use the maximum capacity of the Knowledge Management systems and remain cutthroat on the market.</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Resource Allocation: Organisations must distribute adequate resources, including manpower, to deal with their Knowledge Management systems. Recruiting more employees or outsourcing specific tasks can assist with mitigating the lack of labour and guarantee the smooth working of the systems (</a:t>
            </a:r>
            <a:r>
              <a:rPr lang="en-IN"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Athayde</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2019)</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Time Management: Organisations should empower a culture that values information sharing and development. Allotting devoted time for workers to investigate and add to the Knowledge Management systems can assist with conquering time imperatives and advance constant learning.</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Leadership Commitment: Senior administration ought to exhibit solid obligation to the execution and use of Knowledge Management systems. They should show others how it is done and effectively partake in the knowledge-sharing cycle to encourage a culture of knowledge-sharing and coordinated effort inside the organisation.</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Change Management: While carrying out changes to the Knowledge Management systems, organisations should give appropriate support and training to employees to assist them with adjusting to the new cycles. Powerful change management, including communication and employee inclusion, can limit obstruction and work with smooth progress.</a:t>
            </a:r>
          </a:p>
          <a:p>
            <a:endParaRPr lang="en-IN" dirty="0"/>
          </a:p>
        </p:txBody>
      </p:sp>
      <p:sp>
        <p:nvSpPr>
          <p:cNvPr id="4" name="Slide Number Placeholder 3"/>
          <p:cNvSpPr>
            <a:spLocks noGrp="1"/>
          </p:cNvSpPr>
          <p:nvPr>
            <p:ph type="sldNum" sz="quarter" idx="5"/>
          </p:nvPr>
        </p:nvSpPr>
        <p:spPr/>
        <p:txBody>
          <a:bodyPr/>
          <a:lstStyle/>
          <a:p>
            <a:fld id="{EFD549D2-2E7D-4845-85C1-F78BE8133671}" type="slidenum">
              <a:rPr lang="en-IN" smtClean="0"/>
              <a:t>3</a:t>
            </a:fld>
            <a:endParaRPr lang="en-IN"/>
          </a:p>
        </p:txBody>
      </p:sp>
    </p:spTree>
    <p:extLst>
      <p:ext uri="{BB962C8B-B14F-4D97-AF65-F5344CB8AC3E}">
        <p14:creationId xmlns:p14="http://schemas.microsoft.com/office/powerpoint/2010/main" val="46495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main issues examined in the report spin around the SWOT analysis of Amazon and eBay, the use of Knowledge Management systems in the two organisations and the normal issues faced by the organisations that are comparable to knowledge management.</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In the SWOT analysis, the report features the strengths, weaknesses, opportunities, and threats of both Amazon and eBay. The examination precisely recognizes key strengths like solid brand recognition, broad product assortment, advanced technology usage, and a huge client base. These qualities are upheld by genuine data about the organisations, exhibiting a strong comprehension of their business tasks and market positioning. Moreover, the weaknesses and threats framed in the report, for example, regulatory issues, competition, data security concerns, and technical misfires, line up with usually known difficulties looked at by e-commerce business organisations in the ongoing industry scene. This exhibits a careful comprehension of the business and the expected dangers and shortcomings related to it (</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Yang, 2022)</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Concerning the utilization of Knowledge Management systems, the report features how Amazon and eBay use these frameworks to improve different parts of their activities. The knowledge management methodologies talked about, for example, carrying out new business strategies, further developing communication, training sessions, and using advanced technology, are conceivable and all-around established approaches. These techniques line up with industry best practices and mirror an exhaustive comprehension of the job of Knowledge Management in streamlining organisational performance.</a:t>
            </a:r>
          </a:p>
          <a:p>
            <a:endParaRPr lang="en-IN" dirty="0"/>
          </a:p>
        </p:txBody>
      </p:sp>
      <p:sp>
        <p:nvSpPr>
          <p:cNvPr id="4" name="Slide Number Placeholder 3"/>
          <p:cNvSpPr>
            <a:spLocks noGrp="1"/>
          </p:cNvSpPr>
          <p:nvPr>
            <p:ph type="sldNum" sz="quarter" idx="5"/>
          </p:nvPr>
        </p:nvSpPr>
        <p:spPr/>
        <p:txBody>
          <a:bodyPr/>
          <a:lstStyle/>
          <a:p>
            <a:fld id="{EFD549D2-2E7D-4845-85C1-F78BE8133671}" type="slidenum">
              <a:rPr lang="en-IN" smtClean="0"/>
              <a:t>4</a:t>
            </a:fld>
            <a:endParaRPr lang="en-IN"/>
          </a:p>
        </p:txBody>
      </p:sp>
    </p:spTree>
    <p:extLst>
      <p:ext uri="{BB962C8B-B14F-4D97-AF65-F5344CB8AC3E}">
        <p14:creationId xmlns:p14="http://schemas.microsoft.com/office/powerpoint/2010/main" val="32354020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Finally, the report resolves normal issues looked at by organisations comparable to knowledge management, for example, obsolete technology, employee deficiency, absence of time, management responsibility, protection from change, deceitful data sources, and blocked-off data. These issues are indisputable difficulties that organisations frequently experience while overseeing information inside their tasks (</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Sandhya, 2023)</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By precisely distinguishing and examining these issues, the report exhibits a powerful comprehension of the mind-boggling elements engaged with knowledge management and the particular difficulties looked at by Amazon and eBay. The proposed ideas for beating these difficulties, like putting resources into current technology, giving legitimate training, cultivating a culture of knowledge sharing, and guaranteeing open data, further delineate a sound handle of viable knowledge management practices.</a:t>
            </a:r>
          </a:p>
          <a:p>
            <a:endParaRPr lang="en-IN" dirty="0"/>
          </a:p>
        </p:txBody>
      </p:sp>
      <p:sp>
        <p:nvSpPr>
          <p:cNvPr id="4" name="Slide Number Placeholder 3"/>
          <p:cNvSpPr>
            <a:spLocks noGrp="1"/>
          </p:cNvSpPr>
          <p:nvPr>
            <p:ph type="sldNum" sz="quarter" idx="5"/>
          </p:nvPr>
        </p:nvSpPr>
        <p:spPr/>
        <p:txBody>
          <a:bodyPr/>
          <a:lstStyle/>
          <a:p>
            <a:fld id="{EFD549D2-2E7D-4845-85C1-F78BE8133671}" type="slidenum">
              <a:rPr lang="en-IN" smtClean="0"/>
              <a:t>5</a:t>
            </a:fld>
            <a:endParaRPr lang="en-IN"/>
          </a:p>
        </p:txBody>
      </p:sp>
    </p:spTree>
    <p:extLst>
      <p:ext uri="{BB962C8B-B14F-4D97-AF65-F5344CB8AC3E}">
        <p14:creationId xmlns:p14="http://schemas.microsoft.com/office/powerpoint/2010/main" val="1767618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key finding of the report features the challenges looked at by Amazon and eBay according to Knowledge Management systems. These challenges incorporate obsolete technology, employee deficiency, absence of time, the disappointment of management responsibility, protection from organisational change, deceitful data sources, and inaccessible data. These issues can ruin the viable execution and usage of Knowledge Management systems, in a manner affecting organisational efficiency and dynamic cycles. </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report's recommendations mean addressing these challenges and improving the Knowledge Management systems in the two organisations. The ideas incorporate further developing coordinated effort frameworks, giving legitimate training to employees, looking for input for nonstop improvement, expanding the openness of data, and empowering an outlook shift towards embracing new technologies (</a:t>
            </a:r>
            <a:r>
              <a:rPr lang="en-IN"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Khabarov</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IN"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Volegzhanina</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2019)</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These recommendations mean to encourage a more productive and successful usage of Knowledge Management systems, prompting further developed business systems, expanded consumer loyalty, and upgraded employee motivation.</a:t>
            </a:r>
          </a:p>
          <a:p>
            <a:endParaRPr lang="en-IN" dirty="0"/>
          </a:p>
        </p:txBody>
      </p:sp>
      <p:sp>
        <p:nvSpPr>
          <p:cNvPr id="4" name="Slide Number Placeholder 3"/>
          <p:cNvSpPr>
            <a:spLocks noGrp="1"/>
          </p:cNvSpPr>
          <p:nvPr>
            <p:ph type="sldNum" sz="quarter" idx="5"/>
          </p:nvPr>
        </p:nvSpPr>
        <p:spPr/>
        <p:txBody>
          <a:bodyPr/>
          <a:lstStyle/>
          <a:p>
            <a:fld id="{EFD549D2-2E7D-4845-85C1-F78BE8133671}" type="slidenum">
              <a:rPr lang="en-IN" smtClean="0"/>
              <a:t>6</a:t>
            </a:fld>
            <a:endParaRPr lang="en-IN"/>
          </a:p>
        </p:txBody>
      </p:sp>
    </p:spTree>
    <p:extLst>
      <p:ext uri="{BB962C8B-B14F-4D97-AF65-F5344CB8AC3E}">
        <p14:creationId xmlns:p14="http://schemas.microsoft.com/office/powerpoint/2010/main" val="3278287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Notwithstanding, it is vital to recognize the possible challenges and limitations that might thwart the execution of these recommendations. A portion of these limitations incorporates the protection from a change among employees, resource imperatives in carrying out new technologies, and the requirement for the transformation of Knowledge Management systems. Conquering these challenges requires solid leadership responsibility, powerful change management strategies, satisfactory resources, and a proactive way to deal with resolving arising issues (</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Martins et. al., 2019)</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algn="just">
              <a:lnSpc>
                <a:spcPct val="200000"/>
              </a:lnSpc>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Furthermore, the report does not dig into explicit execution subtleties or think about the exceptional organisational setting of Amazon and eBay. Each organisation has its own organisational culture, structure, and functional elements, which might affect the achievability and adequacy of the recommendations. Consequently, organisations need to tailor the recommended procedures to line up with their particular requirements and capacities.</a:t>
            </a:r>
          </a:p>
          <a:p>
            <a:endParaRPr lang="en-IN" dirty="0"/>
          </a:p>
        </p:txBody>
      </p:sp>
      <p:sp>
        <p:nvSpPr>
          <p:cNvPr id="4" name="Slide Number Placeholder 3"/>
          <p:cNvSpPr>
            <a:spLocks noGrp="1"/>
          </p:cNvSpPr>
          <p:nvPr>
            <p:ph type="sldNum" sz="quarter" idx="5"/>
          </p:nvPr>
        </p:nvSpPr>
        <p:spPr/>
        <p:txBody>
          <a:bodyPr/>
          <a:lstStyle/>
          <a:p>
            <a:fld id="{EFD549D2-2E7D-4845-85C1-F78BE8133671}" type="slidenum">
              <a:rPr lang="en-IN" smtClean="0"/>
              <a:t>7</a:t>
            </a:fld>
            <a:endParaRPr lang="en-IN"/>
          </a:p>
        </p:txBody>
      </p:sp>
    </p:spTree>
    <p:extLst>
      <p:ext uri="{BB962C8B-B14F-4D97-AF65-F5344CB8AC3E}">
        <p14:creationId xmlns:p14="http://schemas.microsoft.com/office/powerpoint/2010/main" val="2343500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In conclusion, the presentation gives important experiences into the main concerns looked at by Amazon and eBay in their Knowledge Management systems. The recommendations offered mean to address these challenges and improve the Knowledge Management systems. In any case, defeating these challenges requires cautious thought of organisational setting, resource designation, and successful change management strategies.</a:t>
            </a:r>
          </a:p>
          <a:p>
            <a:endParaRPr lang="en-IN" dirty="0"/>
          </a:p>
        </p:txBody>
      </p:sp>
      <p:sp>
        <p:nvSpPr>
          <p:cNvPr id="4" name="Slide Number Placeholder 3"/>
          <p:cNvSpPr>
            <a:spLocks noGrp="1"/>
          </p:cNvSpPr>
          <p:nvPr>
            <p:ph type="sldNum" sz="quarter" idx="5"/>
          </p:nvPr>
        </p:nvSpPr>
        <p:spPr/>
        <p:txBody>
          <a:bodyPr/>
          <a:lstStyle/>
          <a:p>
            <a:fld id="{EFD549D2-2E7D-4845-85C1-F78BE8133671}" type="slidenum">
              <a:rPr lang="en-IN" smtClean="0"/>
              <a:t>8</a:t>
            </a:fld>
            <a:endParaRPr lang="en-IN"/>
          </a:p>
        </p:txBody>
      </p:sp>
    </p:spTree>
    <p:extLst>
      <p:ext uri="{BB962C8B-B14F-4D97-AF65-F5344CB8AC3E}">
        <p14:creationId xmlns:p14="http://schemas.microsoft.com/office/powerpoint/2010/main" val="2020353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2050992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102669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2482009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8E1524-4CD2-4F67-BB9E-BB2001F28577}" type="datetimeFigureOut">
              <a:rPr lang="en-IN" smtClean="0"/>
              <a:t>08-07-2023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2087137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8E1524-4CD2-4F67-BB9E-BB2001F28577}" type="datetimeFigureOut">
              <a:rPr lang="en-IN" smtClean="0"/>
              <a:t>08-07-2023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2955680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969011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3518153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2175717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8E1524-4CD2-4F67-BB9E-BB2001F28577}" type="datetimeFigureOut">
              <a:rPr lang="en-IN" smtClean="0"/>
              <a:t>08-07-2023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1730418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8E1524-4CD2-4F67-BB9E-BB2001F28577}" type="datetimeFigureOut">
              <a:rPr lang="en-IN" smtClean="0"/>
              <a:t>08-07-2023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192900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1690686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ED3D9B-81B5-49D2-A8C8-876730ACAB4E}"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33043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16774109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38E1524-4CD2-4F67-BB9E-BB2001F28577}" type="datetimeFigureOut">
              <a:rPr lang="en-IN" smtClean="0"/>
              <a:t>08-07-2023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2589617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38E1524-4CD2-4F67-BB9E-BB2001F28577}" type="datetimeFigureOut">
              <a:rPr lang="en-IN" smtClean="0"/>
              <a:t>08-07-2023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2636359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14280880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8E1524-4CD2-4F67-BB9E-BB2001F28577}" type="datetimeFigureOut">
              <a:rPr lang="en-IN" smtClean="0"/>
              <a:t>08-07-2023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6ED3D9B-81B5-49D2-A8C8-876730ACAB4E}" type="slidenum">
              <a:rPr lang="en-IN" smtClean="0"/>
              <a:t>‹#›</a:t>
            </a:fld>
            <a:endParaRPr lang="en-IN"/>
          </a:p>
        </p:txBody>
      </p:sp>
    </p:spTree>
    <p:extLst>
      <p:ext uri="{BB962C8B-B14F-4D97-AF65-F5344CB8AC3E}">
        <p14:creationId xmlns:p14="http://schemas.microsoft.com/office/powerpoint/2010/main" val="3615350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38E1524-4CD2-4F67-BB9E-BB2001F28577}" type="datetimeFigureOut">
              <a:rPr lang="en-IN" smtClean="0"/>
              <a:t>08-07-2023</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6ED3D9B-81B5-49D2-A8C8-876730ACAB4E}" type="slidenum">
              <a:rPr lang="en-IN" smtClean="0"/>
              <a:t>‹#›</a:t>
            </a:fld>
            <a:endParaRPr lang="en-IN"/>
          </a:p>
        </p:txBody>
      </p:sp>
    </p:spTree>
    <p:extLst>
      <p:ext uri="{BB962C8B-B14F-4D97-AF65-F5344CB8AC3E}">
        <p14:creationId xmlns:p14="http://schemas.microsoft.com/office/powerpoint/2010/main" val="2214623065"/>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stablishing a Positive Workplace Culture: Definition, Tips &amp; Why it's  Important | RMIT Online">
            <a:extLst>
              <a:ext uri="{FF2B5EF4-FFF2-40B4-BE49-F238E27FC236}">
                <a16:creationId xmlns:a16="http://schemas.microsoft.com/office/drawing/2014/main" id="{6A168F7C-F30E-D345-8248-A7745F0A7044}"/>
              </a:ext>
            </a:extLst>
          </p:cNvPr>
          <p:cNvPicPr>
            <a:picLocks noChangeAspect="1" noChangeArrowheads="1"/>
          </p:cNvPicPr>
          <p:nvPr/>
        </p:nvPicPr>
        <p:blipFill>
          <a:blip r:embed="rId2" cstate="print">
            <a:alphaModFix amt="50000"/>
            <a:extLst>
              <a:ext uri="{28A0092B-C50C-407E-A947-70E740481C1C}">
                <a14:useLocalDpi xmlns:a14="http://schemas.microsoft.com/office/drawing/2010/main" val="0"/>
              </a:ext>
            </a:extLst>
          </a:blip>
          <a:srcRect/>
          <a:stretch>
            <a:fillRect/>
          </a:stretch>
        </p:blipFill>
        <p:spPr bwMode="auto">
          <a:xfrm>
            <a:off x="0" y="-19251"/>
            <a:ext cx="12192000" cy="495792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C063930-9346-21C7-5A80-72913E1F6D58}"/>
              </a:ext>
            </a:extLst>
          </p:cNvPr>
          <p:cNvSpPr>
            <a:spLocks noGrp="1"/>
          </p:cNvSpPr>
          <p:nvPr>
            <p:ph type="title"/>
          </p:nvPr>
        </p:nvSpPr>
        <p:spPr>
          <a:xfrm>
            <a:off x="838200" y="2268570"/>
            <a:ext cx="10515600" cy="1325563"/>
          </a:xfrm>
        </p:spPr>
        <p:txBody>
          <a:bodyPr>
            <a:normAutofit fontScale="90000"/>
          </a:bodyPr>
          <a:lstStyle/>
          <a:p>
            <a:pPr algn="ctr"/>
            <a:r>
              <a:rPr lang="en-IN" b="1" dirty="0">
                <a:effectLst/>
                <a:latin typeface="Times New Roman" panose="02020603050405020304" pitchFamily="18" charset="0"/>
                <a:ea typeface="Times New Roman" panose="02020603050405020304" pitchFamily="18" charset="0"/>
                <a:cs typeface="Times New Roman" panose="02020603050405020304" pitchFamily="18" charset="0"/>
              </a:rPr>
              <a:t>Knowledge and Information Management Skills for the Workplace</a:t>
            </a:r>
            <a:endParaRPr lang="en-IN" sz="8800" dirty="0"/>
          </a:p>
        </p:txBody>
      </p:sp>
      <p:sp>
        <p:nvSpPr>
          <p:cNvPr id="3" name="Rectangle 2"/>
          <p:cNvSpPr/>
          <p:nvPr/>
        </p:nvSpPr>
        <p:spPr>
          <a:xfrm>
            <a:off x="0" y="4957928"/>
            <a:ext cx="12192000" cy="18480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Module Code- BMSW5106</a:t>
            </a:r>
          </a:p>
          <a:p>
            <a:pPr algn="ctr"/>
            <a:r>
              <a:rPr lang="en-US" dirty="0"/>
              <a:t>Student Name-George Giuliano Mihai</a:t>
            </a:r>
          </a:p>
          <a:p>
            <a:pPr algn="ctr"/>
            <a:r>
              <a:rPr lang="en-US" dirty="0"/>
              <a:t>Student Number- 2027230</a:t>
            </a:r>
          </a:p>
          <a:p>
            <a:pPr algn="ctr"/>
            <a:r>
              <a:rPr lang="en-US" dirty="0"/>
              <a:t>Lecturer Name- Samuel Ofori</a:t>
            </a:r>
            <a:endParaRPr lang="en-IN" dirty="0"/>
          </a:p>
        </p:txBody>
      </p:sp>
    </p:spTree>
    <p:extLst>
      <p:ext uri="{BB962C8B-B14F-4D97-AF65-F5344CB8AC3E}">
        <p14:creationId xmlns:p14="http://schemas.microsoft.com/office/powerpoint/2010/main" val="312958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108-EB9D-4F46-017F-F4000AA07503}"/>
              </a:ext>
            </a:extLst>
          </p:cNvPr>
          <p:cNvSpPr>
            <a:spLocks noGrp="1"/>
          </p:cNvSpPr>
          <p:nvPr>
            <p:ph type="title"/>
          </p:nvPr>
        </p:nvSpPr>
        <p:spPr/>
        <p:txBody>
          <a:bodyPr/>
          <a:lstStyle/>
          <a:p>
            <a:r>
              <a:rPr lang="en-IN" sz="44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8000" dirty="0"/>
          </a:p>
        </p:txBody>
      </p:sp>
      <p:sp>
        <p:nvSpPr>
          <p:cNvPr id="3" name="Content Placeholder 2">
            <a:extLst>
              <a:ext uri="{FF2B5EF4-FFF2-40B4-BE49-F238E27FC236}">
                <a16:creationId xmlns:a16="http://schemas.microsoft.com/office/drawing/2014/main" id="{B97DBA35-888B-99AD-B861-47B3862E0F87}"/>
              </a:ext>
            </a:extLst>
          </p:cNvPr>
          <p:cNvSpPr>
            <a:spLocks noGrp="1"/>
          </p:cNvSpPr>
          <p:nvPr>
            <p:ph idx="1"/>
          </p:nvPr>
        </p:nvSpPr>
        <p:spPr>
          <a:xfrm>
            <a:off x="1103313" y="2052918"/>
            <a:ext cx="3983038" cy="4195481"/>
          </a:xfrm>
        </p:spPr>
        <p:txBody>
          <a:bodyPr>
            <a:normAutofit/>
          </a:bodyPr>
          <a:lstStyle/>
          <a:p>
            <a:r>
              <a:rPr lang="en-IN" sz="2800" dirty="0">
                <a:effectLst/>
                <a:latin typeface="Times New Roman" panose="02020603050405020304" pitchFamily="18" charset="0"/>
                <a:ea typeface="Times New Roman" panose="02020603050405020304" pitchFamily="18" charset="0"/>
                <a:cs typeface="Times New Roman" panose="02020603050405020304" pitchFamily="18" charset="0"/>
              </a:rPr>
              <a:t>The presentation will discuss the issues looked at by Amazon and eBay corresponding to Knowledge Management systems.</a:t>
            </a:r>
          </a:p>
          <a:p>
            <a:r>
              <a:rPr lang="en-GB" sz="2800" dirty="0">
                <a:latin typeface="Times New Roman" panose="02020603050405020304" pitchFamily="18" charset="0"/>
                <a:cs typeface="Times New Roman" panose="02020603050405020304" pitchFamily="18" charset="0"/>
              </a:rPr>
              <a:t>It will also show the significance of tending to challenges.</a:t>
            </a:r>
            <a:r>
              <a:rPr lang="en-IN" sz="2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3200" dirty="0">
              <a:latin typeface="Times New Roman" panose="02020603050405020304" pitchFamily="18" charset="0"/>
              <a:cs typeface="Times New Roman" panose="02020603050405020304" pitchFamily="18" charset="0"/>
            </a:endParaRPr>
          </a:p>
        </p:txBody>
      </p:sp>
      <p:pic>
        <p:nvPicPr>
          <p:cNvPr id="2050" name="Picture 2" descr="eBay vs Amazon.">
            <a:extLst>
              <a:ext uri="{FF2B5EF4-FFF2-40B4-BE49-F238E27FC236}">
                <a16:creationId xmlns:a16="http://schemas.microsoft.com/office/drawing/2014/main" id="{AA9395C1-AE5A-B732-54FF-C5B350632D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399" r="18958"/>
          <a:stretch/>
        </p:blipFill>
        <p:spPr bwMode="auto">
          <a:xfrm>
            <a:off x="5655892" y="1471225"/>
            <a:ext cx="5645522" cy="45152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D7C3171-6FF9-CDCA-7F06-0AAAB015B960}"/>
              </a:ext>
            </a:extLst>
          </p:cNvPr>
          <p:cNvSpPr txBox="1"/>
          <p:nvPr/>
        </p:nvSpPr>
        <p:spPr>
          <a:xfrm>
            <a:off x="5481766" y="6405282"/>
            <a:ext cx="6093618" cy="369332"/>
          </a:xfrm>
          <a:prstGeom prst="rect">
            <a:avLst/>
          </a:prstGeom>
          <a:noFill/>
        </p:spPr>
        <p:txBody>
          <a:bodyPr wrap="square">
            <a:spAutoFit/>
          </a:bodyPr>
          <a:lstStyle/>
          <a:p>
            <a:pPr algn="ct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(Hazlett, 2023)</a:t>
            </a:r>
            <a:endParaRPr lang="en-IN" dirty="0"/>
          </a:p>
        </p:txBody>
      </p:sp>
    </p:spTree>
    <p:extLst>
      <p:ext uri="{BB962C8B-B14F-4D97-AF65-F5344CB8AC3E}">
        <p14:creationId xmlns:p14="http://schemas.microsoft.com/office/powerpoint/2010/main" val="3095386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108-EB9D-4F46-017F-F4000AA07503}"/>
              </a:ext>
            </a:extLst>
          </p:cNvPr>
          <p:cNvSpPr>
            <a:spLocks noGrp="1"/>
          </p:cNvSpPr>
          <p:nvPr>
            <p:ph type="title"/>
          </p:nvPr>
        </p:nvSpPr>
        <p:spPr/>
        <p:txBody>
          <a:bodyPr/>
          <a:lstStyle/>
          <a:p>
            <a:r>
              <a:rPr lang="en-IN" sz="4000" b="1" kern="0" dirty="0">
                <a:effectLst/>
                <a:latin typeface="Times New Roman" panose="02020603050405020304" pitchFamily="18" charset="0"/>
                <a:ea typeface="Times New Roman" panose="02020603050405020304" pitchFamily="18" charset="0"/>
                <a:cs typeface="Times New Roman" panose="02020603050405020304" pitchFamily="18" charset="0"/>
              </a:rPr>
              <a:t>Important points uncovered in the report</a:t>
            </a:r>
            <a:endParaRPr lang="en-IN" sz="7200" dirty="0"/>
          </a:p>
        </p:txBody>
      </p:sp>
      <p:sp>
        <p:nvSpPr>
          <p:cNvPr id="3" name="Content Placeholder 2">
            <a:extLst>
              <a:ext uri="{FF2B5EF4-FFF2-40B4-BE49-F238E27FC236}">
                <a16:creationId xmlns:a16="http://schemas.microsoft.com/office/drawing/2014/main" id="{B97DBA35-888B-99AD-B861-47B3862E0F87}"/>
              </a:ext>
            </a:extLst>
          </p:cNvPr>
          <p:cNvSpPr>
            <a:spLocks noGrp="1"/>
          </p:cNvSpPr>
          <p:nvPr>
            <p:ph idx="1"/>
          </p:nvPr>
        </p:nvSpPr>
        <p:spPr>
          <a:xfrm>
            <a:off x="549272" y="1563406"/>
            <a:ext cx="4254501" cy="4557713"/>
          </a:xfrm>
        </p:spPr>
        <p:txBody>
          <a:bodyPr>
            <a:normAutofit fontScale="85000" lnSpcReduction="20000"/>
          </a:bodyPr>
          <a:lstStyle/>
          <a:p>
            <a:pPr marL="0" indent="0" algn="just">
              <a:lnSpc>
                <a:spcPct val="110000"/>
              </a:lnSpc>
              <a:spcAft>
                <a:spcPts val="800"/>
              </a:spcAft>
              <a:buNone/>
            </a:pPr>
            <a:r>
              <a:rPr lang="en-IN" sz="2400" dirty="0">
                <a:effectLst/>
                <a:latin typeface="Times New Roman" panose="02020603050405020304" pitchFamily="18" charset="0"/>
                <a:ea typeface="Times New Roman" panose="02020603050405020304" pitchFamily="18" charset="0"/>
                <a:cs typeface="Times New Roman" panose="02020603050405020304" pitchFamily="18" charset="0"/>
              </a:rPr>
              <a:t>The main discussions of two companies i.e., Amazon and eBay will be shown through the report. The following are:</a:t>
            </a:r>
          </a:p>
          <a:p>
            <a:pPr marL="0" indent="0" algn="just">
              <a:lnSpc>
                <a:spcPct val="110000"/>
              </a:lnSpc>
              <a:spcAft>
                <a:spcPts val="800"/>
              </a:spcAft>
              <a:buNone/>
            </a:pPr>
            <a:endParaRPr lang="en-IN"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0000"/>
              </a:lnSpc>
              <a:spcAft>
                <a:spcPts val="800"/>
              </a:spcAft>
            </a:pPr>
            <a:r>
              <a:rPr lang="en-IN" sz="2400" dirty="0">
                <a:effectLst/>
                <a:latin typeface="Times New Roman" panose="02020603050405020304" pitchFamily="18" charset="0"/>
                <a:ea typeface="Times New Roman" panose="02020603050405020304" pitchFamily="18" charset="0"/>
                <a:cs typeface="Times New Roman" panose="02020603050405020304" pitchFamily="18" charset="0"/>
              </a:rPr>
              <a:t>Upgrading Technology</a:t>
            </a:r>
          </a:p>
          <a:p>
            <a:pPr algn="just">
              <a:lnSpc>
                <a:spcPct val="110000"/>
              </a:lnSpc>
              <a:spcAft>
                <a:spcPts val="800"/>
              </a:spcAft>
            </a:pPr>
            <a:r>
              <a:rPr lang="en-IN" sz="2400" dirty="0">
                <a:effectLst/>
                <a:latin typeface="Times New Roman" panose="02020603050405020304" pitchFamily="18" charset="0"/>
                <a:ea typeface="Times New Roman" panose="02020603050405020304" pitchFamily="18" charset="0"/>
                <a:cs typeface="Times New Roman" panose="02020603050405020304" pitchFamily="18" charset="0"/>
              </a:rPr>
              <a:t>Employee Development</a:t>
            </a:r>
          </a:p>
          <a:p>
            <a:pPr algn="just">
              <a:lnSpc>
                <a:spcPct val="110000"/>
              </a:lnSpc>
              <a:spcAft>
                <a:spcPts val="800"/>
              </a:spcAft>
            </a:pPr>
            <a:r>
              <a:rPr lang="en-IN" sz="2400" dirty="0">
                <a:effectLst/>
                <a:latin typeface="Times New Roman" panose="02020603050405020304" pitchFamily="18" charset="0"/>
                <a:ea typeface="Times New Roman" panose="02020603050405020304" pitchFamily="18" charset="0"/>
                <a:cs typeface="Times New Roman" panose="02020603050405020304" pitchFamily="18" charset="0"/>
              </a:rPr>
              <a:t>Resource Allocation</a:t>
            </a:r>
          </a:p>
          <a:p>
            <a:pPr algn="just">
              <a:lnSpc>
                <a:spcPct val="110000"/>
              </a:lnSpc>
              <a:spcAft>
                <a:spcPts val="800"/>
              </a:spcAft>
            </a:pPr>
            <a:r>
              <a:rPr lang="en-IN" sz="2400" dirty="0">
                <a:effectLst/>
                <a:latin typeface="Times New Roman" panose="02020603050405020304" pitchFamily="18" charset="0"/>
                <a:ea typeface="Times New Roman" panose="02020603050405020304" pitchFamily="18" charset="0"/>
                <a:cs typeface="Times New Roman" panose="02020603050405020304" pitchFamily="18" charset="0"/>
              </a:rPr>
              <a:t>Time Management</a:t>
            </a:r>
          </a:p>
          <a:p>
            <a:pPr algn="just">
              <a:lnSpc>
                <a:spcPct val="110000"/>
              </a:lnSpc>
              <a:spcAft>
                <a:spcPts val="800"/>
              </a:spcAft>
            </a:pPr>
            <a:r>
              <a:rPr lang="en-IN" sz="2400" dirty="0">
                <a:effectLst/>
                <a:latin typeface="Times New Roman" panose="02020603050405020304" pitchFamily="18" charset="0"/>
                <a:ea typeface="Times New Roman" panose="02020603050405020304" pitchFamily="18" charset="0"/>
                <a:cs typeface="Times New Roman" panose="02020603050405020304" pitchFamily="18" charset="0"/>
              </a:rPr>
              <a:t>Leadership Commitment</a:t>
            </a:r>
          </a:p>
          <a:p>
            <a:pPr algn="just">
              <a:lnSpc>
                <a:spcPct val="110000"/>
              </a:lnSpc>
              <a:spcAft>
                <a:spcPts val="800"/>
              </a:spcAft>
            </a:pPr>
            <a:r>
              <a:rPr lang="en-IN" sz="2400" dirty="0">
                <a:effectLst/>
                <a:latin typeface="Times New Roman" panose="02020603050405020304" pitchFamily="18" charset="0"/>
                <a:ea typeface="Times New Roman" panose="02020603050405020304" pitchFamily="18" charset="0"/>
                <a:cs typeface="Times New Roman" panose="02020603050405020304" pitchFamily="18" charset="0"/>
              </a:rPr>
              <a:t>Change Management</a:t>
            </a:r>
            <a:endParaRPr lang="en-IN" sz="2800" dirty="0"/>
          </a:p>
        </p:txBody>
      </p:sp>
      <p:pic>
        <p:nvPicPr>
          <p:cNvPr id="3074" name="Picture 2" descr="Selling on Amazon vs. eBay: An eCommerce Showdown | Similarweb">
            <a:extLst>
              <a:ext uri="{FF2B5EF4-FFF2-40B4-BE49-F238E27FC236}">
                <a16:creationId xmlns:a16="http://schemas.microsoft.com/office/drawing/2014/main" id="{1BF18E41-FCCF-D86A-7FDD-C134EAE424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16" r="11893"/>
          <a:stretch/>
        </p:blipFill>
        <p:spPr bwMode="auto">
          <a:xfrm>
            <a:off x="5348472" y="1339887"/>
            <a:ext cx="6360206" cy="50047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E1EAADA-A487-2C75-76BC-7F8626C5C88E}"/>
              </a:ext>
            </a:extLst>
          </p:cNvPr>
          <p:cNvSpPr txBox="1"/>
          <p:nvPr/>
        </p:nvSpPr>
        <p:spPr>
          <a:xfrm>
            <a:off x="5481766" y="6405282"/>
            <a:ext cx="6093618" cy="369332"/>
          </a:xfrm>
          <a:prstGeom prst="rect">
            <a:avLst/>
          </a:prstGeom>
          <a:noFill/>
        </p:spPr>
        <p:txBody>
          <a:bodyPr wrap="square">
            <a:spAutoFit/>
          </a:bodyPr>
          <a:lstStyle/>
          <a:p>
            <a:pPr algn="ct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(Hazlett, 2023)</a:t>
            </a:r>
            <a:endParaRPr lang="en-IN" dirty="0"/>
          </a:p>
        </p:txBody>
      </p:sp>
    </p:spTree>
    <p:extLst>
      <p:ext uri="{BB962C8B-B14F-4D97-AF65-F5344CB8AC3E}">
        <p14:creationId xmlns:p14="http://schemas.microsoft.com/office/powerpoint/2010/main" val="3261843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108-EB9D-4F46-017F-F4000AA07503}"/>
              </a:ext>
            </a:extLst>
          </p:cNvPr>
          <p:cNvSpPr>
            <a:spLocks noGrp="1"/>
          </p:cNvSpPr>
          <p:nvPr>
            <p:ph type="title"/>
          </p:nvPr>
        </p:nvSpPr>
        <p:spPr/>
        <p:txBody>
          <a:bodyPr/>
          <a:lstStyle/>
          <a:p>
            <a: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t>Knowledge of main issues</a:t>
            </a:r>
            <a:endParaRPr lang="en-IN" sz="6000" dirty="0"/>
          </a:p>
        </p:txBody>
      </p:sp>
      <p:sp>
        <p:nvSpPr>
          <p:cNvPr id="3" name="Content Placeholder 2">
            <a:extLst>
              <a:ext uri="{FF2B5EF4-FFF2-40B4-BE49-F238E27FC236}">
                <a16:creationId xmlns:a16="http://schemas.microsoft.com/office/drawing/2014/main" id="{B97DBA35-888B-99AD-B861-47B3862E0F87}"/>
              </a:ext>
            </a:extLst>
          </p:cNvPr>
          <p:cNvSpPr>
            <a:spLocks noGrp="1"/>
          </p:cNvSpPr>
          <p:nvPr>
            <p:ph idx="1"/>
          </p:nvPr>
        </p:nvSpPr>
        <p:spPr>
          <a:xfrm>
            <a:off x="971551" y="1599921"/>
            <a:ext cx="4100512" cy="4805361"/>
          </a:xfrm>
        </p:spPr>
        <p:txBody>
          <a:bodyPr>
            <a:normAutofit fontScale="85000" lnSpcReduction="20000"/>
          </a:bodyPr>
          <a:lstStyle/>
          <a:p>
            <a:r>
              <a:rPr lang="en-IN" sz="2800" dirty="0">
                <a:effectLst/>
                <a:latin typeface="Times New Roman" panose="02020603050405020304" pitchFamily="18" charset="0"/>
                <a:ea typeface="Times New Roman" panose="02020603050405020304" pitchFamily="18" charset="0"/>
                <a:cs typeface="Times New Roman" panose="02020603050405020304" pitchFamily="18" charset="0"/>
              </a:rPr>
              <a:t>The examination precisely recognizes key strengths like solid brand recognition, broad product assortment, advanced technology usage, and a huge client base. </a:t>
            </a:r>
          </a:p>
          <a:p>
            <a:endParaRPr lang="en-IN" sz="2800" dirty="0">
              <a:latin typeface="Times New Roman" panose="02020603050405020304" pitchFamily="18" charset="0"/>
              <a:ea typeface="Times New Roman" panose="02020603050405020304" pitchFamily="18" charset="0"/>
              <a:cs typeface="Times New Roman" panose="02020603050405020304" pitchFamily="18" charset="0"/>
            </a:endParaRPr>
          </a:p>
          <a:p>
            <a:r>
              <a:rPr lang="en-IN" sz="2800" dirty="0">
                <a:effectLst/>
                <a:latin typeface="Times New Roman" panose="02020603050405020304" pitchFamily="18" charset="0"/>
                <a:ea typeface="Times New Roman" panose="02020603050405020304" pitchFamily="18" charset="0"/>
                <a:cs typeface="Times New Roman" panose="02020603050405020304" pitchFamily="18" charset="0"/>
              </a:rPr>
              <a:t>Concerning the utilization of Knowledge Management systems, the report features how Amazon and eBay use these frameworks to improve different parts of their activities. </a:t>
            </a:r>
          </a:p>
          <a:p>
            <a:endParaRPr lang="en-IN" sz="2800" dirty="0"/>
          </a:p>
        </p:txBody>
      </p:sp>
      <p:pic>
        <p:nvPicPr>
          <p:cNvPr id="4098" name="Picture 2" descr="The 5 Most Common Organizational Problems | CMOE">
            <a:extLst>
              <a:ext uri="{FF2B5EF4-FFF2-40B4-BE49-F238E27FC236}">
                <a16:creationId xmlns:a16="http://schemas.microsoft.com/office/drawing/2014/main" id="{2C5F34E2-A8F7-602A-2A2D-F61874E206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0416" y="1810030"/>
            <a:ext cx="5173301" cy="36730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53B5410-CCFA-52E8-9324-09F6A99E3729}"/>
              </a:ext>
            </a:extLst>
          </p:cNvPr>
          <p:cNvSpPr txBox="1"/>
          <p:nvPr/>
        </p:nvSpPr>
        <p:spPr>
          <a:xfrm>
            <a:off x="5397503" y="5637490"/>
            <a:ext cx="6093618" cy="369332"/>
          </a:xfrm>
          <a:prstGeom prst="rect">
            <a:avLst/>
          </a:prstGeom>
          <a:noFill/>
        </p:spPr>
        <p:txBody>
          <a:bodyPr wrap="square">
            <a:spAutoFit/>
          </a:bodyPr>
          <a:lstStyle/>
          <a:p>
            <a:pPr algn="ct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(Yang, 2022)</a:t>
            </a:r>
            <a:endParaRPr lang="en-IN" dirty="0"/>
          </a:p>
        </p:txBody>
      </p:sp>
    </p:spTree>
    <p:extLst>
      <p:ext uri="{BB962C8B-B14F-4D97-AF65-F5344CB8AC3E}">
        <p14:creationId xmlns:p14="http://schemas.microsoft.com/office/powerpoint/2010/main" val="1739937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108-EB9D-4F46-017F-F4000AA07503}"/>
              </a:ext>
            </a:extLst>
          </p:cNvPr>
          <p:cNvSpPr>
            <a:spLocks noGrp="1"/>
          </p:cNvSpPr>
          <p:nvPr>
            <p:ph type="title"/>
          </p:nvPr>
        </p:nvSpPr>
        <p:spPr/>
        <p:txBody>
          <a:bodyPr/>
          <a:lstStyle/>
          <a:p>
            <a:r>
              <a:rPr lang="en-IN" dirty="0" err="1"/>
              <a:t>Contd</a:t>
            </a:r>
            <a:r>
              <a:rPr lang="en-IN" dirty="0"/>
              <a:t>…</a:t>
            </a:r>
          </a:p>
        </p:txBody>
      </p:sp>
      <p:sp>
        <p:nvSpPr>
          <p:cNvPr id="3" name="Content Placeholder 2">
            <a:extLst>
              <a:ext uri="{FF2B5EF4-FFF2-40B4-BE49-F238E27FC236}">
                <a16:creationId xmlns:a16="http://schemas.microsoft.com/office/drawing/2014/main" id="{B97DBA35-888B-99AD-B861-47B3862E0F87}"/>
              </a:ext>
            </a:extLst>
          </p:cNvPr>
          <p:cNvSpPr>
            <a:spLocks noGrp="1"/>
          </p:cNvSpPr>
          <p:nvPr>
            <p:ph idx="1"/>
          </p:nvPr>
        </p:nvSpPr>
        <p:spPr>
          <a:xfrm>
            <a:off x="214313" y="1442758"/>
            <a:ext cx="4814887" cy="4962524"/>
          </a:xfrm>
        </p:spPr>
        <p:txBody>
          <a:bodyPr>
            <a:noAutofit/>
          </a:bodyPr>
          <a:lstStyle/>
          <a:p>
            <a:pPr algn="just">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report resolves normal issues looked at by organisations comparable to knowledge management, for example, obsolete technology, employee deficiency, absence of time, management responsibility, protection from change, deceitful data sources, and blocked-off data. </a:t>
            </a:r>
            <a:endParaRPr lang="en-IN" sz="18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By precisely distinguishing and examining these issues, the report exhibits a powerful comprehension of the mind-boggling elements engaged with knowledge management and the particular difficulties looked at by Amazon and eBay. </a:t>
            </a:r>
            <a:endParaRPr lang="en-IN" sz="1800" dirty="0"/>
          </a:p>
        </p:txBody>
      </p:sp>
      <p:pic>
        <p:nvPicPr>
          <p:cNvPr id="5122" name="Picture 2" descr="Fixing Key Issues in Organizational Development">
            <a:extLst>
              <a:ext uri="{FF2B5EF4-FFF2-40B4-BE49-F238E27FC236}">
                <a16:creationId xmlns:a16="http://schemas.microsoft.com/office/drawing/2014/main" id="{ADB429A3-E015-D166-D8B7-28848FEDAC5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86362" y="1442758"/>
            <a:ext cx="6600825" cy="4400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8188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108-EB9D-4F46-017F-F4000AA07503}"/>
              </a:ext>
            </a:extLst>
          </p:cNvPr>
          <p:cNvSpPr>
            <a:spLocks noGrp="1"/>
          </p:cNvSpPr>
          <p:nvPr>
            <p:ph type="title"/>
          </p:nvPr>
        </p:nvSpPr>
        <p:spPr/>
        <p:txBody>
          <a:bodyPr/>
          <a:lstStyle/>
          <a:p>
            <a:r>
              <a:rPr lang="en-IN" sz="3600" b="1" kern="0" dirty="0">
                <a:effectLst/>
                <a:latin typeface="Times New Roman" panose="02020603050405020304" pitchFamily="18" charset="0"/>
                <a:ea typeface="Times New Roman" panose="02020603050405020304" pitchFamily="18" charset="0"/>
                <a:cs typeface="Times New Roman" panose="02020603050405020304" pitchFamily="18" charset="0"/>
              </a:rPr>
              <a:t>Challenges and limitations that may halt the recommendations</a:t>
            </a:r>
            <a:endParaRPr lang="en-IN" sz="6600" dirty="0"/>
          </a:p>
        </p:txBody>
      </p:sp>
      <p:sp>
        <p:nvSpPr>
          <p:cNvPr id="3" name="Content Placeholder 2">
            <a:extLst>
              <a:ext uri="{FF2B5EF4-FFF2-40B4-BE49-F238E27FC236}">
                <a16:creationId xmlns:a16="http://schemas.microsoft.com/office/drawing/2014/main" id="{B97DBA35-888B-99AD-B861-47B3862E0F87}"/>
              </a:ext>
            </a:extLst>
          </p:cNvPr>
          <p:cNvSpPr>
            <a:spLocks noGrp="1"/>
          </p:cNvSpPr>
          <p:nvPr>
            <p:ph idx="1"/>
          </p:nvPr>
        </p:nvSpPr>
        <p:spPr>
          <a:xfrm>
            <a:off x="1103313" y="2052918"/>
            <a:ext cx="4625976" cy="4662207"/>
          </a:xfrm>
        </p:spPr>
        <p:txBody>
          <a:bodyPr>
            <a:normAutofit fontScale="92500" lnSpcReduction="10000"/>
          </a:bodyPr>
          <a:lstStyle/>
          <a:p>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These challenges incorporate obsolete technology, employee deficiency, absence of time, the disappointment of management responsibility, protection from organisational change, deceitful data sources, and inaccessible data. </a:t>
            </a:r>
          </a:p>
          <a:p>
            <a:endParaRPr lang="en-IN" dirty="0">
              <a:latin typeface="Times New Roman" panose="02020603050405020304" pitchFamily="18" charset="0"/>
              <a:cs typeface="Times New Roman" panose="02020603050405020304" pitchFamily="18" charset="0"/>
            </a:endParaRPr>
          </a:p>
          <a:p>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The ideas incorporate further developing coordinated effort frameworks, giving legitimate training to employees, looking for input for nonstop improvement, expanding the openness of data, and empowering an outlook shift towards embracing new technologies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Khabarov</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IN" sz="2000" dirty="0" err="1">
                <a:effectLst/>
                <a:latin typeface="Times New Roman" panose="02020603050405020304" pitchFamily="18" charset="0"/>
                <a:ea typeface="Times New Roman" panose="02020603050405020304" pitchFamily="18" charset="0"/>
                <a:cs typeface="Times New Roman" panose="02020603050405020304" pitchFamily="18" charset="0"/>
              </a:rPr>
              <a:t>Volegzhanina</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2019). </a:t>
            </a:r>
            <a:endParaRPr lang="en-IN" dirty="0"/>
          </a:p>
        </p:txBody>
      </p:sp>
      <p:pic>
        <p:nvPicPr>
          <p:cNvPr id="6146" name="Picture 2" descr="What HR challenges will 2022 bring? | Reality HR">
            <a:extLst>
              <a:ext uri="{FF2B5EF4-FFF2-40B4-BE49-F238E27FC236}">
                <a16:creationId xmlns:a16="http://schemas.microsoft.com/office/drawing/2014/main" id="{1819A37E-D04A-2C06-67A6-717C2C9CE1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321" r="12373"/>
          <a:stretch/>
        </p:blipFill>
        <p:spPr bwMode="auto">
          <a:xfrm>
            <a:off x="5921376" y="1638614"/>
            <a:ext cx="5624513" cy="47666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B31EB12-F2AA-BEF6-A17C-B926A29F81C6}"/>
              </a:ext>
            </a:extLst>
          </p:cNvPr>
          <p:cNvSpPr txBox="1"/>
          <p:nvPr/>
        </p:nvSpPr>
        <p:spPr>
          <a:xfrm>
            <a:off x="5686823" y="6405282"/>
            <a:ext cx="6093618" cy="369332"/>
          </a:xfrm>
          <a:prstGeom prst="rect">
            <a:avLst/>
          </a:prstGeom>
          <a:noFill/>
        </p:spPr>
        <p:txBody>
          <a:bodyPr wrap="square">
            <a:spAutoFit/>
          </a:bodyPr>
          <a:lstStyle/>
          <a:p>
            <a:pPr algn="ct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Khabarov</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Volegzhanina</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2019)</a:t>
            </a:r>
            <a:endParaRPr lang="en-IN" dirty="0"/>
          </a:p>
        </p:txBody>
      </p:sp>
    </p:spTree>
    <p:extLst>
      <p:ext uri="{BB962C8B-B14F-4D97-AF65-F5344CB8AC3E}">
        <p14:creationId xmlns:p14="http://schemas.microsoft.com/office/powerpoint/2010/main" val="2417592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108-EB9D-4F46-017F-F4000AA07503}"/>
              </a:ext>
            </a:extLst>
          </p:cNvPr>
          <p:cNvSpPr>
            <a:spLocks noGrp="1"/>
          </p:cNvSpPr>
          <p:nvPr>
            <p:ph type="title"/>
          </p:nvPr>
        </p:nvSpPr>
        <p:spPr/>
        <p:txBody>
          <a:bodyPr/>
          <a:lstStyle/>
          <a:p>
            <a:r>
              <a:rPr lang="en-IN" dirty="0" err="1"/>
              <a:t>Contd</a:t>
            </a:r>
            <a:r>
              <a:rPr lang="en-IN" dirty="0"/>
              <a:t>…</a:t>
            </a:r>
          </a:p>
        </p:txBody>
      </p:sp>
      <p:sp>
        <p:nvSpPr>
          <p:cNvPr id="3" name="Content Placeholder 2">
            <a:extLst>
              <a:ext uri="{FF2B5EF4-FFF2-40B4-BE49-F238E27FC236}">
                <a16:creationId xmlns:a16="http://schemas.microsoft.com/office/drawing/2014/main" id="{B97DBA35-888B-99AD-B861-47B3862E0F87}"/>
              </a:ext>
            </a:extLst>
          </p:cNvPr>
          <p:cNvSpPr>
            <a:spLocks noGrp="1"/>
          </p:cNvSpPr>
          <p:nvPr>
            <p:ph idx="1"/>
          </p:nvPr>
        </p:nvSpPr>
        <p:spPr>
          <a:xfrm>
            <a:off x="512065" y="1271016"/>
            <a:ext cx="4817174" cy="4777713"/>
          </a:xfrm>
        </p:spPr>
        <p:txBody>
          <a:bodyPr>
            <a:noAutofit/>
          </a:bodyPr>
          <a:lstStyle/>
          <a:p>
            <a:pPr algn="just">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 portion of these limitations incorporates the protection from a change among employees, resource imperatives in carrying out new technologies, and the requirement for the transformation of Knowledge Management systems. </a:t>
            </a:r>
          </a:p>
          <a:p>
            <a:pPr algn="just">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Consequently, organisations need to tailor the recommended procedures to line up with their particular requirements and capacities.</a:t>
            </a:r>
          </a:p>
          <a:p>
            <a:endParaRPr lang="en-IN" sz="1800" dirty="0"/>
          </a:p>
        </p:txBody>
      </p:sp>
      <p:pic>
        <p:nvPicPr>
          <p:cNvPr id="7170" name="Picture 2" descr="Challenges of the 21st century: Can we conquer them? - We Are Restless">
            <a:extLst>
              <a:ext uri="{FF2B5EF4-FFF2-40B4-BE49-F238E27FC236}">
                <a16:creationId xmlns:a16="http://schemas.microsoft.com/office/drawing/2014/main" id="{FAD63851-C5EF-C6FD-9C3D-21F48E5046E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02" r="13163"/>
          <a:stretch/>
        </p:blipFill>
        <p:spPr bwMode="auto">
          <a:xfrm>
            <a:off x="5772150" y="1152983"/>
            <a:ext cx="5785610" cy="525229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C09CE8C-2A2B-5719-6EE8-4F2E70AF2E97}"/>
              </a:ext>
            </a:extLst>
          </p:cNvPr>
          <p:cNvSpPr txBox="1"/>
          <p:nvPr/>
        </p:nvSpPr>
        <p:spPr>
          <a:xfrm>
            <a:off x="5618146" y="6470608"/>
            <a:ext cx="6093618" cy="369332"/>
          </a:xfrm>
          <a:prstGeom prst="rect">
            <a:avLst/>
          </a:prstGeom>
          <a:noFill/>
        </p:spPr>
        <p:txBody>
          <a:bodyPr wrap="square">
            <a:spAutoFit/>
          </a:bodyPr>
          <a:lstStyle/>
          <a:p>
            <a:pPr algn="ct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(Martins et. al., 2019)</a:t>
            </a:r>
            <a:endParaRPr lang="en-IN" dirty="0"/>
          </a:p>
        </p:txBody>
      </p:sp>
      <p:sp>
        <p:nvSpPr>
          <p:cNvPr id="6" name="TextBox 5">
            <a:extLst>
              <a:ext uri="{FF2B5EF4-FFF2-40B4-BE49-F238E27FC236}">
                <a16:creationId xmlns:a16="http://schemas.microsoft.com/office/drawing/2014/main" id="{363EBBF4-9FD1-2ECE-5AF8-2246720FDCB4}"/>
              </a:ext>
            </a:extLst>
          </p:cNvPr>
          <p:cNvSpPr txBox="1"/>
          <p:nvPr/>
        </p:nvSpPr>
        <p:spPr>
          <a:xfrm>
            <a:off x="5618146" y="6488668"/>
            <a:ext cx="6093618" cy="369332"/>
          </a:xfrm>
          <a:prstGeom prst="rect">
            <a:avLst/>
          </a:prstGeom>
          <a:noFill/>
        </p:spPr>
        <p:txBody>
          <a:bodyPr wrap="square">
            <a:spAutoFit/>
          </a:bodyPr>
          <a:lstStyle/>
          <a:p>
            <a:pPr algn="ct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(Martins et. al., 2019)</a:t>
            </a:r>
            <a:endParaRPr lang="en-IN" dirty="0"/>
          </a:p>
        </p:txBody>
      </p:sp>
    </p:spTree>
    <p:extLst>
      <p:ext uri="{BB962C8B-B14F-4D97-AF65-F5344CB8AC3E}">
        <p14:creationId xmlns:p14="http://schemas.microsoft.com/office/powerpoint/2010/main" val="3165402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108-EB9D-4F46-017F-F4000AA07503}"/>
              </a:ext>
            </a:extLst>
          </p:cNvPr>
          <p:cNvSpPr>
            <a:spLocks noGrp="1"/>
          </p:cNvSpPr>
          <p:nvPr>
            <p:ph type="title"/>
          </p:nvPr>
        </p:nvSpPr>
        <p:spPr/>
        <p:txBody>
          <a:bodyPr/>
          <a:lstStyle/>
          <a:p>
            <a:r>
              <a:rPr lang="en-IN" sz="44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8000" dirty="0"/>
          </a:p>
        </p:txBody>
      </p:sp>
      <p:sp>
        <p:nvSpPr>
          <p:cNvPr id="3" name="Content Placeholder 2">
            <a:extLst>
              <a:ext uri="{FF2B5EF4-FFF2-40B4-BE49-F238E27FC236}">
                <a16:creationId xmlns:a16="http://schemas.microsoft.com/office/drawing/2014/main" id="{B97DBA35-888B-99AD-B861-47B3862E0F87}"/>
              </a:ext>
            </a:extLst>
          </p:cNvPr>
          <p:cNvSpPr>
            <a:spLocks noGrp="1"/>
          </p:cNvSpPr>
          <p:nvPr>
            <p:ph idx="1"/>
          </p:nvPr>
        </p:nvSpPr>
        <p:spPr>
          <a:xfrm>
            <a:off x="318655" y="2052918"/>
            <a:ext cx="4667684" cy="4195481"/>
          </a:xfrm>
        </p:spPr>
        <p:txBody>
          <a:bodyPr>
            <a:normAutofit fontScale="92500" lnSpcReduction="10000"/>
          </a:bodyPr>
          <a:lstStyle/>
          <a:p>
            <a:r>
              <a:rPr lang="en-IN" sz="2800" dirty="0">
                <a:effectLst/>
                <a:latin typeface="Times New Roman" panose="02020603050405020304" pitchFamily="18" charset="0"/>
                <a:ea typeface="Times New Roman" panose="02020603050405020304" pitchFamily="18" charset="0"/>
                <a:cs typeface="Times New Roman" panose="02020603050405020304" pitchFamily="18" charset="0"/>
              </a:rPr>
              <a:t>In conclusion, the presentation gives important experiences into the main concerns looked at by Amazon and eBay in their Knowledge Management systems.</a:t>
            </a:r>
          </a:p>
          <a:p>
            <a:r>
              <a:rPr lang="en-GB" sz="2800" dirty="0">
                <a:latin typeface="Times New Roman" panose="02020603050405020304" pitchFamily="18" charset="0"/>
                <a:cs typeface="Times New Roman" panose="02020603050405020304" pitchFamily="18" charset="0"/>
              </a:rPr>
              <a:t>The recommendations offered mean to address these challenges and improve the Knowledge Management systems. </a:t>
            </a:r>
            <a:r>
              <a:rPr lang="en-IN" sz="2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3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78C6119B-2EE6-2B4E-8955-65C8C1CE05A0}"/>
              </a:ext>
            </a:extLst>
          </p:cNvPr>
          <p:cNvSpPr txBox="1"/>
          <p:nvPr/>
        </p:nvSpPr>
        <p:spPr>
          <a:xfrm>
            <a:off x="5618146" y="6488668"/>
            <a:ext cx="6093618" cy="369332"/>
          </a:xfrm>
          <a:prstGeom prst="rect">
            <a:avLst/>
          </a:prstGeom>
          <a:noFill/>
        </p:spPr>
        <p:txBody>
          <a:bodyPr wrap="square">
            <a:spAutoFit/>
          </a:bodyPr>
          <a:lstStyle/>
          <a:p>
            <a:pPr algn="ct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(Martins et. al., 2019)</a:t>
            </a:r>
            <a:endParaRPr lang="en-IN" dirty="0"/>
          </a:p>
        </p:txBody>
      </p:sp>
      <p:pic>
        <p:nvPicPr>
          <p:cNvPr id="8194" name="Picture 2" descr="Amazon and eBay Order Processing">
            <a:extLst>
              <a:ext uri="{FF2B5EF4-FFF2-40B4-BE49-F238E27FC236}">
                <a16:creationId xmlns:a16="http://schemas.microsoft.com/office/drawing/2014/main" id="{860207E8-C48C-A188-6DF1-21B66009EF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3894" y="1695730"/>
            <a:ext cx="6497870" cy="4424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0211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108-EB9D-4F46-017F-F4000AA07503}"/>
              </a:ext>
            </a:extLst>
          </p:cNvPr>
          <p:cNvSpPr>
            <a:spLocks noGrp="1"/>
          </p:cNvSpPr>
          <p:nvPr>
            <p:ph type="title"/>
          </p:nvPr>
        </p:nvSpPr>
        <p:spPr/>
        <p:txBody>
          <a:bodyPr/>
          <a:lstStyle/>
          <a:p>
            <a:r>
              <a:rPr lang="en-IN" sz="40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IN" sz="7200" dirty="0"/>
          </a:p>
        </p:txBody>
      </p:sp>
      <p:sp>
        <p:nvSpPr>
          <p:cNvPr id="3" name="Content Placeholder 2">
            <a:extLst>
              <a:ext uri="{FF2B5EF4-FFF2-40B4-BE49-F238E27FC236}">
                <a16:creationId xmlns:a16="http://schemas.microsoft.com/office/drawing/2014/main" id="{B97DBA35-888B-99AD-B861-47B3862E0F87}"/>
              </a:ext>
            </a:extLst>
          </p:cNvPr>
          <p:cNvSpPr>
            <a:spLocks noGrp="1"/>
          </p:cNvSpPr>
          <p:nvPr>
            <p:ph idx="1"/>
          </p:nvPr>
        </p:nvSpPr>
        <p:spPr>
          <a:xfrm>
            <a:off x="645130" y="1471614"/>
            <a:ext cx="9404723" cy="4776786"/>
          </a:xfrm>
        </p:spPr>
        <p:txBody>
          <a:bodyPr>
            <a:normAutofit fontScale="92500" lnSpcReduction="20000"/>
          </a:bodyPr>
          <a:lstStyle/>
          <a:p>
            <a:pPr algn="just">
              <a:lnSpc>
                <a:spcPct val="110000"/>
              </a:lnSpc>
              <a:spcAft>
                <a:spcPts val="800"/>
              </a:spcAft>
            </a:pP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Athayde</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S., Mathews, M.,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Bohlman</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S.,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Brasil</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W.,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Doria</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C.R.,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Dutka</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-Gianelli, J.,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Fearnside</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P.M., Loiselle, B., Marques, E.E.,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Melis</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T.S. and Millikan, B., 2019. Mapping research on hydropower and sustainability in the Brazilian Amazon: advances, gaps in knowledge and future directions. </a:t>
            </a:r>
            <a:r>
              <a:rPr lang="en-IN" sz="1600" i="1" dirty="0">
                <a:effectLst/>
                <a:latin typeface="Times New Roman" panose="02020603050405020304" pitchFamily="18" charset="0"/>
                <a:ea typeface="Times New Roman" panose="02020603050405020304" pitchFamily="18" charset="0"/>
                <a:cs typeface="Times New Roman" panose="02020603050405020304" pitchFamily="18" charset="0"/>
              </a:rPr>
              <a:t>Current Opinion in Environmental Sustainability</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600" i="1" dirty="0">
                <a:effectLst/>
                <a:latin typeface="Times New Roman" panose="02020603050405020304" pitchFamily="18" charset="0"/>
                <a:ea typeface="Times New Roman" panose="02020603050405020304" pitchFamily="18" charset="0"/>
                <a:cs typeface="Times New Roman" panose="02020603050405020304" pitchFamily="18" charset="0"/>
              </a:rPr>
              <a:t>37</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pp.50-69.</a:t>
            </a:r>
          </a:p>
          <a:p>
            <a:pPr algn="just">
              <a:lnSpc>
                <a:spcPct val="110000"/>
              </a:lnSpc>
              <a:spcAft>
                <a:spcPts val="8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Hazlett, T.W., 2023. US antitrust policy in the age of Amazon, Google, Microsoft, Apple, Netflix and Facebook. </a:t>
            </a:r>
            <a:r>
              <a:rPr lang="en-IN" sz="1600" i="1" dirty="0">
                <a:effectLst/>
                <a:latin typeface="Times New Roman" panose="02020603050405020304" pitchFamily="18" charset="0"/>
                <a:ea typeface="Times New Roman" panose="02020603050405020304" pitchFamily="18" charset="0"/>
                <a:cs typeface="Times New Roman" panose="02020603050405020304" pitchFamily="18" charset="0"/>
              </a:rPr>
              <a:t>Constitutional Political Economy</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pp.1-36.</a:t>
            </a:r>
          </a:p>
          <a:p>
            <a:pPr algn="just">
              <a:lnSpc>
                <a:spcPct val="110000"/>
              </a:lnSpc>
              <a:spcAft>
                <a:spcPts val="800"/>
              </a:spcAft>
            </a:pP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Khabarov</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V. and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Volegzhanina</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I., 2019, December. Knowledge management system of an industry-specific research and education complex. In </a:t>
            </a:r>
            <a:r>
              <a:rPr lang="en-IN" sz="1600" i="1" dirty="0">
                <a:effectLst/>
                <a:latin typeface="Times New Roman" panose="02020603050405020304" pitchFamily="18" charset="0"/>
                <a:ea typeface="Times New Roman" panose="02020603050405020304" pitchFamily="18" charset="0"/>
                <a:cs typeface="Times New Roman" panose="02020603050405020304" pitchFamily="18" charset="0"/>
              </a:rPr>
              <a:t>IOP conference series: earth and environmental science</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(Vol. 403, No. 1, p. 012197). IOP Publishing.</a:t>
            </a:r>
          </a:p>
          <a:p>
            <a:pPr algn="just">
              <a:lnSpc>
                <a:spcPct val="110000"/>
              </a:lnSpc>
              <a:spcAft>
                <a:spcPts val="8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Martins, V.W.B.,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Rampasso</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I.S.,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Anholon</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R., </a:t>
            </a:r>
            <a:r>
              <a:rPr lang="en-IN" sz="1600" dirty="0" err="1">
                <a:effectLst/>
                <a:latin typeface="Times New Roman" panose="02020603050405020304" pitchFamily="18" charset="0"/>
                <a:ea typeface="Times New Roman" panose="02020603050405020304" pitchFamily="18" charset="0"/>
                <a:cs typeface="Times New Roman" panose="02020603050405020304" pitchFamily="18" charset="0"/>
              </a:rPr>
              <a:t>Quelhas</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O.L.G. and Leal Filho, W., 2019. Knowledge management in the context of sustainability: Literature review and opportunities for future research. </a:t>
            </a:r>
            <a:r>
              <a:rPr lang="en-IN" sz="1600" i="1" dirty="0">
                <a:effectLst/>
                <a:latin typeface="Times New Roman" panose="02020603050405020304" pitchFamily="18" charset="0"/>
                <a:ea typeface="Times New Roman" panose="02020603050405020304" pitchFamily="18" charset="0"/>
                <a:cs typeface="Times New Roman" panose="02020603050405020304" pitchFamily="18" charset="0"/>
              </a:rPr>
              <a:t>Journal of cleaner production</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600" i="1" dirty="0">
                <a:effectLst/>
                <a:latin typeface="Times New Roman" panose="02020603050405020304" pitchFamily="18" charset="0"/>
                <a:ea typeface="Times New Roman" panose="02020603050405020304" pitchFamily="18" charset="0"/>
                <a:cs typeface="Times New Roman" panose="02020603050405020304" pitchFamily="18" charset="0"/>
              </a:rPr>
              <a:t>229</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pp.489-500.</a:t>
            </a:r>
          </a:p>
          <a:p>
            <a:pPr algn="just">
              <a:lnSpc>
                <a:spcPct val="110000"/>
              </a:lnSpc>
              <a:spcAft>
                <a:spcPts val="8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Sandhya, C., 2023. Competitive Digital Strategic Model of Amazon-A Case Study Analysis. </a:t>
            </a:r>
            <a:r>
              <a:rPr lang="en-IN" sz="16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Case Studies in Business, IT and Education (IJCSBE)</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600" i="1" dirty="0">
                <a:effectLst/>
                <a:latin typeface="Times New Roman" panose="02020603050405020304" pitchFamily="18" charset="0"/>
                <a:ea typeface="Times New Roman" panose="02020603050405020304" pitchFamily="18" charset="0"/>
                <a:cs typeface="Times New Roman" panose="02020603050405020304" pitchFamily="18" charset="0"/>
              </a:rPr>
              <a:t>7</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(2), pp.198-213.</a:t>
            </a:r>
          </a:p>
          <a:p>
            <a:pPr algn="just">
              <a:lnSpc>
                <a:spcPct val="110000"/>
              </a:lnSpc>
              <a:spcAft>
                <a:spcPts val="800"/>
              </a:spcAft>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Yang, Z., 2022. Amazon vs. Alibaba: Comparisons of Two E-commerce Giants based on SWOT Analysis. </a:t>
            </a:r>
            <a:r>
              <a:rPr lang="en-IN" sz="1600" i="1" dirty="0">
                <a:effectLst/>
                <a:latin typeface="Times New Roman" panose="02020603050405020304" pitchFamily="18" charset="0"/>
                <a:ea typeface="Times New Roman" panose="02020603050405020304" pitchFamily="18" charset="0"/>
                <a:cs typeface="Times New Roman" panose="02020603050405020304" pitchFamily="18" charset="0"/>
              </a:rPr>
              <a:t>Highlights in Business, Economics and Management</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600" i="1" dirty="0">
                <a:effectLst/>
                <a:latin typeface="Times New Roman" panose="02020603050405020304" pitchFamily="18" charset="0"/>
                <a:ea typeface="Times New Roman" panose="02020603050405020304" pitchFamily="18" charset="0"/>
                <a:cs typeface="Times New Roman" panose="02020603050405020304" pitchFamily="18" charset="0"/>
              </a:rPr>
              <a:t>2</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 pp.497-503.</a:t>
            </a:r>
          </a:p>
        </p:txBody>
      </p:sp>
    </p:spTree>
    <p:extLst>
      <p:ext uri="{BB962C8B-B14F-4D97-AF65-F5344CB8AC3E}">
        <p14:creationId xmlns:p14="http://schemas.microsoft.com/office/powerpoint/2010/main" val="2677980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pic>
        <p:nvPicPr>
          <p:cNvPr id="1026" name="Picture 2" descr="Free Thank You Slide | Slidebaza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53" y="-1"/>
            <a:ext cx="12158847"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39236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59</TotalTime>
  <Words>1674</Words>
  <Application>Microsoft Office PowerPoint</Application>
  <PresentationFormat>Widescreen</PresentationFormat>
  <Paragraphs>82</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Knowledge and Information Management Skills for the Workplace</vt:lpstr>
      <vt:lpstr>Introduction</vt:lpstr>
      <vt:lpstr>Important points uncovered in the report</vt:lpstr>
      <vt:lpstr>Knowledge of main issues</vt:lpstr>
      <vt:lpstr>Contd…</vt:lpstr>
      <vt:lpstr>Challenges and limitations that may halt the recommendations</vt:lpstr>
      <vt:lpstr>Contd…</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the Workplace</dc:title>
  <dc:creator/>
  <cp:lastModifiedBy>Admin</cp:lastModifiedBy>
  <cp:revision>26</cp:revision>
  <dcterms:created xsi:type="dcterms:W3CDTF">2023-06-27T04:41:20Z</dcterms:created>
  <dcterms:modified xsi:type="dcterms:W3CDTF">2023-07-08T18:27:11Z</dcterms:modified>
</cp:coreProperties>
</file>