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69" autoAdjust="0"/>
    <p:restoredTop sz="94660"/>
  </p:normalViewPr>
  <p:slideViewPr>
    <p:cSldViewPr snapToGrid="0">
      <p:cViewPr varScale="1">
        <p:scale>
          <a:sx n="87" d="100"/>
          <a:sy n="87" d="100"/>
        </p:scale>
        <p:origin x="24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C91227-2A90-4FCD-A911-EF60AA3089E8}" type="doc">
      <dgm:prSet loTypeId="urn:microsoft.com/office/officeart/2005/8/layout/vList5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5921488-0A60-40AF-989E-117081CF7BE9}">
      <dgm:prSet phldrT="[Text]"/>
      <dgm:spPr/>
      <dgm:t>
        <a:bodyPr/>
        <a:lstStyle/>
        <a:p>
          <a:r>
            <a:rPr lang="en-US" dirty="0"/>
            <a:t>Creating Climate for Change</a:t>
          </a:r>
        </a:p>
      </dgm:t>
    </dgm:pt>
    <dgm:pt modelId="{B8297EB9-F8CE-4DA5-9C16-35386C5BCA21}" type="parTrans" cxnId="{BADF42C4-D94B-48E5-B0C5-05A1B4E2B62E}">
      <dgm:prSet/>
      <dgm:spPr/>
      <dgm:t>
        <a:bodyPr/>
        <a:lstStyle/>
        <a:p>
          <a:endParaRPr lang="en-US"/>
        </a:p>
      </dgm:t>
    </dgm:pt>
    <dgm:pt modelId="{E00930C1-F847-467C-B067-D81567CDE389}" type="sibTrans" cxnId="{BADF42C4-D94B-48E5-B0C5-05A1B4E2B62E}">
      <dgm:prSet/>
      <dgm:spPr/>
      <dgm:t>
        <a:bodyPr/>
        <a:lstStyle/>
        <a:p>
          <a:endParaRPr lang="en-US"/>
        </a:p>
      </dgm:t>
    </dgm:pt>
    <dgm:pt modelId="{3F3685DB-5F9F-43B2-9A0D-30BBBBEE133E}">
      <dgm:prSet phldrT="[Text]"/>
      <dgm:spPr/>
      <dgm:t>
        <a:bodyPr/>
        <a:lstStyle/>
        <a:p>
          <a:pPr>
            <a:buFont typeface="+mj-lt"/>
            <a:buAutoNum type="arabicPeriod"/>
          </a:pPr>
          <a:r>
            <a:rPr lang="en-US" dirty="0"/>
            <a:t>Creating Urgency</a:t>
          </a:r>
        </a:p>
      </dgm:t>
    </dgm:pt>
    <dgm:pt modelId="{BEF80F13-264A-49C3-841A-C9A416E105C1}" type="parTrans" cxnId="{1A5E7860-27DA-4B91-A8C1-AA48E2F96A36}">
      <dgm:prSet/>
      <dgm:spPr/>
      <dgm:t>
        <a:bodyPr/>
        <a:lstStyle/>
        <a:p>
          <a:endParaRPr lang="en-US"/>
        </a:p>
      </dgm:t>
    </dgm:pt>
    <dgm:pt modelId="{BC29BFBF-9EAF-4A98-9F86-130239A7EDA1}" type="sibTrans" cxnId="{1A5E7860-27DA-4B91-A8C1-AA48E2F96A36}">
      <dgm:prSet/>
      <dgm:spPr/>
      <dgm:t>
        <a:bodyPr/>
        <a:lstStyle/>
        <a:p>
          <a:endParaRPr lang="en-US"/>
        </a:p>
      </dgm:t>
    </dgm:pt>
    <dgm:pt modelId="{084A0C8C-5DF3-40C4-ABA2-A89B9AC2FD2F}">
      <dgm:prSet phldrT="[Text]"/>
      <dgm:spPr/>
      <dgm:t>
        <a:bodyPr/>
        <a:lstStyle/>
        <a:p>
          <a:pPr>
            <a:buFont typeface="+mj-lt"/>
            <a:buAutoNum type="arabicPeriod"/>
          </a:pPr>
          <a:r>
            <a:rPr lang="en-US" dirty="0"/>
            <a:t>Creating a Vision for Change</a:t>
          </a:r>
        </a:p>
      </dgm:t>
    </dgm:pt>
    <dgm:pt modelId="{EDCB5363-524F-4405-B72A-BC3B067DC070}" type="parTrans" cxnId="{9C64745A-76EA-4BF9-8378-C48A83B1E229}">
      <dgm:prSet/>
      <dgm:spPr/>
      <dgm:t>
        <a:bodyPr/>
        <a:lstStyle/>
        <a:p>
          <a:endParaRPr lang="en-US"/>
        </a:p>
      </dgm:t>
    </dgm:pt>
    <dgm:pt modelId="{F16E8552-0937-46CB-B3AB-3B13A13C4C8F}" type="sibTrans" cxnId="{9C64745A-76EA-4BF9-8378-C48A83B1E229}">
      <dgm:prSet/>
      <dgm:spPr/>
      <dgm:t>
        <a:bodyPr/>
        <a:lstStyle/>
        <a:p>
          <a:endParaRPr lang="en-US"/>
        </a:p>
      </dgm:t>
    </dgm:pt>
    <dgm:pt modelId="{37B621F3-5A3F-4E48-8B03-2CBAEF7F0A79}">
      <dgm:prSet phldrT="[Text]"/>
      <dgm:spPr/>
      <dgm:t>
        <a:bodyPr/>
        <a:lstStyle/>
        <a:p>
          <a:r>
            <a:rPr lang="en-US" dirty="0"/>
            <a:t>Engaging and Enabling the Organization</a:t>
          </a:r>
        </a:p>
      </dgm:t>
    </dgm:pt>
    <dgm:pt modelId="{884CFE16-99CB-47E4-8E39-E3B5F5907316}" type="parTrans" cxnId="{91368F69-A229-4969-80EA-28038D06BA76}">
      <dgm:prSet/>
      <dgm:spPr/>
      <dgm:t>
        <a:bodyPr/>
        <a:lstStyle/>
        <a:p>
          <a:endParaRPr lang="en-US"/>
        </a:p>
      </dgm:t>
    </dgm:pt>
    <dgm:pt modelId="{37C01433-2ABA-4614-8E6B-F638E5559D2E}" type="sibTrans" cxnId="{91368F69-A229-4969-80EA-28038D06BA76}">
      <dgm:prSet/>
      <dgm:spPr/>
      <dgm:t>
        <a:bodyPr/>
        <a:lstStyle/>
        <a:p>
          <a:endParaRPr lang="en-US"/>
        </a:p>
      </dgm:t>
    </dgm:pt>
    <dgm:pt modelId="{9D8867D3-74E6-4903-B069-F088E114F1F0}">
      <dgm:prSet phldrT="[Text]"/>
      <dgm:spPr/>
      <dgm:t>
        <a:bodyPr/>
        <a:lstStyle/>
        <a:p>
          <a:pPr>
            <a:buFontTx/>
            <a:buNone/>
          </a:pPr>
          <a:r>
            <a:rPr lang="en-US" dirty="0"/>
            <a:t>4.Communicating the Vision</a:t>
          </a:r>
        </a:p>
      </dgm:t>
    </dgm:pt>
    <dgm:pt modelId="{C384B446-2D1D-47D0-ACC8-8B9313461E03}" type="parTrans" cxnId="{711D6776-CE26-4238-ADF4-8D3B93C2F4FF}">
      <dgm:prSet/>
      <dgm:spPr/>
      <dgm:t>
        <a:bodyPr/>
        <a:lstStyle/>
        <a:p>
          <a:endParaRPr lang="en-US"/>
        </a:p>
      </dgm:t>
    </dgm:pt>
    <dgm:pt modelId="{5B404A9A-84D1-4885-ADE5-7EB1E0E27D6A}" type="sibTrans" cxnId="{711D6776-CE26-4238-ADF4-8D3B93C2F4FF}">
      <dgm:prSet/>
      <dgm:spPr/>
      <dgm:t>
        <a:bodyPr/>
        <a:lstStyle/>
        <a:p>
          <a:endParaRPr lang="en-US"/>
        </a:p>
      </dgm:t>
    </dgm:pt>
    <dgm:pt modelId="{0BD168B3-79DB-405E-9586-4ACCB4FE8A63}">
      <dgm:prSet phldrT="[Text]"/>
      <dgm:spPr/>
      <dgm:t>
        <a:bodyPr/>
        <a:lstStyle/>
        <a:p>
          <a:pPr>
            <a:buFontTx/>
            <a:buNone/>
          </a:pPr>
          <a:r>
            <a:rPr lang="en-US" dirty="0"/>
            <a:t>6. Creating Short Term Wins</a:t>
          </a:r>
        </a:p>
      </dgm:t>
    </dgm:pt>
    <dgm:pt modelId="{46CCB509-AE81-4FDD-82B7-708CA08A8A34}" type="parTrans" cxnId="{4E40F72E-9272-463E-8D72-BA01497330ED}">
      <dgm:prSet/>
      <dgm:spPr/>
      <dgm:t>
        <a:bodyPr/>
        <a:lstStyle/>
        <a:p>
          <a:endParaRPr lang="en-US"/>
        </a:p>
      </dgm:t>
    </dgm:pt>
    <dgm:pt modelId="{0DD1A1FE-A4E3-4D5E-A73E-003BB1DA588F}" type="sibTrans" cxnId="{4E40F72E-9272-463E-8D72-BA01497330ED}">
      <dgm:prSet/>
      <dgm:spPr/>
      <dgm:t>
        <a:bodyPr/>
        <a:lstStyle/>
        <a:p>
          <a:endParaRPr lang="en-US"/>
        </a:p>
      </dgm:t>
    </dgm:pt>
    <dgm:pt modelId="{4271B551-11A0-4610-8A09-2129192E7501}">
      <dgm:prSet phldrT="[Text]"/>
      <dgm:spPr/>
      <dgm:t>
        <a:bodyPr/>
        <a:lstStyle/>
        <a:p>
          <a:r>
            <a:rPr lang="en-US" dirty="0"/>
            <a:t>Implementing and Sustaining Change</a:t>
          </a:r>
        </a:p>
      </dgm:t>
    </dgm:pt>
    <dgm:pt modelId="{D12DE7F3-8391-4952-A88C-6A67E0AA2E32}" type="parTrans" cxnId="{E21A6B93-C62A-43DE-83E6-BA21B674C54B}">
      <dgm:prSet/>
      <dgm:spPr/>
      <dgm:t>
        <a:bodyPr/>
        <a:lstStyle/>
        <a:p>
          <a:endParaRPr lang="en-US"/>
        </a:p>
      </dgm:t>
    </dgm:pt>
    <dgm:pt modelId="{98EA16FF-A8DE-4C21-BB4E-C7B4839FC373}" type="sibTrans" cxnId="{E21A6B93-C62A-43DE-83E6-BA21B674C54B}">
      <dgm:prSet/>
      <dgm:spPr/>
      <dgm:t>
        <a:bodyPr/>
        <a:lstStyle/>
        <a:p>
          <a:endParaRPr lang="en-US"/>
        </a:p>
      </dgm:t>
    </dgm:pt>
    <dgm:pt modelId="{49C4A3AC-2CD0-4E99-8D47-553F18345CF8}">
      <dgm:prSet phldrT="[Text]"/>
      <dgm:spPr/>
      <dgm:t>
        <a:bodyPr/>
        <a:lstStyle/>
        <a:p>
          <a:pPr>
            <a:buFontTx/>
            <a:buNone/>
          </a:pPr>
          <a:r>
            <a:rPr lang="en-US" dirty="0"/>
            <a:t>7. Building on the Change</a:t>
          </a:r>
        </a:p>
      </dgm:t>
    </dgm:pt>
    <dgm:pt modelId="{3748A436-DB41-47BA-8F82-40F08A26B945}" type="parTrans" cxnId="{C7F43A1F-2C4B-48E2-8552-3E91EF0C45C9}">
      <dgm:prSet/>
      <dgm:spPr/>
      <dgm:t>
        <a:bodyPr/>
        <a:lstStyle/>
        <a:p>
          <a:endParaRPr lang="en-US"/>
        </a:p>
      </dgm:t>
    </dgm:pt>
    <dgm:pt modelId="{FD586578-848A-4A47-B52A-ABEFC7BA9396}" type="sibTrans" cxnId="{C7F43A1F-2C4B-48E2-8552-3E91EF0C45C9}">
      <dgm:prSet/>
      <dgm:spPr/>
      <dgm:t>
        <a:bodyPr/>
        <a:lstStyle/>
        <a:p>
          <a:endParaRPr lang="en-US"/>
        </a:p>
      </dgm:t>
    </dgm:pt>
    <dgm:pt modelId="{DBA452DE-48DB-49F1-96A9-4F8155CD7ADC}">
      <dgm:prSet phldrT="[Text]"/>
      <dgm:spPr/>
      <dgm:t>
        <a:bodyPr/>
        <a:lstStyle/>
        <a:p>
          <a:pPr>
            <a:buFontTx/>
            <a:buNone/>
          </a:pPr>
          <a:r>
            <a:rPr lang="en-US" dirty="0"/>
            <a:t>8. Making the Change a Culture</a:t>
          </a:r>
        </a:p>
      </dgm:t>
    </dgm:pt>
    <dgm:pt modelId="{29E53693-8725-4E77-B415-DC68673D5623}" type="parTrans" cxnId="{F632848D-7C9C-44DD-B880-8D6E9BAD279C}">
      <dgm:prSet/>
      <dgm:spPr/>
      <dgm:t>
        <a:bodyPr/>
        <a:lstStyle/>
        <a:p>
          <a:endParaRPr lang="en-US"/>
        </a:p>
      </dgm:t>
    </dgm:pt>
    <dgm:pt modelId="{ACC56A1C-9986-4DDD-8D77-C27623ABB7B7}" type="sibTrans" cxnId="{F632848D-7C9C-44DD-B880-8D6E9BAD279C}">
      <dgm:prSet/>
      <dgm:spPr/>
      <dgm:t>
        <a:bodyPr/>
        <a:lstStyle/>
        <a:p>
          <a:endParaRPr lang="en-US"/>
        </a:p>
      </dgm:t>
    </dgm:pt>
    <dgm:pt modelId="{7DD58D68-E219-4901-90EE-BA6E410D7AA9}">
      <dgm:prSet phldrT="[Text]"/>
      <dgm:spPr/>
      <dgm:t>
        <a:bodyPr/>
        <a:lstStyle/>
        <a:p>
          <a:pPr>
            <a:buFont typeface="+mj-lt"/>
            <a:buAutoNum type="arabicPeriod"/>
          </a:pPr>
          <a:r>
            <a:rPr lang="en-US" dirty="0"/>
            <a:t>Forming a Powerful Coalition</a:t>
          </a:r>
        </a:p>
      </dgm:t>
    </dgm:pt>
    <dgm:pt modelId="{23C0CEA2-4348-4023-8645-5151469659EE}" type="parTrans" cxnId="{00491E4B-5C65-473A-8667-1CB81E25D854}">
      <dgm:prSet/>
      <dgm:spPr/>
      <dgm:t>
        <a:bodyPr/>
        <a:lstStyle/>
        <a:p>
          <a:endParaRPr lang="en-US"/>
        </a:p>
      </dgm:t>
    </dgm:pt>
    <dgm:pt modelId="{5AA1F458-3A91-4C32-8963-4C719125B6DD}" type="sibTrans" cxnId="{00491E4B-5C65-473A-8667-1CB81E25D854}">
      <dgm:prSet/>
      <dgm:spPr/>
      <dgm:t>
        <a:bodyPr/>
        <a:lstStyle/>
        <a:p>
          <a:endParaRPr lang="en-US"/>
        </a:p>
      </dgm:t>
    </dgm:pt>
    <dgm:pt modelId="{6F3DE4DC-7178-4C80-BEA3-E7EAA537CBDA}">
      <dgm:prSet phldrT="[Text]"/>
      <dgm:spPr/>
      <dgm:t>
        <a:bodyPr/>
        <a:lstStyle/>
        <a:p>
          <a:pPr>
            <a:buFontTx/>
            <a:buNone/>
          </a:pPr>
          <a:r>
            <a:rPr lang="en-US" dirty="0"/>
            <a:t>5. Empowering Action</a:t>
          </a:r>
        </a:p>
      </dgm:t>
    </dgm:pt>
    <dgm:pt modelId="{F9E15567-B405-477F-8FDC-A0368CF61211}" type="parTrans" cxnId="{31E3C745-96B6-4E09-B1A8-4BB016B87BAB}">
      <dgm:prSet/>
      <dgm:spPr/>
      <dgm:t>
        <a:bodyPr/>
        <a:lstStyle/>
        <a:p>
          <a:endParaRPr lang="en-US"/>
        </a:p>
      </dgm:t>
    </dgm:pt>
    <dgm:pt modelId="{8C323B1C-B105-4D8C-9BAE-73E6DE533490}" type="sibTrans" cxnId="{31E3C745-96B6-4E09-B1A8-4BB016B87BAB}">
      <dgm:prSet/>
      <dgm:spPr/>
      <dgm:t>
        <a:bodyPr/>
        <a:lstStyle/>
        <a:p>
          <a:endParaRPr lang="en-US"/>
        </a:p>
      </dgm:t>
    </dgm:pt>
    <dgm:pt modelId="{AC932886-F491-4CC3-A5F2-71889670F500}" type="pres">
      <dgm:prSet presAssocID="{A8C91227-2A90-4FCD-A911-EF60AA3089E8}" presName="Name0" presStyleCnt="0">
        <dgm:presLayoutVars>
          <dgm:dir/>
          <dgm:animLvl val="lvl"/>
          <dgm:resizeHandles val="exact"/>
        </dgm:presLayoutVars>
      </dgm:prSet>
      <dgm:spPr/>
    </dgm:pt>
    <dgm:pt modelId="{A3542418-23B0-4965-9F80-74289938CF98}" type="pres">
      <dgm:prSet presAssocID="{75921488-0A60-40AF-989E-117081CF7BE9}" presName="linNode" presStyleCnt="0"/>
      <dgm:spPr/>
    </dgm:pt>
    <dgm:pt modelId="{A2C84620-023F-42B0-A354-81AC72A1C38F}" type="pres">
      <dgm:prSet presAssocID="{75921488-0A60-40AF-989E-117081CF7BE9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93793782-B2E8-43E5-8A49-473268642B2A}" type="pres">
      <dgm:prSet presAssocID="{75921488-0A60-40AF-989E-117081CF7BE9}" presName="descendantText" presStyleLbl="alignAccFollowNode1" presStyleIdx="0" presStyleCnt="3">
        <dgm:presLayoutVars>
          <dgm:bulletEnabled val="1"/>
        </dgm:presLayoutVars>
      </dgm:prSet>
      <dgm:spPr/>
    </dgm:pt>
    <dgm:pt modelId="{2E3BCAC3-50B4-4FA9-94FA-9186A89A3673}" type="pres">
      <dgm:prSet presAssocID="{E00930C1-F847-467C-B067-D81567CDE389}" presName="sp" presStyleCnt="0"/>
      <dgm:spPr/>
    </dgm:pt>
    <dgm:pt modelId="{F169F276-A7D8-4731-AB88-6CF47FD7B8F9}" type="pres">
      <dgm:prSet presAssocID="{37B621F3-5A3F-4E48-8B03-2CBAEF7F0A79}" presName="linNode" presStyleCnt="0"/>
      <dgm:spPr/>
    </dgm:pt>
    <dgm:pt modelId="{C3334BD7-B1D7-4F57-8279-A47AA21B26CF}" type="pres">
      <dgm:prSet presAssocID="{37B621F3-5A3F-4E48-8B03-2CBAEF7F0A79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98F3D798-36B1-47FA-A86D-57AD96287AA6}" type="pres">
      <dgm:prSet presAssocID="{37B621F3-5A3F-4E48-8B03-2CBAEF7F0A79}" presName="descendantText" presStyleLbl="alignAccFollowNode1" presStyleIdx="1" presStyleCnt="3">
        <dgm:presLayoutVars>
          <dgm:bulletEnabled val="1"/>
        </dgm:presLayoutVars>
      </dgm:prSet>
      <dgm:spPr/>
    </dgm:pt>
    <dgm:pt modelId="{0345B557-E4DB-4A18-A41A-A78CD0BD4321}" type="pres">
      <dgm:prSet presAssocID="{37C01433-2ABA-4614-8E6B-F638E5559D2E}" presName="sp" presStyleCnt="0"/>
      <dgm:spPr/>
    </dgm:pt>
    <dgm:pt modelId="{8BF5D286-B4A8-43F0-8275-1DB8CD883BE6}" type="pres">
      <dgm:prSet presAssocID="{4271B551-11A0-4610-8A09-2129192E7501}" presName="linNode" presStyleCnt="0"/>
      <dgm:spPr/>
    </dgm:pt>
    <dgm:pt modelId="{612EDE50-E656-4A67-9BD2-E003DFB4B8D4}" type="pres">
      <dgm:prSet presAssocID="{4271B551-11A0-4610-8A09-2129192E7501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AEB30B59-B995-49B3-A615-A413864C96C6}" type="pres">
      <dgm:prSet presAssocID="{4271B551-11A0-4610-8A09-2129192E7501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C577FC03-D4BA-49D0-962D-B08FA6241EF3}" type="presOf" srcId="{3F3685DB-5F9F-43B2-9A0D-30BBBBEE133E}" destId="{93793782-B2E8-43E5-8A49-473268642B2A}" srcOrd="0" destOrd="0" presId="urn:microsoft.com/office/officeart/2005/8/layout/vList5"/>
    <dgm:cxn modelId="{C7F43A1F-2C4B-48E2-8552-3E91EF0C45C9}" srcId="{4271B551-11A0-4610-8A09-2129192E7501}" destId="{49C4A3AC-2CD0-4E99-8D47-553F18345CF8}" srcOrd="0" destOrd="0" parTransId="{3748A436-DB41-47BA-8F82-40F08A26B945}" sibTransId="{FD586578-848A-4A47-B52A-ABEFC7BA9396}"/>
    <dgm:cxn modelId="{4E40F72E-9272-463E-8D72-BA01497330ED}" srcId="{37B621F3-5A3F-4E48-8B03-2CBAEF7F0A79}" destId="{0BD168B3-79DB-405E-9586-4ACCB4FE8A63}" srcOrd="2" destOrd="0" parTransId="{46CCB509-AE81-4FDD-82B7-708CA08A8A34}" sibTransId="{0DD1A1FE-A4E3-4D5E-A73E-003BB1DA588F}"/>
    <dgm:cxn modelId="{3BF8823F-4D24-4E4B-9268-D89D140A5725}" type="presOf" srcId="{37B621F3-5A3F-4E48-8B03-2CBAEF7F0A79}" destId="{C3334BD7-B1D7-4F57-8279-A47AA21B26CF}" srcOrd="0" destOrd="0" presId="urn:microsoft.com/office/officeart/2005/8/layout/vList5"/>
    <dgm:cxn modelId="{1A5E7860-27DA-4B91-A8C1-AA48E2F96A36}" srcId="{75921488-0A60-40AF-989E-117081CF7BE9}" destId="{3F3685DB-5F9F-43B2-9A0D-30BBBBEE133E}" srcOrd="0" destOrd="0" parTransId="{BEF80F13-264A-49C3-841A-C9A416E105C1}" sibTransId="{BC29BFBF-9EAF-4A98-9F86-130239A7EDA1}"/>
    <dgm:cxn modelId="{31E3C745-96B6-4E09-B1A8-4BB016B87BAB}" srcId="{37B621F3-5A3F-4E48-8B03-2CBAEF7F0A79}" destId="{6F3DE4DC-7178-4C80-BEA3-E7EAA537CBDA}" srcOrd="1" destOrd="0" parTransId="{F9E15567-B405-477F-8FDC-A0368CF61211}" sibTransId="{8C323B1C-B105-4D8C-9BAE-73E6DE533490}"/>
    <dgm:cxn modelId="{91368F69-A229-4969-80EA-28038D06BA76}" srcId="{A8C91227-2A90-4FCD-A911-EF60AA3089E8}" destId="{37B621F3-5A3F-4E48-8B03-2CBAEF7F0A79}" srcOrd="1" destOrd="0" parTransId="{884CFE16-99CB-47E4-8E39-E3B5F5907316}" sibTransId="{37C01433-2ABA-4614-8E6B-F638E5559D2E}"/>
    <dgm:cxn modelId="{00491E4B-5C65-473A-8667-1CB81E25D854}" srcId="{75921488-0A60-40AF-989E-117081CF7BE9}" destId="{7DD58D68-E219-4901-90EE-BA6E410D7AA9}" srcOrd="1" destOrd="0" parTransId="{23C0CEA2-4348-4023-8645-5151469659EE}" sibTransId="{5AA1F458-3A91-4C32-8963-4C719125B6DD}"/>
    <dgm:cxn modelId="{ABBC6854-B7AB-4334-8F05-24BF317ABCB8}" type="presOf" srcId="{4271B551-11A0-4610-8A09-2129192E7501}" destId="{612EDE50-E656-4A67-9BD2-E003DFB4B8D4}" srcOrd="0" destOrd="0" presId="urn:microsoft.com/office/officeart/2005/8/layout/vList5"/>
    <dgm:cxn modelId="{63177254-7094-4B23-9084-F55CE1D96984}" type="presOf" srcId="{0BD168B3-79DB-405E-9586-4ACCB4FE8A63}" destId="{98F3D798-36B1-47FA-A86D-57AD96287AA6}" srcOrd="0" destOrd="2" presId="urn:microsoft.com/office/officeart/2005/8/layout/vList5"/>
    <dgm:cxn modelId="{711D6776-CE26-4238-ADF4-8D3B93C2F4FF}" srcId="{37B621F3-5A3F-4E48-8B03-2CBAEF7F0A79}" destId="{9D8867D3-74E6-4903-B069-F088E114F1F0}" srcOrd="0" destOrd="0" parTransId="{C384B446-2D1D-47D0-ACC8-8B9313461E03}" sibTransId="{5B404A9A-84D1-4885-ADE5-7EB1E0E27D6A}"/>
    <dgm:cxn modelId="{9C64745A-76EA-4BF9-8378-C48A83B1E229}" srcId="{75921488-0A60-40AF-989E-117081CF7BE9}" destId="{084A0C8C-5DF3-40C4-ABA2-A89B9AC2FD2F}" srcOrd="2" destOrd="0" parTransId="{EDCB5363-524F-4405-B72A-BC3B067DC070}" sibTransId="{F16E8552-0937-46CB-B3AB-3B13A13C4C8F}"/>
    <dgm:cxn modelId="{46CB1E82-9087-4C14-8B56-1EC092035A8A}" type="presOf" srcId="{75921488-0A60-40AF-989E-117081CF7BE9}" destId="{A2C84620-023F-42B0-A354-81AC72A1C38F}" srcOrd="0" destOrd="0" presId="urn:microsoft.com/office/officeart/2005/8/layout/vList5"/>
    <dgm:cxn modelId="{4331CF88-204B-4EA8-97C4-930248E83EA7}" type="presOf" srcId="{7DD58D68-E219-4901-90EE-BA6E410D7AA9}" destId="{93793782-B2E8-43E5-8A49-473268642B2A}" srcOrd="0" destOrd="1" presId="urn:microsoft.com/office/officeart/2005/8/layout/vList5"/>
    <dgm:cxn modelId="{F632848D-7C9C-44DD-B880-8D6E9BAD279C}" srcId="{4271B551-11A0-4610-8A09-2129192E7501}" destId="{DBA452DE-48DB-49F1-96A9-4F8155CD7ADC}" srcOrd="1" destOrd="0" parTransId="{29E53693-8725-4E77-B415-DC68673D5623}" sibTransId="{ACC56A1C-9986-4DDD-8D77-C27623ABB7B7}"/>
    <dgm:cxn modelId="{E21A6B93-C62A-43DE-83E6-BA21B674C54B}" srcId="{A8C91227-2A90-4FCD-A911-EF60AA3089E8}" destId="{4271B551-11A0-4610-8A09-2129192E7501}" srcOrd="2" destOrd="0" parTransId="{D12DE7F3-8391-4952-A88C-6A67E0AA2E32}" sibTransId="{98EA16FF-A8DE-4C21-BB4E-C7B4839FC373}"/>
    <dgm:cxn modelId="{41B501A0-5B2C-47C6-9653-14688F3DA085}" type="presOf" srcId="{49C4A3AC-2CD0-4E99-8D47-553F18345CF8}" destId="{AEB30B59-B995-49B3-A615-A413864C96C6}" srcOrd="0" destOrd="0" presId="urn:microsoft.com/office/officeart/2005/8/layout/vList5"/>
    <dgm:cxn modelId="{6E7C6AB4-2E41-4D91-A7AA-7A9DD1FAC084}" type="presOf" srcId="{9D8867D3-74E6-4903-B069-F088E114F1F0}" destId="{98F3D798-36B1-47FA-A86D-57AD96287AA6}" srcOrd="0" destOrd="0" presId="urn:microsoft.com/office/officeart/2005/8/layout/vList5"/>
    <dgm:cxn modelId="{483565B6-4BE8-4D46-8024-00B86265E8A8}" type="presOf" srcId="{084A0C8C-5DF3-40C4-ABA2-A89B9AC2FD2F}" destId="{93793782-B2E8-43E5-8A49-473268642B2A}" srcOrd="0" destOrd="2" presId="urn:microsoft.com/office/officeart/2005/8/layout/vList5"/>
    <dgm:cxn modelId="{D5CFD2C0-F154-420E-96F1-663AB07E376C}" type="presOf" srcId="{A8C91227-2A90-4FCD-A911-EF60AA3089E8}" destId="{AC932886-F491-4CC3-A5F2-71889670F500}" srcOrd="0" destOrd="0" presId="urn:microsoft.com/office/officeart/2005/8/layout/vList5"/>
    <dgm:cxn modelId="{EB5742C2-0303-4ECF-BC64-0CE3E054D6FC}" type="presOf" srcId="{6F3DE4DC-7178-4C80-BEA3-E7EAA537CBDA}" destId="{98F3D798-36B1-47FA-A86D-57AD96287AA6}" srcOrd="0" destOrd="1" presId="urn:microsoft.com/office/officeart/2005/8/layout/vList5"/>
    <dgm:cxn modelId="{BADF42C4-D94B-48E5-B0C5-05A1B4E2B62E}" srcId="{A8C91227-2A90-4FCD-A911-EF60AA3089E8}" destId="{75921488-0A60-40AF-989E-117081CF7BE9}" srcOrd="0" destOrd="0" parTransId="{B8297EB9-F8CE-4DA5-9C16-35386C5BCA21}" sibTransId="{E00930C1-F847-467C-B067-D81567CDE389}"/>
    <dgm:cxn modelId="{6E6259DF-2480-47A2-A483-6DFDD6F9FE72}" type="presOf" srcId="{DBA452DE-48DB-49F1-96A9-4F8155CD7ADC}" destId="{AEB30B59-B995-49B3-A615-A413864C96C6}" srcOrd="0" destOrd="1" presId="urn:microsoft.com/office/officeart/2005/8/layout/vList5"/>
    <dgm:cxn modelId="{B09BA528-62EC-4060-9E1B-333DCDF23A4F}" type="presParOf" srcId="{AC932886-F491-4CC3-A5F2-71889670F500}" destId="{A3542418-23B0-4965-9F80-74289938CF98}" srcOrd="0" destOrd="0" presId="urn:microsoft.com/office/officeart/2005/8/layout/vList5"/>
    <dgm:cxn modelId="{03D537EA-C7F8-4398-9676-71A29970BBF8}" type="presParOf" srcId="{A3542418-23B0-4965-9F80-74289938CF98}" destId="{A2C84620-023F-42B0-A354-81AC72A1C38F}" srcOrd="0" destOrd="0" presId="urn:microsoft.com/office/officeart/2005/8/layout/vList5"/>
    <dgm:cxn modelId="{8F114D95-9258-4330-9E31-A1438101BF94}" type="presParOf" srcId="{A3542418-23B0-4965-9F80-74289938CF98}" destId="{93793782-B2E8-43E5-8A49-473268642B2A}" srcOrd="1" destOrd="0" presId="urn:microsoft.com/office/officeart/2005/8/layout/vList5"/>
    <dgm:cxn modelId="{DEF8F93E-AA1C-4B00-92BF-06BF31F34357}" type="presParOf" srcId="{AC932886-F491-4CC3-A5F2-71889670F500}" destId="{2E3BCAC3-50B4-4FA9-94FA-9186A89A3673}" srcOrd="1" destOrd="0" presId="urn:microsoft.com/office/officeart/2005/8/layout/vList5"/>
    <dgm:cxn modelId="{AEA371EC-BDB8-4904-9350-52CD4762011D}" type="presParOf" srcId="{AC932886-F491-4CC3-A5F2-71889670F500}" destId="{F169F276-A7D8-4731-AB88-6CF47FD7B8F9}" srcOrd="2" destOrd="0" presId="urn:microsoft.com/office/officeart/2005/8/layout/vList5"/>
    <dgm:cxn modelId="{01174892-1CB9-4AD8-B29A-CF161500EE90}" type="presParOf" srcId="{F169F276-A7D8-4731-AB88-6CF47FD7B8F9}" destId="{C3334BD7-B1D7-4F57-8279-A47AA21B26CF}" srcOrd="0" destOrd="0" presId="urn:microsoft.com/office/officeart/2005/8/layout/vList5"/>
    <dgm:cxn modelId="{7DE004BE-46E4-448E-B3C2-0B9DFBC3CEDB}" type="presParOf" srcId="{F169F276-A7D8-4731-AB88-6CF47FD7B8F9}" destId="{98F3D798-36B1-47FA-A86D-57AD96287AA6}" srcOrd="1" destOrd="0" presId="urn:microsoft.com/office/officeart/2005/8/layout/vList5"/>
    <dgm:cxn modelId="{02A0FF4C-08B3-4B81-82A0-C2FA017F8483}" type="presParOf" srcId="{AC932886-F491-4CC3-A5F2-71889670F500}" destId="{0345B557-E4DB-4A18-A41A-A78CD0BD4321}" srcOrd="3" destOrd="0" presId="urn:microsoft.com/office/officeart/2005/8/layout/vList5"/>
    <dgm:cxn modelId="{6C9F8D50-D34A-45CF-B626-7382013638EA}" type="presParOf" srcId="{AC932886-F491-4CC3-A5F2-71889670F500}" destId="{8BF5D286-B4A8-43F0-8275-1DB8CD883BE6}" srcOrd="4" destOrd="0" presId="urn:microsoft.com/office/officeart/2005/8/layout/vList5"/>
    <dgm:cxn modelId="{B593579F-C630-4434-9B6E-7EB93B26533A}" type="presParOf" srcId="{8BF5D286-B4A8-43F0-8275-1DB8CD883BE6}" destId="{612EDE50-E656-4A67-9BD2-E003DFB4B8D4}" srcOrd="0" destOrd="0" presId="urn:microsoft.com/office/officeart/2005/8/layout/vList5"/>
    <dgm:cxn modelId="{99C152F0-539C-4B52-B3B2-E30607BE3007}" type="presParOf" srcId="{8BF5D286-B4A8-43F0-8275-1DB8CD883BE6}" destId="{AEB30B59-B995-49B3-A615-A413864C96C6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793782-B2E8-43E5-8A49-473268642B2A}">
      <dsp:nvSpPr>
        <dsp:cNvPr id="0" name=""/>
        <dsp:cNvSpPr/>
      </dsp:nvSpPr>
      <dsp:spPr>
        <a:xfrm rot="5400000">
          <a:off x="6101121" y="-2536145"/>
          <a:ext cx="855389" cy="614476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+mj-lt"/>
            <a:buAutoNum type="arabicPeriod"/>
          </a:pPr>
          <a:r>
            <a:rPr lang="en-US" sz="1600" kern="1200" dirty="0"/>
            <a:t>Creating Urgency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+mj-lt"/>
            <a:buAutoNum type="arabicPeriod"/>
          </a:pPr>
          <a:r>
            <a:rPr lang="en-US" sz="1600" kern="1200" dirty="0"/>
            <a:t>Forming a Powerful Coalition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+mj-lt"/>
            <a:buAutoNum type="arabicPeriod"/>
          </a:pPr>
          <a:r>
            <a:rPr lang="en-US" sz="1600" kern="1200" dirty="0"/>
            <a:t>Creating a Vision for Change</a:t>
          </a:r>
        </a:p>
      </dsp:txBody>
      <dsp:txXfrm rot="-5400000">
        <a:off x="3456432" y="150301"/>
        <a:ext cx="6103011" cy="771875"/>
      </dsp:txXfrm>
    </dsp:sp>
    <dsp:sp modelId="{A2C84620-023F-42B0-A354-81AC72A1C38F}">
      <dsp:nvSpPr>
        <dsp:cNvPr id="0" name=""/>
        <dsp:cNvSpPr/>
      </dsp:nvSpPr>
      <dsp:spPr>
        <a:xfrm>
          <a:off x="0" y="1620"/>
          <a:ext cx="3456432" cy="10692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Creating Climate for Change</a:t>
          </a:r>
        </a:p>
      </dsp:txBody>
      <dsp:txXfrm>
        <a:off x="52196" y="53816"/>
        <a:ext cx="3352040" cy="964845"/>
      </dsp:txXfrm>
    </dsp:sp>
    <dsp:sp modelId="{98F3D798-36B1-47FA-A86D-57AD96287AA6}">
      <dsp:nvSpPr>
        <dsp:cNvPr id="0" name=""/>
        <dsp:cNvSpPr/>
      </dsp:nvSpPr>
      <dsp:spPr>
        <a:xfrm rot="5400000">
          <a:off x="6101121" y="-1413446"/>
          <a:ext cx="855389" cy="614476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US" sz="1600" kern="1200" dirty="0"/>
            <a:t>4.Communicating the Vision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US" sz="1600" kern="1200" dirty="0"/>
            <a:t>5. Empowering Action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US" sz="1600" kern="1200" dirty="0"/>
            <a:t>6. Creating Short Term Wins</a:t>
          </a:r>
        </a:p>
      </dsp:txBody>
      <dsp:txXfrm rot="-5400000">
        <a:off x="3456432" y="1273000"/>
        <a:ext cx="6103011" cy="771875"/>
      </dsp:txXfrm>
    </dsp:sp>
    <dsp:sp modelId="{C3334BD7-B1D7-4F57-8279-A47AA21B26CF}">
      <dsp:nvSpPr>
        <dsp:cNvPr id="0" name=""/>
        <dsp:cNvSpPr/>
      </dsp:nvSpPr>
      <dsp:spPr>
        <a:xfrm>
          <a:off x="0" y="1124318"/>
          <a:ext cx="3456432" cy="10692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Engaging and Enabling the Organization</a:t>
          </a:r>
        </a:p>
      </dsp:txBody>
      <dsp:txXfrm>
        <a:off x="52196" y="1176514"/>
        <a:ext cx="3352040" cy="964845"/>
      </dsp:txXfrm>
    </dsp:sp>
    <dsp:sp modelId="{AEB30B59-B995-49B3-A615-A413864C96C6}">
      <dsp:nvSpPr>
        <dsp:cNvPr id="0" name=""/>
        <dsp:cNvSpPr/>
      </dsp:nvSpPr>
      <dsp:spPr>
        <a:xfrm rot="5400000">
          <a:off x="6101121" y="-290747"/>
          <a:ext cx="855389" cy="614476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US" sz="1600" kern="1200" dirty="0"/>
            <a:t>7. Building on the Change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US" sz="1600" kern="1200" dirty="0"/>
            <a:t>8. Making the Change a Culture</a:t>
          </a:r>
        </a:p>
      </dsp:txBody>
      <dsp:txXfrm rot="-5400000">
        <a:off x="3456432" y="2395699"/>
        <a:ext cx="6103011" cy="771875"/>
      </dsp:txXfrm>
    </dsp:sp>
    <dsp:sp modelId="{612EDE50-E656-4A67-9BD2-E003DFB4B8D4}">
      <dsp:nvSpPr>
        <dsp:cNvPr id="0" name=""/>
        <dsp:cNvSpPr/>
      </dsp:nvSpPr>
      <dsp:spPr>
        <a:xfrm>
          <a:off x="0" y="2247017"/>
          <a:ext cx="3456432" cy="10692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Implementing and Sustaining Change</a:t>
          </a:r>
        </a:p>
      </dsp:txBody>
      <dsp:txXfrm>
        <a:off x="52196" y="2299213"/>
        <a:ext cx="3352040" cy="9648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C234A89A-572D-48E8-9DAC-AD21C1131AA2}" type="datetimeFigureOut">
              <a:rPr lang="en-US" smtClean="0"/>
              <a:t>7/10/2023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79D80ECE-49AB-46D2-B7DB-018F1E9FE903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30810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A89A-572D-48E8-9DAC-AD21C1131AA2}" type="datetimeFigureOut">
              <a:rPr lang="en-US" smtClean="0"/>
              <a:t>7/10/2023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0ECE-49AB-46D2-B7DB-018F1E9FE9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6175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A89A-572D-48E8-9DAC-AD21C1131AA2}" type="datetimeFigureOut">
              <a:rPr lang="en-US" smtClean="0"/>
              <a:t>7/10/2023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0ECE-49AB-46D2-B7DB-018F1E9FE903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7602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A89A-572D-48E8-9DAC-AD21C1131AA2}" type="datetimeFigureOut">
              <a:rPr lang="en-US" smtClean="0"/>
              <a:t>7/10/2023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0ECE-49AB-46D2-B7DB-018F1E9FE9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7007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A89A-572D-48E8-9DAC-AD21C1131AA2}" type="datetimeFigureOut">
              <a:rPr lang="en-US" smtClean="0"/>
              <a:t>7/10/2023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0ECE-49AB-46D2-B7DB-018F1E9FE903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78774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A89A-572D-48E8-9DAC-AD21C1131AA2}" type="datetimeFigureOut">
              <a:rPr lang="en-US" smtClean="0"/>
              <a:t>7/10/2023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0ECE-49AB-46D2-B7DB-018F1E9FE903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0206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A89A-572D-48E8-9DAC-AD21C1131AA2}" type="datetimeFigureOut">
              <a:rPr lang="en-US" smtClean="0"/>
              <a:t>7/10/2023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0ECE-49AB-46D2-B7DB-018F1E9FE9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4180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A89A-572D-48E8-9DAC-AD21C1131AA2}" type="datetimeFigureOut">
              <a:rPr lang="en-US" smtClean="0"/>
              <a:t>7/10/2023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0ECE-49AB-46D2-B7DB-018F1E9FE903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79340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A89A-572D-48E8-9DAC-AD21C1131AA2}" type="datetimeFigureOut">
              <a:rPr lang="en-US" smtClean="0"/>
              <a:t>7/10/2023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0ECE-49AB-46D2-B7DB-018F1E9FE9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003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A89A-572D-48E8-9DAC-AD21C1131AA2}" type="datetimeFigureOut">
              <a:rPr lang="en-US" smtClean="0"/>
              <a:t>7/10/2023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0ECE-49AB-46D2-B7DB-018F1E9FE9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6251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A89A-572D-48E8-9DAC-AD21C1131AA2}" type="datetimeFigureOut">
              <a:rPr lang="en-US" smtClean="0"/>
              <a:t>7/10/2023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0ECE-49AB-46D2-B7DB-018F1E9FE903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34785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A89A-572D-48E8-9DAC-AD21C1131AA2}" type="datetimeFigureOut">
              <a:rPr lang="en-US" smtClean="0"/>
              <a:t>7/10/2023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0ECE-49AB-46D2-B7DB-018F1E9FE903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7113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A89A-572D-48E8-9DAC-AD21C1131AA2}" type="datetimeFigureOut">
              <a:rPr lang="en-US" smtClean="0"/>
              <a:t>7/10/2023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0ECE-49AB-46D2-B7DB-018F1E9FE9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87105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A89A-572D-48E8-9DAC-AD21C1131AA2}" type="datetimeFigureOut">
              <a:rPr lang="en-US" smtClean="0"/>
              <a:t>7/10/2023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0ECE-49AB-46D2-B7DB-018F1E9FE903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85478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A89A-572D-48E8-9DAC-AD21C1131AA2}" type="datetimeFigureOut">
              <a:rPr lang="en-US" smtClean="0"/>
              <a:t>7/10/2023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0ECE-49AB-46D2-B7DB-018F1E9FE903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4396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A89A-572D-48E8-9DAC-AD21C1131AA2}" type="datetimeFigureOut">
              <a:rPr lang="en-US" smtClean="0"/>
              <a:t>7/10/2023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0ECE-49AB-46D2-B7DB-018F1E9FE903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64180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A89A-572D-48E8-9DAC-AD21C1131AA2}" type="datetimeFigureOut">
              <a:rPr lang="en-US" smtClean="0"/>
              <a:t>7/10/2023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0ECE-49AB-46D2-B7DB-018F1E9FE903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29620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234A89A-572D-48E8-9DAC-AD21C1131AA2}" type="datetimeFigureOut">
              <a:rPr lang="en-US" smtClean="0"/>
              <a:t>7/10/2023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9D80ECE-49AB-46D2-B7DB-018F1E9FE9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48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86E06-4AC0-7A33-1589-571EB7CE792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 sz="3600" b="1" dirty="0"/>
              <a:t>ORGANIZATIONAL CHANGE CASE STUDY (ABC Corp)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C1D76D-1755-1DBD-653A-930FCF6917B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Name</a:t>
            </a:r>
          </a:p>
          <a:p>
            <a:r>
              <a:rPr lang="en-US" dirty="0"/>
              <a:t>Institution</a:t>
            </a:r>
          </a:p>
          <a:p>
            <a:r>
              <a:rPr lang="en-US" dirty="0"/>
              <a:t>Course</a:t>
            </a:r>
          </a:p>
          <a:p>
            <a:r>
              <a:rPr lang="en-US" dirty="0"/>
              <a:t>Date</a:t>
            </a:r>
          </a:p>
        </p:txBody>
      </p:sp>
    </p:spTree>
    <p:extLst>
      <p:ext uri="{BB962C8B-B14F-4D97-AF65-F5344CB8AC3E}">
        <p14:creationId xmlns:p14="http://schemas.microsoft.com/office/powerpoint/2010/main" val="3522840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EFB37-B31C-F0EB-C2AA-8A518F64C6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Organization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53F724-D93B-ACDF-CF59-7A3185A8B8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ABC Corp is a manufacturing company in the United Kingdom.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It has been operational for the last 50 years.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The headquarters are situated in Liverpool, Merseyside- United Kingdom (</a:t>
            </a:r>
            <a:r>
              <a:rPr lang="en-US" dirty="0">
                <a:effectLst/>
              </a:rPr>
              <a:t>GOV.UK, n.d.). </a:t>
            </a:r>
            <a:endParaRPr lang="en-US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The company manufactures, process, and distribute cleaning products within United Kingdom (</a:t>
            </a:r>
            <a:r>
              <a:rPr lang="en-US" dirty="0">
                <a:effectLst/>
              </a:rPr>
              <a:t>GOV.UK, n.d.). </a:t>
            </a:r>
            <a:r>
              <a:rPr lang="en-US" dirty="0"/>
              <a:t>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Their target customers include; Schools, health facilities, sports organizations, and Households.</a:t>
            </a:r>
          </a:p>
        </p:txBody>
      </p:sp>
    </p:spTree>
    <p:extLst>
      <p:ext uri="{BB962C8B-B14F-4D97-AF65-F5344CB8AC3E}">
        <p14:creationId xmlns:p14="http://schemas.microsoft.com/office/powerpoint/2010/main" val="40846720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61021-4399-B5D9-50C8-C4D832D61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Problem at the organization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70F0C-73EB-878A-0B6A-E2C897A519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The organization is planning to expand its operations globally.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The company believes it has the capacity to operate all over the world.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However, this type of change will come with various problems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The organization must first identify where in specific it will expand its operations.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ABC Corp has to identify and conform to laws and regulations of regional operations.</a:t>
            </a:r>
          </a:p>
        </p:txBody>
      </p:sp>
    </p:spTree>
    <p:extLst>
      <p:ext uri="{BB962C8B-B14F-4D97-AF65-F5344CB8AC3E}">
        <p14:creationId xmlns:p14="http://schemas.microsoft.com/office/powerpoint/2010/main" val="33781134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7D89E-DB83-17B0-B63F-D7E8A6933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Problems and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9A137-62DF-E8F2-DA4F-B29E6E6560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Communication problem due to language barrier.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Coordination between the top management and the employees.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Adaptation to new environment and culture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Lack of digitalization in operations due to existence of outdated technology.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Increased market competition and change in market dynamics.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99385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4BF20-1B1C-B90F-D689-1999EB0882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Change Management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D7560-D923-84E5-B36F-90C9B34853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The best change management model for ABC Corp is the Kotter's Change model.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Kotter change model was coined by John Kotter (</a:t>
            </a:r>
            <a:r>
              <a:rPr lang="en-US" dirty="0" err="1"/>
              <a:t>Laig</a:t>
            </a:r>
            <a:r>
              <a:rPr lang="en-US" dirty="0"/>
              <a:t> &amp; </a:t>
            </a:r>
            <a:r>
              <a:rPr lang="en-US" dirty="0" err="1"/>
              <a:t>Abocejo</a:t>
            </a:r>
            <a:r>
              <a:rPr lang="en-US" dirty="0"/>
              <a:t>, 2021).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Kotter's model has been successfully used in Organizational change implementation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It promotes transformational change through effective leadership (</a:t>
            </a:r>
            <a:r>
              <a:rPr lang="en-US" dirty="0">
                <a:effectLst/>
              </a:rPr>
              <a:t>Rajan &amp; Ganesan, 2017)</a:t>
            </a:r>
            <a:r>
              <a:rPr lang="en-US" dirty="0"/>
              <a:t>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This model will be appropriate for ABC Corp to expand its business.</a:t>
            </a:r>
          </a:p>
        </p:txBody>
      </p:sp>
    </p:spTree>
    <p:extLst>
      <p:ext uri="{BB962C8B-B14F-4D97-AF65-F5344CB8AC3E}">
        <p14:creationId xmlns:p14="http://schemas.microsoft.com/office/powerpoint/2010/main" val="5527130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1B148-355C-5801-A198-0E3D3B0FA5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Implementation of Kotter's Model at ABC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0730E0-4A2E-8752-B491-39BF056F3A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Kotter's model involves eight steps of change implementation (</a:t>
            </a:r>
            <a:r>
              <a:rPr lang="en-US" dirty="0" err="1"/>
              <a:t>Laig</a:t>
            </a:r>
            <a:r>
              <a:rPr lang="en-US" dirty="0"/>
              <a:t> &amp; </a:t>
            </a:r>
            <a:r>
              <a:rPr lang="en-US" dirty="0" err="1"/>
              <a:t>Abocejo</a:t>
            </a:r>
            <a:r>
              <a:rPr lang="en-US" dirty="0"/>
              <a:t>, 2021).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The eight steps of implementing change is conducted in three phases (</a:t>
            </a:r>
            <a:r>
              <a:rPr lang="en-US" dirty="0">
                <a:effectLst/>
              </a:rPr>
              <a:t>Rajan &amp; Ganesan, 2017)</a:t>
            </a:r>
            <a:r>
              <a:rPr lang="en-US" dirty="0"/>
              <a:t>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First ABC Corp will have to create a favorable climate for change.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The organization management will then engage and enable the organization in various activities.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Lastly, the organization will put measures that helps in implementing and sustaining the change.</a:t>
            </a:r>
          </a:p>
        </p:txBody>
      </p:sp>
    </p:spTree>
    <p:extLst>
      <p:ext uri="{BB962C8B-B14F-4D97-AF65-F5344CB8AC3E}">
        <p14:creationId xmlns:p14="http://schemas.microsoft.com/office/powerpoint/2010/main" val="42744803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BB240-AEA7-E55E-CB4E-0C6F21E0F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Creating Climate for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B1C656-6C43-80ED-0A17-CEEB8EF107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ABC Corp will have to create an urgency through identifying problems and opportunities at the organization.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Problems and Opportunities are identified through conducting both a SWOT and PEST Analysis (Tang &amp; Tang, 2019).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The management will the form a powerful coalition through involving all the employees.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According to Kotter, Change can only be effective if the top management fully supports the initiative (</a:t>
            </a:r>
            <a:r>
              <a:rPr lang="en-US" dirty="0" err="1"/>
              <a:t>Laig</a:t>
            </a:r>
            <a:r>
              <a:rPr lang="en-US" dirty="0"/>
              <a:t> &amp; </a:t>
            </a:r>
            <a:r>
              <a:rPr lang="en-US" dirty="0" err="1"/>
              <a:t>Abocejo</a:t>
            </a:r>
            <a:r>
              <a:rPr lang="en-US" dirty="0"/>
              <a:t>, 2021).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The third step is creating a vison that will help ABC Corp expand its operations globally.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6149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801D2-9B72-6A59-E9D5-D5FE398583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Engaging and Enabling the Organization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15970-BD86-1775-BEB4-5D65420CE9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ABC Corp will have to inform their employees on their vision towards expanding the business.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Effective communication requires a communication plan that will help in delivering the information to various stakeholders (Tang &amp; Tang, 2019).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The organization will have to support and empower various actions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The management will ensure all employees work as a team towards attainment of goals and objectives.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Creating short term goals and rewarding employees can boost the morale of employees towards attainment of goals (</a:t>
            </a:r>
            <a:r>
              <a:rPr lang="en-US" dirty="0">
                <a:effectLst/>
              </a:rPr>
              <a:t>Rajan, R., &amp; Ganesan, 2017)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625867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438BB-89DE-C5B7-569B-666E07C80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Implementing and Sustaining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E104C-EEE8-E4BC-B32B-A67C48DFBC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ABC Corp will conduct regular reviews to identify the weakness and build on them.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According to Kottler, perseverance and emphasizing on change will always give desired outcomes (</a:t>
            </a:r>
            <a:r>
              <a:rPr lang="en-US" dirty="0" err="1"/>
              <a:t>Laig</a:t>
            </a:r>
            <a:r>
              <a:rPr lang="en-US" dirty="0"/>
              <a:t> &amp; </a:t>
            </a:r>
            <a:r>
              <a:rPr lang="en-US" dirty="0" err="1"/>
              <a:t>Abocejo</a:t>
            </a:r>
            <a:r>
              <a:rPr lang="en-US" dirty="0"/>
              <a:t>, 2021).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Lastly, ABC Corp should make the new changes as regular norms in their organization.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Implementing change in an organization is a continuous process and should be made an organizational culture (Tang &amp; Tang, 2019).</a:t>
            </a:r>
          </a:p>
        </p:txBody>
      </p:sp>
    </p:spTree>
    <p:extLst>
      <p:ext uri="{BB962C8B-B14F-4D97-AF65-F5344CB8AC3E}">
        <p14:creationId xmlns:p14="http://schemas.microsoft.com/office/powerpoint/2010/main" val="10989435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72EE6-C9EC-EC9B-8A64-8A7084CB3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Kotter's 8- Step Change Model</a:t>
            </a:r>
            <a:br>
              <a:rPr lang="en-US" dirty="0"/>
            </a:br>
            <a:r>
              <a:rPr lang="en-US" sz="2200" dirty="0"/>
              <a:t>(</a:t>
            </a:r>
            <a:r>
              <a:rPr lang="en-US" sz="2200" dirty="0" err="1"/>
              <a:t>Laig</a:t>
            </a:r>
            <a:r>
              <a:rPr lang="en-US" sz="2200" dirty="0"/>
              <a:t> &amp; </a:t>
            </a:r>
            <a:r>
              <a:rPr lang="en-US" sz="2200" dirty="0" err="1"/>
              <a:t>Abocejo</a:t>
            </a:r>
            <a:r>
              <a:rPr lang="en-US" sz="2200" dirty="0"/>
              <a:t>, 2021).</a:t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D072F6F-0281-9F0F-ED7C-C9F0C30CA4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5731639"/>
              </p:ext>
            </p:extLst>
          </p:nvPr>
        </p:nvGraphicFramePr>
        <p:xfrm>
          <a:off x="1295400" y="2557463"/>
          <a:ext cx="9601200" cy="3317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73795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8AE96-9801-F61A-3B98-BEF4420B3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Driver Factors for Change at ABC Corp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F94BC-8E68-FADD-9BDD-330B08FD18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dirty="0"/>
              <a:t>Trustworthy Leadership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For successful expansion of the business, ABC Corp will have to ensure they have trustworthy leadership.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A trustworthy leader is always committed to both the organization and the employees (Tang &amp; Tang, 2019).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Trustworthy leadership gives direction to all employees to conform to the organizational change strategies (</a:t>
            </a:r>
            <a:r>
              <a:rPr lang="en-US" dirty="0" err="1"/>
              <a:t>Alqatawehn</a:t>
            </a:r>
            <a:r>
              <a:rPr lang="en-US" dirty="0"/>
              <a:t>, 2018).</a:t>
            </a:r>
          </a:p>
        </p:txBody>
      </p:sp>
    </p:spTree>
    <p:extLst>
      <p:ext uri="{BB962C8B-B14F-4D97-AF65-F5344CB8AC3E}">
        <p14:creationId xmlns:p14="http://schemas.microsoft.com/office/powerpoint/2010/main" val="39539004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32D59-A7D6-45A4-93D0-4100F0595B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Driver Factors for Change at ABC Corp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981A3E-43E4-C02A-81CD-50C21FA275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b="1" dirty="0"/>
              <a:t>Communication System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Effective communication is very important for the success of every organization (Tangi et al., 2021).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ABC Corp will ensure they integrate digitalization into their communication systems.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This will help them coordinate all their operations around the world at common point.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A communication plan is always formulated to facilitate effective communication between various stakeholders (</a:t>
            </a:r>
            <a:r>
              <a:rPr lang="en-US" sz="2400" dirty="0"/>
              <a:t>Zulu &amp; </a:t>
            </a:r>
            <a:r>
              <a:rPr lang="en-US" sz="2400" dirty="0" err="1"/>
              <a:t>Khosrowshahi</a:t>
            </a:r>
            <a:r>
              <a:rPr lang="en-US" sz="2400" dirty="0"/>
              <a:t>, 2021)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9978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C8B5E-AB34-3ECA-567B-92B70B4884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Driver Factors for Change at ABC Corp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21D388-04B7-AEAB-4F02-0736926610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b="1" dirty="0"/>
              <a:t>Culture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An accountable culture involves taking responsibility for every action by the employees (</a:t>
            </a:r>
            <a:r>
              <a:rPr lang="en-US" dirty="0" err="1"/>
              <a:t>Macurova</a:t>
            </a:r>
            <a:r>
              <a:rPr lang="en-US" dirty="0"/>
              <a:t> et al., 2017).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All employees should conform to the new organizational change at ABC Corp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Employees should always should always embrace an innovative culture that will bring in new ideas to the organization (Tangi et al., 2021; Tura et al., 2019).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ABC Corp will have to ensure that their employees be diverse since they will be expanding their operations all over the world.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11395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BFB2-7DD3-9196-D8FC-025559807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Resistance Factors to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F9C0A9-2322-FC62-C940-2D39A14A04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Resistance towards organizational change can be identified through observation or evaluation (</a:t>
            </a:r>
            <a:r>
              <a:rPr lang="en-US" dirty="0" err="1"/>
              <a:t>Macurova</a:t>
            </a:r>
            <a:r>
              <a:rPr lang="en-US" dirty="0"/>
              <a:t> et al., 2017).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Resistance can be ascertained when employees complain too much and reluctant towards task completion.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Resistance can also be observed when employees do not conform to organizational culture (Small et al., 2016).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Lack of coordination or team work also signifies resistance in an organization (</a:t>
            </a:r>
            <a:r>
              <a:rPr lang="en-US" dirty="0" err="1"/>
              <a:t>Macurova</a:t>
            </a:r>
            <a:r>
              <a:rPr lang="en-US" dirty="0"/>
              <a:t> et al., 2017).</a:t>
            </a:r>
          </a:p>
        </p:txBody>
      </p:sp>
    </p:spTree>
    <p:extLst>
      <p:ext uri="{BB962C8B-B14F-4D97-AF65-F5344CB8AC3E}">
        <p14:creationId xmlns:p14="http://schemas.microsoft.com/office/powerpoint/2010/main" val="2705694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5A4BC-44F0-B77C-A2AA-1B23AF754F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Dealing with Resistance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CAD379-C9FA-0F22-4EFD-D275A7AA1B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Resistance to organizational change can be avoided through effective leadership and communication (Zulu &amp; </a:t>
            </a:r>
            <a:r>
              <a:rPr lang="en-US" dirty="0" err="1"/>
              <a:t>Khosrowshahi</a:t>
            </a:r>
            <a:r>
              <a:rPr lang="en-US" dirty="0"/>
              <a:t>, 2021).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ABC Corp should always be ready to face resistance towards change.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The management should formulate mitigation measures towards resistance.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The root cause of the resistance is identified through comprehensive root analysis (</a:t>
            </a:r>
            <a:r>
              <a:rPr lang="en-US" dirty="0" err="1"/>
              <a:t>Macurova</a:t>
            </a:r>
            <a:r>
              <a:rPr lang="en-US" dirty="0"/>
              <a:t> et al., 2017).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This will help in determining whatever is hindering the implementation of change at ABC Corp.</a:t>
            </a:r>
          </a:p>
        </p:txBody>
      </p:sp>
    </p:spTree>
    <p:extLst>
      <p:ext uri="{BB962C8B-B14F-4D97-AF65-F5344CB8AC3E}">
        <p14:creationId xmlns:p14="http://schemas.microsoft.com/office/powerpoint/2010/main" val="11210366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EA9F7-B605-FBA9-9CBF-19A952454A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848071-7988-E39D-6D74-62AB2337E4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ABC Corp will evaluate the success of change management through sets of Key Performance Indicators.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The company will evaluate and review organizational processes to ensure there is positive change at the organization.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A comprehensive performance appraisal is done to ascertain organizational success (</a:t>
            </a:r>
            <a:r>
              <a:rPr lang="en-US" dirty="0" err="1"/>
              <a:t>Hanelt</a:t>
            </a:r>
            <a:r>
              <a:rPr lang="en-US" dirty="0"/>
              <a:t> et al., 2021).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The effectiveness of change is determined by successful attainment of goals and objectives (Anderson, 2019).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77069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D0B19-5E37-C621-B0E8-384E22A1E5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FE164-8C6B-4DED-1CC6-76B3811D8E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US" sz="3100" dirty="0"/>
              <a:t>Tang, K. N., &amp; Tang, K. N. (2019). Change management. Leadership and change management, 47-55.</a:t>
            </a:r>
          </a:p>
          <a:p>
            <a:r>
              <a:rPr lang="en-US" sz="3100" dirty="0" err="1"/>
              <a:t>Laig</a:t>
            </a:r>
            <a:r>
              <a:rPr lang="en-US" sz="3100" dirty="0"/>
              <a:t>, R. B. D., &amp; </a:t>
            </a:r>
            <a:r>
              <a:rPr lang="en-US" sz="3100" dirty="0" err="1"/>
              <a:t>Abocejo</a:t>
            </a:r>
            <a:r>
              <a:rPr lang="en-US" sz="3100" dirty="0"/>
              <a:t>, F. T. (2021). Change management process in a mining company: Kotter’s 8-Step change model. Journal of Management, Economics, and Industrial Organization, 5(3), 31-50.</a:t>
            </a:r>
          </a:p>
          <a:p>
            <a:r>
              <a:rPr lang="en-US" sz="3100" dirty="0" err="1"/>
              <a:t>Macurová</a:t>
            </a:r>
            <a:r>
              <a:rPr lang="en-US" sz="3100" dirty="0"/>
              <a:t>, P., </a:t>
            </a:r>
            <a:r>
              <a:rPr lang="en-US" sz="3100" dirty="0" err="1"/>
              <a:t>Ludvík</a:t>
            </a:r>
            <a:r>
              <a:rPr lang="en-US" sz="3100" dirty="0"/>
              <a:t>, L., &amp; ŽWAKOVÁ, M. (2017). The Driving Factors, Risks and Barriers of the Industry 4.0 Concept. Journal of applied economic sciences, 12(7).</a:t>
            </a:r>
          </a:p>
          <a:p>
            <a:r>
              <a:rPr lang="en-US" sz="3100" dirty="0"/>
              <a:t>Tangi, L., Janssen, M., Benedetti, M., &amp; </a:t>
            </a:r>
            <a:r>
              <a:rPr lang="en-US" sz="3100" dirty="0" err="1"/>
              <a:t>Noci</a:t>
            </a:r>
            <a:r>
              <a:rPr lang="en-US" sz="3100" dirty="0"/>
              <a:t>, G. (2021). Digital government transformation: A structural equation modelling analysis of driving and impeding factors. International Journal of Information Management, 60, 102356.</a:t>
            </a:r>
          </a:p>
          <a:p>
            <a:r>
              <a:rPr lang="en-US" sz="3100" dirty="0"/>
              <a:t>Zulu, S. L., &amp; </a:t>
            </a:r>
            <a:r>
              <a:rPr lang="en-US" sz="3100" dirty="0" err="1"/>
              <a:t>Khosrowshahi</a:t>
            </a:r>
            <a:r>
              <a:rPr lang="en-US" sz="3100" dirty="0"/>
              <a:t>, F. (2021). A taxonomy of digital leadership in the construction industry. Construction Management and Economics, 39(7), 565-578.</a:t>
            </a:r>
          </a:p>
          <a:p>
            <a:r>
              <a:rPr lang="en-US" sz="3100" dirty="0">
                <a:effectLst/>
              </a:rPr>
              <a:t>GOV.UK. (n.d.). </a:t>
            </a:r>
            <a:r>
              <a:rPr lang="en-US" sz="3100" i="1" dirty="0">
                <a:effectLst/>
              </a:rPr>
              <a:t>ABC Corp Limited Overview - find and update company information</a:t>
            </a:r>
            <a:r>
              <a:rPr lang="en-US" sz="3100" dirty="0">
                <a:effectLst/>
              </a:rPr>
              <a:t>. https://find-and-update.company-information.service.gov.uk/company/11682105 </a:t>
            </a:r>
          </a:p>
          <a:p>
            <a:r>
              <a:rPr lang="en-US" sz="3100" dirty="0">
                <a:effectLst/>
              </a:rPr>
              <a:t>Rajan, R., &amp; Ganesan, R. (2017). A critical analysis of John P. Kotter's change management framework. Asian Journal of Research in Business Economics and Management, 7(7), 181-203.</a:t>
            </a:r>
          </a:p>
          <a:p>
            <a:r>
              <a:rPr lang="en-US" sz="3100" dirty="0" err="1">
                <a:effectLst/>
              </a:rPr>
              <a:t>Alqatawenh</a:t>
            </a:r>
            <a:r>
              <a:rPr lang="en-US" sz="3100" dirty="0">
                <a:effectLst/>
              </a:rPr>
              <a:t>, A. S. (2018). Transformational leadership style and its relationship with change management. </a:t>
            </a:r>
            <a:r>
              <a:rPr lang="en-US" sz="3100" dirty="0" err="1">
                <a:effectLst/>
              </a:rPr>
              <a:t>Verslas</a:t>
            </a:r>
            <a:r>
              <a:rPr lang="en-US" sz="3100" dirty="0">
                <a:effectLst/>
              </a:rPr>
              <a:t>: </a:t>
            </a:r>
            <a:r>
              <a:rPr lang="en-US" sz="3100" dirty="0" err="1">
                <a:effectLst/>
              </a:rPr>
              <a:t>teorija</a:t>
            </a:r>
            <a:r>
              <a:rPr lang="en-US" sz="3100" dirty="0">
                <a:effectLst/>
              </a:rPr>
              <a:t> </a:t>
            </a:r>
            <a:r>
              <a:rPr lang="en-US" sz="3100" dirty="0" err="1">
                <a:effectLst/>
              </a:rPr>
              <a:t>ir</a:t>
            </a:r>
            <a:r>
              <a:rPr lang="en-US" sz="3100" dirty="0">
                <a:effectLst/>
              </a:rPr>
              <a:t> </a:t>
            </a:r>
            <a:r>
              <a:rPr lang="en-US" sz="3100" dirty="0" err="1">
                <a:effectLst/>
              </a:rPr>
              <a:t>praktika</a:t>
            </a:r>
            <a:r>
              <a:rPr lang="en-US" sz="3100" dirty="0">
                <a:effectLst/>
              </a:rPr>
              <a:t>, 19(1), 17-24.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44474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62D20-CDF7-61B3-B9DD-10F05C2B55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484B2E-3FA3-3AF9-9DC6-3A04BA33DB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Small, A., Gist, D., Souza, D., Dalton, J., </a:t>
            </a:r>
            <a:r>
              <a:rPr lang="en-US" dirty="0" err="1"/>
              <a:t>Magny-Normilus</a:t>
            </a:r>
            <a:r>
              <a:rPr lang="en-US" dirty="0"/>
              <a:t>, C., &amp; David, D. (2016). Using Kotter's change model for implementing bedside handoff: a quality improvement project. Journal of nursing care quality, 31(4), 304-309.</a:t>
            </a:r>
          </a:p>
          <a:p>
            <a:r>
              <a:rPr lang="en-US" dirty="0" err="1"/>
              <a:t>Hanelt</a:t>
            </a:r>
            <a:r>
              <a:rPr lang="en-US" dirty="0"/>
              <a:t>, A., </a:t>
            </a:r>
            <a:r>
              <a:rPr lang="en-US" dirty="0" err="1"/>
              <a:t>Bohnsack</a:t>
            </a:r>
            <a:r>
              <a:rPr lang="en-US" dirty="0"/>
              <a:t>, R., </a:t>
            </a:r>
            <a:r>
              <a:rPr lang="en-US" dirty="0" err="1"/>
              <a:t>Marz</a:t>
            </a:r>
            <a:r>
              <a:rPr lang="en-US" dirty="0"/>
              <a:t>, D., &amp; Antunes </a:t>
            </a:r>
            <a:r>
              <a:rPr lang="en-US" dirty="0" err="1"/>
              <a:t>Marante</a:t>
            </a:r>
            <a:r>
              <a:rPr lang="en-US" dirty="0"/>
              <a:t>, C. (2021). A systematic review of the literature on digital transformation: Insights and implications for strategy and organizational change. Journal of Management Studies, 58(5), 1159-1197.</a:t>
            </a:r>
          </a:p>
          <a:p>
            <a:r>
              <a:rPr lang="en-US" dirty="0"/>
              <a:t>Anderson, D. L. (2019). Organization development: The process of leading organizational change. Sage Publications.</a:t>
            </a:r>
          </a:p>
          <a:p>
            <a:r>
              <a:rPr lang="en-US" dirty="0"/>
              <a:t>Tura, N., </a:t>
            </a:r>
            <a:r>
              <a:rPr lang="en-US" dirty="0" err="1"/>
              <a:t>Hanski</a:t>
            </a:r>
            <a:r>
              <a:rPr lang="en-US" dirty="0"/>
              <a:t>, J., </a:t>
            </a:r>
            <a:r>
              <a:rPr lang="en-US" dirty="0" err="1"/>
              <a:t>Ahola</a:t>
            </a:r>
            <a:r>
              <a:rPr lang="en-US" dirty="0"/>
              <a:t>, T., </a:t>
            </a:r>
            <a:r>
              <a:rPr lang="en-US" dirty="0" err="1"/>
              <a:t>Ståhle</a:t>
            </a:r>
            <a:r>
              <a:rPr lang="en-US" dirty="0"/>
              <a:t>, M., </a:t>
            </a:r>
            <a:r>
              <a:rPr lang="en-US" dirty="0" err="1"/>
              <a:t>Piiparinen</a:t>
            </a:r>
            <a:r>
              <a:rPr lang="en-US" dirty="0"/>
              <a:t>, S., &amp; </a:t>
            </a:r>
            <a:r>
              <a:rPr lang="en-US" dirty="0" err="1"/>
              <a:t>Valkokari</a:t>
            </a:r>
            <a:r>
              <a:rPr lang="en-US" dirty="0"/>
              <a:t>, P. (2019). Unlocking circular business: A framework of barriers and drivers. Journal of cleaner production, 212, 90-98.</a:t>
            </a:r>
          </a:p>
        </p:txBody>
      </p:sp>
    </p:spTree>
    <p:extLst>
      <p:ext uri="{BB962C8B-B14F-4D97-AF65-F5344CB8AC3E}">
        <p14:creationId xmlns:p14="http://schemas.microsoft.com/office/powerpoint/2010/main" val="29176278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664</TotalTime>
  <Words>1615</Words>
  <Application>Microsoft Office PowerPoint</Application>
  <PresentationFormat>Widescreen</PresentationFormat>
  <Paragraphs>112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Garamond</vt:lpstr>
      <vt:lpstr>Wingdings</vt:lpstr>
      <vt:lpstr>Organic</vt:lpstr>
      <vt:lpstr>ORGANIZATIONAL CHANGE CASE STUDY (ABC Corp)</vt:lpstr>
      <vt:lpstr>Organization background</vt:lpstr>
      <vt:lpstr>Problem at the organization</vt:lpstr>
      <vt:lpstr>Problems and challenges</vt:lpstr>
      <vt:lpstr>Change Management Model</vt:lpstr>
      <vt:lpstr>Implementation of Kotter's Model at ABC </vt:lpstr>
      <vt:lpstr>Creating Climate for Change</vt:lpstr>
      <vt:lpstr>Engaging and Enabling the Organization</vt:lpstr>
      <vt:lpstr>Implementing and Sustaining Change</vt:lpstr>
      <vt:lpstr>Kotter's 8- Step Change Model (Laig &amp; Abocejo, 2021). </vt:lpstr>
      <vt:lpstr>Driver Factors for Change at ABC Corp</vt:lpstr>
      <vt:lpstr>Driver Factors for Change at ABC Corp</vt:lpstr>
      <vt:lpstr>Driver Factors for Change at ABC Corp</vt:lpstr>
      <vt:lpstr>Resistance Factors to Change</vt:lpstr>
      <vt:lpstr>Dealing with Resistance</vt:lpstr>
      <vt:lpstr>Conclusion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ORGANIZATIONAL CHANGE CASE STUDY (ABC Corp)</dc:title>
  <dc:creator>Admin</dc:creator>
  <cp:lastModifiedBy>Admin</cp:lastModifiedBy>
  <cp:revision>7</cp:revision>
  <dcterms:created xsi:type="dcterms:W3CDTF">2023-07-01T08:45:53Z</dcterms:created>
  <dcterms:modified xsi:type="dcterms:W3CDTF">2023-07-10T07:06:09Z</dcterms:modified>
</cp:coreProperties>
</file>