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1.xml" ContentType="application/vnd.openxmlformats-officedocument.presentationml.notesSlid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notesSlides/notesSlide8.xml" ContentType="application/vnd.openxmlformats-officedocument.presentationml.notesSlide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notesSlides/notesSlide9.xml" ContentType="application/vnd.openxmlformats-officedocument.presentationml.notesSlide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9" r:id="rId2"/>
    <p:sldId id="261" r:id="rId3"/>
    <p:sldId id="288" r:id="rId4"/>
    <p:sldId id="291" r:id="rId5"/>
    <p:sldId id="289" r:id="rId6"/>
    <p:sldId id="292" r:id="rId7"/>
    <p:sldId id="294" r:id="rId8"/>
    <p:sldId id="296" r:id="rId9"/>
    <p:sldId id="293" r:id="rId10"/>
    <p:sldId id="295" r:id="rId11"/>
    <p:sldId id="281" r:id="rId12"/>
    <p:sldId id="275" r:id="rId13"/>
    <p:sldId id="276" r:id="rId14"/>
    <p:sldId id="297" r:id="rId15"/>
    <p:sldId id="277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79CC93D-E52E-4D84-901B-11D7331DD495}">
          <p14:sldIdLst>
            <p14:sldId id="259"/>
          </p14:sldIdLst>
        </p14:section>
        <p14:section name="Overview and Objectives" id="{ABA716BF-3A5C-4ADB-94C9-CFEF84EBA240}">
          <p14:sldIdLst>
            <p14:sldId id="261"/>
            <p14:sldId id="288"/>
            <p14:sldId id="291"/>
            <p14:sldId id="289"/>
            <p14:sldId id="292"/>
            <p14:sldId id="294"/>
            <p14:sldId id="296"/>
            <p14:sldId id="293"/>
            <p14:sldId id="295"/>
            <p14:sldId id="281"/>
            <p14:sldId id="275"/>
            <p14:sldId id="276"/>
            <p14:sldId id="297"/>
            <p14:sldId id="27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9ED6"/>
    <a:srgbClr val="003300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86" autoAdjust="0"/>
    <p:restoredTop sz="83977" autoAdjust="0"/>
  </p:normalViewPr>
  <p:slideViewPr>
    <p:cSldViewPr>
      <p:cViewPr varScale="1">
        <p:scale>
          <a:sx n="107" d="100"/>
          <a:sy n="107" d="100"/>
        </p:scale>
        <p:origin x="576" y="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54" d="100"/>
        <a:sy n="154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3144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FEADD9-F67D-41F5-BA4C-3C84956E7F46}" type="doc">
      <dgm:prSet loTypeId="urn:microsoft.com/office/officeart/2005/8/layout/vList5" loCatId="list" qsTypeId="urn:microsoft.com/office/officeart/2005/8/quickstyle/simple5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74EE5CD8-078F-4590-BF9C-A341A294A016}">
      <dgm:prSet phldrT="[Text]" custT="1"/>
      <dgm:spPr/>
      <dgm:t>
        <a:bodyPr/>
        <a:lstStyle/>
        <a:p>
          <a:r>
            <a:rPr lang="en-US" sz="4400" smtClean="0"/>
            <a:t>1</a:t>
          </a:r>
          <a:endParaRPr lang="en-US" sz="4400" dirty="0"/>
        </a:p>
      </dgm:t>
    </dgm:pt>
    <dgm:pt modelId="{BB568D76-3363-43D3-B00C-3359A643216C}" type="parTrans" cxnId="{F40F9561-0D4C-44CF-91EF-A92B1DBDE44B}">
      <dgm:prSet/>
      <dgm:spPr/>
      <dgm:t>
        <a:bodyPr/>
        <a:lstStyle/>
        <a:p>
          <a:endParaRPr lang="en-US" sz="3200"/>
        </a:p>
      </dgm:t>
    </dgm:pt>
    <dgm:pt modelId="{CF9FB981-E6ED-4440-AC98-4E4E2ABA2C55}" type="sibTrans" cxnId="{F40F9561-0D4C-44CF-91EF-A92B1DBDE44B}">
      <dgm:prSet/>
      <dgm:spPr/>
      <dgm:t>
        <a:bodyPr/>
        <a:lstStyle/>
        <a:p>
          <a:endParaRPr lang="en-US" sz="3200"/>
        </a:p>
      </dgm:t>
    </dgm:pt>
    <dgm:pt modelId="{AA046201-5C4D-445E-BF0B-5C6D2B0A1945}">
      <dgm:prSet phldrT="[Text]" custT="1"/>
      <dgm:spPr/>
      <dgm:t>
        <a:bodyPr/>
        <a:lstStyle/>
        <a:p>
          <a:r>
            <a:rPr lang="en-US" sz="4400" smtClean="0"/>
            <a:t>2</a:t>
          </a:r>
          <a:endParaRPr lang="en-US" sz="4400" dirty="0"/>
        </a:p>
      </dgm:t>
    </dgm:pt>
    <dgm:pt modelId="{FE92FC33-5E0F-4302-9E80-A69E8ACDDE56}" type="parTrans" cxnId="{B8AF1086-D7BE-446F-9133-738B599E9A7D}">
      <dgm:prSet/>
      <dgm:spPr/>
      <dgm:t>
        <a:bodyPr/>
        <a:lstStyle/>
        <a:p>
          <a:endParaRPr lang="en-US" sz="3200"/>
        </a:p>
      </dgm:t>
    </dgm:pt>
    <dgm:pt modelId="{40767EFF-7D52-4469-ACEE-7D28E67337E2}" type="sibTrans" cxnId="{B8AF1086-D7BE-446F-9133-738B599E9A7D}">
      <dgm:prSet/>
      <dgm:spPr/>
      <dgm:t>
        <a:bodyPr/>
        <a:lstStyle/>
        <a:p>
          <a:endParaRPr lang="en-US" sz="3200"/>
        </a:p>
      </dgm:t>
    </dgm:pt>
    <dgm:pt modelId="{C59269D0-92A5-481C-BA64-727AFB0DD545}">
      <dgm:prSet phldrT="[Text]" custT="1"/>
      <dgm:spPr/>
      <dgm:t>
        <a:bodyPr/>
        <a:lstStyle/>
        <a:p>
          <a:r>
            <a:rPr lang="en-US" sz="3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Challenges and trends of  </a:t>
          </a:r>
          <a:r>
            <a:rPr lang="en-US" sz="3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globalisation</a:t>
          </a:r>
          <a:endParaRPr lang="en-US" sz="3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12CC84D-092F-422A-AA24-A4619DBBB7BE}" type="parTrans" cxnId="{9071FB3B-D26B-4384-BD1A-80C12C62D02C}">
      <dgm:prSet/>
      <dgm:spPr/>
      <dgm:t>
        <a:bodyPr/>
        <a:lstStyle/>
        <a:p>
          <a:endParaRPr lang="en-US" sz="3200"/>
        </a:p>
      </dgm:t>
    </dgm:pt>
    <dgm:pt modelId="{266DE8E8-1339-41C4-B9A7-6148496C7FA9}" type="sibTrans" cxnId="{9071FB3B-D26B-4384-BD1A-80C12C62D02C}">
      <dgm:prSet/>
      <dgm:spPr/>
      <dgm:t>
        <a:bodyPr/>
        <a:lstStyle/>
        <a:p>
          <a:endParaRPr lang="en-US" sz="3200"/>
        </a:p>
      </dgm:t>
    </dgm:pt>
    <dgm:pt modelId="{D1776C8F-2B10-4075-8DF7-7F65AB725ED5}">
      <dgm:prSet phldrT="[Text]" custT="1"/>
      <dgm:spPr/>
      <dgm:t>
        <a:bodyPr/>
        <a:lstStyle/>
        <a:p>
          <a:r>
            <a:rPr lang="en-US" sz="4400" smtClean="0"/>
            <a:t>3</a:t>
          </a:r>
          <a:endParaRPr lang="en-US" sz="4400" dirty="0"/>
        </a:p>
      </dgm:t>
    </dgm:pt>
    <dgm:pt modelId="{7291E740-3E17-41B3-99D3-1D67AE37CC3F}" type="parTrans" cxnId="{7077B78D-FCDC-4519-8416-DC357ACD5043}">
      <dgm:prSet/>
      <dgm:spPr/>
      <dgm:t>
        <a:bodyPr/>
        <a:lstStyle/>
        <a:p>
          <a:endParaRPr lang="en-US" sz="3200"/>
        </a:p>
      </dgm:t>
    </dgm:pt>
    <dgm:pt modelId="{88B75C29-8054-417D-BCE3-878A55118F6D}" type="sibTrans" cxnId="{7077B78D-FCDC-4519-8416-DC357ACD5043}">
      <dgm:prSet/>
      <dgm:spPr/>
      <dgm:t>
        <a:bodyPr/>
        <a:lstStyle/>
        <a:p>
          <a:endParaRPr lang="en-US" sz="3200"/>
        </a:p>
      </dgm:t>
    </dgm:pt>
    <dgm:pt modelId="{6BE4E373-0656-4EDC-821E-BE09C952B1F6}">
      <dgm:prSet phldrT="[Text]" custT="1"/>
      <dgm:spPr/>
      <dgm:t>
        <a:bodyPr/>
        <a:lstStyle/>
        <a:p>
          <a:r>
            <a:rPr lang="en-US" sz="3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The role of e-commerce</a:t>
          </a:r>
          <a:endParaRPr lang="en-US" sz="3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4218063-BF94-4304-99BD-B3F7BA4D3C8F}" type="parTrans" cxnId="{119690D4-400B-468B-8BA0-5C9C9E2AFEAF}">
      <dgm:prSet/>
      <dgm:spPr/>
      <dgm:t>
        <a:bodyPr/>
        <a:lstStyle/>
        <a:p>
          <a:endParaRPr lang="en-US" sz="3200"/>
        </a:p>
      </dgm:t>
    </dgm:pt>
    <dgm:pt modelId="{E17B9BF1-2948-497F-8EC7-3BF734D839DB}" type="sibTrans" cxnId="{119690D4-400B-468B-8BA0-5C9C9E2AFEAF}">
      <dgm:prSet/>
      <dgm:spPr/>
      <dgm:t>
        <a:bodyPr/>
        <a:lstStyle/>
        <a:p>
          <a:endParaRPr lang="en-US" sz="3200"/>
        </a:p>
      </dgm:t>
    </dgm:pt>
    <dgm:pt modelId="{1E4D3931-0DBD-4211-A24A-6AF364284B1E}">
      <dgm:prSet phldrT="[Text]" custT="1"/>
      <dgm:spPr/>
      <dgm:t>
        <a:bodyPr/>
        <a:lstStyle/>
        <a:p>
          <a:pPr marL="280988" indent="-280988"/>
          <a:r>
            <a:rPr lang="en-US" sz="3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Definitions and concepts</a:t>
          </a:r>
          <a:endParaRPr lang="en-US" sz="3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ADAA3D9-7C63-4729-85B0-64C8AF644EEF}" type="sibTrans" cxnId="{63E4D827-0083-4625-9FD6-043D8D32091E}">
      <dgm:prSet/>
      <dgm:spPr/>
      <dgm:t>
        <a:bodyPr/>
        <a:lstStyle/>
        <a:p>
          <a:endParaRPr lang="en-US" sz="3200"/>
        </a:p>
      </dgm:t>
    </dgm:pt>
    <dgm:pt modelId="{FC93695B-FD0E-4353-B1FD-4328F4386DEC}" type="parTrans" cxnId="{63E4D827-0083-4625-9FD6-043D8D32091E}">
      <dgm:prSet/>
      <dgm:spPr/>
      <dgm:t>
        <a:bodyPr/>
        <a:lstStyle/>
        <a:p>
          <a:endParaRPr lang="en-US" sz="3200"/>
        </a:p>
      </dgm:t>
    </dgm:pt>
    <dgm:pt modelId="{AAE7A1E6-6847-453D-B55B-8A82BF138C1D}" type="pres">
      <dgm:prSet presAssocID="{F6FEADD9-F67D-41F5-BA4C-3C84956E7F4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4407577-18A2-46E0-8805-2838042EB67A}" type="pres">
      <dgm:prSet presAssocID="{74EE5CD8-078F-4590-BF9C-A341A294A016}" presName="linNode" presStyleCnt="0"/>
      <dgm:spPr/>
      <dgm:t>
        <a:bodyPr/>
        <a:lstStyle/>
        <a:p>
          <a:endParaRPr lang="en-US"/>
        </a:p>
      </dgm:t>
    </dgm:pt>
    <dgm:pt modelId="{7E429971-BC57-430F-BB25-C0574E5E39E3}" type="pres">
      <dgm:prSet presAssocID="{74EE5CD8-078F-4590-BF9C-A341A294A016}" presName="parentText" presStyleLbl="node1" presStyleIdx="0" presStyleCnt="3" custLinFactNeighborY="-15667">
        <dgm:presLayoutVars>
          <dgm:chMax val="1"/>
          <dgm:bulletEnabled val="1"/>
        </dgm:presLayoutVars>
      </dgm:prSet>
      <dgm:spPr>
        <a:prstGeom prst="roundRect">
          <a:avLst/>
        </a:prstGeom>
      </dgm:spPr>
      <dgm:t>
        <a:bodyPr/>
        <a:lstStyle/>
        <a:p>
          <a:endParaRPr lang="en-US"/>
        </a:p>
      </dgm:t>
    </dgm:pt>
    <dgm:pt modelId="{D54B1729-BC98-42C1-9C6C-D65DCBA4358F}" type="pres">
      <dgm:prSet presAssocID="{74EE5CD8-078F-4590-BF9C-A341A294A016}" presName="descendantText" presStyleLbl="alignAccFollowNode1" presStyleIdx="0" presStyleCnt="3" custScaleX="259632">
        <dgm:presLayoutVars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AB8574CC-D4F2-4555-AEE3-F4EE58B11D03}" type="pres">
      <dgm:prSet presAssocID="{CF9FB981-E6ED-4440-AC98-4E4E2ABA2C55}" presName="sp" presStyleCnt="0"/>
      <dgm:spPr/>
      <dgm:t>
        <a:bodyPr/>
        <a:lstStyle/>
        <a:p>
          <a:endParaRPr lang="en-US"/>
        </a:p>
      </dgm:t>
    </dgm:pt>
    <dgm:pt modelId="{85B8F607-FDD8-476A-ADBE-E1250824F294}" type="pres">
      <dgm:prSet presAssocID="{AA046201-5C4D-445E-BF0B-5C6D2B0A1945}" presName="linNode" presStyleCnt="0"/>
      <dgm:spPr/>
      <dgm:t>
        <a:bodyPr/>
        <a:lstStyle/>
        <a:p>
          <a:endParaRPr lang="en-US"/>
        </a:p>
      </dgm:t>
    </dgm:pt>
    <dgm:pt modelId="{C04276DC-EE64-470A-B8BC-09067B8045FA}" type="pres">
      <dgm:prSet presAssocID="{AA046201-5C4D-445E-BF0B-5C6D2B0A1945}" presName="parentText" presStyleLbl="node1" presStyleIdx="1" presStyleCnt="3">
        <dgm:presLayoutVars>
          <dgm:chMax val="1"/>
          <dgm:bulletEnabled val="1"/>
        </dgm:presLayoutVars>
      </dgm:prSet>
      <dgm:spPr>
        <a:prstGeom prst="roundRect">
          <a:avLst/>
        </a:prstGeom>
      </dgm:spPr>
      <dgm:t>
        <a:bodyPr/>
        <a:lstStyle/>
        <a:p>
          <a:endParaRPr lang="en-US"/>
        </a:p>
      </dgm:t>
    </dgm:pt>
    <dgm:pt modelId="{B37A5355-225B-4C6F-AED7-6C620F99EECC}" type="pres">
      <dgm:prSet presAssocID="{AA046201-5C4D-445E-BF0B-5C6D2B0A1945}" presName="descendantText" presStyleLbl="alignAccFollowNode1" presStyleIdx="1" presStyleCnt="3" custScaleX="259632">
        <dgm:presLayoutVars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5ACAA866-A8A8-4183-97B5-CEEAB1525C60}" type="pres">
      <dgm:prSet presAssocID="{40767EFF-7D52-4469-ACEE-7D28E67337E2}" presName="sp" presStyleCnt="0"/>
      <dgm:spPr/>
      <dgm:t>
        <a:bodyPr/>
        <a:lstStyle/>
        <a:p>
          <a:endParaRPr lang="en-US"/>
        </a:p>
      </dgm:t>
    </dgm:pt>
    <dgm:pt modelId="{477213BE-9E91-4950-8451-7F60796F47F4}" type="pres">
      <dgm:prSet presAssocID="{D1776C8F-2B10-4075-8DF7-7F65AB725ED5}" presName="linNode" presStyleCnt="0"/>
      <dgm:spPr/>
      <dgm:t>
        <a:bodyPr/>
        <a:lstStyle/>
        <a:p>
          <a:endParaRPr lang="en-US"/>
        </a:p>
      </dgm:t>
    </dgm:pt>
    <dgm:pt modelId="{F5034101-5B7D-4FE7-B47A-5A48CF39606B}" type="pres">
      <dgm:prSet presAssocID="{D1776C8F-2B10-4075-8DF7-7F65AB725ED5}" presName="parentText" presStyleLbl="node1" presStyleIdx="2" presStyleCnt="3">
        <dgm:presLayoutVars>
          <dgm:chMax val="1"/>
          <dgm:bulletEnabled val="1"/>
        </dgm:presLayoutVars>
      </dgm:prSet>
      <dgm:spPr>
        <a:prstGeom prst="roundRect">
          <a:avLst/>
        </a:prstGeom>
      </dgm:spPr>
      <dgm:t>
        <a:bodyPr/>
        <a:lstStyle/>
        <a:p>
          <a:endParaRPr lang="en-US"/>
        </a:p>
      </dgm:t>
    </dgm:pt>
    <dgm:pt modelId="{C7C3E6FD-D83F-4BDA-907E-B5EE041DA931}" type="pres">
      <dgm:prSet presAssocID="{D1776C8F-2B10-4075-8DF7-7F65AB725ED5}" presName="descendantText" presStyleLbl="alignAccFollowNode1" presStyleIdx="2" presStyleCnt="3" custScaleX="259632">
        <dgm:presLayoutVars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</dgm:ptLst>
  <dgm:cxnLst>
    <dgm:cxn modelId="{7077B78D-FCDC-4519-8416-DC357ACD5043}" srcId="{F6FEADD9-F67D-41F5-BA4C-3C84956E7F46}" destId="{D1776C8F-2B10-4075-8DF7-7F65AB725ED5}" srcOrd="2" destOrd="0" parTransId="{7291E740-3E17-41B3-99D3-1D67AE37CC3F}" sibTransId="{88B75C29-8054-417D-BCE3-878A55118F6D}"/>
    <dgm:cxn modelId="{9DABDF74-44CA-4086-AEA3-8D7632DDDA66}" type="presOf" srcId="{6BE4E373-0656-4EDC-821E-BE09C952B1F6}" destId="{C7C3E6FD-D83F-4BDA-907E-B5EE041DA931}" srcOrd="0" destOrd="0" presId="urn:microsoft.com/office/officeart/2005/8/layout/vList5"/>
    <dgm:cxn modelId="{73D2D099-7923-4656-B2D0-FFF697335DA1}" type="presOf" srcId="{C59269D0-92A5-481C-BA64-727AFB0DD545}" destId="{B37A5355-225B-4C6F-AED7-6C620F99EECC}" srcOrd="0" destOrd="0" presId="urn:microsoft.com/office/officeart/2005/8/layout/vList5"/>
    <dgm:cxn modelId="{119690D4-400B-468B-8BA0-5C9C9E2AFEAF}" srcId="{D1776C8F-2B10-4075-8DF7-7F65AB725ED5}" destId="{6BE4E373-0656-4EDC-821E-BE09C952B1F6}" srcOrd="0" destOrd="0" parTransId="{34218063-BF94-4304-99BD-B3F7BA4D3C8F}" sibTransId="{E17B9BF1-2948-497F-8EC7-3BF734D839DB}"/>
    <dgm:cxn modelId="{4CAFB671-F84B-4A08-BD13-8C4A83198E2A}" type="presOf" srcId="{F6FEADD9-F67D-41F5-BA4C-3C84956E7F46}" destId="{AAE7A1E6-6847-453D-B55B-8A82BF138C1D}" srcOrd="0" destOrd="0" presId="urn:microsoft.com/office/officeart/2005/8/layout/vList5"/>
    <dgm:cxn modelId="{8D78BC86-B2ED-44C5-A146-D456959277E6}" type="presOf" srcId="{74EE5CD8-078F-4590-BF9C-A341A294A016}" destId="{7E429971-BC57-430F-BB25-C0574E5E39E3}" srcOrd="0" destOrd="0" presId="urn:microsoft.com/office/officeart/2005/8/layout/vList5"/>
    <dgm:cxn modelId="{F40F9561-0D4C-44CF-91EF-A92B1DBDE44B}" srcId="{F6FEADD9-F67D-41F5-BA4C-3C84956E7F46}" destId="{74EE5CD8-078F-4590-BF9C-A341A294A016}" srcOrd="0" destOrd="0" parTransId="{BB568D76-3363-43D3-B00C-3359A643216C}" sibTransId="{CF9FB981-E6ED-4440-AC98-4E4E2ABA2C55}"/>
    <dgm:cxn modelId="{9071FB3B-D26B-4384-BD1A-80C12C62D02C}" srcId="{AA046201-5C4D-445E-BF0B-5C6D2B0A1945}" destId="{C59269D0-92A5-481C-BA64-727AFB0DD545}" srcOrd="0" destOrd="0" parTransId="{312CC84D-092F-422A-AA24-A4619DBBB7BE}" sibTransId="{266DE8E8-1339-41C4-B9A7-6148496C7FA9}"/>
    <dgm:cxn modelId="{B8AF1086-D7BE-446F-9133-738B599E9A7D}" srcId="{F6FEADD9-F67D-41F5-BA4C-3C84956E7F46}" destId="{AA046201-5C4D-445E-BF0B-5C6D2B0A1945}" srcOrd="1" destOrd="0" parTransId="{FE92FC33-5E0F-4302-9E80-A69E8ACDDE56}" sibTransId="{40767EFF-7D52-4469-ACEE-7D28E67337E2}"/>
    <dgm:cxn modelId="{971DE311-0C3E-4E92-BFA6-70ABDEF8582B}" type="presOf" srcId="{D1776C8F-2B10-4075-8DF7-7F65AB725ED5}" destId="{F5034101-5B7D-4FE7-B47A-5A48CF39606B}" srcOrd="0" destOrd="0" presId="urn:microsoft.com/office/officeart/2005/8/layout/vList5"/>
    <dgm:cxn modelId="{40A3F243-4179-4087-A18F-7F247A8F52B6}" type="presOf" srcId="{1E4D3931-0DBD-4211-A24A-6AF364284B1E}" destId="{D54B1729-BC98-42C1-9C6C-D65DCBA4358F}" srcOrd="0" destOrd="0" presId="urn:microsoft.com/office/officeart/2005/8/layout/vList5"/>
    <dgm:cxn modelId="{63E4D827-0083-4625-9FD6-043D8D32091E}" srcId="{74EE5CD8-078F-4590-BF9C-A341A294A016}" destId="{1E4D3931-0DBD-4211-A24A-6AF364284B1E}" srcOrd="0" destOrd="0" parTransId="{FC93695B-FD0E-4353-B1FD-4328F4386DEC}" sibTransId="{CADAA3D9-7C63-4729-85B0-64C8AF644EEF}"/>
    <dgm:cxn modelId="{FD2EAD46-5A3F-4F32-A238-8DFF70A90239}" type="presOf" srcId="{AA046201-5C4D-445E-BF0B-5C6D2B0A1945}" destId="{C04276DC-EE64-470A-B8BC-09067B8045FA}" srcOrd="0" destOrd="0" presId="urn:microsoft.com/office/officeart/2005/8/layout/vList5"/>
    <dgm:cxn modelId="{86666425-8790-45F1-BAB8-BCCAA4303E86}" type="presParOf" srcId="{AAE7A1E6-6847-453D-B55B-8A82BF138C1D}" destId="{C4407577-18A2-46E0-8805-2838042EB67A}" srcOrd="0" destOrd="0" presId="urn:microsoft.com/office/officeart/2005/8/layout/vList5"/>
    <dgm:cxn modelId="{3789838D-1C69-48AB-A10F-8F72E8CF46E2}" type="presParOf" srcId="{C4407577-18A2-46E0-8805-2838042EB67A}" destId="{7E429971-BC57-430F-BB25-C0574E5E39E3}" srcOrd="0" destOrd="0" presId="urn:microsoft.com/office/officeart/2005/8/layout/vList5"/>
    <dgm:cxn modelId="{BFA98C33-4121-40B9-9427-F685D914FDC4}" type="presParOf" srcId="{C4407577-18A2-46E0-8805-2838042EB67A}" destId="{D54B1729-BC98-42C1-9C6C-D65DCBA4358F}" srcOrd="1" destOrd="0" presId="urn:microsoft.com/office/officeart/2005/8/layout/vList5"/>
    <dgm:cxn modelId="{BF00C0D8-F8A4-4783-BADC-9BC320759D0A}" type="presParOf" srcId="{AAE7A1E6-6847-453D-B55B-8A82BF138C1D}" destId="{AB8574CC-D4F2-4555-AEE3-F4EE58B11D03}" srcOrd="1" destOrd="0" presId="urn:microsoft.com/office/officeart/2005/8/layout/vList5"/>
    <dgm:cxn modelId="{CBFD8D69-95D6-4263-8E9B-55D9ECAE74B9}" type="presParOf" srcId="{AAE7A1E6-6847-453D-B55B-8A82BF138C1D}" destId="{85B8F607-FDD8-476A-ADBE-E1250824F294}" srcOrd="2" destOrd="0" presId="urn:microsoft.com/office/officeart/2005/8/layout/vList5"/>
    <dgm:cxn modelId="{D806E365-544A-4F0A-A831-A7EF4DE27289}" type="presParOf" srcId="{85B8F607-FDD8-476A-ADBE-E1250824F294}" destId="{C04276DC-EE64-470A-B8BC-09067B8045FA}" srcOrd="0" destOrd="0" presId="urn:microsoft.com/office/officeart/2005/8/layout/vList5"/>
    <dgm:cxn modelId="{CAD5A3D4-B8BB-4ED5-9558-27D3CB7F6A61}" type="presParOf" srcId="{85B8F607-FDD8-476A-ADBE-E1250824F294}" destId="{B37A5355-225B-4C6F-AED7-6C620F99EECC}" srcOrd="1" destOrd="0" presId="urn:microsoft.com/office/officeart/2005/8/layout/vList5"/>
    <dgm:cxn modelId="{81030438-D81E-4C2F-8777-D2E2EFB49024}" type="presParOf" srcId="{AAE7A1E6-6847-453D-B55B-8A82BF138C1D}" destId="{5ACAA866-A8A8-4183-97B5-CEEAB1525C60}" srcOrd="3" destOrd="0" presId="urn:microsoft.com/office/officeart/2005/8/layout/vList5"/>
    <dgm:cxn modelId="{2F38783B-ACBD-4325-B7D6-2C62CFDBFA08}" type="presParOf" srcId="{AAE7A1E6-6847-453D-B55B-8A82BF138C1D}" destId="{477213BE-9E91-4950-8451-7F60796F47F4}" srcOrd="4" destOrd="0" presId="urn:microsoft.com/office/officeart/2005/8/layout/vList5"/>
    <dgm:cxn modelId="{F48BF361-4DBA-4581-A375-0F3220C5B6D7}" type="presParOf" srcId="{477213BE-9E91-4950-8451-7F60796F47F4}" destId="{F5034101-5B7D-4FE7-B47A-5A48CF39606B}" srcOrd="0" destOrd="0" presId="urn:microsoft.com/office/officeart/2005/8/layout/vList5"/>
    <dgm:cxn modelId="{FCB412E0-A4E2-4A2D-B2CB-92F116966B5F}" type="presParOf" srcId="{477213BE-9E91-4950-8451-7F60796F47F4}" destId="{C7C3E6FD-D83F-4BDA-907E-B5EE041DA93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4B1729-BC98-42C1-9C6C-D65DCBA4358F}">
      <dsp:nvSpPr>
        <dsp:cNvPr id="0" name=""/>
        <dsp:cNvSpPr/>
      </dsp:nvSpPr>
      <dsp:spPr>
        <a:xfrm rot="5400000">
          <a:off x="3066871" y="-1848315"/>
          <a:ext cx="1047750" cy="501028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0988" lvl="1" indent="-280988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2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Definitions and concepts</a:t>
          </a:r>
          <a:endParaRPr lang="en-US" sz="32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1085603" y="132953"/>
        <a:ext cx="5010287" cy="1047750"/>
      </dsp:txXfrm>
    </dsp:sp>
    <dsp:sp modelId="{7E429971-BC57-430F-BB25-C0574E5E39E3}">
      <dsp:nvSpPr>
        <dsp:cNvPr id="0" name=""/>
        <dsp:cNvSpPr/>
      </dsp:nvSpPr>
      <dsp:spPr>
        <a:xfrm>
          <a:off x="109" y="0"/>
          <a:ext cx="1085492" cy="130968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400" kern="1200" smtClean="0"/>
            <a:t>1</a:t>
          </a:r>
          <a:endParaRPr lang="en-US" sz="4400" kern="1200" dirty="0"/>
        </a:p>
      </dsp:txBody>
      <dsp:txXfrm>
        <a:off x="53098" y="52989"/>
        <a:ext cx="979514" cy="1203709"/>
      </dsp:txXfrm>
    </dsp:sp>
    <dsp:sp modelId="{B37A5355-225B-4C6F-AED7-6C620F99EECC}">
      <dsp:nvSpPr>
        <dsp:cNvPr id="0" name=""/>
        <dsp:cNvSpPr/>
      </dsp:nvSpPr>
      <dsp:spPr>
        <a:xfrm rot="5400000">
          <a:off x="3066871" y="-473143"/>
          <a:ext cx="1047750" cy="5010287"/>
        </a:xfrm>
        <a:prstGeom prst="rect">
          <a:avLst/>
        </a:prstGeom>
        <a:solidFill>
          <a:schemeClr val="accent3">
            <a:tint val="40000"/>
            <a:alpha val="90000"/>
            <a:hueOff val="5358427"/>
            <a:satOff val="-6896"/>
            <a:lumOff val="-537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5358427"/>
              <a:satOff val="-6896"/>
              <a:lumOff val="-53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2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Challenges and trends of  </a:t>
          </a:r>
          <a:r>
            <a:rPr lang="en-US" sz="32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globalisation</a:t>
          </a:r>
          <a:endParaRPr lang="en-US" sz="32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1085603" y="1508125"/>
        <a:ext cx="5010287" cy="1047750"/>
      </dsp:txXfrm>
    </dsp:sp>
    <dsp:sp modelId="{C04276DC-EE64-470A-B8BC-09067B8045FA}">
      <dsp:nvSpPr>
        <dsp:cNvPr id="0" name=""/>
        <dsp:cNvSpPr/>
      </dsp:nvSpPr>
      <dsp:spPr>
        <a:xfrm>
          <a:off x="109" y="1377156"/>
          <a:ext cx="1085492" cy="1309687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400" kern="1200" smtClean="0"/>
            <a:t>2</a:t>
          </a:r>
          <a:endParaRPr lang="en-US" sz="4400" kern="1200" dirty="0"/>
        </a:p>
      </dsp:txBody>
      <dsp:txXfrm>
        <a:off x="53098" y="1430145"/>
        <a:ext cx="979514" cy="1203709"/>
      </dsp:txXfrm>
    </dsp:sp>
    <dsp:sp modelId="{C7C3E6FD-D83F-4BDA-907E-B5EE041DA931}">
      <dsp:nvSpPr>
        <dsp:cNvPr id="0" name=""/>
        <dsp:cNvSpPr/>
      </dsp:nvSpPr>
      <dsp:spPr>
        <a:xfrm rot="5400000">
          <a:off x="3066871" y="902028"/>
          <a:ext cx="1047750" cy="5010287"/>
        </a:xfrm>
        <a:prstGeom prst="rect">
          <a:avLst/>
        </a:prstGeom>
        <a:solidFill>
          <a:schemeClr val="accent3">
            <a:tint val="40000"/>
            <a:alpha val="90000"/>
            <a:hueOff val="10716854"/>
            <a:satOff val="-13793"/>
            <a:lumOff val="-107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10716854"/>
              <a:satOff val="-13793"/>
              <a:lumOff val="-107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2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The role of e-commerce</a:t>
          </a:r>
          <a:endParaRPr lang="en-US" sz="32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1085603" y="2883296"/>
        <a:ext cx="5010287" cy="1047750"/>
      </dsp:txXfrm>
    </dsp:sp>
    <dsp:sp modelId="{F5034101-5B7D-4FE7-B47A-5A48CF39606B}">
      <dsp:nvSpPr>
        <dsp:cNvPr id="0" name=""/>
        <dsp:cNvSpPr/>
      </dsp:nvSpPr>
      <dsp:spPr>
        <a:xfrm>
          <a:off x="109" y="2752328"/>
          <a:ext cx="1085492" cy="1309687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400" kern="1200" smtClean="0"/>
            <a:t>3</a:t>
          </a:r>
          <a:endParaRPr lang="en-US" sz="4400" kern="1200" dirty="0"/>
        </a:p>
      </dsp:txBody>
      <dsp:txXfrm>
        <a:off x="53098" y="2805317"/>
        <a:ext cx="979514" cy="12037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3FDC75-7F73-4A4A-A77C-09AADF00E0EA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9226BF-1F13-42D3-80DC-373E7ADD1EB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60143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AEF76B-3757-4A0B-AF93-28494465C1DD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693FD4-8F83-4EF7-AC3F-0DC0388986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4523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This template can be used as a starter file for presenting training materials in a group setting.</a:t>
            </a:r>
          </a:p>
          <a:p>
            <a:endParaRPr lang="en-US" dirty="0" smtClean="0"/>
          </a:p>
          <a:p>
            <a:pPr lvl="0"/>
            <a:r>
              <a:rPr lang="en-US" sz="1200" b="1" dirty="0" smtClean="0"/>
              <a:t>Sections</a:t>
            </a:r>
            <a:endParaRPr lang="en-US" sz="1200" b="0" dirty="0" smtClean="0"/>
          </a:p>
          <a:p>
            <a:pPr lvl="0"/>
            <a:r>
              <a:rPr lang="en-US" sz="1200" b="0" dirty="0" smtClean="0"/>
              <a:t>Right-click on a slide to add sections.</a:t>
            </a:r>
            <a:r>
              <a:rPr lang="en-US" sz="1200" b="0" baseline="0" dirty="0" smtClean="0"/>
              <a:t> Sections can help to organize your slides or facilitate collaboration between multiple authors.</a:t>
            </a:r>
            <a:endParaRPr lang="en-US" sz="1200" b="0" dirty="0" smtClean="0"/>
          </a:p>
          <a:p>
            <a:pPr lvl="0"/>
            <a:endParaRPr lang="en-US" sz="1200" b="1" dirty="0" smtClean="0"/>
          </a:p>
          <a:p>
            <a:pPr lvl="0"/>
            <a:r>
              <a:rPr lang="en-US" sz="1200" b="1" dirty="0" smtClean="0"/>
              <a:t>Notes</a:t>
            </a:r>
          </a:p>
          <a:p>
            <a:pPr lvl="0"/>
            <a:r>
              <a:rPr lang="en-US" sz="1200" dirty="0" smtClean="0"/>
              <a:t>Use the Notes section for delivery notes or to provide additional details for the audience.</a:t>
            </a:r>
            <a:r>
              <a:rPr lang="en-US" sz="1200" baseline="0" dirty="0" smtClean="0"/>
              <a:t> View these notes in Presentation View during your presentation. </a:t>
            </a:r>
          </a:p>
          <a:p>
            <a:pPr lvl="0">
              <a:buFontTx/>
              <a:buNone/>
            </a:pPr>
            <a:r>
              <a:rPr lang="en-US" sz="1200" dirty="0" smtClean="0"/>
              <a:t>Keep in mind the font size (important for accessibility, visibility, videotaping, and online production)</a:t>
            </a:r>
          </a:p>
          <a:p>
            <a:pPr lvl="0"/>
            <a:endParaRPr lang="en-US" sz="1200" dirty="0" smtClean="0"/>
          </a:p>
          <a:p>
            <a:pPr lvl="0">
              <a:buFontTx/>
              <a:buNone/>
            </a:pPr>
            <a:r>
              <a:rPr lang="en-US" sz="1200" b="1" dirty="0" smtClean="0"/>
              <a:t>Coordinated colors </a:t>
            </a:r>
          </a:p>
          <a:p>
            <a:pPr lvl="0">
              <a:buFontTx/>
              <a:buNone/>
            </a:pPr>
            <a:r>
              <a:rPr lang="en-US" sz="1200" dirty="0" smtClean="0"/>
              <a:t>Pay particular attention to the graphs, charts, and text boxes.</a:t>
            </a:r>
            <a:r>
              <a:rPr lang="en-US" sz="1200" baseline="0" dirty="0" smtClean="0"/>
              <a:t> </a:t>
            </a:r>
            <a:endParaRPr lang="en-US" sz="1200" dirty="0" smtClean="0"/>
          </a:p>
          <a:p>
            <a:pPr lvl="0"/>
            <a:r>
              <a:rPr lang="en-US" sz="1200" dirty="0" smtClean="0"/>
              <a:t>Consider that attendees will print in black and white or </a:t>
            </a:r>
            <a:r>
              <a:rPr lang="en-US" sz="1200" dirty="0" err="1" smtClean="0"/>
              <a:t>grayscale</a:t>
            </a:r>
            <a:r>
              <a:rPr lang="en-US" sz="1200" dirty="0" smtClean="0"/>
              <a:t>. Run a test print to make sure your colors work when printed in pure black and white and </a:t>
            </a:r>
            <a:r>
              <a:rPr lang="en-US" sz="1200" dirty="0" err="1" smtClean="0"/>
              <a:t>grayscale</a:t>
            </a:r>
            <a:r>
              <a:rPr lang="en-US" sz="1200" dirty="0" smtClean="0"/>
              <a:t>.</a:t>
            </a:r>
          </a:p>
          <a:p>
            <a:pPr lvl="0">
              <a:buFontTx/>
              <a:buNone/>
            </a:pPr>
            <a:endParaRPr lang="en-US" sz="1200" dirty="0" smtClean="0"/>
          </a:p>
          <a:p>
            <a:pPr lvl="0">
              <a:buFontTx/>
              <a:buNone/>
            </a:pPr>
            <a:r>
              <a:rPr lang="en-US" sz="1200" b="1" dirty="0" smtClean="0"/>
              <a:t>Graphics, tables, and graphs</a:t>
            </a:r>
          </a:p>
          <a:p>
            <a:pPr lvl="0"/>
            <a:r>
              <a:rPr lang="en-US" sz="1200" dirty="0" smtClean="0"/>
              <a:t>Keep it simple: If possible, use consistent, non-distracting styles and colors.</a:t>
            </a:r>
          </a:p>
          <a:p>
            <a:pPr lvl="0"/>
            <a:r>
              <a:rPr lang="en-US" sz="1200" dirty="0" smtClean="0"/>
              <a:t>Label all graphs and tables.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6EAC7D-5A89-47C2-8ABA-56C9C2DEF7A4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dirty="0" smtClean="0"/>
              <a:t>Give a brief overview of the presentation.</a:t>
            </a:r>
            <a:r>
              <a:rPr lang="en-US" baseline="0" dirty="0" smtClean="0"/>
              <a:t> D</a:t>
            </a:r>
            <a:r>
              <a:rPr lang="en-US" dirty="0" smtClean="0"/>
              <a:t>escribe the major focus of the presentation and why it is important.</a:t>
            </a:r>
          </a:p>
          <a:p>
            <a:pPr>
              <a:lnSpc>
                <a:spcPct val="80000"/>
              </a:lnSpc>
            </a:pPr>
            <a:r>
              <a:rPr lang="en-US" dirty="0" smtClean="0"/>
              <a:t>Introduce each of the major topics.</a:t>
            </a:r>
          </a:p>
          <a:p>
            <a:r>
              <a:rPr lang="en-US" dirty="0" smtClean="0"/>
              <a:t>To provide a road map for the audience, you</a:t>
            </a:r>
            <a:r>
              <a:rPr lang="en-US" baseline="0" dirty="0" smtClean="0"/>
              <a:t> can </a:t>
            </a:r>
            <a:r>
              <a:rPr lang="en-US" dirty="0" smtClean="0"/>
              <a:t>repeat this Overview slide throughout the presentation, highlighting the particular topic you will discuss next.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6EAC7D-5A89-47C2-8ABA-56C9C2DEF7A4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numCol="2" spcCol="182880">
            <a:noAutofit/>
          </a:bodyPr>
          <a:lstStyle/>
          <a:p>
            <a: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lang="en-US" sz="1200" dirty="0" smtClean="0"/>
              <a:t>This is another option</a:t>
            </a:r>
            <a:r>
              <a:rPr lang="en-US" sz="1200" baseline="0" dirty="0" smtClean="0"/>
              <a:t> for an Overview slide.</a:t>
            </a:r>
            <a:endParaRPr lang="en-US" sz="1200" dirty="0" smtClean="0"/>
          </a:p>
          <a:p>
            <a:pPr marL="228600" indent="-228600">
              <a:buFont typeface="+mj-lt"/>
              <a:buNone/>
            </a:pPr>
            <a:endParaRPr lang="en-US" sz="1200" dirty="0"/>
          </a:p>
        </p:txBody>
      </p:sp>
      <p:sp>
        <p:nvSpPr>
          <p:cNvPr id="5" name="Slide Image Placeholder 4"/>
          <p:cNvSpPr>
            <a:spLocks noGrp="1" noRot="1" noChangeAspect="1"/>
          </p:cNvSpPr>
          <p:nvPr>
            <p:ph type="sldImg"/>
          </p:nvPr>
        </p:nvSpPr>
        <p:spPr>
          <a:xfrm>
            <a:off x="539750" y="503238"/>
            <a:ext cx="3143250" cy="2359025"/>
          </a:xfr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b="1" dirty="0" smtClean="0"/>
              <a:t>Electronic commerce</a:t>
            </a:r>
            <a:r>
              <a:rPr lang="en-US" altLang="en-US" dirty="0" smtClean="0"/>
              <a:t> (</a:t>
            </a:r>
            <a:r>
              <a:rPr lang="en-US" altLang="en-US" b="1" dirty="0" smtClean="0"/>
              <a:t>e-commerce, EC</a:t>
            </a:r>
            <a:r>
              <a:rPr lang="en-US" altLang="en-US" dirty="0" smtClean="0"/>
              <a:t>) d</a:t>
            </a: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3D1A3B9-BB49-4FC2-B273-90373F29E385}" type="slidenum">
              <a:rPr lang="en-US" altLang="en-US"/>
              <a:pPr eaLnBrk="1" hangingPunct="1"/>
              <a:t>6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F3856-EA90-4324-8FD8-3CBB33036745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234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4213"/>
            <a:ext cx="4572000" cy="3429000"/>
          </a:xfrm>
        </p:spPr>
      </p:sp>
      <p:sp>
        <p:nvSpPr>
          <p:cNvPr id="2344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300" y="4343705"/>
            <a:ext cx="5104466" cy="3887113"/>
          </a:xfrm>
        </p:spPr>
        <p:txBody>
          <a:bodyPr lIns="91218" tIns="45609" rIns="91218" bIns="45609"/>
          <a:lstStyle/>
          <a:p>
            <a:pPr marL="108939" indent="-108939">
              <a:buFontTx/>
              <a:buChar char="•"/>
            </a:pPr>
            <a:r>
              <a:rPr lang="en-US" altLang="en-US" dirty="0"/>
              <a:t>This is our definition. Yours may be just as valid.</a:t>
            </a:r>
          </a:p>
          <a:p>
            <a:pPr marL="108939" indent="-108939">
              <a:buFontTx/>
              <a:buChar char="•"/>
            </a:pPr>
            <a:endParaRPr lang="en-US" altLang="en-US" u="sng" dirty="0"/>
          </a:p>
          <a:p>
            <a:pPr marL="108939" indent="-108939">
              <a:buFontTx/>
              <a:buChar char="•"/>
            </a:pPr>
            <a:r>
              <a:rPr lang="en-US" altLang="en-US" u="sng" dirty="0"/>
              <a:t>e-Commerce</a:t>
            </a:r>
            <a:r>
              <a:rPr lang="en-US" altLang="en-US" dirty="0"/>
              <a:t> is largely what you see in the press: transactions using open networks. Often also concentrated on consumer commerce over the world wide web.</a:t>
            </a:r>
          </a:p>
          <a:p>
            <a:pPr marL="108939" indent="-108939">
              <a:buFontTx/>
              <a:buChar char="•"/>
            </a:pPr>
            <a:endParaRPr lang="en-US" altLang="en-US" u="sng" dirty="0"/>
          </a:p>
          <a:p>
            <a:pPr marL="108939" indent="-108939">
              <a:buFontTx/>
              <a:buChar char="•"/>
            </a:pPr>
            <a:r>
              <a:rPr lang="en-US" altLang="en-US" u="sng" dirty="0"/>
              <a:t>e-Business</a:t>
            </a:r>
            <a:r>
              <a:rPr lang="en-US" altLang="en-US" dirty="0"/>
              <a:t> is the use of information networks to gain </a:t>
            </a:r>
            <a:r>
              <a:rPr lang="en-US" altLang="en-US" i="1" dirty="0"/>
              <a:t>competitive advantage</a:t>
            </a:r>
          </a:p>
          <a:p>
            <a:pPr marL="544697" lvl="1" indent="-108939">
              <a:buFontTx/>
              <a:buChar char="•"/>
            </a:pPr>
            <a:r>
              <a:rPr lang="en-US" altLang="en-US" dirty="0"/>
              <a:t>Universal connectivity between enterprises and value chains</a:t>
            </a:r>
          </a:p>
          <a:p>
            <a:pPr marL="544697" lvl="1" indent="-108939">
              <a:buFontTx/>
              <a:buChar char="•"/>
            </a:pPr>
            <a:r>
              <a:rPr lang="en-US" altLang="en-US" dirty="0"/>
              <a:t>Process enhancement</a:t>
            </a:r>
          </a:p>
          <a:p>
            <a:pPr marL="544697" lvl="1" indent="-108939">
              <a:buFontTx/>
              <a:buChar char="•"/>
            </a:pPr>
            <a:r>
              <a:rPr lang="en-US" altLang="en-US" dirty="0"/>
              <a:t>Innovative business models</a:t>
            </a:r>
          </a:p>
          <a:p>
            <a:pPr marL="544697" lvl="1" indent="-108939">
              <a:buFontTx/>
              <a:buChar char="•"/>
            </a:pPr>
            <a:endParaRPr lang="en-US" altLang="en-US" dirty="0"/>
          </a:p>
          <a:p>
            <a:pPr marL="108939" indent="-108939">
              <a:buFontTx/>
              <a:buChar char="•"/>
            </a:pPr>
            <a:r>
              <a:rPr lang="nl-NL" altLang="en-US" dirty="0"/>
              <a:t>e-Business is different than e-commerce - e-business is about blowing up your business model - much broader than selling books on the Internet</a:t>
            </a:r>
          </a:p>
          <a:p>
            <a:pPr marL="108939" indent="-108939"/>
            <a:endParaRPr lang="en-US" alt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Summarize presentation content by restating the important points from the lessons.</a:t>
            </a:r>
          </a:p>
          <a:p>
            <a:r>
              <a:rPr lang="en-US" dirty="0" smtClean="0"/>
              <a:t>What do you want the audience to remember when they leave your presentation?</a:t>
            </a:r>
          </a:p>
          <a:p>
            <a:endParaRPr lang="en-US" dirty="0" smtClean="0"/>
          </a:p>
          <a:p>
            <a:r>
              <a:rPr lang="en-US" dirty="0" smtClean="0"/>
              <a:t>Save your presentation to a video for easy distribution (To create a video, click the File tab, and then click Share.  Under File Types, click Create a Video.)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6EAC7D-5A89-47C2-8ABA-56C9C2DEF7A4}" type="slidenum">
              <a:rPr lang="en-US" smtClean="0"/>
              <a:pPr/>
              <a:t>12</a:t>
            </a:fld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3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dirty="0" smtClean="0"/>
              <a:t>Microsoft </a:t>
            </a:r>
            <a:r>
              <a:rPr lang="en-US" b="1" dirty="0" smtClean="0"/>
              <a:t>Engineering Excellence</a:t>
            </a:r>
            <a:endParaRPr lang="en-US" dirty="0" smtClean="0"/>
          </a:p>
        </p:txBody>
      </p:sp>
      <p:sp>
        <p:nvSpPr>
          <p:cNvPr id="40963" name="Rectangle 25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dirty="0" smtClean="0"/>
              <a:t>Microsoft Confidential</a:t>
            </a:r>
          </a:p>
        </p:txBody>
      </p:sp>
      <p:sp>
        <p:nvSpPr>
          <p:cNvPr id="40964" name="Rectangle 26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5CEDE57-F8FE-4B43-B511-2E9F76624F74}" type="slidenum">
              <a:rPr lang="en-US" smtClean="0"/>
              <a:pPr/>
              <a:t>13</a:t>
            </a:fld>
            <a:endParaRPr lang="en-US" dirty="0" smtClean="0"/>
          </a:p>
        </p:txBody>
      </p:sp>
      <p:sp>
        <p:nvSpPr>
          <p:cNvPr id="4096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7288" y="449263"/>
            <a:ext cx="4541837" cy="3408362"/>
          </a:xfrm>
          <a:ln/>
        </p:spPr>
      </p:sp>
      <p:sp>
        <p:nvSpPr>
          <p:cNvPr id="4096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7492" y="4139472"/>
            <a:ext cx="6261652" cy="4593861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3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dirty="0" smtClean="0"/>
              <a:t>Microsoft </a:t>
            </a:r>
            <a:r>
              <a:rPr lang="en-US" b="1" dirty="0" smtClean="0"/>
              <a:t>Engineering Excellence</a:t>
            </a:r>
            <a:endParaRPr lang="en-US" dirty="0" smtClean="0"/>
          </a:p>
        </p:txBody>
      </p:sp>
      <p:sp>
        <p:nvSpPr>
          <p:cNvPr id="41987" name="Rectangle 25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dirty="0" smtClean="0"/>
              <a:t>Microsoft Confidential</a:t>
            </a:r>
          </a:p>
        </p:txBody>
      </p:sp>
      <p:sp>
        <p:nvSpPr>
          <p:cNvPr id="41988" name="Rectangle 26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2B44A5F-6CE4-493C-A0D7-6834FF76660C}" type="slidenum">
              <a:rPr lang="en-US" smtClean="0"/>
              <a:pPr/>
              <a:t>15</a:t>
            </a:fld>
            <a:endParaRPr lang="en-US" dirty="0" smtClean="0"/>
          </a:p>
        </p:txBody>
      </p:sp>
      <p:sp>
        <p:nvSpPr>
          <p:cNvPr id="419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450850"/>
            <a:ext cx="4572000" cy="3429000"/>
          </a:xfrm>
          <a:ln/>
        </p:spPr>
      </p:sp>
      <p:sp>
        <p:nvSpPr>
          <p:cNvPr id="4199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7492" y="4130104"/>
            <a:ext cx="6261652" cy="455482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43" y="0"/>
            <a:ext cx="9100457" cy="68797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590800" y="2286000"/>
            <a:ext cx="6180224" cy="1470025"/>
          </a:xfrm>
        </p:spPr>
        <p:txBody>
          <a:bodyPr anchor="t"/>
          <a:lstStyle>
            <a:lvl1pPr algn="r">
              <a:defRPr b="1" cap="small" baseline="0">
                <a:solidFill>
                  <a:srgbClr val="003300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400" y="4038600"/>
            <a:ext cx="4772528" cy="990600"/>
          </a:xfrm>
        </p:spPr>
        <p:txBody>
          <a:bodyPr>
            <a:normAutofit/>
          </a:bodyPr>
          <a:lstStyle>
            <a:lvl1pPr marL="0" indent="0" algn="r">
              <a:buNone/>
              <a:defRPr sz="2000" b="0">
                <a:solidFill>
                  <a:schemeClr val="tx1"/>
                </a:solidFill>
                <a:latin typeface="Georgia" pitchFamily="18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251"/>
            <a:ext cx="3721618" cy="6858000"/>
          </a:xfrm>
          <a:prstGeom prst="rect">
            <a:avLst/>
          </a:prstGeom>
        </p:spPr>
      </p:pic>
      <p:sp>
        <p:nvSpPr>
          <p:cNvPr id="10" name="Picture Placeholder 9"/>
          <p:cNvSpPr>
            <a:spLocks noGrp="1"/>
          </p:cNvSpPr>
          <p:nvPr>
            <p:ph type="pic" sz="quarter" idx="13" hasCustomPrompt="1"/>
          </p:nvPr>
        </p:nvSpPr>
        <p:spPr>
          <a:xfrm>
            <a:off x="6858000" y="5105400"/>
            <a:ext cx="1828800" cy="990600"/>
          </a:xfrm>
        </p:spPr>
        <p:txBody>
          <a:bodyPr>
            <a:normAutofit/>
          </a:bodyPr>
          <a:lstStyle>
            <a:lvl1pPr marL="0" indent="0" algn="ctr">
              <a:buNone/>
              <a:defRPr sz="2000" baseline="0"/>
            </a:lvl1pPr>
          </a:lstStyle>
          <a:p>
            <a:r>
              <a:rPr lang="en-US" dirty="0" smtClean="0"/>
              <a:t>Company Logo</a:t>
            </a:r>
            <a:endParaRPr lang="en-US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43" y="0"/>
            <a:ext cx="9100457" cy="687977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161049" y="-3176815"/>
            <a:ext cx="2819400" cy="917303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0" y="3048000"/>
            <a:ext cx="4343400" cy="1362075"/>
          </a:xfrm>
        </p:spPr>
        <p:txBody>
          <a:bodyPr anchor="b" anchorCtr="0"/>
          <a:lstStyle>
            <a:lvl1pPr algn="l">
              <a:defRPr sz="4000" b="1" cap="small" baseline="0">
                <a:solidFill>
                  <a:srgbClr val="003300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3" hasCustomPrompt="1"/>
          </p:nvPr>
        </p:nvSpPr>
        <p:spPr>
          <a:xfrm>
            <a:off x="6781800" y="5334000"/>
            <a:ext cx="2133600" cy="9906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 smtClean="0"/>
              <a:t>Company Logo</a:t>
            </a:r>
            <a:endParaRPr lang="en-US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2000" y="269632"/>
            <a:ext cx="8077200" cy="1143000"/>
          </a:xfrm>
        </p:spPr>
        <p:txBody>
          <a:bodyPr anchor="ctr" anchorCtr="0"/>
          <a:lstStyle>
            <a:lvl1pPr algn="l">
              <a:defRPr lang="en-US" dirty="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96413"/>
            <a:ext cx="8077200" cy="4297363"/>
          </a:xfrm>
        </p:spPr>
        <p:txBody>
          <a:bodyPr>
            <a:normAutofit/>
          </a:bodyPr>
          <a:lstStyle>
            <a:lvl1pPr>
              <a:defRPr sz="3200">
                <a:latin typeface="+mn-lt"/>
              </a:defRPr>
            </a:lvl1pPr>
            <a:lvl2pPr>
              <a:defRPr sz="2800">
                <a:latin typeface="+mn-lt"/>
              </a:defRPr>
            </a:lvl2pPr>
            <a:lvl3pPr>
              <a:defRPr sz="2400">
                <a:latin typeface="+mn-lt"/>
              </a:defRPr>
            </a:lvl3pPr>
            <a:lvl4pPr>
              <a:defRPr sz="2400">
                <a:latin typeface="+mn-lt"/>
              </a:defRPr>
            </a:lvl4pPr>
            <a:lvl5pPr>
              <a:defRPr sz="2400">
                <a:latin typeface="+mn-l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05600" y="6356350"/>
            <a:ext cx="2133600" cy="365125"/>
          </a:xfrm>
        </p:spPr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736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736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36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274638"/>
            <a:ext cx="5867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ackground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43" y="0"/>
            <a:ext cx="9100457" cy="6879771"/>
          </a:xfrm>
          <a:prstGeom prst="rect">
            <a:avLst/>
          </a:prstGeom>
        </p:spPr>
      </p:pic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762000" y="6356350"/>
            <a:ext cx="2133600" cy="365125"/>
          </a:xfrm>
        </p:spPr>
        <p:txBody>
          <a:bodyPr/>
          <a:lstStyle/>
          <a:p>
            <a:fld id="{757B281C-5159-4971-8228-52B9A72E9ED2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352800" y="6356350"/>
            <a:ext cx="28956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05600" y="6356350"/>
            <a:ext cx="2133600" cy="365125"/>
          </a:xfrm>
        </p:spPr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43" y="0"/>
            <a:ext cx="9100457" cy="6879771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274638"/>
            <a:ext cx="80772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600200"/>
            <a:ext cx="80772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B281C-5159-4971-8228-52B9A72E9ED2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528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056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52400" y="-109183"/>
            <a:ext cx="818707" cy="7083189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3" r:id="rId5"/>
    <p:sldLayoutId id="2147483656" r:id="rId6"/>
    <p:sldLayoutId id="2147483657" r:id="rId7"/>
    <p:sldLayoutId id="2147483658" r:id="rId8"/>
    <p:sldLayoutId id="2147483659" r:id="rId9"/>
    <p:sldLayoutId id="2147483654" r:id="rId10"/>
    <p:sldLayoutId id="2147483655" r:id="rId11"/>
    <p:sldLayoutId id="2147483663" r:id="rId12"/>
  </p:sldLayoutIdLst>
  <p:transition spd="slow">
    <p:wipe dir="d"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lang="en-US" sz="4400" kern="1200" dirty="0" smtClean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tags" Target="../tags/tag6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0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tags" Target="../tags/tag9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4" Type="http://schemas.openxmlformats.org/officeDocument/2006/relationships/notesSlide" Target="../notesSlides/notesSlide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4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43608" y="2060848"/>
            <a:ext cx="7799424" cy="1470025"/>
          </a:xfrm>
        </p:spPr>
        <p:txBody>
          <a:bodyPr>
            <a:noAutofit/>
          </a:bodyPr>
          <a:lstStyle/>
          <a:p>
            <a:pPr algn="ctr"/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role of E-Commerce in managing the challenges of Globalisation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3962400" y="3861048"/>
            <a:ext cx="4772528" cy="1368152"/>
          </a:xfrm>
        </p:spPr>
        <p:txBody>
          <a:bodyPr>
            <a:noAutofit/>
          </a:bodyPr>
          <a:lstStyle/>
          <a:p>
            <a:endParaRPr lang="en-US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  <a:p>
            <a:r>
              <a:rPr lang="en-US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Dr Irina Neaga</a:t>
            </a:r>
            <a:endParaRPr lang="en-US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custDataLst>
      <p:tags r:id="rId1"/>
    </p:custData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Learning Outcomes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83568" y="1556792"/>
            <a:ext cx="8064896" cy="465740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800" dirty="0" smtClean="0"/>
              <a:t>Understand the definitions,  </a:t>
            </a:r>
            <a:r>
              <a:rPr lang="en-US" altLang="en-US" sz="2800" dirty="0"/>
              <a:t>scope </a:t>
            </a:r>
            <a:r>
              <a:rPr lang="en-US" altLang="en-US" sz="2800" dirty="0" smtClean="0"/>
              <a:t>and differences between e-business </a:t>
            </a:r>
            <a:r>
              <a:rPr lang="en-US" altLang="en-US" sz="2800" dirty="0"/>
              <a:t>and </a:t>
            </a:r>
            <a:r>
              <a:rPr lang="en-US" altLang="en-US" sz="2800" dirty="0" smtClean="0"/>
              <a:t>e-commerce; </a:t>
            </a:r>
            <a:endParaRPr lang="en-US" altLang="en-US" sz="2800" dirty="0"/>
          </a:p>
          <a:p>
            <a:pPr>
              <a:lnSpc>
                <a:spcPct val="90000"/>
              </a:lnSpc>
            </a:pPr>
            <a:r>
              <a:rPr lang="en-US" altLang="en-US" sz="2800" dirty="0"/>
              <a:t>Define and discuss the role of e-commerce in the global economy using </a:t>
            </a:r>
            <a:r>
              <a:rPr lang="en-US" altLang="en-US" sz="2800" dirty="0" smtClean="0"/>
              <a:t>examples;</a:t>
            </a:r>
            <a:endParaRPr lang="en-US" altLang="en-US" sz="2800" dirty="0"/>
          </a:p>
          <a:p>
            <a:pPr>
              <a:lnSpc>
                <a:spcPct val="90000"/>
              </a:lnSpc>
            </a:pPr>
            <a:r>
              <a:rPr lang="en-US" altLang="en-US" sz="2800" dirty="0" smtClean="0"/>
              <a:t>Articulate the benefits of adopting e-business </a:t>
            </a:r>
            <a:r>
              <a:rPr lang="en-US" altLang="en-US" sz="2800" dirty="0"/>
              <a:t>and </a:t>
            </a:r>
            <a:r>
              <a:rPr lang="en-US" altLang="en-US" sz="2800" dirty="0" smtClean="0"/>
              <a:t>e-commerce;</a:t>
            </a:r>
          </a:p>
          <a:p>
            <a:pPr>
              <a:lnSpc>
                <a:spcPct val="90000"/>
              </a:lnSpc>
            </a:pPr>
            <a:r>
              <a:rPr lang="en-US" altLang="en-US" sz="2800" dirty="0" smtClean="0"/>
              <a:t>Understand the reasons </a:t>
            </a:r>
            <a:r>
              <a:rPr lang="en-US" altLang="en-US" sz="2800" dirty="0"/>
              <a:t>for adoption of e-commerce </a:t>
            </a:r>
            <a:r>
              <a:rPr lang="en-US" altLang="en-US" sz="2800" dirty="0" smtClean="0"/>
              <a:t>[and e-business] </a:t>
            </a:r>
            <a:r>
              <a:rPr lang="en-US" altLang="en-US" sz="2800" dirty="0"/>
              <a:t>and barriers that may restrict </a:t>
            </a:r>
            <a:r>
              <a:rPr lang="en-US" altLang="en-US" sz="2800" dirty="0" smtClean="0"/>
              <a:t>adoption;</a:t>
            </a:r>
          </a:p>
          <a:p>
            <a:endParaRPr lang="en-US" dirty="0" smtClean="0"/>
          </a:p>
        </p:txBody>
      </p:sp>
    </p:spTree>
    <p:custDataLst>
      <p:tags r:id="rId1"/>
    </p:custData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72200" y="2060848"/>
            <a:ext cx="1800200" cy="172819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0753331" flipH="1">
            <a:off x="-490271" y="-1441699"/>
            <a:ext cx="2895600" cy="686108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404664"/>
            <a:ext cx="6134751" cy="936104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groups please discuss</a:t>
            </a:r>
          </a:p>
        </p:txBody>
      </p:sp>
      <p:sp>
        <p:nvSpPr>
          <p:cNvPr id="6" name="Content Placeholder 5"/>
          <p:cNvSpPr txBox="1">
            <a:spLocks/>
          </p:cNvSpPr>
          <p:nvPr/>
        </p:nvSpPr>
        <p:spPr>
          <a:xfrm>
            <a:off x="1043608" y="1628800"/>
            <a:ext cx="7200800" cy="455300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200" dirty="0" smtClean="0"/>
              <a:t>	</a:t>
            </a:r>
            <a:r>
              <a:rPr lang="en-GB" sz="3200" i="1" dirty="0" smtClean="0"/>
              <a:t>In your views</a:t>
            </a:r>
            <a:r>
              <a:rPr lang="en-GB" sz="3200" dirty="0" smtClean="0"/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What is e-business?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What is e-commerce?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What are the relations between them and their specific aspects?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2773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683568" y="6442200"/>
            <a:ext cx="82423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1800" dirty="0" smtClean="0">
                <a:latin typeface="Arial" charset="0"/>
              </a:rPr>
              <a:t>Comparative definitions  and </a:t>
            </a:r>
            <a:r>
              <a:rPr lang="en-US" altLang="en-US" sz="1800" dirty="0">
                <a:latin typeface="Arial" charset="0"/>
              </a:rPr>
              <a:t>relationship between e-commerce and e-business</a:t>
            </a:r>
            <a:endParaRPr lang="en-GB" altLang="en-US" sz="800" dirty="0">
              <a:latin typeface="Arial" charset="0"/>
            </a:endParaRPr>
          </a:p>
        </p:txBody>
      </p:sp>
      <p:pic>
        <p:nvPicPr>
          <p:cNvPr id="12291" name="Picture 3" descr="C01NF00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33575"/>
            <a:ext cx="8242300" cy="550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-38100"/>
            <a:ext cx="8077200" cy="1143000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approach do you support and why?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2064772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544332632"/>
              </p:ext>
            </p:extLst>
          </p:nvPr>
        </p:nvGraphicFramePr>
        <p:xfrm>
          <a:off x="1619672" y="134076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8077200" cy="1143000"/>
          </a:xfrm>
        </p:spPr>
        <p:txBody>
          <a:bodyPr>
            <a:normAutofit/>
          </a:bodyPr>
          <a:lstStyle/>
          <a:p>
            <a:r>
              <a:rPr 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 Overview </a:t>
            </a:r>
            <a:endPara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7056313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E429971-BC57-430F-BB25-C0574E5E39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7E429971-BC57-430F-BB25-C0574E5E39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54B1729-BC98-42C1-9C6C-D65DCBA435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graphicEl>
                                              <a:dgm id="{D54B1729-BC98-42C1-9C6C-D65DCBA435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04276DC-EE64-470A-B8BC-09067B8045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graphicEl>
                                              <a:dgm id="{C04276DC-EE64-470A-B8BC-09067B8045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37A5355-225B-4C6F-AED7-6C620F99EE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graphicEl>
                                              <a:dgm id="{B37A5355-225B-4C6F-AED7-6C620F99EE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5034101-5B7D-4FE7-B47A-5A48CF3960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graphicEl>
                                              <a:dgm id="{F5034101-5B7D-4FE7-B47A-5A48CF3960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7C3E6FD-D83F-4BDA-907E-B5EE041DA9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graphicEl>
                                              <a:dgm id="{C7C3E6FD-D83F-4BDA-907E-B5EE041DA9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755576" y="116632"/>
            <a:ext cx="8077200" cy="864096"/>
          </a:xfrm>
        </p:spPr>
        <p:txBody>
          <a:bodyPr>
            <a:normAutofit/>
          </a:bodyPr>
          <a:lstStyle/>
          <a:p>
            <a:r>
              <a:rPr lang="en-US" alt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Definitions, and concepts 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827584" y="1124744"/>
            <a:ext cx="7772400" cy="5400600"/>
          </a:xfrm>
        </p:spPr>
        <p:txBody>
          <a:bodyPr>
            <a:normAutofit lnSpcReduction="10000"/>
          </a:bodyPr>
          <a:lstStyle/>
          <a:p>
            <a:r>
              <a:rPr lang="en-GB" sz="2600" b="1" dirty="0" smtClean="0"/>
              <a:t>E-commerce (EC)</a:t>
            </a:r>
            <a:r>
              <a:rPr lang="en-GB" sz="2600" dirty="0" smtClean="0"/>
              <a:t> is </a:t>
            </a:r>
            <a:r>
              <a:rPr lang="en-GB" sz="2600" dirty="0"/>
              <a:t>described as an area of </a:t>
            </a:r>
            <a:r>
              <a:rPr lang="en-GB" sz="2600" dirty="0" smtClean="0"/>
              <a:t>commercial activity covering economic activities that </a:t>
            </a:r>
            <a:r>
              <a:rPr lang="en-GB" sz="2600" dirty="0"/>
              <a:t>partially or </a:t>
            </a:r>
            <a:r>
              <a:rPr lang="en-GB" sz="2600" dirty="0" smtClean="0"/>
              <a:t>totally, </a:t>
            </a:r>
            <a:r>
              <a:rPr lang="en-GB" sz="2600" dirty="0"/>
              <a:t>takes </a:t>
            </a:r>
            <a:r>
              <a:rPr lang="en-GB" sz="2600" dirty="0" smtClean="0"/>
              <a:t>place by </a:t>
            </a:r>
            <a:r>
              <a:rPr lang="en-GB" sz="2600" dirty="0"/>
              <a:t>electronic, </a:t>
            </a:r>
            <a:r>
              <a:rPr lang="en-GB" sz="2600" dirty="0" smtClean="0"/>
              <a:t>and interactive </a:t>
            </a:r>
            <a:r>
              <a:rPr lang="en-GB" sz="2600" dirty="0"/>
              <a:t>network data exchange.</a:t>
            </a:r>
            <a:endParaRPr lang="en-US" altLang="en-US" sz="2600" b="1" dirty="0" smtClean="0"/>
          </a:p>
          <a:p>
            <a:r>
              <a:rPr lang="en-US" altLang="en-US" sz="2600" b="1" dirty="0" smtClean="0"/>
              <a:t>E-commerce</a:t>
            </a:r>
            <a:r>
              <a:rPr lang="en-US" altLang="en-US" sz="2600" dirty="0" smtClean="0"/>
              <a:t> includes the activities related buying</a:t>
            </a:r>
            <a:r>
              <a:rPr lang="en-US" altLang="en-US" sz="2600" dirty="0"/>
              <a:t>, selling, transferring or </a:t>
            </a:r>
            <a:r>
              <a:rPr lang="en-US" altLang="en-US" sz="2600" dirty="0" smtClean="0"/>
              <a:t>exchanging </a:t>
            </a:r>
            <a:r>
              <a:rPr lang="en-US" altLang="en-US" sz="2600" dirty="0"/>
              <a:t>of products, services or information </a:t>
            </a:r>
            <a:r>
              <a:rPr lang="en-US" altLang="en-US" sz="2600" dirty="0" smtClean="0"/>
              <a:t>using </a:t>
            </a:r>
            <a:r>
              <a:rPr lang="en-US" altLang="en-US" sz="2600" dirty="0"/>
              <a:t>computer networks, including the </a:t>
            </a:r>
            <a:r>
              <a:rPr lang="en-US" altLang="en-US" sz="2600" dirty="0" smtClean="0"/>
              <a:t>Internet and cloud computing services</a:t>
            </a:r>
            <a:endParaRPr lang="en-US" altLang="en-US" sz="2600" dirty="0"/>
          </a:p>
          <a:p>
            <a:r>
              <a:rPr lang="en-US" altLang="en-US" sz="2600" b="1" dirty="0" smtClean="0"/>
              <a:t> </a:t>
            </a:r>
            <a:r>
              <a:rPr lang="en-US" altLang="en-US" sz="2600" b="1" dirty="0"/>
              <a:t>E-business</a:t>
            </a:r>
            <a:r>
              <a:rPr lang="en-US" altLang="en-US" sz="2600" dirty="0"/>
              <a:t> is a broader </a:t>
            </a:r>
            <a:r>
              <a:rPr lang="en-US" altLang="en-US" sz="2600" dirty="0" smtClean="0"/>
              <a:t>concept than </a:t>
            </a:r>
            <a:r>
              <a:rPr lang="en-US" altLang="en-US" sz="2600" dirty="0"/>
              <a:t>EC, including buying and selling of goods and services, </a:t>
            </a:r>
            <a:r>
              <a:rPr lang="en-US" altLang="en-US" sz="2600" dirty="0" smtClean="0"/>
              <a:t>and </a:t>
            </a:r>
            <a:r>
              <a:rPr lang="en-US" altLang="en-US" sz="2600" dirty="0"/>
              <a:t>also servicing customers, </a:t>
            </a:r>
            <a:r>
              <a:rPr lang="en-US" altLang="en-US" sz="2600" dirty="0" smtClean="0"/>
              <a:t>collaborating and negotiating, and conducting complex electronic transactions including banking, logistics as well as e-learning activities, e-government</a:t>
            </a:r>
          </a:p>
          <a:p>
            <a:endParaRPr lang="en-US" altLang="en-US" sz="2600" dirty="0" smtClean="0"/>
          </a:p>
          <a:p>
            <a:endParaRPr lang="en-US" altLang="en-US" sz="3600" dirty="0"/>
          </a:p>
          <a:p>
            <a:endParaRPr lang="en-US" altLang="en-US" sz="3600" dirty="0"/>
          </a:p>
          <a:p>
            <a:pPr marL="0" indent="0">
              <a:buFont typeface="Wingdings" pitchFamily="2" charset="2"/>
              <a:buNone/>
            </a:pPr>
            <a:endParaRPr lang="en-US" altLang="en-US" sz="3600" b="1" dirty="0" smtClean="0">
              <a:solidFill>
                <a:srgbClr val="0000FF"/>
              </a:solidFill>
            </a:endParaRPr>
          </a:p>
          <a:p>
            <a:pPr marL="0" indent="0">
              <a:buFont typeface="Wingdings" pitchFamily="2" charset="2"/>
              <a:buNone/>
            </a:pPr>
            <a:endParaRPr lang="en-US" altLang="en-US" sz="3600" b="1" dirty="0" smtClean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43643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323850" y="5848350"/>
            <a:ext cx="8534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1800" dirty="0" smtClean="0">
                <a:latin typeface="Arial" charset="0"/>
              </a:rPr>
              <a:t>Summary </a:t>
            </a:r>
            <a:r>
              <a:rPr lang="en-US" altLang="en-US" sz="1800" dirty="0">
                <a:latin typeface="Arial" charset="0"/>
              </a:rPr>
              <a:t>and examples of transaction alternatives between businesses, consumers and governmental organizations</a:t>
            </a:r>
            <a:endParaRPr lang="en-GB" altLang="en-US" sz="800" dirty="0">
              <a:latin typeface="Arial" charset="0"/>
            </a:endParaRPr>
          </a:p>
        </p:txBody>
      </p:sp>
      <p:pic>
        <p:nvPicPr>
          <p:cNvPr id="10243" name="Picture 3" descr="C01NF00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4" y="260648"/>
            <a:ext cx="8397875" cy="5454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388932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Trends emerging from </a:t>
            </a:r>
            <a:r>
              <a:rPr lang="en-US" altLang="en-US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globalisation</a:t>
            </a:r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US" b="1" dirty="0" smtClean="0"/>
              <a:t>Global</a:t>
            </a:r>
            <a:r>
              <a:rPr lang="en-US" dirty="0" smtClean="0"/>
              <a:t> competition: Competitors, partners and customers from around the world</a:t>
            </a:r>
          </a:p>
          <a:p>
            <a:pPr>
              <a:lnSpc>
                <a:spcPct val="90000"/>
              </a:lnSpc>
              <a:defRPr/>
            </a:pPr>
            <a:r>
              <a:rPr lang="en-US" b="1" dirty="0" smtClean="0"/>
              <a:t>Global</a:t>
            </a:r>
            <a:r>
              <a:rPr lang="en-US" dirty="0" smtClean="0"/>
              <a:t> sourcing / </a:t>
            </a:r>
            <a:r>
              <a:rPr lang="en-US" dirty="0" err="1" smtClean="0"/>
              <a:t>outsoucing</a:t>
            </a:r>
            <a:endParaRPr lang="en-US" dirty="0" smtClean="0"/>
          </a:p>
          <a:p>
            <a:pPr>
              <a:lnSpc>
                <a:spcPct val="90000"/>
              </a:lnSpc>
              <a:defRPr/>
            </a:pPr>
            <a:r>
              <a:rPr lang="en-US" b="1" dirty="0" smtClean="0"/>
              <a:t>Global</a:t>
            </a:r>
            <a:r>
              <a:rPr lang="en-US" dirty="0" smtClean="0"/>
              <a:t> value chains resulting in increasing complexity and competition</a:t>
            </a:r>
          </a:p>
          <a:p>
            <a:pPr>
              <a:lnSpc>
                <a:spcPct val="90000"/>
              </a:lnSpc>
              <a:defRPr/>
            </a:pPr>
            <a:r>
              <a:rPr lang="en-US" b="1" dirty="0" smtClean="0"/>
              <a:t>Global</a:t>
            </a:r>
            <a:r>
              <a:rPr lang="en-US" dirty="0" smtClean="0"/>
              <a:t> access to knowledge and new technologies</a:t>
            </a:r>
          </a:p>
          <a:p>
            <a:pPr>
              <a:lnSpc>
                <a:spcPct val="90000"/>
              </a:lnSpc>
              <a:defRPr/>
            </a:pPr>
            <a:r>
              <a:rPr lang="en-US" dirty="0" smtClean="0"/>
              <a:t>High level of customer awareness and expectation</a:t>
            </a:r>
          </a:p>
          <a:p>
            <a:pPr>
              <a:lnSpc>
                <a:spcPct val="90000"/>
              </a:lnSpc>
              <a:defRPr/>
            </a:pPr>
            <a:r>
              <a:rPr lang="en-US" dirty="0" smtClean="0"/>
              <a:t>Rapid technological change</a:t>
            </a:r>
          </a:p>
          <a:p>
            <a:pPr>
              <a:lnSpc>
                <a:spcPct val="90000"/>
              </a:lnSpc>
              <a:defRPr/>
            </a:pPr>
            <a:r>
              <a:rPr lang="en-US" dirty="0" smtClean="0"/>
              <a:t>Fast rate of product </a:t>
            </a:r>
            <a:r>
              <a:rPr lang="en-US" dirty="0" err="1" smtClean="0"/>
              <a:t>commoditisation</a:t>
            </a:r>
            <a:endParaRPr lang="en-US" dirty="0" smtClean="0"/>
          </a:p>
          <a:p>
            <a:pPr>
              <a:lnSpc>
                <a:spcPct val="90000"/>
              </a:lnSpc>
              <a:defRPr/>
            </a:pPr>
            <a:r>
              <a:rPr lang="en-US" dirty="0"/>
              <a:t>I</a:t>
            </a:r>
            <a:r>
              <a:rPr lang="en-US" dirty="0" smtClean="0"/>
              <a:t>nnovation are preconditions for business success</a:t>
            </a:r>
          </a:p>
        </p:txBody>
      </p:sp>
      <p:sp>
        <p:nvSpPr>
          <p:cNvPr id="16388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US" altLang="en-US">
                <a:latin typeface="Calibri" pitchFamily="34" charset="0"/>
              </a:rPr>
              <a:t>2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www.wileyeurope.com/college/mangan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581272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10141"/>
            <a:ext cx="8382000" cy="8382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Managing the challenges of globalisation</a:t>
            </a:r>
          </a:p>
        </p:txBody>
      </p:sp>
      <p:graphicFrame>
        <p:nvGraphicFramePr>
          <p:cNvPr id="172075" name="Group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6288001"/>
              </p:ext>
            </p:extLst>
          </p:nvPr>
        </p:nvGraphicFramePr>
        <p:xfrm>
          <a:off x="395536" y="836712"/>
          <a:ext cx="8640960" cy="5716488"/>
        </p:xfrm>
        <a:graphic>
          <a:graphicData uri="http://schemas.openxmlformats.org/drawingml/2006/table">
            <a:tbl>
              <a:tblPr/>
              <a:tblGrid>
                <a:gridCol w="45365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044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4344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Tangible benefits</a:t>
                      </a:r>
                      <a:endParaRPr kumimoji="0" lang="en-GB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Intangible benefits</a:t>
                      </a:r>
                      <a:endParaRPr kumimoji="0" lang="en-GB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68800">
                <a:tc>
                  <a:txBody>
                    <a:bodyPr/>
                    <a:lstStyle>
                      <a:lvl1pPr marL="261938" indent="-261938">
                        <a:spcBef>
                          <a:spcPct val="20000"/>
                        </a:spcBef>
                        <a:tabLst>
                          <a:tab pos="255588" algn="l"/>
                        </a:tabLst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tabLst>
                          <a:tab pos="255588" algn="l"/>
                        </a:tabLst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tabLst>
                          <a:tab pos="255588" algn="l"/>
                        </a:tabLst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tabLst>
                          <a:tab pos="255588" algn="l"/>
                        </a:tabLs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tabLst>
                          <a:tab pos="255588" algn="l"/>
                        </a:tabLs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255588" algn="l"/>
                        </a:tabLs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255588" algn="l"/>
                        </a:tabLs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255588" algn="l"/>
                        </a:tabLs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255588" algn="l"/>
                        </a:tabLs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261938" marR="0" lvl="0" indent="-26193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55588" algn="l"/>
                        </a:tabLst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Increased sales leading to increased profit and revenue due to:</a:t>
                      </a:r>
                    </a:p>
                    <a:p>
                      <a:pPr marL="261938" marR="0" lvl="0" indent="-26193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55588" algn="l"/>
                        </a:tabLst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	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–	new customers, new markets</a:t>
                      </a:r>
                    </a:p>
                    <a:p>
                      <a:pPr marL="261938" marR="0" lvl="0" indent="-26193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55588" algn="l"/>
                        </a:tabLst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	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–	keeping existing customers </a:t>
                      </a:r>
                    </a:p>
                    <a:p>
                      <a:pPr marL="261938" marR="0" lvl="0" indent="-26193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55588" algn="l"/>
                        </a:tabLst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	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–	cross-selling.</a:t>
                      </a:r>
                    </a:p>
                    <a:p>
                      <a:pPr marL="261938" marR="0" lvl="0" indent="-26193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55588" algn="l"/>
                        </a:tabLst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(Digital) Marketing cost reductions due to</a:t>
                      </a:r>
                    </a:p>
                    <a:p>
                      <a:pPr marL="261938" marR="0" lvl="0" indent="-26193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55588" algn="l"/>
                        </a:tabLst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	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–	reduced time in customer service</a:t>
                      </a:r>
                    </a:p>
                    <a:p>
                      <a:pPr marL="261938" marR="0" lvl="0" indent="-26193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55588" algn="l"/>
                        </a:tabLst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	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–	online sales</a:t>
                      </a:r>
                    </a:p>
                    <a:p>
                      <a:pPr marL="261938" marR="0" lvl="0" indent="-26193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55588" algn="l"/>
                        </a:tabLst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	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–	reduced printing and distribution costs of  marketing communications.</a:t>
                      </a:r>
                    </a:p>
                    <a:p>
                      <a:pPr marL="261938" marR="0" lvl="0" indent="-26193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55588" algn="l"/>
                        </a:tabLst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Supply-chain cost reductions due to:</a:t>
                      </a:r>
                      <a:endParaRPr kumimoji="0" lang="en-GB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anose="020B0606020202030204" pitchFamily="34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261938" marR="0" lvl="0" indent="-26193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55588" algn="l"/>
                        </a:tabLst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	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–	reduced levels of inventory</a:t>
                      </a:r>
                    </a:p>
                    <a:p>
                      <a:pPr marL="261938" marR="0" lvl="0" indent="-26193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55588" algn="l"/>
                        </a:tabLst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	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–	increased competition from suppliers</a:t>
                      </a:r>
                    </a:p>
                    <a:p>
                      <a:pPr marL="261938" marR="0" lvl="0" indent="-26193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55588" algn="l"/>
                        </a:tabLst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	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–	shorter cycle time in ordering.</a:t>
                      </a:r>
                    </a:p>
                    <a:p>
                      <a:pPr marL="261938" marR="0" lvl="0" indent="-26193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55588" algn="l"/>
                        </a:tabLst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Administrative cost reductions due to efficient routine business processes such as recruitment, invoice payment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itchFamily="18" charset="0"/>
                          <a:cs typeface="Arial" charset="0"/>
                        </a:rPr>
                        <a:t>.</a:t>
                      </a:r>
                      <a:endParaRPr kumimoji="0" lang="en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31788" indent="-331788">
                        <a:spcBef>
                          <a:spcPct val="20000"/>
                        </a:spcBef>
                        <a:tabLst>
                          <a:tab pos="344488" algn="l"/>
                        </a:tabLst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tabLst>
                          <a:tab pos="344488" algn="l"/>
                        </a:tabLst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tabLst>
                          <a:tab pos="344488" algn="l"/>
                        </a:tabLst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tabLst>
                          <a:tab pos="344488" algn="l"/>
                        </a:tabLs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tabLst>
                          <a:tab pos="344488" algn="l"/>
                        </a:tabLs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344488" algn="l"/>
                        </a:tabLs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344488" algn="l"/>
                        </a:tabLs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344488" algn="l"/>
                        </a:tabLs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344488" algn="l"/>
                        </a:tabLs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31788" marR="0" lvl="0" indent="-33178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4488" algn="l"/>
                        </a:tabLst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Corporate image communication and brand reputation</a:t>
                      </a:r>
                      <a:endParaRPr kumimoji="0" lang="en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anose="020B0606020202030204" pitchFamily="34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331788" marR="0" lvl="0" indent="-33178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4488" algn="l"/>
                        </a:tabLst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Rapid,  and responsive marketing                                              communications including PR</a:t>
                      </a:r>
                      <a:endParaRPr kumimoji="0" lang="en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anose="020B0606020202030204" pitchFamily="34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331788" marR="0" lvl="0" indent="-33178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4488" algn="l"/>
                        </a:tabLst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Faster product development lifecycle enabling faster response to market needs</a:t>
                      </a:r>
                      <a:endParaRPr kumimoji="0" lang="en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anose="020B0606020202030204" pitchFamily="34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331788" marR="0" lvl="0" indent="-33178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4488" algn="l"/>
                        </a:tabLst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Improved customer service</a:t>
                      </a:r>
                      <a:endParaRPr kumimoji="0" lang="en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anose="020B0606020202030204" pitchFamily="34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331788" marR="0" lvl="0" indent="-33178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4488" algn="l"/>
                        </a:tabLst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Meeting customer expectations </a:t>
                      </a:r>
                    </a:p>
                    <a:p>
                      <a:pPr marL="331788" marR="0" lvl="0" indent="-33178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4488" algn="l"/>
                        </a:tabLst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Identifying new partners, supporting existing partners better</a:t>
                      </a:r>
                      <a:endParaRPr kumimoji="0" lang="en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anose="020B0606020202030204" pitchFamily="34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331788" marR="0" lvl="0" indent="-33178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4488" algn="l"/>
                        </a:tabLst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Better management of marketing information and customer information</a:t>
                      </a:r>
                      <a:endParaRPr kumimoji="0" lang="en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anose="020B0606020202030204" pitchFamily="34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331788" marR="0" lvl="0" indent="-33178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4488" algn="l"/>
                        </a:tabLst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Feedback from customers on products</a:t>
                      </a:r>
                    </a:p>
                    <a:p>
                      <a:pPr marL="331788" marR="0" lvl="0" indent="-33178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4488" algn="l"/>
                        </a:tabLst>
                        <a:defRPr/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Narrow" panose="020B0606020202030204" pitchFamily="34" charset="0"/>
                          <a:ea typeface="Times New Roman" pitchFamily="18" charset="0"/>
                          <a:cs typeface="Arial" charset="0"/>
                        </a:rPr>
                        <a:t>Learning for the future</a:t>
                      </a:r>
                      <a:endParaRPr kumimoji="0" lang="en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anose="020B0606020202030204" pitchFamily="34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331788" marR="0" lvl="0" indent="-33178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4488" algn="l"/>
                        </a:tabLst>
                      </a:pPr>
                      <a:endParaRPr kumimoji="0" lang="en-GB" alt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anose="020B0606020202030204" pitchFamily="34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520275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79" name="Oval 7"/>
          <p:cNvSpPr>
            <a:spLocks noChangeArrowheads="1"/>
          </p:cNvSpPr>
          <p:nvPr/>
        </p:nvSpPr>
        <p:spPr bwMode="auto">
          <a:xfrm>
            <a:off x="1116013" y="2356064"/>
            <a:ext cx="2481262" cy="2481262"/>
          </a:xfrm>
          <a:prstGeom prst="ellipse">
            <a:avLst/>
          </a:prstGeom>
          <a:gradFill rotWithShape="0">
            <a:gsLst>
              <a:gs pos="0">
                <a:schemeClr val="accent1"/>
              </a:gs>
              <a:gs pos="100000">
                <a:schemeClr val="accent1">
                  <a:gamma/>
                  <a:tint val="69804"/>
                  <a:invGamma/>
                </a:schemeClr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33474" name="Group 2"/>
          <p:cNvGrpSpPr>
            <a:grpSpLocks/>
          </p:cNvGrpSpPr>
          <p:nvPr/>
        </p:nvGrpSpPr>
        <p:grpSpPr bwMode="auto">
          <a:xfrm>
            <a:off x="977905" y="1297632"/>
            <a:ext cx="7423150" cy="4724400"/>
            <a:chOff x="556" y="740"/>
            <a:chExt cx="4642" cy="3107"/>
          </a:xfrm>
        </p:grpSpPr>
        <p:sp>
          <p:nvSpPr>
            <p:cNvPr id="233475" name="Oval 3"/>
            <p:cNvSpPr>
              <a:spLocks noChangeArrowheads="1"/>
            </p:cNvSpPr>
            <p:nvPr/>
          </p:nvSpPr>
          <p:spPr bwMode="ltGray">
            <a:xfrm>
              <a:off x="556" y="740"/>
              <a:ext cx="4642" cy="3107"/>
            </a:xfrm>
            <a:prstGeom prst="ellipse">
              <a:avLst/>
            </a:prstGeom>
            <a:gradFill rotWithShape="0">
              <a:gsLst>
                <a:gs pos="0">
                  <a:schemeClr val="accent2">
                    <a:gamma/>
                    <a:shade val="72549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tx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3476" name="Oval 4"/>
            <p:cNvSpPr>
              <a:spLocks noChangeArrowheads="1"/>
            </p:cNvSpPr>
            <p:nvPr/>
          </p:nvSpPr>
          <p:spPr bwMode="ltGray">
            <a:xfrm>
              <a:off x="595" y="779"/>
              <a:ext cx="4564" cy="302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72549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tx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33477" name="Rectangle 5"/>
          <p:cNvSpPr>
            <a:spLocks noChangeArrowheads="1"/>
          </p:cNvSpPr>
          <p:nvPr/>
        </p:nvSpPr>
        <p:spPr bwMode="white">
          <a:xfrm>
            <a:off x="3490971" y="2041223"/>
            <a:ext cx="4471988" cy="2973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marL="195263" indent="-195263" algn="l">
              <a:tabLst>
                <a:tab pos="346075" algn="l"/>
                <a:tab pos="681038" algn="l"/>
                <a:tab pos="1027113" algn="l"/>
              </a:tabLst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466725" indent="-269875" algn="l">
              <a:tabLst>
                <a:tab pos="346075" algn="l"/>
                <a:tab pos="681038" algn="l"/>
                <a:tab pos="1027113" algn="l"/>
              </a:tabLst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algn="l">
              <a:tabLst>
                <a:tab pos="346075" algn="l"/>
                <a:tab pos="681038" algn="l"/>
                <a:tab pos="1027113" algn="l"/>
              </a:tabLst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algn="l">
              <a:tabLst>
                <a:tab pos="346075" algn="l"/>
                <a:tab pos="681038" algn="l"/>
                <a:tab pos="1027113" algn="l"/>
              </a:tabLst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algn="l">
              <a:tabLst>
                <a:tab pos="346075" algn="l"/>
                <a:tab pos="681038" algn="l"/>
                <a:tab pos="1027113" algn="l"/>
              </a:tabLst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346075" algn="l"/>
                <a:tab pos="681038" algn="l"/>
                <a:tab pos="1027113" algn="l"/>
              </a:tabLs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346075" algn="l"/>
                <a:tab pos="681038" algn="l"/>
                <a:tab pos="1027113" algn="l"/>
              </a:tabLs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346075" algn="l"/>
                <a:tab pos="681038" algn="l"/>
                <a:tab pos="1027113" algn="l"/>
              </a:tabLs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346075" algn="l"/>
                <a:tab pos="681038" algn="l"/>
                <a:tab pos="1027113" algn="l"/>
              </a:tabLs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US" altLang="en-US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E-business</a:t>
            </a:r>
            <a:r>
              <a:rPr lang="en-US" altLang="en-US" sz="2800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: 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US" altLang="en-US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Improving performance </a:t>
            </a:r>
            <a:r>
              <a:rPr lang="en-US" altLang="en-US" sz="2000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through low cost and 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US" altLang="en-US" sz="2000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open connectivity: </a:t>
            </a:r>
          </a:p>
          <a:p>
            <a:pPr>
              <a:lnSpc>
                <a:spcPct val="90000"/>
              </a:lnSpc>
              <a:buClr>
                <a:schemeClr val="tx2"/>
              </a:buClr>
              <a:buFontTx/>
              <a:buChar char="•"/>
            </a:pPr>
            <a:endParaRPr lang="en-US" altLang="en-US" sz="2000" dirty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Narrow" panose="020B0606020202030204" pitchFamily="34" charset="0"/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FontTx/>
              <a:buChar char="•"/>
            </a:pPr>
            <a:r>
              <a:rPr lang="en-US" altLang="en-US" sz="2000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New technologies in the value chain</a:t>
            </a:r>
          </a:p>
          <a:p>
            <a:pPr>
              <a:lnSpc>
                <a:spcPct val="90000"/>
              </a:lnSpc>
              <a:buClr>
                <a:schemeClr val="tx2"/>
              </a:buClr>
              <a:buFontTx/>
              <a:buChar char="•"/>
            </a:pPr>
            <a:r>
              <a:rPr lang="en-US" altLang="en-US" sz="2000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Connecting value chains across businesses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US" altLang="en-US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			in </a:t>
            </a:r>
            <a:r>
              <a:rPr lang="en-US" altLang="en-US" sz="2000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order to :</a:t>
            </a:r>
          </a:p>
          <a:p>
            <a:pPr>
              <a:lnSpc>
                <a:spcPct val="90000"/>
              </a:lnSpc>
              <a:buClr>
                <a:schemeClr val="tx2"/>
              </a:buClr>
              <a:buFontTx/>
              <a:buChar char="•"/>
            </a:pPr>
            <a:r>
              <a:rPr lang="en-US" altLang="en-US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Improve </a:t>
            </a:r>
            <a:r>
              <a:rPr lang="en-US" altLang="en-US" sz="2000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service/reduce costs</a:t>
            </a:r>
          </a:p>
          <a:p>
            <a:pPr>
              <a:lnSpc>
                <a:spcPct val="90000"/>
              </a:lnSpc>
              <a:buClr>
                <a:schemeClr val="tx2"/>
              </a:buClr>
              <a:buFontTx/>
              <a:buChar char="•"/>
            </a:pPr>
            <a:r>
              <a:rPr lang="en-US" altLang="en-US" sz="2000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Open new channels</a:t>
            </a:r>
          </a:p>
          <a:p>
            <a:pPr>
              <a:lnSpc>
                <a:spcPct val="90000"/>
              </a:lnSpc>
              <a:buClr>
                <a:schemeClr val="tx2"/>
              </a:buClr>
              <a:buFontTx/>
              <a:buChar char="•"/>
            </a:pPr>
            <a:r>
              <a:rPr lang="en-US" altLang="en-US" sz="2000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Transform competitive landscapes</a:t>
            </a:r>
          </a:p>
        </p:txBody>
      </p:sp>
      <p:sp>
        <p:nvSpPr>
          <p:cNvPr id="233478" name="Oval 6"/>
          <p:cNvSpPr>
            <a:spLocks noChangeArrowheads="1"/>
          </p:cNvSpPr>
          <p:nvPr/>
        </p:nvSpPr>
        <p:spPr bwMode="auto">
          <a:xfrm>
            <a:off x="854075" y="2288232"/>
            <a:ext cx="2743200" cy="2743200"/>
          </a:xfrm>
          <a:prstGeom prst="ellipse">
            <a:avLst/>
          </a:prstGeom>
          <a:gradFill rotWithShape="0">
            <a:gsLst>
              <a:gs pos="0">
                <a:schemeClr val="accent1">
                  <a:gamma/>
                  <a:tint val="69804"/>
                  <a:invGamma/>
                </a:schemeClr>
              </a:gs>
              <a:gs pos="100000">
                <a:schemeClr val="accent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3480" name="Rectangle 8"/>
          <p:cNvSpPr>
            <a:spLocks noChangeArrowheads="1"/>
          </p:cNvSpPr>
          <p:nvPr/>
        </p:nvSpPr>
        <p:spPr bwMode="auto">
          <a:xfrm>
            <a:off x="1343819" y="2756560"/>
            <a:ext cx="2025650" cy="1785746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marL="195263" indent="-195263" algn="l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algn="l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algn="l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algn="l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algn="l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en-US" sz="2000" b="1" dirty="0">
                <a:latin typeface="Arial Narrow" panose="020B0606020202030204" pitchFamily="34" charset="0"/>
              </a:rPr>
              <a:t>E-Commerce</a:t>
            </a:r>
            <a:r>
              <a:rPr lang="en-US" altLang="en-US" sz="2000" b="1" dirty="0">
                <a:solidFill>
                  <a:schemeClr val="bg1"/>
                </a:solidFill>
                <a:latin typeface="Arial Narrow" panose="020B0606020202030204" pitchFamily="34" charset="0"/>
              </a:rPr>
              <a:t>:</a:t>
            </a:r>
          </a:p>
          <a:p>
            <a:pPr>
              <a:lnSpc>
                <a:spcPct val="100000"/>
              </a:lnSpc>
              <a:buFontTx/>
              <a:buChar char="•"/>
            </a:pPr>
            <a:r>
              <a:rPr lang="en-US" altLang="en-US" sz="1800" dirty="0">
                <a:latin typeface="Arial Narrow" panose="020B0606020202030204" pitchFamily="34" charset="0"/>
              </a:rPr>
              <a:t>marketing</a:t>
            </a:r>
          </a:p>
          <a:p>
            <a:pPr>
              <a:lnSpc>
                <a:spcPct val="100000"/>
              </a:lnSpc>
              <a:buFontTx/>
              <a:buChar char="•"/>
            </a:pPr>
            <a:r>
              <a:rPr lang="en-US" altLang="en-US" sz="1800" dirty="0">
                <a:latin typeface="Arial Narrow" panose="020B0606020202030204" pitchFamily="34" charset="0"/>
              </a:rPr>
              <a:t>selling</a:t>
            </a:r>
          </a:p>
          <a:p>
            <a:pPr>
              <a:lnSpc>
                <a:spcPct val="100000"/>
              </a:lnSpc>
              <a:buFontTx/>
              <a:buChar char="•"/>
            </a:pPr>
            <a:r>
              <a:rPr lang="en-US" altLang="en-US" sz="1800" dirty="0">
                <a:latin typeface="Arial Narrow" panose="020B0606020202030204" pitchFamily="34" charset="0"/>
              </a:rPr>
              <a:t>buying of products and services on the Internet</a:t>
            </a:r>
            <a:endParaRPr lang="en-US" altLang="en-US" sz="1800" i="1" dirty="0">
              <a:latin typeface="Arial Narrow" panose="020B0606020202030204" pitchFamily="34" charset="0"/>
            </a:endParaRPr>
          </a:p>
        </p:txBody>
      </p:sp>
      <p:sp>
        <p:nvSpPr>
          <p:cNvPr id="233481" name="Rectangle 9"/>
          <p:cNvSpPr>
            <a:spLocks noGrp="1" noChangeArrowheads="1"/>
          </p:cNvSpPr>
          <p:nvPr>
            <p:ph type="title"/>
          </p:nvPr>
        </p:nvSpPr>
        <p:spPr>
          <a:xfrm>
            <a:off x="977905" y="188640"/>
            <a:ext cx="5973117" cy="929556"/>
          </a:xfrm>
        </p:spPr>
        <p:txBody>
          <a:bodyPr>
            <a:normAutofit/>
          </a:bodyPr>
          <a:lstStyle/>
          <a:p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-business </a:t>
            </a: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vs </a:t>
            </a:r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E-commerce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3482" name="Text Box 10"/>
          <p:cNvSpPr txBox="1">
            <a:spLocks noChangeArrowheads="1"/>
          </p:cNvSpPr>
          <p:nvPr/>
        </p:nvSpPr>
        <p:spPr bwMode="auto">
          <a:xfrm>
            <a:off x="977905" y="5957013"/>
            <a:ext cx="698505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en-US" altLang="en-US" sz="2400" b="1" dirty="0" smtClean="0"/>
              <a:t>E-business </a:t>
            </a:r>
            <a:r>
              <a:rPr lang="en-US" altLang="en-US" sz="2400" b="1" dirty="0"/>
              <a:t>is more than selling and marketing online!</a:t>
            </a:r>
          </a:p>
        </p:txBody>
      </p:sp>
    </p:spTree>
    <p:extLst>
      <p:ext uri="{BB962C8B-B14F-4D97-AF65-F5344CB8AC3E}">
        <p14:creationId xmlns:p14="http://schemas.microsoft.com/office/powerpoint/2010/main" val="10911639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971600" y="1484784"/>
            <a:ext cx="6781800" cy="380875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endParaRPr lang="en-US" sz="2000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91000" y="0"/>
            <a:ext cx="7765662" cy="16476125"/>
          </a:xfrm>
          <a:prstGeom prst="rect">
            <a:avLst/>
          </a:prstGeom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2656"/>
            <a:ext cx="7677150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1259632" y="4581128"/>
            <a:ext cx="710223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latin typeface="Arial Narrow" panose="020B0606020202030204" pitchFamily="34" charset="0"/>
              </a:rPr>
              <a:t>“Almost </a:t>
            </a:r>
            <a:r>
              <a:rPr lang="en-GB" sz="2400" dirty="0">
                <a:latin typeface="Arial Narrow" panose="020B0606020202030204" pitchFamily="34" charset="0"/>
              </a:rPr>
              <a:t>no business today is run without the help of ICTs. </a:t>
            </a:r>
            <a:endParaRPr lang="en-GB" sz="2400" dirty="0" smtClean="0">
              <a:latin typeface="Arial Narrow" panose="020B0606020202030204" pitchFamily="34" charset="0"/>
            </a:endParaRPr>
          </a:p>
          <a:p>
            <a:r>
              <a:rPr lang="en-GB" sz="2400" dirty="0" smtClean="0">
                <a:latin typeface="Arial Narrow" panose="020B0606020202030204" pitchFamily="34" charset="0"/>
              </a:rPr>
              <a:t>In </a:t>
            </a:r>
            <a:r>
              <a:rPr lang="en-GB" sz="2400" dirty="0">
                <a:latin typeface="Arial Narrow" panose="020B0606020202030204" pitchFamily="34" charset="0"/>
              </a:rPr>
              <a:t>2013, 94% of enterprises had a broadband connection and more than 75% had a </a:t>
            </a:r>
            <a:r>
              <a:rPr lang="en-GB" sz="2400" dirty="0" smtClean="0">
                <a:latin typeface="Arial Narrow" panose="020B0606020202030204" pitchFamily="34" charset="0"/>
              </a:rPr>
              <a:t>website, </a:t>
            </a:r>
            <a:r>
              <a:rPr lang="en-GB" sz="2400" dirty="0">
                <a:latin typeface="Arial Narrow" panose="020B0606020202030204" pitchFamily="34" charset="0"/>
              </a:rPr>
              <a:t>but only around 20% conducted e-commerce </a:t>
            </a:r>
            <a:r>
              <a:rPr lang="en-GB" sz="2400" dirty="0" smtClean="0">
                <a:latin typeface="Arial Narrow" panose="020B0606020202030204" pitchFamily="34" charset="0"/>
              </a:rPr>
              <a:t>sales” OECD, 2014</a:t>
            </a:r>
            <a:endParaRPr lang="en-GB" sz="2400" dirty="0">
              <a:latin typeface="Arial Narrow" panose="020B0606020202030204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</a:t>
            </a:r>
            <a:endPara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755576" y="1484784"/>
            <a:ext cx="8077200" cy="4297363"/>
          </a:xfrm>
        </p:spPr>
        <p:txBody>
          <a:bodyPr>
            <a:normAutofit/>
          </a:bodyPr>
          <a:lstStyle/>
          <a:p>
            <a:r>
              <a:rPr lang="en-US" dirty="0" smtClean="0"/>
              <a:t>Comparatively definition of e-commerce and e-business;</a:t>
            </a:r>
          </a:p>
          <a:p>
            <a:r>
              <a:rPr lang="en-US" dirty="0" smtClean="0"/>
              <a:t>Definition and discussing the trends and challenges of </a:t>
            </a:r>
            <a:r>
              <a:rPr lang="en-US" dirty="0" err="1" smtClean="0"/>
              <a:t>globalisation</a:t>
            </a:r>
            <a:endParaRPr lang="en-US" dirty="0" smtClean="0"/>
          </a:p>
          <a:p>
            <a:r>
              <a:rPr lang="en-US" smtClean="0"/>
              <a:t>Discussing </a:t>
            </a:r>
            <a:r>
              <a:rPr lang="en-US" dirty="0" smtClean="0"/>
              <a:t>the role of e-commerce for managing these challenges </a:t>
            </a:r>
          </a:p>
        </p:txBody>
      </p:sp>
    </p:spTree>
    <p:custDataLst>
      <p:tags r:id="rId1"/>
    </p:custData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499" name="Rectangle 3"/>
          <p:cNvSpPr>
            <a:spLocks noGrp="1" noChangeArrowheads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11560" y="1340768"/>
            <a:ext cx="8077200" cy="42973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2400" dirty="0" smtClean="0"/>
              <a:t>Feng, L. – What is E-Business, How the Internet Transforms </a:t>
            </a:r>
            <a:r>
              <a:rPr lang="en-US" sz="2400" dirty="0" err="1" smtClean="0"/>
              <a:t>Organisations</a:t>
            </a:r>
            <a:r>
              <a:rPr lang="en-US" sz="2400" dirty="0" smtClean="0"/>
              <a:t>, Blackwell Publishing, 2007.</a:t>
            </a:r>
          </a:p>
          <a:p>
            <a:r>
              <a:rPr lang="en-GB" sz="2400" dirty="0" smtClean="0"/>
              <a:t>Chang, H-L. - A </a:t>
            </a:r>
            <a:r>
              <a:rPr lang="en-GB" sz="2400" dirty="0"/>
              <a:t>roadmap to adopting emerging </a:t>
            </a:r>
            <a:r>
              <a:rPr lang="en-GB" sz="2400" dirty="0" err="1" smtClean="0"/>
              <a:t>technologyin</a:t>
            </a:r>
            <a:r>
              <a:rPr lang="en-GB" sz="2400" dirty="0" smtClean="0"/>
              <a:t> </a:t>
            </a:r>
            <a:r>
              <a:rPr lang="en-GB" sz="2400" dirty="0"/>
              <a:t>e-business: an empirical </a:t>
            </a:r>
            <a:r>
              <a:rPr lang="en-GB" sz="2400" dirty="0" smtClean="0"/>
              <a:t>study, </a:t>
            </a:r>
            <a:r>
              <a:rPr lang="en-GB" sz="2400" dirty="0" err="1"/>
              <a:t>Inf</a:t>
            </a:r>
            <a:r>
              <a:rPr lang="en-GB" sz="2400" dirty="0"/>
              <a:t> </a:t>
            </a:r>
            <a:r>
              <a:rPr lang="en-GB" sz="2400" dirty="0" err="1"/>
              <a:t>Syst</a:t>
            </a:r>
            <a:r>
              <a:rPr lang="en-GB" sz="2400" dirty="0"/>
              <a:t> E-Bus Manage (2010) </a:t>
            </a:r>
            <a:r>
              <a:rPr lang="en-GB" sz="2400" dirty="0" smtClean="0"/>
              <a:t>8:103–130.</a:t>
            </a:r>
          </a:p>
          <a:p>
            <a:r>
              <a:rPr lang="en-GB" sz="2400" dirty="0" smtClean="0"/>
              <a:t>Measuring  the Digital  Economy: </a:t>
            </a:r>
            <a:r>
              <a:rPr lang="en-GB" sz="2400" dirty="0"/>
              <a:t>A </a:t>
            </a:r>
            <a:r>
              <a:rPr lang="en-GB" sz="2400" dirty="0" smtClean="0"/>
              <a:t>New Perspective  </a:t>
            </a:r>
            <a:r>
              <a:rPr lang="en-GB" sz="2400" dirty="0"/>
              <a:t>© OECD 2014</a:t>
            </a:r>
          </a:p>
          <a:p>
            <a:pPr marL="0" indent="0">
              <a:buNone/>
              <a:defRPr/>
            </a:pP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Essential Reading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custDataLst>
      <p:tags r:id="rId1"/>
    </p:custData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488832" cy="1143000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Please identify the barriers to the adoption of e-commerce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772816"/>
            <a:ext cx="6768752" cy="305672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investment in new technology comparing to profit </a:t>
            </a:r>
          </a:p>
          <a:p>
            <a:r>
              <a:rPr lang="en-GB" dirty="0" smtClean="0"/>
              <a:t>Obsolesce </a:t>
            </a:r>
          </a:p>
          <a:p>
            <a:r>
              <a:rPr lang="en-GB" dirty="0" smtClean="0"/>
              <a:t>ICT Training and Skills</a:t>
            </a:r>
          </a:p>
          <a:p>
            <a:r>
              <a:rPr lang="en-GB" dirty="0" smtClean="0"/>
              <a:t>IT security issues / Cybersecurity</a:t>
            </a:r>
          </a:p>
          <a:p>
            <a:r>
              <a:rPr lang="en-GB" dirty="0" smtClean="0"/>
              <a:t>Trust and data privacy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452532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0546" name="Rectangle 2"/>
          <p:cNvSpPr>
            <a:spLocks noGrp="1" noChangeArrowheads="1"/>
          </p:cNvSpPr>
          <p:nvPr>
            <p:ph type="title"/>
            <p:custDataLst>
              <p:tags r:id="rId2"/>
            </p:custDataLst>
          </p:nvPr>
        </p:nvSpPr>
        <p:spPr>
          <a:xfrm>
            <a:off x="4067944" y="3140968"/>
            <a:ext cx="3168352" cy="136207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 smtClean="0"/>
              <a:t>Questions?</a:t>
            </a:r>
          </a:p>
        </p:txBody>
      </p:sp>
    </p:spTree>
    <p:custDataLst>
      <p:tags r:id="rId1"/>
    </p:custData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yI2DOt6RzRcU51QxdhNewL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AGzTPKJNXuuOK4v20iPS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0uhWvCQomImT50qU5y4Znw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QUq8QELArFIgadhH063fpq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nkrlxYPS4jAzciXk8ToAM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retnMj4SFfqbVIhVK0Rf8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Unk8vjtC9q0JAXtyxsX2O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Rcuf4iZwLgLEPe9Eifdx3u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uzParF19LzvJyR9qw266In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OOKFAmQ6LnTdkKqqzhwoax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S8Cm1higbyIl35Abad2Rjv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ezdaKHeWyBnZyZ2cDqRSoa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RMR96J2MVd0CGe2e5htjk"/>
</p:tagLst>
</file>

<file path=ppt/theme/theme1.xml><?xml version="1.0" encoding="utf-8"?>
<a:theme xmlns:a="http://schemas.openxmlformats.org/drawingml/2006/main" name="Training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Training</Template>
  <TotalTime>0</TotalTime>
  <Words>957</Words>
  <Application>Microsoft Office PowerPoint</Application>
  <PresentationFormat>On-screen Show (4:3)</PresentationFormat>
  <Paragraphs>150</Paragraphs>
  <Slides>15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MS PGothic</vt:lpstr>
      <vt:lpstr>Aharoni</vt:lpstr>
      <vt:lpstr>Arial</vt:lpstr>
      <vt:lpstr>Arial Narrow</vt:lpstr>
      <vt:lpstr>Calibri</vt:lpstr>
      <vt:lpstr>Georgia</vt:lpstr>
      <vt:lpstr>Times</vt:lpstr>
      <vt:lpstr>Times New Roman</vt:lpstr>
      <vt:lpstr>Wingdings</vt:lpstr>
      <vt:lpstr>Training</vt:lpstr>
      <vt:lpstr>The role of E-Commerce in managing the challenges of Globalisation</vt:lpstr>
      <vt:lpstr>Learning Outcomes</vt:lpstr>
      <vt:lpstr>In groups please discuss</vt:lpstr>
      <vt:lpstr>What approach do you support and why?</vt:lpstr>
      <vt:lpstr>Lecture Overview </vt:lpstr>
      <vt:lpstr>Definitions, and concepts </vt:lpstr>
      <vt:lpstr>PowerPoint Presentation</vt:lpstr>
      <vt:lpstr>Trends emerging from globalisation </vt:lpstr>
      <vt:lpstr>Managing the challenges of globalisation</vt:lpstr>
      <vt:lpstr>E-business vs E-commerce</vt:lpstr>
      <vt:lpstr>PowerPoint Presentation</vt:lpstr>
      <vt:lpstr>Summary</vt:lpstr>
      <vt:lpstr>Essential Reading</vt:lpstr>
      <vt:lpstr>Please identify the barriers to the adoption of e-commerce</vt:lpstr>
      <vt:lpstr>Questions?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2016-01-16T14:05:21Z</dcterms:created>
  <dcterms:modified xsi:type="dcterms:W3CDTF">2018-10-08T11:03:30Z</dcterms:modified>
</cp:coreProperties>
</file>