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13"/>
  </p:notesMasterIdLst>
  <p:sldIdLst>
    <p:sldId id="256" r:id="rId2"/>
    <p:sldId id="282" r:id="rId3"/>
    <p:sldId id="283" r:id="rId4"/>
    <p:sldId id="284" r:id="rId5"/>
    <p:sldId id="285" r:id="rId6"/>
    <p:sldId id="286" r:id="rId7"/>
    <p:sldId id="287" r:id="rId8"/>
    <p:sldId id="288" r:id="rId9"/>
    <p:sldId id="289" r:id="rId10"/>
    <p:sldId id="281"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454" autoAdjust="0"/>
  </p:normalViewPr>
  <p:slideViewPr>
    <p:cSldViewPr snapToGrid="0">
      <p:cViewPr varScale="1">
        <p:scale>
          <a:sx n="45" d="100"/>
          <a:sy n="45" d="100"/>
        </p:scale>
        <p:origin x="1496"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44190-0FA5-4E53-8ED7-AC14FAE9DC69}"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A41A-CA44-4C11-9C19-3C42AFC67C60}" type="slidenum">
              <a:rPr lang="en-US" smtClean="0"/>
              <a:t>‹#›</a:t>
            </a:fld>
            <a:endParaRPr lang="en-US"/>
          </a:p>
        </p:txBody>
      </p:sp>
    </p:spTree>
    <p:extLst>
      <p:ext uri="{BB962C8B-B14F-4D97-AF65-F5344CB8AC3E}">
        <p14:creationId xmlns:p14="http://schemas.microsoft.com/office/powerpoint/2010/main" val="990604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Sainsbury, which was established in 1869 is among the largest and most popular chains of supermarket in the UK with more than 1,400 branches in the country. The company has established itself as a company with a great brand reputation of providing high quality groceries and services with special focus to customer satisfaction and sustainable practices (Gosling, 2024). The sustainability at Sainsbury is reflected in the activities it carries out to minimize its carbon footprint, ensure ethical sourcing, and improve its customer services by using innovative products, including alternatives to meat and dairy products that are plant-based (Jones, 2023). Another core value of the company, such as fairness and inclusivity, has been leading in providing a living wage to its employees (Gosling, 2024). The hiring process and employee development plans of Sainsbury are made in such a way that they capture talents that reflect these core values. This strategy makes it successful in the market as a market leader in the very competitive retail industry.</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2</a:t>
            </a:fld>
            <a:endParaRPr lang="en-US"/>
          </a:p>
        </p:txBody>
      </p:sp>
    </p:spTree>
    <p:extLst>
      <p:ext uri="{BB962C8B-B14F-4D97-AF65-F5344CB8AC3E}">
        <p14:creationId xmlns:p14="http://schemas.microsoft.com/office/powerpoint/2010/main" val="24957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recruitment process in Sainsbury starts with job analysis which is an essential process of identifying the specifications in each vacancy. Job analysis is a process of accumulating data regarding work responsibilities, the qualifications or skills and qualities required, so that the recruitment process is in line with the overall objectives of the company (Amor, 2023).</a:t>
            </a:r>
          </a:p>
          <a:p>
            <a:r>
              <a:rPr lang="en-US" sz="1200" kern="1200" dirty="0">
                <a:solidFill>
                  <a:schemeClr val="tx1"/>
                </a:solidFill>
                <a:effectLst/>
                <a:latin typeface="+mn-lt"/>
                <a:ea typeface="+mn-ea"/>
                <a:cs typeface="+mn-cs"/>
              </a:rPr>
              <a:t>Sainsbury executes the job analysis through a number of approaches, which include interviewing the employees, observation and looking at the existing job descriptions. With knowing the roles and duties thoroughly, the company will be able to develop job descriptions and person specifications that will provide a good fit between job seekers and organizational requirements (Jones and Comfort, 2022).</a:t>
            </a:r>
          </a:p>
          <a:p>
            <a:r>
              <a:rPr lang="en-US" sz="1200" kern="1200" dirty="0">
                <a:solidFill>
                  <a:schemeClr val="tx1"/>
                </a:solidFill>
                <a:effectLst/>
                <a:latin typeface="+mn-lt"/>
                <a:ea typeface="+mn-ea"/>
                <a:cs typeface="+mn-cs"/>
              </a:rPr>
              <a:t>By conducting job analysis, Sainsbury will be able to determine the competencies and skills required in the job. As an example, job analysis will indicate the significance of effective communication and problem-solving skills when it comes to customer service jobs. On the same note, in the case of management positions, leadership abilities and experience in managing teams would be required.</a:t>
            </a:r>
          </a:p>
          <a:p>
            <a:r>
              <a:rPr lang="en-US" sz="1200" kern="1200" dirty="0">
                <a:solidFill>
                  <a:schemeClr val="tx1"/>
                </a:solidFill>
                <a:effectLst/>
                <a:latin typeface="+mn-lt"/>
                <a:ea typeface="+mn-ea"/>
                <a:cs typeface="+mn-cs"/>
              </a:rPr>
              <a:t>Job analysis also helps Sainsbury to customize the training and development programs of the employees. The identification of the skill gaps will help the company to address them through enhancing them in advance, which means that the workforce will be competent and flexible to the needs of the industry (Amor, 2023). This is a narrow-focused strategy that aids in getting the most suitable talent besides guaranteeing employee success and job satisfaction in the long-term.</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3</a:t>
            </a:fld>
            <a:endParaRPr lang="en-US"/>
          </a:p>
        </p:txBody>
      </p:sp>
    </p:spTree>
    <p:extLst>
      <p:ext uri="{BB962C8B-B14F-4D97-AF65-F5344CB8AC3E}">
        <p14:creationId xmlns:p14="http://schemas.microsoft.com/office/powerpoint/2010/main" val="308880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After the job analysis task has been done, Sainsbury is now supposed to proceed with the development of job descriptions which are documents that describe the duties, expectations, and qualifications of the particular position. Job descriptions play a significant role in recruitment because they inform the potential candidates about the obligations and expectations of the job and help them identify whether they are a good fit or not in the job (Floyd, 2023).</a:t>
            </a:r>
          </a:p>
          <a:p>
            <a:r>
              <a:rPr lang="en-US" sz="1200" kern="1200" dirty="0">
                <a:solidFill>
                  <a:schemeClr val="tx1"/>
                </a:solidFill>
                <a:effectLst/>
                <a:latin typeface="+mn-lt"/>
                <a:ea typeface="+mn-ea"/>
                <a:cs typeface="+mn-cs"/>
              </a:rPr>
              <a:t>In Sainsbury, job descriptions are detailed and in-depth, with numerous specifics of the job. An example of job description of a store manager would outline the store manager thus, responsible in the management of store operations, staff, high customer service standards and inventory management. It would also specify the necessary experience, such as prior management experience and some education level, such as a degree or similar experience (Jones, 2023).</a:t>
            </a:r>
          </a:p>
          <a:p>
            <a:r>
              <a:rPr lang="en-US" sz="1200" kern="1200" dirty="0">
                <a:solidFill>
                  <a:schemeClr val="tx1"/>
                </a:solidFill>
                <a:effectLst/>
                <a:latin typeface="+mn-lt"/>
                <a:ea typeface="+mn-ea"/>
                <a:cs typeface="+mn-cs"/>
              </a:rPr>
              <a:t>Job descriptions are also used to promote consistency during recruitment. Defining the role clearly, Sainsbury has ensured that the skills of the candidates and the hiring managers are in line with their expectations. It also offers a guideline in evaluating candidates during the interview process, and all the competencies and qualifications are evaluated in an objective manner.</a:t>
            </a:r>
          </a:p>
          <a:p>
            <a:r>
              <a:rPr lang="en-US" sz="1200" kern="1200" dirty="0">
                <a:solidFill>
                  <a:schemeClr val="tx1"/>
                </a:solidFill>
                <a:effectLst/>
                <a:latin typeface="+mn-lt"/>
                <a:ea typeface="+mn-ea"/>
                <a:cs typeface="+mn-cs"/>
              </a:rPr>
              <a:t>Moreover, the job description is periodically reconsidered in order to fit in the industry developments especially in a rapidly developing industry such as the retail industry. The current job descriptions at Sainsbury can be modified to keep pace with the changes in the requirements of the business as new technologies or customer service trends are introduced, so that the company retains the most successful employees (Amor, 2023).</a:t>
            </a:r>
          </a:p>
          <a:p>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4</a:t>
            </a:fld>
            <a:endParaRPr lang="en-US"/>
          </a:p>
        </p:txBody>
      </p:sp>
    </p:spTree>
    <p:extLst>
      <p:ext uri="{BB962C8B-B14F-4D97-AF65-F5344CB8AC3E}">
        <p14:creationId xmlns:p14="http://schemas.microsoft.com/office/powerpoint/2010/main" val="276872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person specification is the second stage in the recruitment process and this is the specification detailing the qualifications, experience, skills and personal characteristics needed in a specific position. A clear person specification will also make sure that employees hired by Sainsbury not only possess the appropriate skills but also fit within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and values (Floyd, 2023).</a:t>
            </a:r>
          </a:p>
          <a:p>
            <a:r>
              <a:rPr lang="en-US" sz="1200" kern="1200" dirty="0">
                <a:solidFill>
                  <a:schemeClr val="tx1"/>
                </a:solidFill>
                <a:effectLst/>
                <a:latin typeface="+mn-lt"/>
                <a:ea typeface="+mn-ea"/>
                <a:cs typeface="+mn-cs"/>
              </a:rPr>
              <a:t>The person specification provided by Sainsbury has got both mandatory and preferential criteria. Qualifications and skills are among the necessary requirements that an applicant should have to be eligible to hold the position. As an illustration, the critical competencies of a customer service assistant would be good communication skills, problem-solving skills, and customer orientation. The desirable criteria, in turn, may entail previous experience in the retail industry or knowledge of the particular products (Jones, 2023).</a:t>
            </a:r>
          </a:p>
          <a:p>
            <a:r>
              <a:rPr lang="en-US" sz="1200" kern="1200" dirty="0">
                <a:solidFill>
                  <a:schemeClr val="tx1"/>
                </a:solidFill>
                <a:effectLst/>
                <a:latin typeface="+mn-lt"/>
                <a:ea typeface="+mn-ea"/>
                <a:cs typeface="+mn-cs"/>
              </a:rPr>
              <a:t>The person specification assists in guiding the recruitment process as it gives clear guidelines against which the candidates can be evaluated. This document will also enable Sainsbury to prioritize recruiting people who will satisfy the technical needs of the position in addition to possessing personal characteristics, like effective collaboration, flexibility, and hardworking attitude, which will help a person succeed in the dynamic and customer-oriented world of Sainsbury (Gosling, 2024).</a:t>
            </a:r>
          </a:p>
          <a:p>
            <a:r>
              <a:rPr lang="en-US" sz="1200" kern="1200" dirty="0">
                <a:solidFill>
                  <a:schemeClr val="tx1"/>
                </a:solidFill>
                <a:effectLst/>
                <a:latin typeface="+mn-lt"/>
                <a:ea typeface="+mn-ea"/>
                <a:cs typeface="+mn-cs"/>
              </a:rPr>
              <a:t>When the person specification is matched with the core values of the company, Sainsbury will succeed in recruiting employees that will flourish in the company and will help the organization to achieve success in the long-run. Besides, this specification also helps the pledge made by Sainsbury to diversity and inclusion because it promotes hiring practices that pay attention to the appropriate skillset and attributes but not only to qualifications (Jones and Comfort, 2022).</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5</a:t>
            </a:fld>
            <a:endParaRPr lang="en-US"/>
          </a:p>
        </p:txBody>
      </p:sp>
    </p:spTree>
    <p:extLst>
      <p:ext uri="{BB962C8B-B14F-4D97-AF65-F5344CB8AC3E}">
        <p14:creationId xmlns:p14="http://schemas.microsoft.com/office/powerpoint/2010/main" val="3186695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Once the employees have been employed, then Sainsbury must determine the learning and development requirements of its employees. The identification of such needs enables the company to introduce effective training programs and make sure that employees are equipped with skills that will help them achieve success in their duties and develop within the organization (Amor, 2023).</a:t>
            </a:r>
          </a:p>
          <a:p>
            <a:r>
              <a:rPr lang="en-US" sz="1200" kern="1200" dirty="0">
                <a:solidFill>
                  <a:schemeClr val="tx1"/>
                </a:solidFill>
                <a:effectLst/>
                <a:latin typeface="+mn-lt"/>
                <a:ea typeface="+mn-ea"/>
                <a:cs typeface="+mn-cs"/>
              </a:rPr>
              <a:t>Learning and development needs are determined by performance appraisals, employee feedback as well as self-assessment at Sainsbury. Such assessments are used to identify areas that need further training or assistance to the employees. To illustrate, front office jobs might need constant product-related education, customer service or communication skills (Jones, 2023).</a:t>
            </a:r>
          </a:p>
          <a:p>
            <a:r>
              <a:rPr lang="en-US" sz="1200" kern="1200" dirty="0">
                <a:solidFill>
                  <a:schemeClr val="tx1"/>
                </a:solidFill>
                <a:effectLst/>
                <a:latin typeface="+mn-lt"/>
                <a:ea typeface="+mn-ea"/>
                <a:cs typeface="+mn-cs"/>
              </a:rPr>
              <a:t>Also, Sainsbury applies skills gap analysis as a way of identifying particular areas that employees should be developed. As an example, when the company implements new technologies, the employees will have to be trained on the digital tools or systems to abreast themselves with the trends in the industry. Performance appraisal is also useful in determining leadership potential which allows Sainsbury to provide training facilities to those employees who are interested in assuming managerial roles (Floyd, 2023).</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6</a:t>
            </a:fld>
            <a:endParaRPr lang="en-US"/>
          </a:p>
        </p:txBody>
      </p:sp>
    </p:spTree>
    <p:extLst>
      <p:ext uri="{BB962C8B-B14F-4D97-AF65-F5344CB8AC3E}">
        <p14:creationId xmlns:p14="http://schemas.microsoft.com/office/powerpoint/2010/main" val="624570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an effort to sustain its employee development initiatives, Sainsbury uses a number of established learning theories. The theories are used to design the training programs and are used in ensuring that the employees get the best learning experience.</a:t>
            </a:r>
          </a:p>
          <a:p>
            <a:r>
              <a:rPr lang="en-US" sz="1200" b="1" kern="1200" dirty="0" err="1">
                <a:solidFill>
                  <a:schemeClr val="tx1"/>
                </a:solidFill>
                <a:effectLst/>
                <a:latin typeface="+mn-lt"/>
                <a:ea typeface="+mn-ea"/>
                <a:cs typeface="+mn-cs"/>
              </a:rPr>
              <a:t>Behaviourist</a:t>
            </a:r>
            <a:r>
              <a:rPr lang="en-US" sz="1200" b="1" kern="1200" dirty="0">
                <a:solidFill>
                  <a:schemeClr val="tx1"/>
                </a:solidFill>
                <a:effectLst/>
                <a:latin typeface="+mn-lt"/>
                <a:ea typeface="+mn-ea"/>
                <a:cs typeface="+mn-cs"/>
              </a:rPr>
              <a:t> Theory:</a:t>
            </a:r>
            <a:r>
              <a:rPr lang="en-US" sz="1200" kern="1200" dirty="0">
                <a:solidFill>
                  <a:schemeClr val="tx1"/>
                </a:solidFill>
                <a:effectLst/>
                <a:latin typeface="+mn-lt"/>
                <a:ea typeface="+mn-ea"/>
                <a:cs typeface="+mn-cs"/>
              </a:rPr>
              <a:t> This is a theory that focuses on learning as a result of repetition and reinforcement. Sainsbury uses this theory in its customer service training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where the employees are advised to practice the important customer interaction situations repeatedly until they become second nature. These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are </a:t>
            </a:r>
            <a:r>
              <a:rPr lang="en-US" sz="1200" kern="1200" dirty="0" err="1">
                <a:solidFill>
                  <a:schemeClr val="tx1"/>
                </a:solidFill>
                <a:effectLst/>
                <a:latin typeface="+mn-lt"/>
                <a:ea typeface="+mn-ea"/>
                <a:cs typeface="+mn-cs"/>
              </a:rPr>
              <a:t>internalised</a:t>
            </a:r>
            <a:r>
              <a:rPr lang="en-US" sz="1200" kern="1200" dirty="0">
                <a:solidFill>
                  <a:schemeClr val="tx1"/>
                </a:solidFill>
                <a:effectLst/>
                <a:latin typeface="+mn-lt"/>
                <a:ea typeface="+mn-ea"/>
                <a:cs typeface="+mn-cs"/>
              </a:rPr>
              <a:t> by the employees through positive reinforcement like a reward on good customer service (Wang, 2023).</a:t>
            </a:r>
          </a:p>
          <a:p>
            <a:r>
              <a:rPr lang="en-US" sz="1200" b="1" kern="1200" dirty="0">
                <a:solidFill>
                  <a:schemeClr val="tx1"/>
                </a:solidFill>
                <a:effectLst/>
                <a:latin typeface="+mn-lt"/>
                <a:ea typeface="+mn-ea"/>
                <a:cs typeface="+mn-cs"/>
              </a:rPr>
              <a:t>Cognitivist Theory:</a:t>
            </a:r>
            <a:r>
              <a:rPr lang="en-US" sz="1200" kern="1200" dirty="0">
                <a:solidFill>
                  <a:schemeClr val="tx1"/>
                </a:solidFill>
                <a:effectLst/>
                <a:latin typeface="+mn-lt"/>
                <a:ea typeface="+mn-ea"/>
                <a:cs typeface="+mn-cs"/>
              </a:rPr>
              <a:t> The cognitivist perspective is concerned with the way employees think about information and how they solve their problems. At Sainsbury, the theory is implemented in their e-learning systems where employees are advised to interact with the content in the interactive manner. As an illustration, employees can be trained to utilize the stock management system in the company by first learning the principles on which the technology works and then practicing (Xia, 2023).</a:t>
            </a:r>
          </a:p>
          <a:p>
            <a:r>
              <a:rPr lang="en-US" sz="1200" b="1" kern="1200" dirty="0">
                <a:solidFill>
                  <a:schemeClr val="tx1"/>
                </a:solidFill>
                <a:effectLst/>
                <a:latin typeface="+mn-lt"/>
                <a:ea typeface="+mn-ea"/>
                <a:cs typeface="+mn-cs"/>
              </a:rPr>
              <a:t>Humanist/Experiential Learning:</a:t>
            </a:r>
            <a:r>
              <a:rPr lang="en-US" sz="1200" kern="1200" dirty="0">
                <a:solidFill>
                  <a:schemeClr val="tx1"/>
                </a:solidFill>
                <a:effectLst/>
                <a:latin typeface="+mn-lt"/>
                <a:ea typeface="+mn-ea"/>
                <a:cs typeface="+mn-cs"/>
              </a:rPr>
              <a:t> This school of thought lays stress on the personal development and self-directed learning. Sainsbury uses this strategy by means of the leadership programs where employees are given an opportunity to lead their own growth. Sainsbury promotes the culture of constant improvement and personal </a:t>
            </a:r>
            <a:r>
              <a:rPr lang="en-US" sz="1200" kern="1200" dirty="0" err="1">
                <a:solidFill>
                  <a:schemeClr val="tx1"/>
                </a:solidFill>
                <a:effectLst/>
                <a:latin typeface="+mn-lt"/>
                <a:ea typeface="+mn-ea"/>
                <a:cs typeface="+mn-cs"/>
              </a:rPr>
              <a:t>accountance</a:t>
            </a:r>
            <a:r>
              <a:rPr lang="en-US" sz="1200" kern="1200" dirty="0">
                <a:solidFill>
                  <a:schemeClr val="tx1"/>
                </a:solidFill>
                <a:effectLst/>
                <a:latin typeface="+mn-lt"/>
                <a:ea typeface="+mn-ea"/>
                <a:cs typeface="+mn-cs"/>
              </a:rPr>
              <a:t> by making employees think about their weaknesses and strengths (Floyd, 2023).</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7</a:t>
            </a:fld>
            <a:endParaRPr lang="en-US"/>
          </a:p>
        </p:txBody>
      </p:sp>
    </p:spTree>
    <p:extLst>
      <p:ext uri="{BB962C8B-B14F-4D97-AF65-F5344CB8AC3E}">
        <p14:creationId xmlns:p14="http://schemas.microsoft.com/office/powerpoint/2010/main" val="1596375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Sainsbury has many training programs which are aimed to support the particular learning requirements of the employees, and much emphasis has been laid on continuous learning and career development. These programs comprise on-job training, e-learning and formal programs of leadership development.</a:t>
            </a:r>
          </a:p>
          <a:p>
            <a:r>
              <a:rPr lang="en-US" sz="1200" b="1" kern="1200" dirty="0">
                <a:solidFill>
                  <a:schemeClr val="tx1"/>
                </a:solidFill>
                <a:effectLst/>
                <a:latin typeface="+mn-lt"/>
                <a:ea typeface="+mn-ea"/>
                <a:cs typeface="+mn-cs"/>
              </a:rPr>
              <a:t>On-the-Job Training:</a:t>
            </a:r>
            <a:r>
              <a:rPr lang="en-US" sz="1200" kern="1200" dirty="0">
                <a:solidFill>
                  <a:schemeClr val="tx1"/>
                </a:solidFill>
                <a:effectLst/>
                <a:latin typeface="+mn-lt"/>
                <a:ea typeface="+mn-ea"/>
                <a:cs typeface="+mn-cs"/>
              </a:rPr>
              <a:t> This is one of the best methods that Sainsbury can train its employees since the employees get to learn through hands-on training. This kind of training fits best in the jobs such as customer assistants as employees get trained through their interaction with customers, replenishing shelves, and running the store (Jones and Comfort, 2022).</a:t>
            </a:r>
          </a:p>
          <a:p>
            <a:r>
              <a:rPr lang="en-US" sz="1200" b="1" kern="1200" dirty="0">
                <a:solidFill>
                  <a:schemeClr val="tx1"/>
                </a:solidFill>
                <a:effectLst/>
                <a:latin typeface="+mn-lt"/>
                <a:ea typeface="+mn-ea"/>
                <a:cs typeface="+mn-cs"/>
              </a:rPr>
              <a:t>E-Learning:</a:t>
            </a:r>
            <a:r>
              <a:rPr lang="en-US" sz="1200" kern="1200" dirty="0">
                <a:solidFill>
                  <a:schemeClr val="tx1"/>
                </a:solidFill>
                <a:effectLst/>
                <a:latin typeface="+mn-lt"/>
                <a:ea typeface="+mn-ea"/>
                <a:cs typeface="+mn-cs"/>
              </a:rPr>
              <a:t> Sainsbury is also able to make use of e-learning where employees are given flexibility to learn new skills in various fields including health and safety, product knowledge and retail systems. E-learning is also effective among employees who must balance between work and training since they can do the modules at their own time (Amor, 2023).</a:t>
            </a:r>
          </a:p>
          <a:p>
            <a:r>
              <a:rPr lang="en-US" sz="1200" b="1" kern="1200" dirty="0">
                <a:solidFill>
                  <a:schemeClr val="tx1"/>
                </a:solidFill>
                <a:effectLst/>
                <a:latin typeface="+mn-lt"/>
                <a:ea typeface="+mn-ea"/>
                <a:cs typeface="+mn-cs"/>
              </a:rPr>
              <a:t>Leadership Development: </a:t>
            </a:r>
            <a:r>
              <a:rPr lang="en-US" sz="1200" kern="1200" dirty="0">
                <a:solidFill>
                  <a:schemeClr val="tx1"/>
                </a:solidFill>
                <a:effectLst/>
                <a:latin typeface="+mn-lt"/>
                <a:ea typeface="+mn-ea"/>
                <a:cs typeface="+mn-cs"/>
              </a:rPr>
              <a:t>Sainsbury provides leadership programs to people who are keen on developing their careers; the focus of the programs is on management skills, team leadership, and strategic decision-making. The programs provide the employees with preparedness to assume more responsibility and help in the succession planning activities of the company (Floyd, 2023).</a:t>
            </a:r>
          </a:p>
          <a:p>
            <a:r>
              <a:rPr lang="en-US" sz="1200" kern="1200" dirty="0">
                <a:solidFill>
                  <a:schemeClr val="tx1"/>
                </a:solidFill>
                <a:effectLst/>
                <a:latin typeface="+mn-lt"/>
                <a:ea typeface="+mn-ea"/>
                <a:cs typeface="+mn-cs"/>
              </a:rPr>
              <a:t>These diverse training programs help Sainsbury to make sure that its employees are well prepared to face the challenges in the retail market and in their respective career advancement.</a:t>
            </a:r>
          </a:p>
          <a:p>
            <a:endParaRPr lang="en-US" dirty="0"/>
          </a:p>
        </p:txBody>
      </p:sp>
      <p:sp>
        <p:nvSpPr>
          <p:cNvPr id="4" name="Slide Number Placeholder 3"/>
          <p:cNvSpPr>
            <a:spLocks noGrp="1"/>
          </p:cNvSpPr>
          <p:nvPr>
            <p:ph type="sldNum" sz="quarter" idx="10"/>
          </p:nvPr>
        </p:nvSpPr>
        <p:spPr/>
        <p:txBody>
          <a:bodyPr/>
          <a:lstStyle/>
          <a:p>
            <a:fld id="{A5C9A41A-CA44-4C11-9C19-3C42AFC67C60}" type="slidenum">
              <a:rPr lang="en-US" smtClean="0"/>
              <a:t>8</a:t>
            </a:fld>
            <a:endParaRPr lang="en-US"/>
          </a:p>
        </p:txBody>
      </p:sp>
    </p:spTree>
    <p:extLst>
      <p:ext uri="{BB962C8B-B14F-4D97-AF65-F5344CB8AC3E}">
        <p14:creationId xmlns:p14="http://schemas.microsoft.com/office/powerpoint/2010/main" val="1148103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applicant recruitment and training and development strategies of Sainsbury are the crucial elements of its continuous success. This is because of the structured recruitment process which entails job analysis, job descriptions, and person specifications in such a way that the company will attract and hire the best candidates. </a:t>
            </a:r>
            <a:r>
              <a:rPr lang="en-US" sz="1200" kern="1200">
                <a:solidFill>
                  <a:schemeClr val="tx1"/>
                </a:solidFill>
                <a:effectLst/>
                <a:latin typeface="+mn-lt"/>
                <a:ea typeface="+mn-ea"/>
                <a:cs typeface="+mn-cs"/>
              </a:rPr>
              <a:t>This holistic practice will allow Sainsbury to recruit people that are compatible with its values and business objectives.</a:t>
            </a:r>
          </a:p>
          <a:p>
            <a:endParaRPr lang="en-US"/>
          </a:p>
        </p:txBody>
      </p:sp>
      <p:sp>
        <p:nvSpPr>
          <p:cNvPr id="4" name="Slide Number Placeholder 3"/>
          <p:cNvSpPr>
            <a:spLocks noGrp="1"/>
          </p:cNvSpPr>
          <p:nvPr>
            <p:ph type="sldNum" sz="quarter" idx="10"/>
          </p:nvPr>
        </p:nvSpPr>
        <p:spPr/>
        <p:txBody>
          <a:bodyPr/>
          <a:lstStyle/>
          <a:p>
            <a:fld id="{A5C9A41A-CA44-4C11-9C19-3C42AFC67C60}" type="slidenum">
              <a:rPr lang="en-US" smtClean="0"/>
              <a:t>9</a:t>
            </a:fld>
            <a:endParaRPr lang="en-US"/>
          </a:p>
        </p:txBody>
      </p:sp>
    </p:spTree>
    <p:extLst>
      <p:ext uri="{BB962C8B-B14F-4D97-AF65-F5344CB8AC3E}">
        <p14:creationId xmlns:p14="http://schemas.microsoft.com/office/powerpoint/2010/main" val="34964855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3E2D02B-59C7-470F-81C5-3568554AD7A9}" type="datetimeFigureOut">
              <a:rPr lang="en-US" smtClean="0"/>
              <a:t>2/15/2026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1F1A0C8-404D-414B-AABC-19FBD0F23DE1}" type="slidenum">
              <a:rPr lang="en-US" smtClean="0"/>
              <a:t>‹#›</a:t>
            </a:fld>
            <a:endParaRPr lang="en-US"/>
          </a:p>
        </p:txBody>
      </p:sp>
    </p:spTree>
    <p:extLst>
      <p:ext uri="{BB962C8B-B14F-4D97-AF65-F5344CB8AC3E}">
        <p14:creationId xmlns:p14="http://schemas.microsoft.com/office/powerpoint/2010/main" val="673650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E2D02B-59C7-470F-81C5-3568554AD7A9}"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903060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3E2D02B-59C7-470F-81C5-3568554AD7A9}" type="datetimeFigureOut">
              <a:rPr lang="en-US" smtClean="0"/>
              <a:t>2/15/2026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16464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E2D02B-59C7-470F-81C5-3568554AD7A9}"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37735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E2D02B-59C7-470F-81C5-3568554AD7A9}"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1504542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E2D02B-59C7-470F-81C5-3568554AD7A9}"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3807056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E2D02B-59C7-470F-81C5-3568554AD7A9}"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49750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3E2D02B-59C7-470F-81C5-3568554AD7A9}" type="datetimeFigureOut">
              <a:rPr lang="en-US" smtClean="0"/>
              <a:t>2/15/2026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1F1A0C8-404D-414B-AABC-19FBD0F23DE1}"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996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3E2D02B-59C7-470F-81C5-3568554AD7A9}" type="datetimeFigureOut">
              <a:rPr lang="en-US" smtClean="0"/>
              <a:t>2/15/2026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1F1A0C8-404D-414B-AABC-19FBD0F23DE1}"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48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E2D02B-59C7-470F-81C5-3568554AD7A9}"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1181683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E2D02B-59C7-470F-81C5-3568554AD7A9}"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1A0C8-404D-414B-AABC-19FBD0F23DE1}" type="slidenum">
              <a:rPr lang="en-US" smtClean="0"/>
              <a:t>‹#›</a:t>
            </a:fld>
            <a:endParaRPr lang="en-US"/>
          </a:p>
        </p:txBody>
      </p:sp>
    </p:spTree>
    <p:extLst>
      <p:ext uri="{BB962C8B-B14F-4D97-AF65-F5344CB8AC3E}">
        <p14:creationId xmlns:p14="http://schemas.microsoft.com/office/powerpoint/2010/main" val="3080909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3E2D02B-59C7-470F-81C5-3568554AD7A9}" type="datetimeFigureOut">
              <a:rPr lang="en-US" smtClean="0"/>
              <a:t>2/15/2026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1F1A0C8-404D-414B-AABC-19FBD0F23DE1}" type="slidenum">
              <a:rPr lang="en-US" smtClean="0"/>
              <a:t>‹#›</a:t>
            </a:fld>
            <a:endParaRPr lang="en-US"/>
          </a:p>
        </p:txBody>
      </p:sp>
    </p:spTree>
    <p:extLst>
      <p:ext uri="{BB962C8B-B14F-4D97-AF65-F5344CB8AC3E}">
        <p14:creationId xmlns:p14="http://schemas.microsoft.com/office/powerpoint/2010/main" val="4036698429"/>
      </p:ext>
    </p:extLst>
  </p:cSld>
  <p:clrMap bg1="dk1" tx1="lt1" bg2="dk2" tx2="lt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2409" y="2060738"/>
            <a:ext cx="8283736" cy="3292249"/>
          </a:xfrm>
        </p:spPr>
        <p:txBody>
          <a:bodyPr>
            <a:normAutofit/>
          </a:bodyPr>
          <a:lstStyle/>
          <a:p>
            <a:r>
              <a:rPr lang="ro-RO" sz="5400" b="1">
                <a:latin typeface="Times New Roman" panose="02020603050405020304" pitchFamily="18" charset="0"/>
                <a:cs typeface="Times New Roman" panose="02020603050405020304" pitchFamily="18" charset="0"/>
              </a:rPr>
              <a:t>Mari-Elena Lacatus</a:t>
            </a:r>
            <a:br>
              <a:rPr lang="en-US" sz="54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LCLM5002</a:t>
            </a:r>
            <a:br>
              <a:rPr lang="en-US" sz="3600"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Developing and Managing Individuals and Teams</a:t>
            </a:r>
            <a:br>
              <a:rPr lang="en-US" sz="3600" dirty="0">
                <a:latin typeface="Times New Roman" panose="02020603050405020304" pitchFamily="18" charset="0"/>
                <a:cs typeface="Times New Roman" panose="02020603050405020304" pitchFamily="18" charset="0"/>
              </a:rPr>
            </a:br>
            <a:r>
              <a:rPr lang="en-US" sz="2700" b="1" dirty="0">
                <a:latin typeface="Times New Roman" panose="02020603050405020304" pitchFamily="18" charset="0"/>
                <a:cs typeface="Times New Roman" panose="02020603050405020304" pitchFamily="18" charset="0"/>
              </a:rPr>
              <a:t>Title</a:t>
            </a:r>
            <a:r>
              <a:rPr lang="en-US" sz="2700" dirty="0">
                <a:latin typeface="Times New Roman" panose="02020603050405020304" pitchFamily="18" charset="0"/>
                <a:cs typeface="Times New Roman" panose="02020603050405020304" pitchFamily="18" charset="0"/>
              </a:rPr>
              <a:t>: “Recruitment and Development at Sainsbury’s”</a:t>
            </a:r>
            <a:br>
              <a:rPr lang="en-US" sz="2700" dirty="0">
                <a:latin typeface="Times New Roman" panose="02020603050405020304" pitchFamily="18" charset="0"/>
                <a:cs typeface="Times New Roman" panose="02020603050405020304" pitchFamily="18" charset="0"/>
              </a:rPr>
            </a:br>
            <a:endParaRPr lang="en-US" sz="27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9145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The Introduction to Sainsbury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1584" y="2007488"/>
            <a:ext cx="6339840" cy="3931920"/>
          </a:xfrm>
        </p:spPr>
        <p:txBody>
          <a:bodyPr>
            <a:noAutofit/>
          </a:bodyPr>
          <a:lstStyle/>
          <a:p>
            <a:pPr algn="just">
              <a:lnSpc>
                <a:spcPct val="150000"/>
              </a:lnSpc>
            </a:pPr>
            <a:r>
              <a:rPr lang="en-US" sz="1600" b="1" dirty="0">
                <a:latin typeface="Times New Roman" panose="02020603050405020304" pitchFamily="18" charset="0"/>
                <a:cs typeface="Times New Roman" panose="02020603050405020304" pitchFamily="18" charset="0"/>
              </a:rPr>
              <a:t>Overview of Sainsbury’s</a:t>
            </a:r>
            <a:r>
              <a:rPr lang="en-US" sz="1600" dirty="0">
                <a:latin typeface="Times New Roman" panose="02020603050405020304" pitchFamily="18" charset="0"/>
                <a:cs typeface="Times New Roman" panose="02020603050405020304" pitchFamily="18" charset="0"/>
              </a:rPr>
              <a:t>:</a:t>
            </a:r>
          </a:p>
          <a:p>
            <a:pPr lvl="1" algn="just">
              <a:lnSpc>
                <a:spcPct val="150000"/>
              </a:lnSpc>
            </a:pPr>
            <a:r>
              <a:rPr lang="en-US" sz="1400" dirty="0">
                <a:latin typeface="Times New Roman" panose="02020603050405020304" pitchFamily="18" charset="0"/>
                <a:cs typeface="Times New Roman" panose="02020603050405020304" pitchFamily="18" charset="0"/>
              </a:rPr>
              <a:t>Founded in 1869, headquartered in London.</a:t>
            </a:r>
          </a:p>
          <a:p>
            <a:pPr lvl="1" algn="just">
              <a:lnSpc>
                <a:spcPct val="150000"/>
              </a:lnSpc>
            </a:pPr>
            <a:r>
              <a:rPr lang="en-US" sz="1400" dirty="0">
                <a:latin typeface="Times New Roman" panose="02020603050405020304" pitchFamily="18" charset="0"/>
                <a:cs typeface="Times New Roman" panose="02020603050405020304" pitchFamily="18" charset="0"/>
              </a:rPr>
              <a:t>Operates over 1,400 stores across the UK and offers online shopping.</a:t>
            </a:r>
          </a:p>
          <a:p>
            <a:pPr lvl="1" algn="just">
              <a:lnSpc>
                <a:spcPct val="150000"/>
              </a:lnSpc>
            </a:pPr>
            <a:r>
              <a:rPr lang="en-US" sz="1400" dirty="0">
                <a:latin typeface="Times New Roman" panose="02020603050405020304" pitchFamily="18" charset="0"/>
                <a:cs typeface="Times New Roman" panose="02020603050405020304" pitchFamily="18" charset="0"/>
              </a:rPr>
              <a:t>Known for quality groceries, customer service, and sustainability (Gosling, 2024).</a:t>
            </a:r>
          </a:p>
          <a:p>
            <a:pPr algn="just">
              <a:lnSpc>
                <a:spcPct val="150000"/>
              </a:lnSpc>
            </a:pPr>
            <a:r>
              <a:rPr lang="en-US" sz="1600" b="1" dirty="0">
                <a:latin typeface="Times New Roman" panose="02020603050405020304" pitchFamily="18" charset="0"/>
                <a:cs typeface="Times New Roman" panose="02020603050405020304" pitchFamily="18" charset="0"/>
              </a:rPr>
              <a:t>Core Values</a:t>
            </a:r>
            <a:r>
              <a:rPr lang="en-US" sz="1600" dirty="0">
                <a:latin typeface="Times New Roman" panose="02020603050405020304" pitchFamily="18" charset="0"/>
                <a:cs typeface="Times New Roman" panose="02020603050405020304" pitchFamily="18" charset="0"/>
              </a:rPr>
              <a:t>:</a:t>
            </a:r>
          </a:p>
          <a:p>
            <a:pPr lvl="1" algn="just">
              <a:lnSpc>
                <a:spcPct val="150000"/>
              </a:lnSpc>
            </a:pPr>
            <a:r>
              <a:rPr lang="en-US" sz="1400" dirty="0">
                <a:latin typeface="Times New Roman" panose="02020603050405020304" pitchFamily="18" charset="0"/>
                <a:cs typeface="Times New Roman" panose="02020603050405020304" pitchFamily="18" charset="0"/>
              </a:rPr>
              <a:t>Focus on sustainability, diversity, and inclusion.</a:t>
            </a:r>
          </a:p>
          <a:p>
            <a:pPr lvl="1" algn="just">
              <a:lnSpc>
                <a:spcPct val="150000"/>
              </a:lnSpc>
            </a:pPr>
            <a:r>
              <a:rPr lang="en-US" sz="1400" dirty="0">
                <a:latin typeface="Times New Roman" panose="02020603050405020304" pitchFamily="18" charset="0"/>
                <a:cs typeface="Times New Roman" panose="02020603050405020304" pitchFamily="18" charset="0"/>
              </a:rPr>
              <a:t>Committed to providing a living wage and ethical sourcing (Gosling, 2024).</a:t>
            </a:r>
          </a:p>
          <a:p>
            <a:pPr algn="just">
              <a:lnSpc>
                <a:spcPct val="150000"/>
              </a:lnSpc>
            </a:pPr>
            <a:r>
              <a:rPr lang="en-US" sz="1600" b="1" dirty="0">
                <a:latin typeface="Times New Roman" panose="02020603050405020304" pitchFamily="18" charset="0"/>
                <a:cs typeface="Times New Roman" panose="02020603050405020304" pitchFamily="18" charset="0"/>
              </a:rPr>
              <a:t>Innovations</a:t>
            </a:r>
            <a:r>
              <a:rPr lang="en-US" sz="1600" dirty="0">
                <a:latin typeface="Times New Roman" panose="02020603050405020304" pitchFamily="18" charset="0"/>
                <a:cs typeface="Times New Roman" panose="02020603050405020304" pitchFamily="18" charset="0"/>
              </a:rPr>
              <a:t>:</a:t>
            </a:r>
          </a:p>
          <a:p>
            <a:pPr lvl="1" algn="just">
              <a:lnSpc>
                <a:spcPct val="150000"/>
              </a:lnSpc>
            </a:pPr>
            <a:r>
              <a:rPr lang="en-US" sz="1400" dirty="0">
                <a:latin typeface="Times New Roman" panose="02020603050405020304" pitchFamily="18" charset="0"/>
                <a:cs typeface="Times New Roman" panose="02020603050405020304" pitchFamily="18" charset="0"/>
              </a:rPr>
              <a:t>Embraces digitalization and technological integration (Amor, 2023).</a:t>
            </a:r>
          </a:p>
          <a:p>
            <a:pPr lvl="1" algn="just">
              <a:lnSpc>
                <a:spcPct val="150000"/>
              </a:lnSpc>
            </a:pPr>
            <a:r>
              <a:rPr lang="en-US" sz="1400" dirty="0">
                <a:latin typeface="Times New Roman" panose="02020603050405020304" pitchFamily="18" charset="0"/>
                <a:cs typeface="Times New Roman" panose="02020603050405020304" pitchFamily="18" charset="0"/>
              </a:rPr>
              <a:t>Leadership in plant-based product offerings and sustainable practices (Jones, 2023).</a:t>
            </a: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1026" name="Picture 2" descr="Sainsbury's is replacing Oracle with SAP Retail - Retail Optimis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7456" y="2241041"/>
            <a:ext cx="4850738" cy="3464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0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Recruitment Process at Sainsbury’s - Job Analysis</a:t>
            </a:r>
            <a:endParaRPr lang="en-US"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5402237" y="2273561"/>
            <a:ext cx="6430099" cy="41107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Job Analysis Overview</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Identifies responsibilities, qualifications, skills, and attributes for each role.</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Helps align the workforce with organizational goals (Amor, 2023).</a:t>
            </a:r>
          </a:p>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Methods Used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Interviews, observations, and role reviews to gather data.</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Assesses the specific needs of each position (Jones </a:t>
            </a:r>
            <a:r>
              <a:rPr lang="en-US" altLang="en-US" sz="1600" dirty="0">
                <a:latin typeface="Times New Roman" panose="02020603050405020304" pitchFamily="18" charset="0"/>
                <a:cs typeface="Times New Roman" panose="02020603050405020304" pitchFamily="18" charset="0"/>
              </a:rPr>
              <a:t>and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Comfort, 2022).</a:t>
            </a:r>
          </a:p>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Purpose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Creates job descriptions and person specifications.</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Ensures that the recruitment process is targeted and effective (Amor, 2023).</a:t>
            </a:r>
          </a:p>
        </p:txBody>
      </p:sp>
      <p:pic>
        <p:nvPicPr>
          <p:cNvPr id="2051" name="Picture 3" descr="Sainsbury's is now hiring 20,000 temporary Christmas staff across the UK |  The Ho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9895" y="3038775"/>
            <a:ext cx="4672457" cy="2580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075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Recruitment Process at Sainsbury’s - Job Description</a:t>
            </a:r>
          </a:p>
        </p:txBody>
      </p:sp>
      <p:pic>
        <p:nvPicPr>
          <p:cNvPr id="3074" name="Picture 2" descr="Sainsbury's announces 480 new roles as it aims to improve in-store  techn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439" y="2455356"/>
            <a:ext cx="4945018" cy="341985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noChangeArrowheads="1"/>
          </p:cNvSpPr>
          <p:nvPr>
            <p:ph idx="1"/>
          </p:nvPr>
        </p:nvSpPr>
        <p:spPr bwMode="auto">
          <a:xfrm>
            <a:off x="5577840" y="2026216"/>
            <a:ext cx="6388608"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Job Description Definition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Outlines key responsibilities, expectations, and qualifications for the role.</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Ensures clear communication between Sainsbury’s and job candidates (Floyd, 2023).</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Components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Responsibilities, qualifications, working hours, customer service standards.</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Example: Store Manager role includes overseeing store operations and managing staff (Jones, 2023).</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Importance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Ensures alignment of expectations.</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Regularly updated to reflect changing business needs (Amor, 2023).</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5678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Recruitment Process at Sainsbury’s - Person Specification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14416" y="2322576"/>
            <a:ext cx="6089904" cy="3931920"/>
          </a:xfrm>
        </p:spPr>
        <p:txBody>
          <a:bodyPr>
            <a:normAutofit fontScale="77500" lnSpcReduction="20000"/>
          </a:bodyPr>
          <a:lstStyle/>
          <a:p>
            <a:pPr>
              <a:lnSpc>
                <a:spcPct val="150000"/>
              </a:lnSpc>
            </a:pPr>
            <a:r>
              <a:rPr lang="en-US" b="1" dirty="0">
                <a:latin typeface="Times New Roman" panose="02020603050405020304" pitchFamily="18" charset="0"/>
                <a:cs typeface="Times New Roman" panose="02020603050405020304" pitchFamily="18" charset="0"/>
              </a:rPr>
              <a:t>Person Specification Overview</a:t>
            </a:r>
            <a:r>
              <a:rPr lang="en-US" dirty="0">
                <a:latin typeface="Times New Roman" panose="02020603050405020304" pitchFamily="18" charset="0"/>
                <a:cs typeface="Times New Roman" panose="02020603050405020304" pitchFamily="18" charset="0"/>
              </a:rPr>
              <a:t>:</a:t>
            </a:r>
          </a:p>
          <a:p>
            <a:pPr lvl="1">
              <a:lnSpc>
                <a:spcPct val="150000"/>
              </a:lnSpc>
            </a:pPr>
            <a:r>
              <a:rPr lang="en-US" dirty="0">
                <a:latin typeface="Times New Roman" panose="02020603050405020304" pitchFamily="18" charset="0"/>
                <a:cs typeface="Times New Roman" panose="02020603050405020304" pitchFamily="18" charset="0"/>
              </a:rPr>
              <a:t>Outlines essential and desirable criteria for a candidate’s qualifications, skills, and traits.</a:t>
            </a:r>
          </a:p>
          <a:p>
            <a:pPr lvl="1">
              <a:lnSpc>
                <a:spcPct val="150000"/>
              </a:lnSpc>
            </a:pPr>
            <a:r>
              <a:rPr lang="en-US" dirty="0">
                <a:latin typeface="Times New Roman" panose="02020603050405020304" pitchFamily="18" charset="0"/>
                <a:cs typeface="Times New Roman" panose="02020603050405020304" pitchFamily="18" charset="0"/>
              </a:rPr>
              <a:t>Used to assess whether candidates align with the role’s demands and the company’s culture (Floyd, 2023).</a:t>
            </a:r>
          </a:p>
          <a:p>
            <a:pPr>
              <a:lnSpc>
                <a:spcPct val="150000"/>
              </a:lnSpc>
            </a:pPr>
            <a:r>
              <a:rPr lang="en-US" b="1" dirty="0">
                <a:latin typeface="Times New Roman" panose="02020603050405020304" pitchFamily="18" charset="0"/>
                <a:cs typeface="Times New Roman" panose="02020603050405020304" pitchFamily="18" charset="0"/>
              </a:rPr>
              <a:t>Criteria</a:t>
            </a:r>
            <a:r>
              <a:rPr lang="en-US" dirty="0">
                <a:latin typeface="Times New Roman" panose="02020603050405020304" pitchFamily="18" charset="0"/>
                <a:cs typeface="Times New Roman" panose="02020603050405020304" pitchFamily="18" charset="0"/>
              </a:rPr>
              <a:t>:</a:t>
            </a:r>
          </a:p>
          <a:p>
            <a:pPr lvl="1">
              <a:lnSpc>
                <a:spcPct val="150000"/>
              </a:lnSpc>
            </a:pPr>
            <a:r>
              <a:rPr lang="en-US" dirty="0">
                <a:latin typeface="Times New Roman" panose="02020603050405020304" pitchFamily="18" charset="0"/>
                <a:cs typeface="Times New Roman" panose="02020603050405020304" pitchFamily="18" charset="0"/>
              </a:rPr>
              <a:t>Essential: Required skills and qualifications (e.g., communication, customer focus).</a:t>
            </a:r>
          </a:p>
          <a:p>
            <a:pPr lvl="1">
              <a:lnSpc>
                <a:spcPct val="150000"/>
              </a:lnSpc>
            </a:pPr>
            <a:r>
              <a:rPr lang="en-US" dirty="0">
                <a:latin typeface="Times New Roman" panose="02020603050405020304" pitchFamily="18" charset="0"/>
                <a:cs typeface="Times New Roman" panose="02020603050405020304" pitchFamily="18" charset="0"/>
              </a:rPr>
              <a:t>Desirable: Additional traits or experience that enhance suitability (Jones, 2023).</a:t>
            </a:r>
          </a:p>
          <a:p>
            <a:pPr>
              <a:lnSpc>
                <a:spcPct val="150000"/>
              </a:lnSpc>
            </a:pPr>
            <a:r>
              <a:rPr lang="en-US" b="1" dirty="0">
                <a:latin typeface="Times New Roman" panose="02020603050405020304" pitchFamily="18" charset="0"/>
                <a:cs typeface="Times New Roman" panose="02020603050405020304" pitchFamily="18" charset="0"/>
              </a:rPr>
              <a:t>Key Traits</a:t>
            </a:r>
            <a:r>
              <a:rPr lang="en-US" dirty="0">
                <a:latin typeface="Times New Roman" panose="02020603050405020304" pitchFamily="18" charset="0"/>
                <a:cs typeface="Times New Roman" panose="02020603050405020304" pitchFamily="18" charset="0"/>
              </a:rPr>
              <a:t>:</a:t>
            </a:r>
          </a:p>
          <a:p>
            <a:pPr lvl="1">
              <a:lnSpc>
                <a:spcPct val="150000"/>
              </a:lnSpc>
            </a:pPr>
            <a:r>
              <a:rPr lang="en-US" dirty="0">
                <a:latin typeface="Times New Roman" panose="02020603050405020304" pitchFamily="18" charset="0"/>
                <a:cs typeface="Times New Roman" panose="02020603050405020304" pitchFamily="18" charset="0"/>
              </a:rPr>
              <a:t>Teamwork, adaptability, customer focus, leadership skills (Gosling, 2024).</a:t>
            </a:r>
          </a:p>
          <a:p>
            <a:pPr>
              <a:lnSpc>
                <a:spcPct val="150000"/>
              </a:lnSpc>
            </a:pPr>
            <a:r>
              <a:rPr lang="en-US" b="1" dirty="0">
                <a:latin typeface="Times New Roman" panose="02020603050405020304" pitchFamily="18" charset="0"/>
                <a:cs typeface="Times New Roman" panose="02020603050405020304" pitchFamily="18" charset="0"/>
              </a:rPr>
              <a:t>Alignment with Sainsbury’s Values</a:t>
            </a:r>
            <a:r>
              <a:rPr lang="en-US" dirty="0">
                <a:latin typeface="Times New Roman" panose="02020603050405020304" pitchFamily="18" charset="0"/>
                <a:cs typeface="Times New Roman" panose="02020603050405020304" pitchFamily="18" charset="0"/>
              </a:rPr>
              <a:t>:</a:t>
            </a:r>
          </a:p>
          <a:p>
            <a:pPr lvl="1">
              <a:lnSpc>
                <a:spcPct val="150000"/>
              </a:lnSpc>
            </a:pPr>
            <a:r>
              <a:rPr lang="en-US" dirty="0">
                <a:latin typeface="Times New Roman" panose="02020603050405020304" pitchFamily="18" charset="0"/>
                <a:cs typeface="Times New Roman" panose="02020603050405020304" pitchFamily="18" charset="0"/>
              </a:rPr>
              <a:t>Ensures that candidates fit within the company’s diverse, inclusive culture (Jones and Comfort, 2022).</a:t>
            </a: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4098" name="Picture 2" descr="Developing a Job Description and Person Specification | It's A People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837" y="2596896"/>
            <a:ext cx="4909643" cy="3520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8229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Learning and Development Needs at Sainsbury- Identification </a:t>
            </a:r>
            <a:endParaRPr lang="en-US"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4956048" y="2531401"/>
            <a:ext cx="7053072" cy="3794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Identification of Learning Needs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Done through performance appraisals, feedback, and self-assessments (Amor, 2023).</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Common Needs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Customer service training, product knowledge, communication skills.</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Leadership development for managerial staff (Jones, 2023).</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Skills Gap Analysis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Identifies areas where additional training is needed.</a:t>
            </a:r>
          </a:p>
          <a:p>
            <a:pPr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Ensures employees are prepared for new technologies and changing business demands (Amor, 2023).</a:t>
            </a:r>
          </a:p>
        </p:txBody>
      </p:sp>
      <p:pic>
        <p:nvPicPr>
          <p:cNvPr id="5123" name="Picture 3" descr="Identification Generic Outline Color icon |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367" y="2531401"/>
            <a:ext cx="3794633" cy="3794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073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386562"/>
            <a:ext cx="10058400" cy="1371600"/>
          </a:xfrm>
        </p:spPr>
        <p:txBody>
          <a:bodyPr>
            <a:normAutofit fontScale="90000"/>
          </a:bodyPr>
          <a:lstStyle/>
          <a:p>
            <a:r>
              <a:rPr lang="en-US" b="1" dirty="0">
                <a:latin typeface="Times New Roman" panose="02020603050405020304" pitchFamily="18" charset="0"/>
                <a:cs typeface="Times New Roman" panose="02020603050405020304" pitchFamily="18" charset="0"/>
              </a:rPr>
              <a:t>Learning and Development Needs at Sainsbury’s - Analysis Using Learning Theories</a:t>
            </a:r>
            <a:endParaRPr lang="en-US"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371856" y="2171140"/>
            <a:ext cx="6632448"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Behaviourist</a:t>
            </a: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Theory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Learning through repetition and reinforcement.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Applied in customer service training to instill desired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behaviours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through practice and</a:t>
            </a:r>
            <a:r>
              <a:rPr kumimoji="0" lang="en-US" altLang="en-US" sz="1600" b="0" i="0" u="none" strike="noStrike" cap="none" normalizeH="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positive reinforcement (Wang, 2023).</a:t>
            </a:r>
          </a:p>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Cognitivist Theory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 on understanding underlying mental processes.</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Sainsbury’s uses e-learning to teach employees the "why" behind processes (Xia, 2023).</a:t>
            </a:r>
          </a:p>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Humanist/Experiential Learning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Emphasizes self-directed learning and personal growth.</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Sainsbury’s encourages employees to take charge of their career development through mentorship and leadership programs (Floyd, 2023).</a:t>
            </a:r>
          </a:p>
        </p:txBody>
      </p:sp>
      <p:pic>
        <p:nvPicPr>
          <p:cNvPr id="6147" name="Picture 3" descr="Sainsbury's launches new graduate programme with AI foc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4007" y="1611858"/>
            <a:ext cx="3776345" cy="2517563"/>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Sainsbury's launches graduate programme with AI skills focus | News | The  Groc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8247" y="4298357"/>
            <a:ext cx="3648329" cy="2397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270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Learning and Development Requirement at Sainsbury Needs: Training Programs </a:t>
            </a:r>
            <a:br>
              <a:rPr lang="en-US" b="1" dirty="0"/>
            </a:br>
            <a:endParaRPr lang="en-US" dirty="0"/>
          </a:p>
        </p:txBody>
      </p:sp>
      <p:sp>
        <p:nvSpPr>
          <p:cNvPr id="4" name="Rectangle 1"/>
          <p:cNvSpPr>
            <a:spLocks noGrp="1" noChangeArrowheads="1"/>
          </p:cNvSpPr>
          <p:nvPr>
            <p:ph idx="1"/>
          </p:nvPr>
        </p:nvSpPr>
        <p:spPr bwMode="auto">
          <a:xfrm>
            <a:off x="481585" y="2285453"/>
            <a:ext cx="6028943"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Training Program Types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On-the-Job Training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Employees learn by doing, especially in customer service roles.</a:t>
            </a:r>
          </a:p>
          <a:p>
            <a:pPr algn="just" eaLnBrk="0" fontAlgn="base" hangingPunct="0">
              <a:lnSpc>
                <a:spcPct val="150000"/>
              </a:lnSpc>
              <a:spcBef>
                <a:spcPct val="0"/>
              </a:spcBef>
              <a:spcAft>
                <a:spcPct val="0"/>
              </a:spcAft>
              <a:buClrTx/>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E-Learning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Flexible training for skills like product knowledge and health and safety (Amor, 2023).</a:t>
            </a:r>
          </a:p>
          <a:p>
            <a:pPr algn="just" eaLnBrk="0" fontAlgn="base" hangingPunct="0">
              <a:lnSpc>
                <a:spcPct val="150000"/>
              </a:lnSpc>
              <a:spcBef>
                <a:spcPct val="0"/>
              </a:spcBef>
              <a:spcAft>
                <a:spcPct val="0"/>
              </a:spcAft>
              <a:buClrTx/>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Leadership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Targeted programs for managerial staff, focusing on team leadership and decision-making (Floyd, 2023).</a:t>
            </a:r>
          </a:p>
          <a:p>
            <a:pPr marL="0" marR="0" lvl="0" indent="0" algn="just" defTabSz="914400" rtl="0" eaLnBrk="0" fontAlgn="base" latinLnBrk="0" hangingPunct="0">
              <a:lnSpc>
                <a:spcPct val="150000"/>
              </a:lnSpc>
              <a:spcBef>
                <a:spcPct val="0"/>
              </a:spcBef>
              <a:spcAft>
                <a:spcPct val="0"/>
              </a:spcAft>
              <a:buClrTx/>
              <a:buSz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Flexibility and Accessibility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Training is tailored to fit individual needs and career goals.</a:t>
            </a:r>
          </a:p>
          <a:p>
            <a:pPr algn="just" eaLnBrk="0" fontAlgn="base" hangingPunct="0">
              <a:lnSpc>
                <a:spcPct val="150000"/>
              </a:lnSpc>
              <a:spcBef>
                <a:spcPct val="0"/>
              </a:spcBef>
              <a:spcAft>
                <a:spcPct val="0"/>
              </a:spcAft>
              <a:buClrTx/>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E-learning allows employees to learn at their own pace, balancing work and development (Amor, 2023).</a:t>
            </a:r>
          </a:p>
        </p:txBody>
      </p:sp>
      <p:pic>
        <p:nvPicPr>
          <p:cNvPr id="7171" name="Picture 3" descr="Learning and Development: A Comprehensive Guide - AI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0151" y="2285453"/>
            <a:ext cx="4836648" cy="3688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595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400" dirty="0">
                <a:latin typeface="Times New Roman" panose="02020603050405020304" pitchFamily="18" charset="0"/>
                <a:cs typeface="Times New Roman" panose="02020603050405020304" pitchFamily="18" charset="0"/>
              </a:rPr>
              <a:t>The applicant recruitment and training and development strategies of Sainsbury are the crucial elements of its continuous success. This is because of the structured recruitment process which entails job analysis, job descriptions, and person specifications in such a way that the company will attract and hire the best candidates. This holistic practice will allow Sainsbury to recruit people that are compatible with its values and business objectives.</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4281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798" y="197306"/>
            <a:ext cx="10058400" cy="1371600"/>
          </a:xfrm>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451791" y="1515074"/>
            <a:ext cx="11320271" cy="4370832"/>
          </a:xfrm>
        </p:spPr>
        <p:txBody>
          <a:bodyPr>
            <a:noAutofit/>
          </a:bodyPr>
          <a:lstStyle/>
          <a:p>
            <a:pPr algn="just">
              <a:lnSpc>
                <a:spcPct val="150000"/>
              </a:lnSpc>
            </a:pPr>
            <a:r>
              <a:rPr lang="en-US" sz="1200" dirty="0">
                <a:latin typeface="Times New Roman" panose="02020603050405020304" pitchFamily="18" charset="0"/>
                <a:cs typeface="Times New Roman" panose="02020603050405020304" pitchFamily="18" charset="0"/>
              </a:rPr>
              <a:t>Amor, A.M., 2023. Reinventing human resources through digitalization. In </a:t>
            </a:r>
            <a:r>
              <a:rPr lang="en-US" sz="1200" i="1" dirty="0">
                <a:latin typeface="Times New Roman" panose="02020603050405020304" pitchFamily="18" charset="0"/>
                <a:cs typeface="Times New Roman" panose="02020603050405020304" pitchFamily="18" charset="0"/>
              </a:rPr>
              <a:t>Managing Technology Integration for Human Resources in Industry 5.0</a:t>
            </a:r>
            <a:r>
              <a:rPr lang="en-US" sz="1200" dirty="0">
                <a:latin typeface="Times New Roman" panose="02020603050405020304" pitchFamily="18" charset="0"/>
                <a:cs typeface="Times New Roman" panose="02020603050405020304" pitchFamily="18" charset="0"/>
              </a:rPr>
              <a:t> (pp. 115-130). IGI Global.</a:t>
            </a:r>
          </a:p>
          <a:p>
            <a:pPr algn="just">
              <a:lnSpc>
                <a:spcPct val="150000"/>
              </a:lnSpc>
            </a:pPr>
            <a:r>
              <a:rPr lang="en-US" sz="1200" dirty="0">
                <a:latin typeface="Times New Roman" panose="02020603050405020304" pitchFamily="18" charset="0"/>
                <a:cs typeface="Times New Roman" panose="02020603050405020304" pitchFamily="18" charset="0"/>
              </a:rPr>
              <a:t>Floyd, A., 2023. Developing leadership in higher education. In </a:t>
            </a:r>
            <a:r>
              <a:rPr lang="en-US" sz="1200" i="1" dirty="0">
                <a:latin typeface="Times New Roman" panose="02020603050405020304" pitchFamily="18" charset="0"/>
                <a:cs typeface="Times New Roman" panose="02020603050405020304" pitchFamily="18" charset="0"/>
              </a:rPr>
              <a:t>Handbook on Leadership in Education</a:t>
            </a:r>
            <a:r>
              <a:rPr lang="en-US" sz="1200" dirty="0">
                <a:latin typeface="Times New Roman" panose="02020603050405020304" pitchFamily="18" charset="0"/>
                <a:cs typeface="Times New Roman" panose="02020603050405020304" pitchFamily="18" charset="0"/>
              </a:rPr>
              <a:t> (pp. 491-502). Edward Elgar Publishing.</a:t>
            </a:r>
          </a:p>
          <a:p>
            <a:pPr algn="just">
              <a:lnSpc>
                <a:spcPct val="150000"/>
              </a:lnSpc>
            </a:pPr>
            <a:r>
              <a:rPr lang="en-US" sz="1200" dirty="0">
                <a:latin typeface="Times New Roman" panose="02020603050405020304" pitchFamily="18" charset="0"/>
                <a:cs typeface="Times New Roman" panose="02020603050405020304" pitchFamily="18" charset="0"/>
              </a:rPr>
              <a:t>Gosling, T., 2024. Lessons for ESG activists: The case of Sainsbury's and the living wage. </a:t>
            </a:r>
            <a:r>
              <a:rPr lang="en-US" sz="1200" i="1" dirty="0">
                <a:latin typeface="Times New Roman" panose="02020603050405020304" pitchFamily="18" charset="0"/>
                <a:cs typeface="Times New Roman" panose="02020603050405020304" pitchFamily="18" charset="0"/>
              </a:rPr>
              <a:t>Journal of Applied Corporate Finance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35</a:t>
            </a:r>
            <a:r>
              <a:rPr lang="en-US" sz="1200" dirty="0">
                <a:latin typeface="Times New Roman" panose="02020603050405020304" pitchFamily="18" charset="0"/>
                <a:cs typeface="Times New Roman" panose="02020603050405020304" pitchFamily="18" charset="0"/>
              </a:rPr>
              <a:t>(2), pp.8-15.</a:t>
            </a:r>
          </a:p>
          <a:p>
            <a:pPr algn="just">
              <a:lnSpc>
                <a:spcPct val="150000"/>
              </a:lnSpc>
            </a:pPr>
            <a:r>
              <a:rPr lang="en-US" sz="1200" dirty="0">
                <a:latin typeface="Times New Roman" panose="02020603050405020304" pitchFamily="18" charset="0"/>
                <a:cs typeface="Times New Roman" panose="02020603050405020304" pitchFamily="18" charset="0"/>
              </a:rPr>
              <a:t>Jones, P. and Comfort, D., 2022. Modern Slavery Statements and Service Industry Supply Chains: A Commentary on the Leading Hotel and Retail Companies in the UK. </a:t>
            </a:r>
            <a:r>
              <a:rPr lang="en-US" sz="1200" i="1" dirty="0">
                <a:latin typeface="Times New Roman" panose="02020603050405020304" pitchFamily="18" charset="0"/>
                <a:cs typeface="Times New Roman" panose="02020603050405020304" pitchFamily="18" charset="0"/>
              </a:rPr>
              <a:t>Operations and Supply Chain Management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(3), pp.386-394.</a:t>
            </a:r>
          </a:p>
          <a:p>
            <a:pPr algn="just">
              <a:lnSpc>
                <a:spcPct val="150000"/>
              </a:lnSpc>
            </a:pPr>
            <a:r>
              <a:rPr lang="en-US" sz="1200" dirty="0">
                <a:latin typeface="Times New Roman" panose="02020603050405020304" pitchFamily="18" charset="0"/>
                <a:cs typeface="Times New Roman" panose="02020603050405020304" pitchFamily="18" charset="0"/>
              </a:rPr>
              <a:t>Jones, P., 2023. UK retailers and plant-based alternatives to meat and dairy products. </a:t>
            </a:r>
            <a:r>
              <a:rPr lang="en-US" sz="1200" i="1" dirty="0">
                <a:latin typeface="Times New Roman" panose="02020603050405020304" pitchFamily="18" charset="0"/>
                <a:cs typeface="Times New Roman" panose="02020603050405020304" pitchFamily="18" charset="0"/>
              </a:rPr>
              <a:t>Athens journal of business and economics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pp.207-220.</a:t>
            </a:r>
          </a:p>
          <a:p>
            <a:pPr algn="just">
              <a:lnSpc>
                <a:spcPct val="150000"/>
              </a:lnSpc>
            </a:pPr>
            <a:r>
              <a:rPr lang="en-US" sz="1200" dirty="0">
                <a:latin typeface="Times New Roman" panose="02020603050405020304" pitchFamily="18" charset="0"/>
                <a:cs typeface="Times New Roman" panose="02020603050405020304" pitchFamily="18" charset="0"/>
              </a:rPr>
              <a:t>Jones, P., 2024. Modern Slavery Statements and UK Retail Supply Chains. In </a:t>
            </a:r>
            <a:r>
              <a:rPr lang="en-US" sz="1200" i="1" dirty="0">
                <a:latin typeface="Times New Roman" panose="02020603050405020304" pitchFamily="18" charset="0"/>
                <a:cs typeface="Times New Roman" panose="02020603050405020304" pitchFamily="18" charset="0"/>
              </a:rPr>
              <a:t>The Palgrave Handbook on Modern Slavery</a:t>
            </a:r>
            <a:r>
              <a:rPr lang="en-US" sz="1200" dirty="0">
                <a:latin typeface="Times New Roman" panose="02020603050405020304" pitchFamily="18" charset="0"/>
                <a:cs typeface="Times New Roman" panose="02020603050405020304" pitchFamily="18" charset="0"/>
              </a:rPr>
              <a:t> (pp. 525-540). Cham: Springer Nature Switzerland.</a:t>
            </a:r>
          </a:p>
          <a:p>
            <a:pPr algn="just">
              <a:lnSpc>
                <a:spcPct val="150000"/>
              </a:lnSpc>
            </a:pPr>
            <a:r>
              <a:rPr lang="en-US" sz="1200" dirty="0">
                <a:latin typeface="Times New Roman" panose="02020603050405020304" pitchFamily="18" charset="0"/>
                <a:cs typeface="Times New Roman" panose="02020603050405020304" pitchFamily="18" charset="0"/>
              </a:rPr>
              <a:t>Lander, J., </a:t>
            </a:r>
            <a:r>
              <a:rPr lang="en-US" sz="1200" dirty="0" err="1">
                <a:latin typeface="Times New Roman" panose="02020603050405020304" pitchFamily="18" charset="0"/>
                <a:cs typeface="Times New Roman" panose="02020603050405020304" pitchFamily="18" charset="0"/>
              </a:rPr>
              <a:t>Wallraf</a:t>
            </a:r>
            <a:r>
              <a:rPr lang="en-US" sz="1200" dirty="0">
                <a:latin typeface="Times New Roman" panose="02020603050405020304" pitchFamily="18" charset="0"/>
                <a:cs typeface="Times New Roman" panose="02020603050405020304" pitchFamily="18" charset="0"/>
              </a:rPr>
              <a:t>, S., Pieper, D., </a:t>
            </a:r>
            <a:r>
              <a:rPr lang="en-US" sz="1200" dirty="0" err="1">
                <a:latin typeface="Times New Roman" panose="02020603050405020304" pitchFamily="18" charset="0"/>
                <a:cs typeface="Times New Roman" panose="02020603050405020304" pitchFamily="18" charset="0"/>
              </a:rPr>
              <a:t>Klawunn</a:t>
            </a:r>
            <a:r>
              <a:rPr lang="en-US" sz="1200" dirty="0">
                <a:latin typeface="Times New Roman" panose="02020603050405020304" pitchFamily="18" charset="0"/>
                <a:cs typeface="Times New Roman" panose="02020603050405020304" pitchFamily="18" charset="0"/>
              </a:rPr>
              <a:t>, R., </a:t>
            </a:r>
            <a:r>
              <a:rPr lang="en-US" sz="1200" dirty="0" err="1">
                <a:latin typeface="Times New Roman" panose="02020603050405020304" pitchFamily="18" charset="0"/>
                <a:cs typeface="Times New Roman" panose="02020603050405020304" pitchFamily="18" charset="0"/>
              </a:rPr>
              <a:t>Altawil</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Dierks</a:t>
            </a:r>
            <a:r>
              <a:rPr lang="en-US" sz="1200" dirty="0">
                <a:latin typeface="Times New Roman" panose="02020603050405020304" pitchFamily="18" charset="0"/>
                <a:cs typeface="Times New Roman" panose="02020603050405020304" pitchFamily="18" charset="0"/>
              </a:rPr>
              <a:t>, M.L. and John, C., 2025. Recruiting participants for focus groups in health research: a meta-research study. </a:t>
            </a:r>
            <a:r>
              <a:rPr lang="en-US" sz="1200" i="1" dirty="0">
                <a:latin typeface="Times New Roman" panose="02020603050405020304" pitchFamily="18" charset="0"/>
                <a:cs typeface="Times New Roman" panose="02020603050405020304" pitchFamily="18" charset="0"/>
              </a:rPr>
              <a:t>BMC Medical Research Methodology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25</a:t>
            </a:r>
            <a:r>
              <a:rPr lang="en-US" sz="1200" dirty="0">
                <a:latin typeface="Times New Roman" panose="02020603050405020304" pitchFamily="18" charset="0"/>
                <a:cs typeface="Times New Roman" panose="02020603050405020304" pitchFamily="18" charset="0"/>
              </a:rPr>
              <a:t>(1), p.9.</a:t>
            </a:r>
          </a:p>
          <a:p>
            <a:pPr algn="just">
              <a:lnSpc>
                <a:spcPct val="150000"/>
              </a:lnSpc>
            </a:pPr>
            <a:r>
              <a:rPr lang="en-US" sz="1200" dirty="0">
                <a:latin typeface="Times New Roman" panose="02020603050405020304" pitchFamily="18" charset="0"/>
                <a:cs typeface="Times New Roman" panose="02020603050405020304" pitchFamily="18" charset="0"/>
              </a:rPr>
              <a:t>Rashid, C.A., 2023. PESTEL Analysis and Porter’s Five Forces as marketing tools to evaluate Morrison’s performance and strategy. </a:t>
            </a:r>
            <a:r>
              <a:rPr lang="en-US" sz="1200" i="1" dirty="0">
                <a:latin typeface="Times New Roman" panose="02020603050405020304" pitchFamily="18" charset="0"/>
                <a:cs typeface="Times New Roman" panose="02020603050405020304" pitchFamily="18" charset="0"/>
              </a:rPr>
              <a:t>Journal of Global Social Sciences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4</a:t>
            </a:r>
            <a:r>
              <a:rPr lang="en-US" sz="1200" dirty="0">
                <a:latin typeface="Times New Roman" panose="02020603050405020304" pitchFamily="18" charset="0"/>
                <a:cs typeface="Times New Roman" panose="02020603050405020304" pitchFamily="18" charset="0"/>
              </a:rPr>
              <a:t>(15), pp.75-83.</a:t>
            </a:r>
          </a:p>
          <a:p>
            <a:pPr algn="just">
              <a:lnSpc>
                <a:spcPct val="150000"/>
              </a:lnSpc>
            </a:pPr>
            <a:r>
              <a:rPr lang="en-US" sz="1200" dirty="0">
                <a:latin typeface="Times New Roman" panose="02020603050405020304" pitchFamily="18" charset="0"/>
                <a:cs typeface="Times New Roman" panose="02020603050405020304" pitchFamily="18" charset="0"/>
              </a:rPr>
              <a:t>Wang, Y., 2023. A model predicting CRM resource effect on business performance through CRM capabilities. </a:t>
            </a:r>
            <a:r>
              <a:rPr lang="en-US" sz="1200" i="1" dirty="0">
                <a:latin typeface="Times New Roman" panose="02020603050405020304" pitchFamily="18" charset="0"/>
                <a:cs typeface="Times New Roman" panose="02020603050405020304" pitchFamily="18" charset="0"/>
              </a:rPr>
              <a:t>Wireless Communications and Mobile Computing</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2023</a:t>
            </a:r>
            <a:r>
              <a:rPr lang="en-US" sz="1200" dirty="0">
                <a:latin typeface="Times New Roman" panose="02020603050405020304" pitchFamily="18" charset="0"/>
                <a:cs typeface="Times New Roman" panose="02020603050405020304" pitchFamily="18" charset="0"/>
              </a:rPr>
              <a:t>(1), p.9792999.</a:t>
            </a:r>
          </a:p>
          <a:p>
            <a:pPr algn="just">
              <a:lnSpc>
                <a:spcPct val="150000"/>
              </a:lnSpc>
            </a:pPr>
            <a:r>
              <a:rPr lang="en-US" sz="1200" dirty="0">
                <a:latin typeface="Times New Roman" panose="02020603050405020304" pitchFamily="18" charset="0"/>
                <a:cs typeface="Times New Roman" panose="02020603050405020304" pitchFamily="18" charset="0"/>
              </a:rPr>
              <a:t>Xia, Y., 2023. The 4Ps of Marketing and Applications in Various Brands. </a:t>
            </a:r>
            <a:r>
              <a:rPr lang="en-US" sz="1200" i="1" dirty="0">
                <a:latin typeface="Times New Roman" panose="02020603050405020304" pitchFamily="18" charset="0"/>
                <a:cs typeface="Times New Roman" panose="02020603050405020304" pitchFamily="18" charset="0"/>
              </a:rPr>
              <a:t>Journal of Education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16</a:t>
            </a:r>
            <a:r>
              <a:rPr lang="en-US" sz="1200" dirty="0">
                <a:latin typeface="Times New Roman" panose="02020603050405020304" pitchFamily="18" charset="0"/>
                <a:cs typeface="Times New Roman" panose="02020603050405020304" pitchFamily="18" charset="0"/>
              </a:rPr>
              <a:t>.</a:t>
            </a:r>
          </a:p>
          <a:p>
            <a:pPr marL="0" indent="0" algn="just">
              <a:lnSpc>
                <a:spcPct val="150000"/>
              </a:lnSpc>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489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56939" y="3015289"/>
            <a:ext cx="10058400" cy="1450757"/>
          </a:xfrm>
        </p:spPr>
        <p:txBody>
          <a:bodyPr>
            <a:noAutofit/>
          </a:bodyPr>
          <a:lstStyle/>
          <a:p>
            <a:pPr algn="ctr"/>
            <a:r>
              <a:rPr lang="en-US" sz="138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9386269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0</TotalTime>
  <Words>2967</Words>
  <Application>Microsoft Office PowerPoint</Application>
  <PresentationFormat>Widescreen</PresentationFormat>
  <Paragraphs>119</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Garamond</vt:lpstr>
      <vt:lpstr>Times New Roman</vt:lpstr>
      <vt:lpstr>Savon</vt:lpstr>
      <vt:lpstr>Mari-Elena Lacatus LCLM5002 Developing and Managing Individuals and Teams Title: “Recruitment and Development at Sainsbury’s” </vt:lpstr>
      <vt:lpstr>The Introduction to Sainsbury </vt:lpstr>
      <vt:lpstr>Recruitment Process at Sainsbury’s - Job Analysis</vt:lpstr>
      <vt:lpstr>Recruitment Process at Sainsbury’s - Job Description</vt:lpstr>
      <vt:lpstr>Recruitment Process at Sainsbury’s - Person Specification</vt:lpstr>
      <vt:lpstr>Learning and Development Needs at Sainsbury- Identification </vt:lpstr>
      <vt:lpstr>Learning and Development Needs at Sainsbury’s - Analysis Using Learning Theories</vt:lpstr>
      <vt:lpstr>Learning and Development Requirement at Sainsbury Needs: Training Programs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Mari Elena Lacatus (2410249)</cp:lastModifiedBy>
  <cp:revision>1</cp:revision>
  <dcterms:created xsi:type="dcterms:W3CDTF">2025-12-01T15:59:50Z</dcterms:created>
  <dcterms:modified xsi:type="dcterms:W3CDTF">2026-02-15T16:41:34Z</dcterms:modified>
</cp:coreProperties>
</file>