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689" r:id="rId2"/>
  </p:sldMasterIdLst>
  <p:sldIdLst>
    <p:sldId id="266" r:id="rId3"/>
    <p:sldId id="256" r:id="rId4"/>
    <p:sldId id="257" r:id="rId5"/>
    <p:sldId id="264" r:id="rId6"/>
    <p:sldId id="259" r:id="rId7"/>
    <p:sldId id="258" r:id="rId8"/>
    <p:sldId id="260" r:id="rId9"/>
    <p:sldId id="261" r:id="rId10"/>
    <p:sldId id="262" r:id="rId11"/>
    <p:sldId id="263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26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269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3435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7978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783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067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1448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056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802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261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963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4988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602564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38037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869703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305561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63963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254478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86892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46325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1904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903133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5158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9E9F9-8E82-499D-A7B2-02F12198E0E1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CD16DAD-ED8F-4E33-9300-DEE7780543A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153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40941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1359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Treiglad meddal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Siarad yn hyderus 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45138"/>
            <a:ext cx="5693627" cy="95410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 </a:t>
            </a:r>
            <a:r>
              <a:rPr kumimoji="0" lang="cy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Jonathan Lewis 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		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	 </a:t>
            </a:r>
            <a:r>
              <a:rPr kumimoji="0" lang="cy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Hoff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	</a:t>
            </a:r>
            <a:r>
              <a:rPr kumimoji="0" lang="cy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Hoff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	 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016694"/>
          <a:ext cx="5116033" cy="43650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603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172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b="1" noProof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noProof="0" dirty="0"/>
                        <a:t>Drilio- patrymau newydd a treiglad meddal.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noProof="0" dirty="0"/>
                        <a:t>Cywir neu anghywir- ymarfer patrmau ac ysgirfennu ar y bwrdd gwyn bach.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noProof="0" dirty="0"/>
                        <a:t>Gêm bêl- taflwch y bêl, gofynwch y cwestiwn ac atebwch y cwestiwn.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noProof="0" dirty="0"/>
                        <a:t>Tasg holiadur- Dewiswch tri pherson a gofynnwch y cwestiwn. Ysgrifennwch atebion ar y paper.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30380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Hoff 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5096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37084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b="0" dirty="0"/>
                    </a:p>
                    <a:p>
                      <a:r>
                        <a:rPr lang="cy-GB" b="0" dirty="0"/>
                        <a:t>Beth ydy dy hoff ______ di?</a:t>
                      </a:r>
                    </a:p>
                    <a:p>
                      <a:endParaRPr lang="cy-GB" b="0" dirty="0"/>
                    </a:p>
                    <a:p>
                      <a:r>
                        <a:rPr lang="cy-GB" b="0" dirty="0"/>
                        <a:t>Fy hoff ______ i ydy______.</a:t>
                      </a:r>
                    </a:p>
                    <a:p>
                      <a:endParaRPr lang="cy-GB" b="0" dirty="0"/>
                    </a:p>
                    <a:p>
                      <a:r>
                        <a:rPr lang="cy-GB" b="0" dirty="0"/>
                        <a:t>Treiglad meddal. </a:t>
                      </a:r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360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Hoffi. 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Treiglad meddal. 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Enwau.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49AD8-029A-4DCC-B7B8-6233D02621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Hoff</a:t>
            </a:r>
          </a:p>
        </p:txBody>
      </p:sp>
    </p:spTree>
    <p:extLst>
      <p:ext uri="{BB962C8B-B14F-4D97-AF65-F5344CB8AC3E}">
        <p14:creationId xmlns:p14="http://schemas.microsoft.com/office/powerpoint/2010/main" val="3401137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EA52A-5F73-4A87-865F-EC9608239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600" dirty="0"/>
              <a:t>Beth ydy dy hoff </a:t>
            </a:r>
            <a:r>
              <a:rPr lang="cy-GB" sz="3600" dirty="0">
                <a:solidFill>
                  <a:srgbClr val="FF0000"/>
                </a:solidFill>
              </a:rPr>
              <a:t>f</a:t>
            </a:r>
            <a:r>
              <a:rPr lang="cy-GB" sz="3600" dirty="0"/>
              <a:t>wyd di?</a:t>
            </a:r>
          </a:p>
          <a:p>
            <a:endParaRPr lang="en-GB" sz="3600" dirty="0"/>
          </a:p>
          <a:p>
            <a:r>
              <a:rPr lang="cy-GB" sz="3600" dirty="0"/>
              <a:t>Fy hoff </a:t>
            </a:r>
            <a:r>
              <a:rPr lang="cy-GB" sz="3600" dirty="0">
                <a:solidFill>
                  <a:srgbClr val="FF0000"/>
                </a:solidFill>
              </a:rPr>
              <a:t>f</a:t>
            </a:r>
            <a:r>
              <a:rPr lang="cy-GB" sz="3600" dirty="0"/>
              <a:t>wyd i ydy cinio rhost.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BF71BB-E377-4E0C-9D82-20FD0AA6135F}"/>
              </a:ext>
            </a:extLst>
          </p:cNvPr>
          <p:cNvSpPr txBox="1"/>
          <p:nvPr/>
        </p:nvSpPr>
        <p:spPr>
          <a:xfrm>
            <a:off x="7994708" y="2122414"/>
            <a:ext cx="16945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Treiglad medal </a:t>
            </a:r>
            <a:r>
              <a:rPr lang="cy-GB"/>
              <a:t>ar ôl </a:t>
            </a:r>
            <a:r>
              <a:rPr lang="cy-GB" dirty="0"/>
              <a:t>hoff!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51BE07A-7994-4EBA-BA9F-2A95F653ED8D}"/>
              </a:ext>
            </a:extLst>
          </p:cNvPr>
          <p:cNvCxnSpPr/>
          <p:nvPr/>
        </p:nvCxnSpPr>
        <p:spPr>
          <a:xfrm flipH="1">
            <a:off x="5100506" y="2223083"/>
            <a:ext cx="2801923" cy="75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0E16B50-8155-4720-9479-5584B1E0AAD0}"/>
              </a:ext>
            </a:extLst>
          </p:cNvPr>
          <p:cNvCxnSpPr/>
          <p:nvPr/>
        </p:nvCxnSpPr>
        <p:spPr>
          <a:xfrm flipH="1">
            <a:off x="3355596" y="2701255"/>
            <a:ext cx="4546833" cy="11409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541B016A-004C-4C99-9F5A-121C905122CC}"/>
              </a:ext>
            </a:extLst>
          </p:cNvPr>
          <p:cNvSpPr txBox="1"/>
          <p:nvPr/>
        </p:nvSpPr>
        <p:spPr>
          <a:xfrm>
            <a:off x="1451579" y="864066"/>
            <a:ext cx="94289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Cwestiwn</a:t>
            </a:r>
            <a:r>
              <a:rPr lang="en-GB" sz="3600" dirty="0"/>
              <a:t> ac </a:t>
            </a:r>
            <a:r>
              <a:rPr lang="en-GB" sz="3600" dirty="0" err="1"/>
              <a:t>Ateb</a:t>
            </a: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1317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58DA0-0203-4CC9-B1D0-9958FB7B4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cap="none"/>
              <a:t>Ymarfer Treiglad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AE4B4-5998-4FBC-871E-437652C46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83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7E553-9261-4CAC-B858-C0A15468C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/>
              <a:t>Cywir</a:t>
            </a:r>
            <a:r>
              <a:rPr lang="en-GB" cap="none" dirty="0"/>
              <a:t> neu </a:t>
            </a:r>
            <a:r>
              <a:rPr lang="en-GB" cap="none" dirty="0" err="1"/>
              <a:t>Anghywir</a:t>
            </a:r>
            <a:endParaRPr lang="en-GB" cap="non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32145C-91D9-4114-B1B8-FABCD234E0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64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2667A-A1B0-442C-AD2C-ECDA66D44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>
                <a:solidFill>
                  <a:srgbClr val="00B050"/>
                </a:solidFill>
              </a:rPr>
              <a:t>C</a:t>
            </a:r>
            <a:r>
              <a:rPr lang="en-GB" sz="3200" cap="none" dirty="0" err="1">
                <a:solidFill>
                  <a:srgbClr val="00B050"/>
                </a:solidFill>
              </a:rPr>
              <a:t>ywir</a:t>
            </a:r>
            <a:r>
              <a:rPr lang="en-GB" sz="3200" cap="none" dirty="0">
                <a:solidFill>
                  <a:srgbClr val="00B050"/>
                </a:solidFill>
              </a:rPr>
              <a:t>!</a:t>
            </a:r>
            <a:br>
              <a:rPr lang="en-GB" sz="3200" dirty="0">
                <a:solidFill>
                  <a:srgbClr val="00B05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6A6C-5E05-4251-93E0-F430CFFDE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ydy</a:t>
            </a:r>
            <a:r>
              <a:rPr lang="en-GB" sz="3600" dirty="0"/>
              <a:t> </a:t>
            </a:r>
            <a:r>
              <a:rPr lang="en-GB" sz="3600" dirty="0" err="1"/>
              <a:t>dy</a:t>
            </a:r>
            <a:r>
              <a:rPr lang="en-GB" sz="3600" dirty="0"/>
              <a:t> </a:t>
            </a:r>
            <a:r>
              <a:rPr lang="en-GB" sz="3600" dirty="0" err="1"/>
              <a:t>hoff</a:t>
            </a:r>
            <a:r>
              <a:rPr lang="en-GB" sz="3600" dirty="0"/>
              <a:t> </a:t>
            </a:r>
            <a:r>
              <a:rPr lang="en-GB" sz="3600" dirty="0" err="1"/>
              <a:t>ddiod</a:t>
            </a:r>
            <a:r>
              <a:rPr lang="en-GB" sz="3600" dirty="0"/>
              <a:t> di?</a:t>
            </a:r>
          </a:p>
          <a:p>
            <a:endParaRPr lang="en-GB" sz="3600" dirty="0"/>
          </a:p>
          <a:p>
            <a:r>
              <a:rPr lang="en-GB" sz="3600" dirty="0" err="1"/>
              <a:t>Fy</a:t>
            </a:r>
            <a:r>
              <a:rPr lang="en-GB" sz="3600" dirty="0"/>
              <a:t> </a:t>
            </a:r>
            <a:r>
              <a:rPr lang="en-GB" sz="3600" dirty="0" err="1"/>
              <a:t>hoff</a:t>
            </a:r>
            <a:r>
              <a:rPr lang="en-GB" sz="3600" dirty="0"/>
              <a:t> </a:t>
            </a:r>
            <a:r>
              <a:rPr lang="en-GB" sz="3600" dirty="0" err="1"/>
              <a:t>ddiod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ydy</a:t>
            </a:r>
            <a:r>
              <a:rPr lang="en-GB" sz="3600" dirty="0"/>
              <a:t> </a:t>
            </a:r>
            <a:r>
              <a:rPr lang="en-GB" sz="3600" dirty="0" err="1"/>
              <a:t>coffi</a:t>
            </a:r>
            <a:r>
              <a:rPr lang="en-GB" sz="3600" dirty="0"/>
              <a:t>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55C994-7D10-4A95-AD72-8DEA03B50F73}"/>
              </a:ext>
            </a:extLst>
          </p:cNvPr>
          <p:cNvSpPr txBox="1"/>
          <p:nvPr/>
        </p:nvSpPr>
        <p:spPr>
          <a:xfrm>
            <a:off x="7695981" y="3015734"/>
            <a:ext cx="28606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Treiglad</a:t>
            </a:r>
            <a:r>
              <a:rPr lang="en-GB" sz="3200" dirty="0"/>
              <a:t> </a:t>
            </a:r>
            <a:r>
              <a:rPr lang="en-GB" sz="3200" dirty="0" err="1"/>
              <a:t>meddal</a:t>
            </a:r>
            <a:endParaRPr lang="en-GB" sz="3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0CDADC3-F260-4A00-8B63-022B8F5FD960}"/>
              </a:ext>
            </a:extLst>
          </p:cNvPr>
          <p:cNvCxnSpPr/>
          <p:nvPr/>
        </p:nvCxnSpPr>
        <p:spPr>
          <a:xfrm flipH="1" flipV="1">
            <a:off x="5217952" y="2592198"/>
            <a:ext cx="2478029" cy="5788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80F891-E5B1-4A2D-B5E1-5151BF6476C5}"/>
              </a:ext>
            </a:extLst>
          </p:cNvPr>
          <p:cNvCxnSpPr/>
          <p:nvPr/>
        </p:nvCxnSpPr>
        <p:spPr>
          <a:xfrm flipH="1">
            <a:off x="3649211" y="3429000"/>
            <a:ext cx="3934437" cy="3334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21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2667A-A1B0-442C-AD2C-ECDA66D44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>
                <a:solidFill>
                  <a:srgbClr val="FF0000"/>
                </a:solidFill>
              </a:rPr>
              <a:t>Anghywir</a:t>
            </a:r>
            <a:r>
              <a:rPr lang="en-GB" cap="none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6A6C-5E05-4251-93E0-F430CFFDE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ydy</a:t>
            </a:r>
            <a:r>
              <a:rPr lang="en-GB" sz="3600" dirty="0"/>
              <a:t> </a:t>
            </a:r>
            <a:r>
              <a:rPr lang="en-GB" sz="3600" dirty="0" err="1"/>
              <a:t>dy</a:t>
            </a:r>
            <a:r>
              <a:rPr lang="en-GB" sz="3600" dirty="0"/>
              <a:t> </a:t>
            </a:r>
            <a:r>
              <a:rPr lang="en-GB" sz="3600" dirty="0" err="1"/>
              <a:t>hoff</a:t>
            </a:r>
            <a:r>
              <a:rPr lang="en-GB" sz="3600" dirty="0"/>
              <a:t> </a:t>
            </a:r>
            <a:r>
              <a:rPr lang="en-GB" sz="3600" dirty="0" err="1"/>
              <a:t>llyfr</a:t>
            </a:r>
            <a:r>
              <a:rPr lang="en-GB" sz="3600" dirty="0"/>
              <a:t> di?</a:t>
            </a:r>
          </a:p>
          <a:p>
            <a:endParaRPr lang="en-GB" sz="3600" dirty="0"/>
          </a:p>
          <a:p>
            <a:r>
              <a:rPr lang="en-GB" sz="3600" dirty="0" err="1"/>
              <a:t>Fy</a:t>
            </a:r>
            <a:r>
              <a:rPr lang="en-GB" sz="3600" dirty="0"/>
              <a:t> </a:t>
            </a:r>
            <a:r>
              <a:rPr lang="en-GB" sz="3600" dirty="0" err="1"/>
              <a:t>hoff</a:t>
            </a:r>
            <a:r>
              <a:rPr lang="en-GB" sz="3600" dirty="0"/>
              <a:t> </a:t>
            </a:r>
            <a:r>
              <a:rPr lang="en-GB" sz="3600" dirty="0" err="1"/>
              <a:t>llyfr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ydy</a:t>
            </a:r>
            <a:r>
              <a:rPr lang="en-GB" sz="3600" dirty="0"/>
              <a:t> Harry Potter.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1B6047-1078-4767-9D65-F3471408D583}"/>
              </a:ext>
            </a:extLst>
          </p:cNvPr>
          <p:cNvSpPr txBox="1"/>
          <p:nvPr/>
        </p:nvSpPr>
        <p:spPr>
          <a:xfrm>
            <a:off x="8204433" y="2558642"/>
            <a:ext cx="25359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Dim </a:t>
            </a:r>
            <a:r>
              <a:rPr lang="en-GB" sz="3200" dirty="0" err="1"/>
              <a:t>treiglad</a:t>
            </a:r>
            <a:r>
              <a:rPr lang="en-GB" sz="3200" dirty="0"/>
              <a:t> </a:t>
            </a:r>
            <a:r>
              <a:rPr lang="en-GB" sz="3200" dirty="0" err="1"/>
              <a:t>meddal</a:t>
            </a:r>
            <a:endParaRPr lang="en-GB" sz="32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F05D19C-FDAE-471C-B29C-58BDFDCC63F1}"/>
              </a:ext>
            </a:extLst>
          </p:cNvPr>
          <p:cNvCxnSpPr>
            <a:cxnSpLocks/>
            <a:stCxn id="4" idx="1"/>
          </p:cNvCxnSpPr>
          <p:nvPr/>
        </p:nvCxnSpPr>
        <p:spPr>
          <a:xfrm flipH="1" flipV="1">
            <a:off x="5016617" y="2549016"/>
            <a:ext cx="3187816" cy="548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14F879E-C926-4D5C-9A6F-DAEF5F3C91F1}"/>
              </a:ext>
            </a:extLst>
          </p:cNvPr>
          <p:cNvCxnSpPr/>
          <p:nvPr/>
        </p:nvCxnSpPr>
        <p:spPr>
          <a:xfrm flipH="1">
            <a:off x="3439486" y="3011648"/>
            <a:ext cx="4848837" cy="7717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926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2667A-A1B0-442C-AD2C-ECDA66D44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>
                <a:solidFill>
                  <a:srgbClr val="FF0000"/>
                </a:solidFill>
              </a:rPr>
              <a:t>Anghywir</a:t>
            </a:r>
            <a:r>
              <a:rPr lang="en-GB" cap="none" dirty="0">
                <a:solidFill>
                  <a:srgbClr val="FF0000"/>
                </a:solidFill>
              </a:rPr>
              <a:t>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6A6C-5E05-4251-93E0-F430CFFDE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ydy</a:t>
            </a:r>
            <a:r>
              <a:rPr lang="en-GB" sz="3600" dirty="0"/>
              <a:t> </a:t>
            </a:r>
            <a:r>
              <a:rPr lang="en-GB" sz="3600" dirty="0" err="1"/>
              <a:t>dy</a:t>
            </a:r>
            <a:r>
              <a:rPr lang="en-GB" sz="3600" dirty="0"/>
              <a:t> </a:t>
            </a:r>
            <a:r>
              <a:rPr lang="en-GB" sz="3600" dirty="0" err="1"/>
              <a:t>hoff</a:t>
            </a:r>
            <a:r>
              <a:rPr lang="en-GB" sz="3600" dirty="0"/>
              <a:t> </a:t>
            </a:r>
            <a:r>
              <a:rPr lang="en-GB" sz="3600" dirty="0" err="1"/>
              <a:t>lliw</a:t>
            </a:r>
            <a:r>
              <a:rPr lang="en-GB" sz="3600" dirty="0"/>
              <a:t> di?</a:t>
            </a:r>
          </a:p>
          <a:p>
            <a:endParaRPr lang="en-GB" sz="3600" dirty="0"/>
          </a:p>
          <a:p>
            <a:r>
              <a:rPr lang="en-GB" sz="3600" dirty="0" err="1"/>
              <a:t>Fy</a:t>
            </a:r>
            <a:r>
              <a:rPr lang="en-GB" sz="3600" dirty="0"/>
              <a:t> </a:t>
            </a:r>
            <a:r>
              <a:rPr lang="en-GB" sz="3600" dirty="0" err="1"/>
              <a:t>hoff</a:t>
            </a:r>
            <a:r>
              <a:rPr lang="en-GB" sz="3600" dirty="0"/>
              <a:t> </a:t>
            </a:r>
            <a:r>
              <a:rPr lang="en-GB" sz="3600" dirty="0" err="1"/>
              <a:t>lliw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ydy</a:t>
            </a:r>
            <a:r>
              <a:rPr lang="en-GB" sz="3600" dirty="0"/>
              <a:t> </a:t>
            </a:r>
            <a:r>
              <a:rPr lang="en-GB" sz="3600" dirty="0" err="1"/>
              <a:t>coch</a:t>
            </a:r>
            <a:r>
              <a:rPr lang="en-GB" sz="3600" dirty="0"/>
              <a:t>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7525F9-72B8-461C-B956-DEF0B70DE309}"/>
              </a:ext>
            </a:extLst>
          </p:cNvPr>
          <p:cNvSpPr txBox="1"/>
          <p:nvPr/>
        </p:nvSpPr>
        <p:spPr>
          <a:xfrm>
            <a:off x="7264866" y="2835479"/>
            <a:ext cx="30452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Dim </a:t>
            </a:r>
            <a:r>
              <a:rPr lang="en-GB" sz="3600" dirty="0" err="1"/>
              <a:t>Treiglad</a:t>
            </a:r>
            <a:r>
              <a:rPr lang="en-GB" sz="3600" dirty="0"/>
              <a:t> </a:t>
            </a:r>
            <a:r>
              <a:rPr lang="en-GB" sz="3600" dirty="0" err="1"/>
              <a:t>meddal</a:t>
            </a:r>
            <a:endParaRPr lang="en-GB" sz="36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5C47575-A4BB-47FD-AC8C-F087168802CB}"/>
              </a:ext>
            </a:extLst>
          </p:cNvPr>
          <p:cNvCxnSpPr/>
          <p:nvPr/>
        </p:nvCxnSpPr>
        <p:spPr>
          <a:xfrm flipH="1" flipV="1">
            <a:off x="5033394" y="2625754"/>
            <a:ext cx="2122415" cy="3355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AAB1073-9F88-46FF-BE50-9B23BAC79D7A}"/>
              </a:ext>
            </a:extLst>
          </p:cNvPr>
          <p:cNvCxnSpPr>
            <a:stCxn id="4" idx="1"/>
          </p:cNvCxnSpPr>
          <p:nvPr/>
        </p:nvCxnSpPr>
        <p:spPr>
          <a:xfrm flipH="1">
            <a:off x="3297016" y="3435644"/>
            <a:ext cx="3967850" cy="3053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2667A-A1B0-442C-AD2C-ECDA66D44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>
                <a:solidFill>
                  <a:srgbClr val="00B050"/>
                </a:solidFill>
              </a:rPr>
              <a:t>Cywir</a:t>
            </a:r>
            <a:r>
              <a:rPr lang="en-GB" cap="none" dirty="0">
                <a:solidFill>
                  <a:srgbClr val="00B050"/>
                </a:solidFill>
              </a:rPr>
              <a:t>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6A6C-5E05-4251-93E0-F430CFFDE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600" dirty="0"/>
              <a:t>Beth ydy dy hoff raglen deledu di?</a:t>
            </a:r>
          </a:p>
          <a:p>
            <a:endParaRPr lang="cy-GB" sz="3600" dirty="0"/>
          </a:p>
          <a:p>
            <a:r>
              <a:rPr lang="cy-GB" sz="3600" dirty="0"/>
              <a:t>Fy hoff </a:t>
            </a:r>
            <a:r>
              <a:rPr lang="cy-GB" sz="3600"/>
              <a:t>raglen deledu </a:t>
            </a:r>
            <a:r>
              <a:rPr lang="cy-GB" sz="3600" dirty="0"/>
              <a:t>i ydy Eastenders.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7FC192-838F-4510-8361-7F91AFAF6096}"/>
              </a:ext>
            </a:extLst>
          </p:cNvPr>
          <p:cNvSpPr txBox="1"/>
          <p:nvPr/>
        </p:nvSpPr>
        <p:spPr>
          <a:xfrm>
            <a:off x="9102055" y="2786931"/>
            <a:ext cx="13002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Treiglad</a:t>
            </a:r>
            <a:r>
              <a:rPr lang="en-GB" sz="2800" dirty="0"/>
              <a:t> </a:t>
            </a:r>
            <a:r>
              <a:rPr lang="en-GB" sz="2800" dirty="0" err="1"/>
              <a:t>meddal</a:t>
            </a:r>
            <a:endParaRPr lang="en-GB" sz="28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30C8FF7-AAD2-485B-BA44-B521E33A1ADF}"/>
              </a:ext>
            </a:extLst>
          </p:cNvPr>
          <p:cNvCxnSpPr/>
          <p:nvPr/>
        </p:nvCxnSpPr>
        <p:spPr>
          <a:xfrm flipH="1" flipV="1">
            <a:off x="5066950" y="2592198"/>
            <a:ext cx="3942826" cy="587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EB1DF43-DA99-48AE-927E-337C356DFE19}"/>
              </a:ext>
            </a:extLst>
          </p:cNvPr>
          <p:cNvCxnSpPr/>
          <p:nvPr/>
        </p:nvCxnSpPr>
        <p:spPr>
          <a:xfrm flipH="1">
            <a:off x="3380763" y="3565321"/>
            <a:ext cx="5721292" cy="2936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595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1EE26-6D0C-42F0-A2B4-26FCC9D99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cap="none" dirty="0"/>
              <a:t>Gêm Bêl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8D4EC-6518-4895-812B-879CFFC58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Beth ydy dy hoff ______ di?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Fy hoff _______ i ydy ____________.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Cofiwch- Treiglad meddal ar ôl hoff!</a:t>
            </a:r>
          </a:p>
        </p:txBody>
      </p:sp>
    </p:spTree>
    <p:extLst>
      <p:ext uri="{BB962C8B-B14F-4D97-AF65-F5344CB8AC3E}">
        <p14:creationId xmlns:p14="http://schemas.microsoft.com/office/powerpoint/2010/main" val="2752648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67546-5E46-4C52-8314-F70D91350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/>
              <a:t>Tasg</a:t>
            </a:r>
            <a:r>
              <a:rPr lang="en-GB" cap="none" dirty="0"/>
              <a:t> </a:t>
            </a:r>
            <a:r>
              <a:rPr lang="en-GB" cap="none" dirty="0" err="1"/>
              <a:t>Holiadur</a:t>
            </a:r>
            <a:endParaRPr lang="en-GB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8317D-CEFF-4C3C-BCF5-B3ABE2F3C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Beth ydy dy hoff ______ di?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Fy hoff _______ i ydy ____________.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313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57C5E-A1D6-4462-8CEC-D34E6CDDC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Holiadur</a:t>
            </a:r>
            <a:r>
              <a:rPr lang="en-GB" dirty="0"/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9628AA-845E-46DB-ADCE-6F16754F8A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5531" y="2016125"/>
            <a:ext cx="5695262" cy="3449638"/>
          </a:xfrm>
        </p:spPr>
      </p:pic>
    </p:spTree>
    <p:extLst>
      <p:ext uri="{BB962C8B-B14F-4D97-AF65-F5344CB8AC3E}">
        <p14:creationId xmlns:p14="http://schemas.microsoft.com/office/powerpoint/2010/main" val="306477966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112</TotalTime>
  <Words>266</Words>
  <Application>Microsoft Office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Gill Sans MT</vt:lpstr>
      <vt:lpstr>Gallery</vt:lpstr>
      <vt:lpstr>Office Theme</vt:lpstr>
      <vt:lpstr>PowerPoint Presentation</vt:lpstr>
      <vt:lpstr>Hoff</vt:lpstr>
      <vt:lpstr>PowerPoint Presentation</vt:lpstr>
      <vt:lpstr>Ymarfer Treiglad</vt:lpstr>
      <vt:lpstr>Cywir neu Anghywir</vt:lpstr>
      <vt:lpstr>Cywir! </vt:lpstr>
      <vt:lpstr>Anghywir!</vt:lpstr>
      <vt:lpstr>Anghywir!</vt:lpstr>
      <vt:lpstr>Cywir!</vt:lpstr>
      <vt:lpstr>Gêm Bêl </vt:lpstr>
      <vt:lpstr>Tasg Holiadur</vt:lpstr>
      <vt:lpstr>Holiadur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Hoff</dc:title>
  <dc:creator>Jonathan LEWIS</dc:creator>
  <cp:lastModifiedBy>Jonathan LEWIS</cp:lastModifiedBy>
  <cp:revision>14</cp:revision>
  <dcterms:created xsi:type="dcterms:W3CDTF">2026-10-11T12:56:26Z</dcterms:created>
  <dcterms:modified xsi:type="dcterms:W3CDTF">2026-10-15T14:34:51Z</dcterms:modified>
</cp:coreProperties>
</file>