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19"/>
  </p:notesMasterIdLst>
  <p:handoutMasterIdLst>
    <p:handoutMasterId r:id="rId20"/>
  </p:handoutMasterIdLst>
  <p:sldIdLst>
    <p:sldId id="256" r:id="rId5"/>
    <p:sldId id="257" r:id="rId6"/>
    <p:sldId id="330" r:id="rId7"/>
    <p:sldId id="339" r:id="rId8"/>
    <p:sldId id="305" r:id="rId9"/>
    <p:sldId id="343" r:id="rId10"/>
    <p:sldId id="344" r:id="rId11"/>
    <p:sldId id="345" r:id="rId12"/>
    <p:sldId id="346" r:id="rId13"/>
    <p:sldId id="341" r:id="rId14"/>
    <p:sldId id="342" r:id="rId15"/>
    <p:sldId id="336" r:id="rId16"/>
    <p:sldId id="347" r:id="rId17"/>
    <p:sldId id="332" r:id="rId18"/>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EAF629-2C24-6D6C-3358-BF77A583C34F}" v="123" dt="2025-05-05T17:25:31.029"/>
    <p1510:client id="{5CB7D64D-DDA6-C6B7-D6CC-7FEECAAD53E1}" v="183" dt="2025-05-05T12:42:33.8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53" autoAdjust="0"/>
    <p:restoredTop sz="93725" autoAdjust="0"/>
  </p:normalViewPr>
  <p:slideViewPr>
    <p:cSldViewPr snapToGrid="0">
      <p:cViewPr varScale="1">
        <p:scale>
          <a:sx n="107" d="100"/>
          <a:sy n="107" d="100"/>
        </p:scale>
        <p:origin x="138" y="43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p:scale>
          <a:sx n="75" d="100"/>
          <a:sy n="75" d="100"/>
        </p:scale>
        <p:origin x="4092" y="77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65ECB7B-2E2D-493A-9320-04640C44B7BB}" type="datetime1">
              <a:rPr lang="en-GB" smtClean="0"/>
              <a:t>05/05/2025</a:t>
            </a:fld>
            <a:endParaRPr lang="en-GB"/>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555657-0A12-495F-9FFA-D8F7554E7C39}" type="slidenum">
              <a:rPr lang="en-GB" smtClean="0"/>
              <a:t>‹#›</a:t>
            </a:fld>
            <a:endParaRPr lang="en-GB"/>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512AE54-B054-4695-BDD4-76EBCD4DB2EC}" type="datetime1">
              <a:rPr lang="en-GB" noProof="0" smtClean="0"/>
              <a:t>05/05/2025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2780FBB-F712-42E7-8C2F-226D98798B3F}" type="slidenum">
              <a:rPr lang="en-GB" noProof="0" smtClean="0"/>
              <a:t>‹#›</a:t>
            </a:fld>
            <a:endParaRPr lang="en-GB" noProof="0"/>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a:t>
            </a:fld>
            <a:endParaRPr lang="en-GB"/>
          </a:p>
        </p:txBody>
      </p:sp>
    </p:spTree>
    <p:extLst>
      <p:ext uri="{BB962C8B-B14F-4D97-AF65-F5344CB8AC3E}">
        <p14:creationId xmlns:p14="http://schemas.microsoft.com/office/powerpoint/2010/main" val="2843573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2</a:t>
            </a:fld>
            <a:endParaRPr lang="en-GB"/>
          </a:p>
        </p:txBody>
      </p:sp>
    </p:spTree>
    <p:extLst>
      <p:ext uri="{BB962C8B-B14F-4D97-AF65-F5344CB8AC3E}">
        <p14:creationId xmlns:p14="http://schemas.microsoft.com/office/powerpoint/2010/main" val="3106411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3</a:t>
            </a:fld>
            <a:endParaRPr lang="en-GB"/>
          </a:p>
        </p:txBody>
      </p:sp>
    </p:spTree>
    <p:extLst>
      <p:ext uri="{BB962C8B-B14F-4D97-AF65-F5344CB8AC3E}">
        <p14:creationId xmlns:p14="http://schemas.microsoft.com/office/powerpoint/2010/main" val="1410386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4</a:t>
            </a:fld>
            <a:endParaRPr lang="en-GB"/>
          </a:p>
        </p:txBody>
      </p:sp>
    </p:spTree>
    <p:extLst>
      <p:ext uri="{BB962C8B-B14F-4D97-AF65-F5344CB8AC3E}">
        <p14:creationId xmlns:p14="http://schemas.microsoft.com/office/powerpoint/2010/main" val="4262026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5</a:t>
            </a:fld>
            <a:endParaRPr lang="en-GB"/>
          </a:p>
        </p:txBody>
      </p:sp>
    </p:spTree>
    <p:extLst>
      <p:ext uri="{BB962C8B-B14F-4D97-AF65-F5344CB8AC3E}">
        <p14:creationId xmlns:p14="http://schemas.microsoft.com/office/powerpoint/2010/main" val="2188369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B25CC9-861B-667A-BF31-0C3F785853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101A16-FC5C-6C0D-4113-A259E68507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B2C89F-F018-200F-BDBD-FE176AEBB57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7589371-78B7-9EF9-4AF3-F0EB3BB39D94}"/>
              </a:ext>
            </a:extLst>
          </p:cNvPr>
          <p:cNvSpPr>
            <a:spLocks noGrp="1"/>
          </p:cNvSpPr>
          <p:nvPr>
            <p:ph type="sldNum" sz="quarter" idx="5"/>
          </p:nvPr>
        </p:nvSpPr>
        <p:spPr/>
        <p:txBody>
          <a:bodyPr/>
          <a:lstStyle/>
          <a:p>
            <a:pPr rtl="0"/>
            <a:fld id="{E2780FBB-F712-42E7-8C2F-226D98798B3F}" type="slidenum">
              <a:rPr lang="en-GB" smtClean="0"/>
              <a:t>6</a:t>
            </a:fld>
            <a:endParaRPr lang="en-GB"/>
          </a:p>
        </p:txBody>
      </p:sp>
    </p:spTree>
    <p:extLst>
      <p:ext uri="{BB962C8B-B14F-4D97-AF65-F5344CB8AC3E}">
        <p14:creationId xmlns:p14="http://schemas.microsoft.com/office/powerpoint/2010/main" val="1042278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10</a:t>
            </a:fld>
            <a:endParaRPr lang="en-GB"/>
          </a:p>
        </p:txBody>
      </p:sp>
    </p:spTree>
    <p:extLst>
      <p:ext uri="{BB962C8B-B14F-4D97-AF65-F5344CB8AC3E}">
        <p14:creationId xmlns:p14="http://schemas.microsoft.com/office/powerpoint/2010/main" val="9667713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11</a:t>
            </a:fld>
            <a:endParaRPr lang="en-GB"/>
          </a:p>
        </p:txBody>
      </p:sp>
    </p:spTree>
    <p:extLst>
      <p:ext uri="{BB962C8B-B14F-4D97-AF65-F5344CB8AC3E}">
        <p14:creationId xmlns:p14="http://schemas.microsoft.com/office/powerpoint/2010/main" val="2938835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12</a:t>
            </a:fld>
            <a:endParaRPr lang="en-GB"/>
          </a:p>
        </p:txBody>
      </p:sp>
    </p:spTree>
    <p:extLst>
      <p:ext uri="{BB962C8B-B14F-4D97-AF65-F5344CB8AC3E}">
        <p14:creationId xmlns:p14="http://schemas.microsoft.com/office/powerpoint/2010/main" val="41760473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13</a:t>
            </a:fld>
            <a:endParaRPr lang="en-GB"/>
          </a:p>
        </p:txBody>
      </p:sp>
    </p:spTree>
    <p:extLst>
      <p:ext uri="{BB962C8B-B14F-4D97-AF65-F5344CB8AC3E}">
        <p14:creationId xmlns:p14="http://schemas.microsoft.com/office/powerpoint/2010/main" val="3991380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rtlCol="0"/>
          <a:lstStyle>
            <a:lvl1pPr algn="ctr">
              <a:defRPr>
                <a:solidFill>
                  <a:schemeClr val="bg1"/>
                </a:solidFill>
              </a:defRPr>
            </a:lvl1pPr>
          </a:lstStyle>
          <a:p>
            <a:pPr rtl="0"/>
            <a:endParaRPr lang="en-GB"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rtlCol="0">
            <a:normAutofit/>
          </a:bodyPr>
          <a:lstStyle>
            <a:lvl1pPr marL="0" indent="0" algn="ctr">
              <a:buNone/>
              <a:defRPr sz="2800">
                <a:solidFill>
                  <a:schemeClr val="bg1"/>
                </a:solidFill>
                <a:effectLst/>
                <a:latin typeface="+mn-lt"/>
              </a:defRPr>
            </a:lvl1pPr>
          </a:lstStyle>
          <a:p>
            <a:pPr lvl="0" rtl="0"/>
            <a:r>
              <a:rPr lang="en-GB" noProof="0"/>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rtlCol="0" anchor="t">
            <a:normAutofit/>
          </a:bodyPr>
          <a:lstStyle/>
          <a:p>
            <a:pPr rtl="0"/>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rtlCol="0" anchor="t">
            <a:normAutofit/>
          </a:bodyPr>
          <a:lstStyle>
            <a:lvl1pPr marL="0" indent="0">
              <a:buNone/>
              <a:defRPr sz="2800"/>
            </a:lvl1pPr>
          </a:lstStyle>
          <a:p>
            <a:pPr marL="228600" indent="-228600" rtl="0"/>
            <a:endParaRPr lang="en-GB" sz="1800" noProof="0">
              <a:solidFill>
                <a:schemeClr val="tx2">
                  <a:alpha val="60000"/>
                </a:schemeClr>
              </a:solidFill>
            </a:endParaRP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rtlCol="0"/>
          <a:lstStyle/>
          <a:p>
            <a:pPr rtl="0"/>
            <a:endParaRPr lang="en-GB" noProof="0"/>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rtlCol="0"/>
          <a:lstStyle/>
          <a:p>
            <a:pPr rtl="0"/>
            <a:endParaRPr lang="en-GB" noProof="0"/>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rtlCol="0"/>
          <a:lstStyle/>
          <a:p>
            <a:pPr rtl="0"/>
            <a:endParaRPr lang="en-GB" noProof="0"/>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rtlCol="0"/>
          <a:lstStyle/>
          <a:p>
            <a:pPr rtl="0"/>
            <a:endParaRPr lang="en-GB" noProof="0"/>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rtlCol="0" anchor="b">
            <a:normAutofit/>
          </a:bodyPr>
          <a:lstStyle/>
          <a:p>
            <a:pPr rtl="0"/>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rtlCol="0">
            <a:noAutofit/>
          </a:bodyPr>
          <a:lstStyle>
            <a:lvl1pPr marL="0" indent="0">
              <a:lnSpc>
                <a:spcPct val="100000"/>
              </a:lnSpc>
              <a:buNone/>
              <a:defRPr sz="2000"/>
            </a:lvl1pPr>
          </a:lstStyle>
          <a:p>
            <a:pPr marL="228600" indent="-228600" rtl="0"/>
            <a:endParaRPr lang="en-GB" sz="1800" noProof="0">
              <a:solidFill>
                <a:schemeClr val="tx2">
                  <a:alpha val="60000"/>
                </a:schemeClr>
              </a:solidFill>
            </a:endParaRP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rtlCol="0"/>
          <a:lstStyle>
            <a:lvl1pPr>
              <a:defRPr>
                <a:solidFill>
                  <a:schemeClr val="tx2">
                    <a:alpha val="60000"/>
                  </a:schemeClr>
                </a:solidFill>
              </a:defRPr>
            </a:lvl1pPr>
          </a:lstStyle>
          <a:p>
            <a:pPr rtl="0"/>
            <a:r>
              <a:rPr lang="en-GB" noProof="0"/>
              <a:t>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rtlCol="0"/>
          <a:lstStyle/>
          <a:p>
            <a:pPr rtl="0"/>
            <a:endParaRPr lang="en-GB" noProof="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rtlCol="0"/>
          <a:lstStyle/>
          <a:p>
            <a:pPr rtl="0"/>
            <a:endParaRPr lang="en-GB" noProof="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rtlCol="0"/>
          <a:lstStyle/>
          <a:p>
            <a:pPr rtl="0"/>
            <a:endParaRPr lang="en-GB" noProof="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rtlCol="0"/>
          <a:lstStyle>
            <a:lvl1pPr algn="l">
              <a:defRPr>
                <a:solidFill>
                  <a:schemeClr val="tx2">
                    <a:alpha val="60000"/>
                  </a:schemeClr>
                </a:solidFill>
              </a:defRPr>
            </a:lvl1pPr>
          </a:lstStyle>
          <a:p>
            <a:pPr rtl="0"/>
            <a:r>
              <a:rPr lang="en-GB" noProof="0"/>
              <a:t>SAMPLE FOOTER TEXT</a:t>
            </a:r>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rtlCol="0"/>
          <a:lstStyle>
            <a:lvl1pPr>
              <a:defRPr>
                <a:solidFill>
                  <a:schemeClr val="bg1"/>
                </a:solidFill>
              </a:defRPr>
            </a:lvl1pPr>
          </a:lstStyle>
          <a:p>
            <a:pPr algn="l" rtl="0"/>
            <a:endParaRPr lang="en-GB" noProof="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rtlCol="0"/>
          <a:lstStyle/>
          <a:p>
            <a:pPr rtl="0"/>
            <a:endParaRPr lang="en-GB" noProof="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rtlCol="0"/>
          <a:lstStyle/>
          <a:p>
            <a:pPr rtl="0"/>
            <a:endParaRPr lang="en-GB" noProof="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rtlCol="0">
            <a:normAutofit/>
          </a:bodyPr>
          <a:lstStyle>
            <a:lvl1pPr marL="0" indent="0">
              <a:buNone/>
              <a:defRPr sz="2800">
                <a:solidFill>
                  <a:schemeClr val="bg1"/>
                </a:solidFill>
                <a:latin typeface="+mn-lt"/>
              </a:defRPr>
            </a:lvl1pPr>
          </a:lstStyle>
          <a:p>
            <a:pPr lvl="0" rtl="0"/>
            <a:r>
              <a:rPr lang="en-GB" noProof="0"/>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rtlCol="0"/>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rtlCol="0"/>
          <a:lstStyle/>
          <a:p>
            <a:pPr rtl="0"/>
            <a:endParaRPr lang="en-GB" noProof="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rtlCol="0" anchor="b" anchorCtr="0"/>
          <a:lstStyle>
            <a:lvl1pPr>
              <a:defRPr>
                <a:solidFill>
                  <a:schemeClr val="bg1"/>
                </a:solidFill>
                <a:effectLst>
                  <a:outerShdw blurRad="38100" dist="38100" dir="2700000" algn="tl">
                    <a:srgbClr val="000000">
                      <a:alpha val="43137"/>
                    </a:srgbClr>
                  </a:outerShdw>
                </a:effectLst>
              </a:defRPr>
            </a:lvl1pPr>
          </a:lstStyle>
          <a:p>
            <a:pPr rtl="0"/>
            <a:r>
              <a:rPr lang="en-GB" noProof="0"/>
              <a:t>Click to edit Master title style</a:t>
            </a:r>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rtlCol="0">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rtl="0"/>
            <a:r>
              <a:rPr lang="en-GB" noProof="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GB" noProof="0"/>
              <a:t>Click to edit Master title style</a:t>
            </a:r>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rtlCol="0"/>
          <a:lstStyle/>
          <a:p>
            <a:pPr rtl="0"/>
            <a:endParaRPr lang="en-GB" noProof="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rtlCol="0"/>
          <a:lstStyle/>
          <a:p>
            <a:pPr rtl="0"/>
            <a:endParaRPr lang="en-GB" noProof="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rtlCol="0"/>
          <a:lstStyle/>
          <a:p>
            <a:pPr rtl="0"/>
            <a:endParaRPr lang="en-GB" noProof="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rtlCol="0"/>
          <a:lstStyle/>
          <a:p>
            <a:pPr rtl="0"/>
            <a:endParaRPr lang="en-GB" noProof="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rtlCol="0"/>
          <a:lstStyle/>
          <a:p>
            <a:pPr rtl="0"/>
            <a:r>
              <a:rPr lang="en-GB" noProof="0"/>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rtlCol="0" anchor="b">
            <a:normAutofit/>
          </a:bodyPr>
          <a:lstStyle/>
          <a:p>
            <a:pPr rtl="0"/>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rtlCol="0">
            <a:normAutofit/>
          </a:bodyPr>
          <a:lstStyle>
            <a:lvl1pPr marL="0" indent="0">
              <a:buNone/>
              <a:defRPr sz="2200"/>
            </a:lvl1pPr>
          </a:lstStyle>
          <a:p>
            <a:pPr marL="228600" indent="-228600" rtl="0"/>
            <a:endParaRPr lang="en-GB" sz="2000" noProof="0">
              <a:solidFill>
                <a:schemeClr val="tx2">
                  <a:alpha val="60000"/>
                </a:schemeClr>
              </a:solidFill>
            </a:endParaRP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BFBE2A0A-F5C4-4D37-83C3-240D6AF00C46}" type="datetime1">
              <a:rPr lang="en-GB" noProof="0" smtClean="0">
                <a:solidFill>
                  <a:schemeClr val="tx2">
                    <a:alpha val="60000"/>
                  </a:schemeClr>
                </a:solidFill>
              </a:rPr>
              <a:t>05/05/2025</a:t>
            </a:fld>
            <a:endParaRPr lang="en-GB" noProof="0"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Sample footer text</a:t>
            </a: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8844951-7827-47D4-8276-7DDE1FA7D85A}" type="slidenum">
              <a:rPr lang="en-GB" noProof="0" smtClean="0">
                <a:solidFill>
                  <a:schemeClr val="tx2">
                    <a:alpha val="60000"/>
                  </a:schemeClr>
                </a:solidFill>
              </a:rPr>
              <a:pPr/>
              <a:t>‹#›</a:t>
            </a:fld>
            <a:endParaRPr lang="en-GB" noProof="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rtlCol="0"/>
          <a:lstStyle/>
          <a:p>
            <a:pPr rtl="0"/>
            <a:endParaRPr lang="en-GB" noProof="0"/>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rtlCol="0"/>
          <a:lstStyle/>
          <a:p>
            <a:pPr rtl="0"/>
            <a:endParaRPr lang="en-GB" noProof="0"/>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rtlCol="0" anchor="t">
            <a:normAutofit/>
          </a:bodyPr>
          <a:lstStyle/>
          <a:p>
            <a:pPr rtl="0"/>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rtlCol="0"/>
          <a:lstStyle/>
          <a:p>
            <a:pPr rtl="0"/>
            <a:endParaRPr lang="en-GB" noProof="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rtlCol="0" anchor="t">
            <a:normAutofit/>
          </a:bodyPr>
          <a:lstStyle>
            <a:lvl1pPr marL="0" indent="0">
              <a:buNone/>
              <a:defRPr sz="2800"/>
            </a:lvl1pPr>
          </a:lstStyle>
          <a:p>
            <a:pPr marL="228600" indent="-228600" rtl="0"/>
            <a:endParaRPr lang="en-GB" sz="1800" noProof="0">
              <a:solidFill>
                <a:schemeClr val="tx2">
                  <a:alpha val="60000"/>
                </a:schemeClr>
              </a:solidFill>
            </a:endParaRP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rtlCol="0" anchor="b"/>
          <a:lstStyle>
            <a:lvl1pPr algn="ctr">
              <a:defRPr sz="5400"/>
            </a:lvl1pPr>
          </a:lstStyle>
          <a:p>
            <a:pPr rtl="0"/>
            <a:r>
              <a:rPr lang="en-GB" noProof="0"/>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rtlCol="0" anchor="b"/>
          <a:lstStyle>
            <a:lvl1pPr>
              <a:defRPr sz="54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rtlCol="0"/>
          <a:lstStyle>
            <a:lvl1pPr>
              <a:defRPr sz="48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GB" noProof="0"/>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rtlCol="0" anchor="b"/>
          <a:lstStyle>
            <a:lvl1pPr>
              <a:defRPr sz="3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rtlCol="0" anchor="b"/>
          <a:lstStyle>
            <a:lvl1pPr>
              <a:defRPr sz="3200"/>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rtlCol="0"/>
          <a:lstStyle/>
          <a:p>
            <a:pPr rtl="0"/>
            <a:r>
              <a:rPr lang="en-GB" noProof="0"/>
              <a:t>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pPr rtl="0"/>
            <a:r>
              <a:rPr lang="en-GB" noProof="0"/>
              <a:t>20xx</a:t>
            </a:r>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pPr rtl="0"/>
            <a:r>
              <a:rPr lang="en-GB" noProof="0">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dt="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hyperlink" Target="https://www.geograph.org.uk/photo/7509084" TargetMode="External"/><Relationship Id="rId5" Type="http://schemas.openxmlformats.org/officeDocument/2006/relationships/image" Target="../media/image3.jpeg"/><Relationship Id="rId4" Type="http://schemas.openxmlformats.org/officeDocument/2006/relationships/hyperlink" Target="http://www.flickr.com/photos/infomatique/6837373956/in/photostream/"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8" Type="http://schemas.openxmlformats.org/officeDocument/2006/relationships/hyperlink" Target="https://www.mbplc.com/careers/" TargetMode="External"/><Relationship Id="rId13" Type="http://schemas.openxmlformats.org/officeDocument/2006/relationships/hyperlink" Target="https://www.trggroupltd.com/investors/reports-presentations/" TargetMode="External"/><Relationship Id="rId3" Type="http://schemas.openxmlformats.org/officeDocument/2006/relationships/hyperlink" Target="https://www.bbc.co.uk/news/business-64450882" TargetMode="External"/><Relationship Id="rId7" Type="http://schemas.openxmlformats.org/officeDocument/2006/relationships/hyperlink" Target="https://www.millerandcarter.co.uk/restaurants/wales/millerandcarterkillay/jobs#/" TargetMode="External"/><Relationship Id="rId12" Type="http://schemas.openxmlformats.org/officeDocument/2006/relationships/hyperlink" Target="https://www.ons.gov.uk/releases/uklabourmarketapril2023" TargetMode="External"/><Relationship Id="rId2" Type="http://schemas.openxmlformats.org/officeDocument/2006/relationships/hyperlink" Target="https://www.forbes.com/councils/forbesbusinesscouncil/2024/03/20/gen-z-in-the-modern-workplace-mental-health-and-well-being-matters/" TargetMode="External"/><Relationship Id="rId1" Type="http://schemas.openxmlformats.org/officeDocument/2006/relationships/slideLayout" Target="../slideLayouts/slideLayout10.xml"/><Relationship Id="rId6" Type="http://schemas.openxmlformats.org/officeDocument/2006/relationships/hyperlink" Target="https://learning.linkedin.com/resources/workplace-learning-report" TargetMode="External"/><Relationship Id="rId11" Type="http://schemas.openxmlformats.org/officeDocument/2006/relationships/hyperlink" Target="http://www.ons.gov.uk" TargetMode="External"/><Relationship Id="rId5" Type="http://schemas.openxmlformats.org/officeDocument/2006/relationships/hyperlink" Target="https://www.youtube.com/watch?v=pqnADVsusPg" TargetMode="External"/><Relationship Id="rId15" Type="http://schemas.openxmlformats.org/officeDocument/2006/relationships/hyperlink" Target="https://wagamamamenu.co.uk/" TargetMode="External"/><Relationship Id="rId10" Type="http://schemas.openxmlformats.org/officeDocument/2006/relationships/hyperlink" Target="https://www.thecaterer.com/news/wagamamas-use-of-technology-delivers-healthy-returns" TargetMode="External"/><Relationship Id="rId4" Type="http://schemas.openxmlformats.org/officeDocument/2006/relationships/hyperlink" Target="https://www.youtube.com/watch?v=TvwCC2eA66E" TargetMode="External"/><Relationship Id="rId9" Type="http://schemas.openxmlformats.org/officeDocument/2006/relationships/hyperlink" Target="https://mooreks.co.uk/insights/employment-law-updates-for-the-hospitality-sector/" TargetMode="External"/><Relationship Id="rId14" Type="http://schemas.openxmlformats.org/officeDocument/2006/relationships/hyperlink" Target="https://www.ukhospitality.org.uk/work/hospitality-workforce-strateg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27050" y="244879"/>
            <a:ext cx="9144000" cy="1093243"/>
          </a:xfrm>
        </p:spPr>
        <p:txBody>
          <a:bodyPr rtlCol="0" anchor="b" anchorCtr="0">
            <a:normAutofit/>
          </a:bodyPr>
          <a:lstStyle/>
          <a:p>
            <a:r>
              <a:rPr lang="en-GB" sz="3200" b="1" dirty="0">
                <a:latin typeface="Calibri"/>
                <a:ea typeface="+mj-lt"/>
                <a:cs typeface="+mj-lt"/>
              </a:rPr>
              <a:t>Analysis of Macro Environment Impacts on Human Resource Management at Wagamama</a:t>
            </a:r>
            <a:endParaRPr lang="en-US" sz="3200" b="1">
              <a:latin typeface="Calibri"/>
              <a:ea typeface="Calibri"/>
            </a:endParaRP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1554532"/>
            <a:ext cx="9144000" cy="4716223"/>
          </a:xfrm>
        </p:spPr>
        <p:txBody>
          <a:bodyPr vert="horz" lIns="91440" tIns="45720" rIns="91440" bIns="45720" rtlCol="0" anchor="t">
            <a:normAutofit/>
          </a:bodyPr>
          <a:lstStyle/>
          <a:p>
            <a:pPr>
              <a:lnSpc>
                <a:spcPct val="90000"/>
              </a:lnSpc>
            </a:pPr>
            <a:r>
              <a:rPr lang="en-GB" dirty="0">
                <a:ea typeface="+mn-lt"/>
                <a:cs typeface="+mn-lt"/>
              </a:rPr>
              <a:t>Professional Service Module (BMGM5005 )</a:t>
            </a:r>
            <a:endParaRPr lang="en-US" dirty="0"/>
          </a:p>
          <a:p>
            <a:pPr>
              <a:lnSpc>
                <a:spcPct val="90000"/>
              </a:lnSpc>
            </a:pPr>
            <a:br>
              <a:rPr lang="en-GB" dirty="0">
                <a:ea typeface="+mn-lt"/>
                <a:cs typeface="+mn-lt"/>
              </a:rPr>
            </a:br>
            <a:r>
              <a:rPr lang="en-GB">
                <a:ea typeface="+mn-lt"/>
                <a:cs typeface="+mn-lt"/>
              </a:rPr>
              <a:t>Module Lead:</a:t>
            </a:r>
            <a:br>
              <a:rPr lang="en-GB" dirty="0">
                <a:ea typeface="+mn-lt"/>
                <a:cs typeface="+mn-lt"/>
              </a:rPr>
            </a:br>
            <a:r>
              <a:rPr lang="en-GB" dirty="0">
                <a:ea typeface="+mn-lt"/>
                <a:cs typeface="+mn-lt"/>
              </a:rPr>
              <a:t> Jemma Smith MA, </a:t>
            </a:r>
            <a:r>
              <a:rPr lang="en-GB" err="1">
                <a:ea typeface="+mn-lt"/>
                <a:cs typeface="+mn-lt"/>
              </a:rPr>
              <a:t>PgCE</a:t>
            </a:r>
            <a:br>
              <a:rPr lang="en-GB" dirty="0">
                <a:ea typeface="+mn-lt"/>
                <a:cs typeface="+mn-lt"/>
              </a:rPr>
            </a:br>
            <a:r>
              <a:rPr lang="en-GB" dirty="0">
                <a:ea typeface="+mn-lt"/>
                <a:cs typeface="+mn-lt"/>
              </a:rPr>
              <a:t> j.smith@uwtsd.ac.uk</a:t>
            </a:r>
            <a:endParaRPr lang="en-GB" dirty="0"/>
          </a:p>
          <a:p>
            <a:r>
              <a:rPr lang="en-GB" dirty="0"/>
              <a:t>By</a:t>
            </a:r>
          </a:p>
          <a:p>
            <a:pPr>
              <a:lnSpc>
                <a:spcPct val="90000"/>
              </a:lnSpc>
            </a:pPr>
            <a:r>
              <a:rPr lang="en-GB" err="1"/>
              <a:t>Amdadur</a:t>
            </a:r>
            <a:r>
              <a:rPr lang="en-GB"/>
              <a:t> Rashid Masum</a:t>
            </a:r>
            <a:endParaRPr lang="en-GB">
              <a:solidFill>
                <a:srgbClr val="000000"/>
              </a:solidFill>
            </a:endParaRPr>
          </a:p>
          <a:p>
            <a:pPr>
              <a:lnSpc>
                <a:spcPct val="90000"/>
              </a:lnSpc>
            </a:pPr>
            <a:r>
              <a:rPr lang="en-GB" dirty="0"/>
              <a:t>Student ID:</a:t>
            </a:r>
            <a:br>
              <a:rPr lang="en-GB" dirty="0"/>
            </a:br>
            <a:r>
              <a:rPr lang="en-GB" dirty="0"/>
              <a:t> 2128870</a:t>
            </a:r>
          </a:p>
        </p:txBody>
      </p:sp>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7686-487A-4245-814E-58B1C25C675C}"/>
              </a:ext>
            </a:extLst>
          </p:cNvPr>
          <p:cNvSpPr>
            <a:spLocks noGrp="1"/>
          </p:cNvSpPr>
          <p:nvPr>
            <p:ph type="title"/>
          </p:nvPr>
        </p:nvSpPr>
        <p:spPr>
          <a:xfrm>
            <a:off x="838200" y="914399"/>
            <a:ext cx="5992550" cy="927642"/>
          </a:xfrm>
        </p:spPr>
        <p:txBody>
          <a:bodyPr rtlCol="0">
            <a:normAutofit/>
          </a:bodyPr>
          <a:lstStyle/>
          <a:p>
            <a:r>
              <a:rPr lang="en-GB" sz="3200">
                <a:gradFill flip="none">
                  <a:gsLst>
                    <a:gs pos="0">
                      <a:srgbClr val="7162FE"/>
                    </a:gs>
                    <a:gs pos="100000">
                      <a:srgbClr val="F900A0">
                        <a:alpha val="70000"/>
                      </a:srgbClr>
                    </a:gs>
                  </a:gsLst>
                  <a:lin ang="0" scaled="1"/>
                  <a:tileRect/>
                </a:gradFill>
                <a:ea typeface="+mj-lt"/>
                <a:cs typeface="+mj-lt"/>
              </a:rPr>
              <a:t>Table of Contents</a:t>
            </a:r>
            <a:endParaRPr lang="en-US" sz="3200">
              <a:gradFill flip="none">
                <a:gsLst>
                  <a:gs pos="0">
                    <a:srgbClr val="7162FE"/>
                  </a:gs>
                  <a:gs pos="100000">
                    <a:srgbClr val="F900A0">
                      <a:alpha val="70000"/>
                    </a:srgbClr>
                  </a:gs>
                </a:gsLst>
                <a:lin ang="0" scaled="1"/>
                <a:tileRect/>
              </a:gradFill>
            </a:endParaRPr>
          </a:p>
        </p:txBody>
      </p:sp>
      <p:sp>
        <p:nvSpPr>
          <p:cNvPr id="3" name="Content Placeholder 2">
            <a:extLst>
              <a:ext uri="{FF2B5EF4-FFF2-40B4-BE49-F238E27FC236}">
                <a16:creationId xmlns:a16="http://schemas.microsoft.com/office/drawing/2014/main" id="{DB6566BB-9632-4FD7-9FFC-FD3C43D3954E}"/>
              </a:ext>
            </a:extLst>
          </p:cNvPr>
          <p:cNvSpPr>
            <a:spLocks noGrp="1"/>
          </p:cNvSpPr>
          <p:nvPr>
            <p:ph idx="1"/>
          </p:nvPr>
        </p:nvSpPr>
        <p:spPr>
          <a:xfrm>
            <a:off x="838332" y="1603332"/>
            <a:ext cx="9440316" cy="4664572"/>
          </a:xfrm>
        </p:spPr>
        <p:txBody>
          <a:bodyPr rtlCol="0">
            <a:normAutofit fontScale="70000" lnSpcReduction="20000"/>
          </a:bodyPr>
          <a:lstStyle/>
          <a:p>
            <a:pPr marL="285750" indent="-285750">
              <a:buFont typeface="Arial"/>
              <a:buChar char="•"/>
            </a:pPr>
            <a:r>
              <a:rPr lang="en-GB" dirty="0">
                <a:solidFill>
                  <a:srgbClr val="201449">
                    <a:alpha val="70000"/>
                  </a:srgbClr>
                </a:solidFill>
                <a:ea typeface="+mn-lt"/>
                <a:cs typeface="+mn-lt"/>
              </a:rPr>
              <a:t>Introduction and Background</a:t>
            </a:r>
            <a:endParaRPr lang="en-US" dirty="0"/>
          </a:p>
          <a:p>
            <a:pPr marL="285750" indent="-285750">
              <a:buFont typeface="Arial"/>
              <a:buChar char="•"/>
            </a:pPr>
            <a:r>
              <a:rPr lang="en-GB" dirty="0">
                <a:solidFill>
                  <a:srgbClr val="201449">
                    <a:alpha val="70000"/>
                  </a:srgbClr>
                </a:solidFill>
                <a:ea typeface="+mn-lt"/>
                <a:cs typeface="+mn-lt"/>
              </a:rPr>
              <a:t>PESTLE Analysis</a:t>
            </a:r>
            <a:endParaRPr lang="en-GB" dirty="0"/>
          </a:p>
          <a:p>
            <a:pPr marL="285750" indent="-285750">
              <a:buFont typeface="Arial"/>
              <a:buChar char="•"/>
            </a:pPr>
            <a:r>
              <a:rPr lang="en-GB" dirty="0">
                <a:solidFill>
                  <a:srgbClr val="201449">
                    <a:alpha val="70000"/>
                  </a:srgbClr>
                </a:solidFill>
                <a:ea typeface="+mn-lt"/>
                <a:cs typeface="+mn-lt"/>
              </a:rPr>
              <a:t>SWOT Analysis</a:t>
            </a:r>
            <a:endParaRPr lang="en-GB" dirty="0"/>
          </a:p>
          <a:p>
            <a:pPr marL="285750" indent="-285750">
              <a:buFont typeface="Arial"/>
              <a:buChar char="•"/>
            </a:pPr>
            <a:r>
              <a:rPr lang="en-GB" dirty="0">
                <a:solidFill>
                  <a:srgbClr val="201449">
                    <a:alpha val="70000"/>
                  </a:srgbClr>
                </a:solidFill>
                <a:ea typeface="+mn-lt"/>
                <a:cs typeface="+mn-lt"/>
              </a:rPr>
              <a:t>HR Challenges in Hospitality</a:t>
            </a:r>
            <a:endParaRPr lang="en-GB" dirty="0"/>
          </a:p>
          <a:p>
            <a:pPr marL="285750" indent="-285750">
              <a:buFont typeface="Arial"/>
              <a:buChar char="•"/>
            </a:pPr>
            <a:r>
              <a:rPr lang="en-GB" dirty="0">
                <a:solidFill>
                  <a:srgbClr val="201449">
                    <a:alpha val="70000"/>
                  </a:srgbClr>
                </a:solidFill>
                <a:ea typeface="+mn-lt"/>
                <a:cs typeface="+mn-lt"/>
              </a:rPr>
              <a:t>AI and Automation</a:t>
            </a:r>
            <a:endParaRPr lang="en-GB" dirty="0"/>
          </a:p>
          <a:p>
            <a:pPr marL="285750" indent="-285750">
              <a:buFont typeface="Arial"/>
              <a:buChar char="•"/>
            </a:pPr>
            <a:r>
              <a:rPr lang="en-GB" dirty="0">
                <a:solidFill>
                  <a:srgbClr val="201449">
                    <a:alpha val="70000"/>
                  </a:srgbClr>
                </a:solidFill>
                <a:ea typeface="+mn-lt"/>
                <a:cs typeface="+mn-lt"/>
              </a:rPr>
              <a:t>Retirement Tide and Workforce</a:t>
            </a:r>
            <a:endParaRPr lang="en-GB" dirty="0"/>
          </a:p>
          <a:p>
            <a:pPr marL="285750" indent="-285750">
              <a:buFont typeface="Arial"/>
              <a:buChar char="•"/>
            </a:pPr>
            <a:r>
              <a:rPr lang="en-GB" dirty="0">
                <a:solidFill>
                  <a:srgbClr val="201449">
                    <a:alpha val="70000"/>
                  </a:srgbClr>
                </a:solidFill>
                <a:ea typeface="+mn-lt"/>
                <a:cs typeface="+mn-lt"/>
              </a:rPr>
              <a:t>Leadership at Wagamama</a:t>
            </a:r>
            <a:endParaRPr lang="en-GB" dirty="0"/>
          </a:p>
          <a:p>
            <a:pPr marL="285750" indent="-285750">
              <a:buFont typeface="Arial"/>
              <a:buChar char="•"/>
            </a:pPr>
            <a:r>
              <a:rPr lang="en-GB" dirty="0">
                <a:solidFill>
                  <a:srgbClr val="201449">
                    <a:alpha val="70000"/>
                  </a:srgbClr>
                </a:solidFill>
                <a:ea typeface="+mn-lt"/>
                <a:cs typeface="+mn-lt"/>
              </a:rPr>
              <a:t>Industry Comparisons</a:t>
            </a:r>
            <a:endParaRPr lang="en-GB" dirty="0"/>
          </a:p>
          <a:p>
            <a:pPr marL="285750" indent="-285750">
              <a:buFont typeface="Arial"/>
              <a:buChar char="•"/>
            </a:pPr>
            <a:r>
              <a:rPr lang="en-GB" dirty="0">
                <a:solidFill>
                  <a:srgbClr val="201449">
                    <a:alpha val="70000"/>
                  </a:srgbClr>
                </a:solidFill>
                <a:ea typeface="+mn-lt"/>
                <a:cs typeface="+mn-lt"/>
              </a:rPr>
              <a:t>Recommendations</a:t>
            </a:r>
            <a:endParaRPr lang="en-GB" dirty="0"/>
          </a:p>
          <a:p>
            <a:pPr marL="285750" indent="-285750">
              <a:buFont typeface="Arial"/>
              <a:buChar char="•"/>
            </a:pPr>
            <a:r>
              <a:rPr lang="en-GB" dirty="0">
                <a:solidFill>
                  <a:srgbClr val="201449">
                    <a:alpha val="70000"/>
                  </a:srgbClr>
                </a:solidFill>
                <a:ea typeface="+mn-lt"/>
                <a:cs typeface="+mn-lt"/>
              </a:rPr>
              <a:t>Conclusion</a:t>
            </a:r>
            <a:endParaRPr lang="en-GB" dirty="0"/>
          </a:p>
          <a:p>
            <a:pPr marL="285750" indent="-285750">
              <a:buFont typeface="Arial"/>
              <a:buChar char="•"/>
            </a:pPr>
            <a:r>
              <a:rPr lang="en-GB" dirty="0">
                <a:solidFill>
                  <a:srgbClr val="201449">
                    <a:alpha val="70000"/>
                  </a:srgbClr>
                </a:solidFill>
                <a:ea typeface="+mn-lt"/>
                <a:cs typeface="+mn-lt"/>
              </a:rPr>
              <a:t>References</a:t>
            </a:r>
            <a:endParaRPr lang="en-GB" dirty="0"/>
          </a:p>
          <a:p>
            <a:endParaRPr lang="en-GB" dirty="0">
              <a:solidFill>
                <a:srgbClr val="201449">
                  <a:alpha val="70000"/>
                </a:srgbClr>
              </a:solidFill>
            </a:endParaRPr>
          </a:p>
          <a:p>
            <a:endParaRPr lang="en-GB" dirty="0">
              <a:solidFill>
                <a:srgbClr val="201449">
                  <a:alpha val="70000"/>
                </a:srgbClr>
              </a:solidFill>
            </a:endParaRPr>
          </a:p>
        </p:txBody>
      </p:sp>
      <p:sp>
        <p:nvSpPr>
          <p:cNvPr id="17" name="Footer Placeholder 16">
            <a:extLst>
              <a:ext uri="{FF2B5EF4-FFF2-40B4-BE49-F238E27FC236}">
                <a16:creationId xmlns:a16="http://schemas.microsoft.com/office/drawing/2014/main" id="{FF014D18-B223-4ED4-BCCA-1E4C38285697}"/>
              </a:ext>
            </a:extLst>
          </p:cNvPr>
          <p:cNvSpPr>
            <a:spLocks noGrp="1"/>
          </p:cNvSpPr>
          <p:nvPr>
            <p:ph type="ftr" sz="quarter" idx="11"/>
          </p:nvPr>
        </p:nvSpPr>
        <p:spPr>
          <a:xfrm>
            <a:off x="4038600" y="6429375"/>
            <a:ext cx="4114800" cy="365125"/>
          </a:xfrm>
        </p:spPr>
        <p:txBody>
          <a:bodyPr rtlCol="0"/>
          <a:lstStyle/>
          <a:p>
            <a:pPr rtl="0"/>
            <a:r>
              <a:rPr lang="en-GB"/>
              <a:t>SAMPLE FOOTER TEXT</a:t>
            </a:r>
          </a:p>
        </p:txBody>
      </p:sp>
      <p:sp>
        <p:nvSpPr>
          <p:cNvPr id="18" name="Slide Number Placeholder 17">
            <a:extLst>
              <a:ext uri="{FF2B5EF4-FFF2-40B4-BE49-F238E27FC236}">
                <a16:creationId xmlns:a16="http://schemas.microsoft.com/office/drawing/2014/main" id="{41898C30-E58E-4EC9-8A27-DF1822A9863B}"/>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a:t>2</a:t>
            </a:fld>
            <a:endParaRPr lang="en-GB"/>
          </a:p>
        </p:txBody>
      </p:sp>
    </p:spTree>
    <p:extLst>
      <p:ext uri="{BB962C8B-B14F-4D97-AF65-F5344CB8AC3E}">
        <p14:creationId xmlns:p14="http://schemas.microsoft.com/office/powerpoint/2010/main" val="2262346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4258" y="1305"/>
            <a:ext cx="5914937" cy="656834"/>
          </a:xfrm>
        </p:spPr>
        <p:txBody>
          <a:bodyPr rtlCol="0">
            <a:normAutofit fontScale="90000"/>
          </a:bodyPr>
          <a:lstStyle/>
          <a:p>
            <a:pPr rtl="0"/>
            <a:r>
              <a:rPr lang="en-GB"/>
              <a:t>Introduction</a:t>
            </a: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100125" y="654355"/>
            <a:ext cx="7397184" cy="6180223"/>
          </a:xfrm>
        </p:spPr>
        <p:txBody>
          <a:bodyPr vert="horz" lIns="91440" tIns="45720" rIns="91440" bIns="45720" rtlCol="0" anchor="t">
            <a:normAutofit fontScale="92500" lnSpcReduction="10000"/>
          </a:bodyPr>
          <a:lstStyle/>
          <a:p>
            <a:r>
              <a:rPr lang="en-GB" b="1" dirty="0">
                <a:solidFill>
                  <a:srgbClr val="201449">
                    <a:alpha val="70000"/>
                  </a:srgbClr>
                </a:solidFill>
                <a:ea typeface="+mn-lt"/>
                <a:cs typeface="+mn-lt"/>
              </a:rPr>
              <a:t>Restaurant Overview</a:t>
            </a:r>
            <a:r>
              <a:rPr lang="en-GB" dirty="0">
                <a:solidFill>
                  <a:srgbClr val="201449">
                    <a:alpha val="70000"/>
                  </a:srgbClr>
                </a:solidFill>
                <a:ea typeface="+mn-lt"/>
                <a:cs typeface="+mn-lt"/>
              </a:rPr>
              <a:t>:</a:t>
            </a:r>
            <a:br>
              <a:rPr lang="en-GB" dirty="0">
                <a:solidFill>
                  <a:srgbClr val="201449">
                    <a:alpha val="70000"/>
                  </a:srgbClr>
                </a:solidFill>
                <a:ea typeface="+mn-lt"/>
                <a:cs typeface="+mn-lt"/>
              </a:rPr>
            </a:br>
            <a:r>
              <a:rPr lang="en-GB" dirty="0">
                <a:solidFill>
                  <a:srgbClr val="201449">
                    <a:alpha val="70000"/>
                  </a:srgbClr>
                </a:solidFill>
                <a:ea typeface="+mn-lt"/>
                <a:cs typeface="+mn-lt"/>
              </a:rPr>
              <a:t> Wagamama is a UK-based Asian-inspired restaurant brand, established in 1992, known for its communal seating and nourishing, freshly cooked dishes such as ramen, donburi and katsu curry. It operates across numerous UK cities and has expanded internationally. The restaurant places a strong emphasis on innovation, inclusivity, and sustainability (Wagamama, 2025).</a:t>
            </a:r>
            <a:endParaRPr lang="en-US" dirty="0"/>
          </a:p>
          <a:p>
            <a:r>
              <a:rPr lang="en-GB" b="1" dirty="0">
                <a:solidFill>
                  <a:srgbClr val="201449">
                    <a:alpha val="70000"/>
                  </a:srgbClr>
                </a:solidFill>
                <a:ea typeface="+mn-lt"/>
                <a:cs typeface="+mn-lt"/>
              </a:rPr>
              <a:t>Current Challenges</a:t>
            </a:r>
            <a:r>
              <a:rPr lang="en-GB" dirty="0">
                <a:solidFill>
                  <a:srgbClr val="201449">
                    <a:alpha val="70000"/>
                  </a:srgbClr>
                </a:solidFill>
                <a:ea typeface="+mn-lt"/>
                <a:cs typeface="+mn-lt"/>
              </a:rPr>
              <a:t>:</a:t>
            </a:r>
            <a:endParaRPr lang="en-GB" dirty="0"/>
          </a:p>
          <a:p>
            <a:pPr marL="285750" indent="-285750">
              <a:buFont typeface="Arial"/>
              <a:buChar char="•"/>
            </a:pPr>
            <a:r>
              <a:rPr lang="en-GB" dirty="0">
                <a:solidFill>
                  <a:srgbClr val="201449">
                    <a:alpha val="70000"/>
                  </a:srgbClr>
                </a:solidFill>
                <a:ea typeface="+mn-lt"/>
                <a:cs typeface="+mn-lt"/>
              </a:rPr>
              <a:t>High turnover, a common issue in hospitality.</a:t>
            </a:r>
            <a:endParaRPr lang="en-GB" dirty="0"/>
          </a:p>
          <a:p>
            <a:pPr marL="285750" indent="-285750">
              <a:buFont typeface="Arial"/>
              <a:buChar char="•"/>
            </a:pPr>
            <a:r>
              <a:rPr lang="en-GB" dirty="0">
                <a:solidFill>
                  <a:srgbClr val="201449">
                    <a:alpha val="70000"/>
                  </a:srgbClr>
                </a:solidFill>
                <a:ea typeface="+mn-lt"/>
                <a:cs typeface="+mn-lt"/>
              </a:rPr>
              <a:t>Recruitment struggles post-Brexit and post-pandemic.</a:t>
            </a:r>
            <a:endParaRPr lang="en-GB" dirty="0"/>
          </a:p>
          <a:p>
            <a:pPr marL="285750" indent="-285750">
              <a:buFont typeface="Arial"/>
              <a:buChar char="•"/>
            </a:pPr>
            <a:r>
              <a:rPr lang="en-GB" dirty="0">
                <a:solidFill>
                  <a:srgbClr val="201449">
                    <a:alpha val="70000"/>
                  </a:srgbClr>
                </a:solidFill>
                <a:ea typeface="+mn-lt"/>
                <a:cs typeface="+mn-lt"/>
              </a:rPr>
              <a:t>Limited career development and inconsistent leadership at branch level.</a:t>
            </a:r>
            <a:endParaRPr lang="en-GB" dirty="0"/>
          </a:p>
          <a:p>
            <a:pPr marL="285750" indent="-285750">
              <a:buFont typeface="Arial"/>
              <a:buChar char="•"/>
            </a:pPr>
            <a:r>
              <a:rPr lang="en-GB" dirty="0">
                <a:solidFill>
                  <a:srgbClr val="201449">
                    <a:alpha val="70000"/>
                  </a:srgbClr>
                </a:solidFill>
                <a:ea typeface="+mn-lt"/>
                <a:cs typeface="+mn-lt"/>
              </a:rPr>
              <a:t>Pressure to adapt to automation, shifting workforce demographics, and new employee expectations.</a:t>
            </a:r>
            <a:endParaRPr lang="en-GB" dirty="0"/>
          </a:p>
          <a:p>
            <a:r>
              <a:rPr lang="en-GB" b="1" dirty="0">
                <a:solidFill>
                  <a:srgbClr val="201449">
                    <a:alpha val="70000"/>
                  </a:srgbClr>
                </a:solidFill>
                <a:ea typeface="+mn-lt"/>
                <a:cs typeface="+mn-lt"/>
              </a:rPr>
              <a:t>Focus of the Proposal</a:t>
            </a:r>
            <a:r>
              <a:rPr lang="en-GB" dirty="0">
                <a:solidFill>
                  <a:srgbClr val="201449">
                    <a:alpha val="70000"/>
                  </a:srgbClr>
                </a:solidFill>
                <a:ea typeface="+mn-lt"/>
                <a:cs typeface="+mn-lt"/>
              </a:rPr>
              <a:t>:</a:t>
            </a:r>
            <a:br>
              <a:rPr lang="en-GB" dirty="0">
                <a:solidFill>
                  <a:srgbClr val="201449">
                    <a:alpha val="70000"/>
                  </a:srgbClr>
                </a:solidFill>
                <a:ea typeface="+mn-lt"/>
                <a:cs typeface="+mn-lt"/>
              </a:rPr>
            </a:br>
            <a:r>
              <a:rPr lang="en-GB" dirty="0">
                <a:solidFill>
                  <a:srgbClr val="201449">
                    <a:alpha val="70000"/>
                  </a:srgbClr>
                </a:solidFill>
                <a:ea typeface="+mn-lt"/>
                <a:cs typeface="+mn-lt"/>
              </a:rPr>
              <a:t> This presentation explores how macro-environmental forces are reshaping HRM at Wagamama, with strategies to strengthen retention, support employee development, and lead through change.</a:t>
            </a:r>
            <a:endParaRPr lang="en-GB" dirty="0"/>
          </a:p>
          <a:p>
            <a:endParaRPr lang="en-GB" dirty="0">
              <a:solidFill>
                <a:srgbClr val="201449">
                  <a:alpha val="70000"/>
                </a:srgbClr>
              </a:solidFill>
            </a:endParaRPr>
          </a:p>
        </p:txBody>
      </p:sp>
      <p:pic>
        <p:nvPicPr>
          <p:cNvPr id="8" name="Picture Placeholder 7">
            <a:extLst>
              <a:ext uri="{FF2B5EF4-FFF2-40B4-BE49-F238E27FC236}">
                <a16:creationId xmlns:a16="http://schemas.microsoft.com/office/drawing/2014/main" id="{2088C71B-3F8B-4679-8801-8C4C86D45C13}"/>
              </a:ext>
            </a:extLst>
          </p:cNvPr>
          <p:cNvPicPr>
            <a:picLocks noGrp="1" noChangeAspect="1"/>
          </p:cNvPicPr>
          <p:nvPr>
            <p:ph type="pic" sz="quarter" idx="13"/>
          </p:nvPr>
        </p:nvPicPr>
        <p:blipFill rotWithShape="1">
          <a:blip r:embed="rId3">
            <a:extLst>
              <a:ext uri="{837473B0-CC2E-450A-ABE3-18F120FF3D39}">
                <a1611:picAttrSrcUrl xmlns:a1611="http://schemas.microsoft.com/office/drawing/2016/11/main" r:id="rId4"/>
              </a:ext>
            </a:extLst>
          </a:blip>
          <a:srcRect/>
          <a:stretch/>
        </p:blipFill>
        <p:spPr>
          <a:xfrm>
            <a:off x="7820670" y="553233"/>
            <a:ext cx="4387653" cy="1732768"/>
          </a:xfrm>
        </p:spPr>
      </p:pic>
      <p:pic>
        <p:nvPicPr>
          <p:cNvPr id="10" name="Picture Placeholder 9">
            <a:extLst>
              <a:ext uri="{FF2B5EF4-FFF2-40B4-BE49-F238E27FC236}">
                <a16:creationId xmlns:a16="http://schemas.microsoft.com/office/drawing/2014/main" id="{96812000-377B-4B9A-A2C2-AFDD83B7A3F4}"/>
              </a:ext>
            </a:extLst>
          </p:cNvPr>
          <p:cNvPicPr>
            <a:picLocks noGrp="1" noChangeAspect="1"/>
          </p:cNvPicPr>
          <p:nvPr>
            <p:ph type="pic" sz="quarter" idx="14"/>
          </p:nvPr>
        </p:nvPicPr>
        <p:blipFill rotWithShape="1">
          <a:blip r:embed="rId5">
            <a:extLst>
              <a:ext uri="{837473B0-CC2E-450A-ABE3-18F120FF3D39}">
                <a1611:picAttrSrcUrl xmlns:a1611="http://schemas.microsoft.com/office/drawing/2016/11/main" r:id="rId6"/>
              </a:ext>
            </a:extLst>
          </a:blip>
          <a:srcRect/>
          <a:stretch/>
        </p:blipFill>
        <p:spPr>
          <a:xfrm>
            <a:off x="7796347" y="2286000"/>
            <a:ext cx="4404986" cy="2286000"/>
          </a:xfrm>
        </p:spPr>
      </p:pic>
      <p:pic>
        <p:nvPicPr>
          <p:cNvPr id="12" name="Picture Placeholder 11" descr="Free Images : meal, asian food, sushi, roll, street food, wasabi ...">
            <a:extLst>
              <a:ext uri="{FF2B5EF4-FFF2-40B4-BE49-F238E27FC236}">
                <a16:creationId xmlns:a16="http://schemas.microsoft.com/office/drawing/2014/main" id="{4F42B7E8-FEA7-4E82-B22D-FA9926040956}"/>
              </a:ext>
            </a:extLst>
          </p:cNvPr>
          <p:cNvPicPr>
            <a:picLocks noGrp="1" noChangeAspect="1"/>
          </p:cNvPicPr>
          <p:nvPr>
            <p:ph type="pic" sz="quarter" idx="15"/>
          </p:nvPr>
        </p:nvPicPr>
        <p:blipFill rotWithShape="1">
          <a:blip r:embed="rId7"/>
          <a:srcRect/>
          <a:stretch/>
        </p:blipFill>
        <p:spPr>
          <a:xfrm>
            <a:off x="7811054" y="4572000"/>
            <a:ext cx="4406883" cy="2265124"/>
          </a:xfrm>
        </p:spPr>
      </p:pic>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a:t>3</a:t>
            </a:fld>
            <a:endParaRPr lang="en-GB"/>
          </a:p>
        </p:txBody>
      </p:sp>
      <p:sp>
        <p:nvSpPr>
          <p:cNvPr id="4" name="TextBox 3">
            <a:extLst>
              <a:ext uri="{FF2B5EF4-FFF2-40B4-BE49-F238E27FC236}">
                <a16:creationId xmlns:a16="http://schemas.microsoft.com/office/drawing/2014/main" id="{98826769-EA57-BB20-85C0-C461BAEC21D7}"/>
              </a:ext>
            </a:extLst>
          </p:cNvPr>
          <p:cNvSpPr txBox="1"/>
          <p:nvPr/>
        </p:nvSpPr>
        <p:spPr>
          <a:xfrm>
            <a:off x="8175625" y="2286000"/>
            <a:ext cx="3427413" cy="317500"/>
          </a:xfrm>
          <a:prstGeom prst="rect">
            <a:avLst/>
          </a:prstGeom>
        </p:spPr>
        <p:txBody>
          <a:bodyPr>
            <a:normAutofit fontScale="55000" lnSpcReduction="20000"/>
          </a:bodyPr>
          <a:lstStyle/>
          <a:p>
            <a:r>
              <a:rPr lang="en-US"/>
              <a:t>ThePhoto by PhotoAuthor is licensed under CCYYSA.</a:t>
            </a:r>
          </a:p>
        </p:txBody>
      </p:sp>
      <p:sp>
        <p:nvSpPr>
          <p:cNvPr id="6" name="TextBox 5">
            <a:extLst>
              <a:ext uri="{FF2B5EF4-FFF2-40B4-BE49-F238E27FC236}">
                <a16:creationId xmlns:a16="http://schemas.microsoft.com/office/drawing/2014/main" id="{0AD76721-8DE9-FB65-BB91-B361548EA391}"/>
              </a:ext>
            </a:extLst>
          </p:cNvPr>
          <p:cNvSpPr txBox="1"/>
          <p:nvPr/>
        </p:nvSpPr>
        <p:spPr>
          <a:xfrm>
            <a:off x="8370888" y="4572000"/>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590342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5648-EC4F-4D61-9453-4E038C0332BD}"/>
              </a:ext>
            </a:extLst>
          </p:cNvPr>
          <p:cNvSpPr>
            <a:spLocks noGrp="1"/>
          </p:cNvSpPr>
          <p:nvPr>
            <p:ph type="title"/>
          </p:nvPr>
        </p:nvSpPr>
        <p:spPr>
          <a:xfrm>
            <a:off x="399789" y="54736"/>
            <a:ext cx="10515600" cy="511372"/>
          </a:xfrm>
        </p:spPr>
        <p:txBody>
          <a:bodyPr rtlCol="0">
            <a:normAutofit fontScale="90000"/>
          </a:bodyPr>
          <a:lstStyle/>
          <a:p>
            <a:r>
              <a:rPr lang="en-GB" sz="3200">
                <a:gradFill flip="none">
                  <a:gsLst>
                    <a:gs pos="0">
                      <a:srgbClr val="7162FE"/>
                    </a:gs>
                    <a:gs pos="100000">
                      <a:srgbClr val="F900A0">
                        <a:alpha val="70000"/>
                      </a:srgbClr>
                    </a:gs>
                  </a:gsLst>
                  <a:lin ang="0" scaled="1"/>
                  <a:tileRect/>
                </a:gradFill>
                <a:ea typeface="+mj-lt"/>
                <a:cs typeface="+mj-lt"/>
              </a:rPr>
              <a:t>SWOT Analysis of Wagamama (HR Focus)</a:t>
            </a:r>
            <a:endParaRPr lang="en-US" sz="3200"/>
          </a:p>
        </p:txBody>
      </p:sp>
      <p:sp>
        <p:nvSpPr>
          <p:cNvPr id="6" name="Footer Placeholder 5">
            <a:extLst>
              <a:ext uri="{FF2B5EF4-FFF2-40B4-BE49-F238E27FC236}">
                <a16:creationId xmlns:a16="http://schemas.microsoft.com/office/drawing/2014/main" id="{1011E6AD-E6EE-4A80-8931-5E7F66D2AEC7}"/>
              </a:ext>
            </a:extLst>
          </p:cNvPr>
          <p:cNvSpPr>
            <a:spLocks noGrp="1"/>
          </p:cNvSpPr>
          <p:nvPr>
            <p:ph type="ftr" sz="quarter" idx="11"/>
          </p:nvPr>
        </p:nvSpPr>
        <p:spPr>
          <a:xfrm>
            <a:off x="4038600" y="6429375"/>
            <a:ext cx="4114800" cy="365125"/>
          </a:xfrm>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E7BA18D9-DF9D-45C8-A71D-661F2BD20474}"/>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rtl="0"/>
              <a:t>4</a:t>
            </a:fld>
            <a:endParaRPr lang="en-GB"/>
          </a:p>
        </p:txBody>
      </p:sp>
      <p:sp>
        <p:nvSpPr>
          <p:cNvPr id="5" name="Content Placeholder 4">
            <a:extLst>
              <a:ext uri="{FF2B5EF4-FFF2-40B4-BE49-F238E27FC236}">
                <a16:creationId xmlns:a16="http://schemas.microsoft.com/office/drawing/2014/main" id="{B81A80D4-02E0-3C6D-FD20-123F2AACA657}"/>
              </a:ext>
            </a:extLst>
          </p:cNvPr>
          <p:cNvSpPr>
            <a:spLocks noGrp="1"/>
          </p:cNvSpPr>
          <p:nvPr>
            <p:ph idx="1"/>
          </p:nvPr>
        </p:nvSpPr>
        <p:spPr>
          <a:xfrm>
            <a:off x="545927" y="571151"/>
            <a:ext cx="11131462" cy="5605812"/>
          </a:xfrm>
        </p:spPr>
        <p:txBody>
          <a:bodyPr vert="horz" lIns="91440" tIns="45720" rIns="91440" bIns="45720" rtlCol="0" anchor="t">
            <a:noAutofit/>
          </a:bodyPr>
          <a:lstStyle/>
          <a:p>
            <a:r>
              <a:rPr lang="en-GB" sz="1600" b="1" dirty="0"/>
              <a:t>Strengths</a:t>
            </a:r>
            <a:endParaRPr lang="en-GB" sz="1600">
              <a:solidFill>
                <a:srgbClr val="201449">
                  <a:alpha val="70000"/>
                </a:srgbClr>
              </a:solidFill>
            </a:endParaRPr>
          </a:p>
          <a:p>
            <a:pPr>
              <a:buClr>
                <a:srgbClr val="E4DEF6"/>
              </a:buClr>
            </a:pPr>
            <a:r>
              <a:rPr lang="en-GB" sz="1600" dirty="0">
                <a:ea typeface="+mn-lt"/>
                <a:cs typeface="+mn-lt"/>
              </a:rPr>
              <a:t>Wagamama has a strong brand reputation and consistent customer base across the UK (Wagamama, n.d.).</a:t>
            </a:r>
            <a:endParaRPr lang="en-GB" sz="1600" dirty="0">
              <a:solidFill>
                <a:srgbClr val="201449">
                  <a:alpha val="70000"/>
                </a:srgbClr>
              </a:solidFill>
            </a:endParaRPr>
          </a:p>
          <a:p>
            <a:pPr>
              <a:buClr>
                <a:srgbClr val="E4DEF6"/>
              </a:buClr>
            </a:pPr>
            <a:r>
              <a:rPr lang="en-GB" sz="1600" dirty="0">
                <a:ea typeface="+mn-lt"/>
                <a:cs typeface="+mn-lt"/>
              </a:rPr>
              <a:t>It offers structured employee training and development, which supports long-term skills growth.</a:t>
            </a:r>
            <a:endParaRPr lang="en-GB" sz="1600" dirty="0">
              <a:solidFill>
                <a:srgbClr val="201449">
                  <a:alpha val="70000"/>
                </a:srgbClr>
              </a:solidFill>
            </a:endParaRPr>
          </a:p>
          <a:p>
            <a:pPr>
              <a:buClr>
                <a:srgbClr val="E4DEF6"/>
              </a:buClr>
            </a:pPr>
            <a:r>
              <a:rPr lang="en-GB" sz="1600" b="1" dirty="0"/>
              <a:t>Weaknesses</a:t>
            </a:r>
            <a:endParaRPr lang="en-GB" sz="1600">
              <a:solidFill>
                <a:srgbClr val="201449">
                  <a:alpha val="70000"/>
                </a:srgbClr>
              </a:solidFill>
            </a:endParaRPr>
          </a:p>
          <a:p>
            <a:pPr>
              <a:buClr>
                <a:srgbClr val="E4DEF6"/>
              </a:buClr>
            </a:pPr>
            <a:r>
              <a:rPr lang="en-GB" sz="1600" dirty="0">
                <a:ea typeface="+mn-lt"/>
                <a:cs typeface="+mn-lt"/>
              </a:rPr>
              <a:t>High employee turnover remains a challenge, particularly in entry-level roles (ONS, 2023).</a:t>
            </a:r>
            <a:endParaRPr lang="en-GB" sz="1600">
              <a:solidFill>
                <a:srgbClr val="201449">
                  <a:alpha val="70000"/>
                </a:srgbClr>
              </a:solidFill>
            </a:endParaRPr>
          </a:p>
          <a:p>
            <a:pPr>
              <a:buClr>
                <a:srgbClr val="E4DEF6"/>
              </a:buClr>
            </a:pPr>
            <a:r>
              <a:rPr lang="en-GB" sz="1600" dirty="0">
                <a:ea typeface="+mn-lt"/>
                <a:cs typeface="+mn-lt"/>
              </a:rPr>
              <a:t>A heavy reliance on part-time, younger staff can result in inconsistent service and high onboarding costs.</a:t>
            </a:r>
            <a:endParaRPr lang="en-GB" sz="1600">
              <a:solidFill>
                <a:srgbClr val="201449">
                  <a:alpha val="70000"/>
                </a:srgbClr>
              </a:solidFill>
            </a:endParaRPr>
          </a:p>
          <a:p>
            <a:pPr>
              <a:buClr>
                <a:srgbClr val="E4DEF6"/>
              </a:buClr>
            </a:pPr>
            <a:r>
              <a:rPr lang="en-GB" sz="1600" b="1" dirty="0"/>
              <a:t>Opportunities</a:t>
            </a:r>
            <a:endParaRPr lang="en-GB" sz="1600">
              <a:solidFill>
                <a:srgbClr val="201449">
                  <a:alpha val="70000"/>
                </a:srgbClr>
              </a:solidFill>
            </a:endParaRPr>
          </a:p>
          <a:p>
            <a:pPr>
              <a:buClr>
                <a:srgbClr val="E4DEF6"/>
              </a:buClr>
            </a:pPr>
            <a:r>
              <a:rPr lang="en-GB" sz="1600" dirty="0">
                <a:ea typeface="+mn-lt"/>
                <a:cs typeface="+mn-lt"/>
              </a:rPr>
              <a:t>There is scope to diversify recruitment pools, including older workers and those seeking flexible careers (BBC, 2023).</a:t>
            </a:r>
            <a:endParaRPr lang="en-GB" sz="1600">
              <a:solidFill>
                <a:srgbClr val="201449">
                  <a:alpha val="70000"/>
                </a:srgbClr>
              </a:solidFill>
            </a:endParaRPr>
          </a:p>
          <a:p>
            <a:pPr>
              <a:buClr>
                <a:srgbClr val="E4DEF6"/>
              </a:buClr>
            </a:pPr>
            <a:r>
              <a:rPr lang="en-GB" sz="1600" dirty="0">
                <a:ea typeface="+mn-lt"/>
                <a:cs typeface="+mn-lt"/>
              </a:rPr>
              <a:t>Innovations in digital HR tools can improve recruitment, scheduling, and engagement.</a:t>
            </a:r>
            <a:endParaRPr lang="en-GB" sz="1600">
              <a:solidFill>
                <a:srgbClr val="201449">
                  <a:alpha val="70000"/>
                </a:srgbClr>
              </a:solidFill>
            </a:endParaRPr>
          </a:p>
          <a:p>
            <a:pPr>
              <a:buClr>
                <a:srgbClr val="E4DEF6"/>
              </a:buClr>
            </a:pPr>
            <a:r>
              <a:rPr lang="en-GB" sz="1600" b="1" dirty="0"/>
              <a:t>Threats</a:t>
            </a:r>
            <a:endParaRPr lang="en-GB" sz="1600">
              <a:solidFill>
                <a:srgbClr val="201449">
                  <a:alpha val="70000"/>
                </a:srgbClr>
              </a:solidFill>
            </a:endParaRPr>
          </a:p>
          <a:p>
            <a:pPr>
              <a:buClr>
                <a:srgbClr val="E4DEF6"/>
              </a:buClr>
            </a:pPr>
            <a:r>
              <a:rPr lang="en-GB" sz="1600" dirty="0">
                <a:ea typeface="+mn-lt"/>
                <a:cs typeface="+mn-lt"/>
              </a:rPr>
              <a:t>The hospitality labour market remains highly competitive post-Brexit, limiting access to skilled workers (BBC, 2023).</a:t>
            </a:r>
            <a:endParaRPr lang="en-GB" sz="1600">
              <a:solidFill>
                <a:srgbClr val="201449">
                  <a:alpha val="70000"/>
                </a:srgbClr>
              </a:solidFill>
            </a:endParaRPr>
          </a:p>
          <a:p>
            <a:pPr>
              <a:buClr>
                <a:srgbClr val="E4DEF6"/>
              </a:buClr>
            </a:pPr>
            <a:r>
              <a:rPr lang="en-GB" sz="1600" dirty="0">
                <a:ea typeface="+mn-lt"/>
                <a:cs typeface="+mn-lt"/>
              </a:rPr>
              <a:t>Compliance risks and rising wage expectations could impact HR budgets and legal exposure (Moore Kingston Smith, 2025).</a:t>
            </a:r>
            <a:endParaRPr lang="en-GB" sz="1600">
              <a:solidFill>
                <a:srgbClr val="201449">
                  <a:alpha val="70000"/>
                </a:srgbClr>
              </a:solidFill>
            </a:endParaRPr>
          </a:p>
          <a:p>
            <a:pPr>
              <a:buClr>
                <a:srgbClr val="E4DEF6"/>
              </a:buClr>
            </a:pPr>
            <a:endParaRPr lang="en-GB" dirty="0">
              <a:solidFill>
                <a:srgbClr val="201449">
                  <a:alpha val="70000"/>
                </a:srgbClr>
              </a:solidFill>
            </a:endParaRPr>
          </a:p>
        </p:txBody>
      </p:sp>
    </p:spTree>
    <p:extLst>
      <p:ext uri="{BB962C8B-B14F-4D97-AF65-F5344CB8AC3E}">
        <p14:creationId xmlns:p14="http://schemas.microsoft.com/office/powerpoint/2010/main" val="2262191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ame 25">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ame 29">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8E50F-247A-4628-90BB-62A60E39664C}"/>
              </a:ext>
            </a:extLst>
          </p:cNvPr>
          <p:cNvSpPr>
            <a:spLocks noGrp="1"/>
          </p:cNvSpPr>
          <p:nvPr>
            <p:ph type="ctrTitle"/>
          </p:nvPr>
        </p:nvSpPr>
        <p:spPr>
          <a:xfrm>
            <a:off x="493733" y="-123955"/>
            <a:ext cx="4571087" cy="646396"/>
          </a:xfrm>
        </p:spPr>
        <p:txBody>
          <a:bodyPr vert="horz" lIns="91440" tIns="45720" rIns="91440" bIns="45720" rtlCol="0" anchor="b">
            <a:normAutofit fontScale="90000"/>
          </a:bodyPr>
          <a:lstStyle/>
          <a:p>
            <a:r>
              <a:rPr lang="en-US" sz="4400">
                <a:gradFill flip="none" rotWithShape="1">
                  <a:gsLst>
                    <a:gs pos="0">
                      <a:schemeClr val="accent5">
                        <a:alpha val="70000"/>
                      </a:schemeClr>
                    </a:gs>
                    <a:gs pos="100000">
                      <a:schemeClr val="accent1">
                        <a:alpha val="70000"/>
                      </a:schemeClr>
                    </a:gs>
                  </a:gsLst>
                  <a:lin ang="0" scaled="1"/>
                  <a:tileRect/>
                </a:gradFill>
              </a:rPr>
              <a:t>PESTLE Analysis </a:t>
            </a:r>
          </a:p>
        </p:txBody>
      </p:sp>
      <p:sp>
        <p:nvSpPr>
          <p:cNvPr id="12" name="Text Placeholder 11">
            <a:extLst>
              <a:ext uri="{FF2B5EF4-FFF2-40B4-BE49-F238E27FC236}">
                <a16:creationId xmlns:a16="http://schemas.microsoft.com/office/drawing/2014/main" id="{170B6636-8B6A-67C2-5963-E4DB15436FFC}"/>
              </a:ext>
            </a:extLst>
          </p:cNvPr>
          <p:cNvSpPr>
            <a:spLocks noGrp="1"/>
          </p:cNvSpPr>
          <p:nvPr>
            <p:ph type="body" sz="quarter" idx="15"/>
          </p:nvPr>
        </p:nvSpPr>
        <p:spPr>
          <a:xfrm>
            <a:off x="493734" y="518656"/>
            <a:ext cx="9445798" cy="6002770"/>
          </a:xfrm>
        </p:spPr>
        <p:txBody>
          <a:bodyPr vert="horz" lIns="91440" tIns="45720" rIns="91440" bIns="45720" rtlCol="0" anchor="t">
            <a:normAutofit fontScale="77500" lnSpcReduction="20000"/>
          </a:bodyPr>
          <a:lstStyle/>
          <a:p>
            <a:pPr>
              <a:buFont typeface="Arial" panose="05000000000000000000" pitchFamily="2" charset="2"/>
              <a:buChar char="•"/>
            </a:pPr>
            <a:r>
              <a:rPr lang="en-US" b="1" dirty="0">
                <a:solidFill>
                  <a:schemeClr val="tx1"/>
                </a:solidFill>
              </a:rPr>
              <a:t>Political</a:t>
            </a:r>
            <a:endParaRPr lang="en-US" sz="1800">
              <a:solidFill>
                <a:schemeClr val="tx1"/>
              </a:solidFill>
            </a:endParaRPr>
          </a:p>
          <a:p>
            <a:pPr>
              <a:buClr>
                <a:srgbClr val="E4DEF6"/>
              </a:buClr>
              <a:buFont typeface="Arial" panose="05000000000000000000" pitchFamily="2" charset="2"/>
              <a:buChar char="•"/>
            </a:pPr>
            <a:r>
              <a:rPr lang="en-US" sz="1800" dirty="0">
                <a:solidFill>
                  <a:schemeClr val="tx1"/>
                </a:solidFill>
                <a:ea typeface="+mn-lt"/>
                <a:cs typeface="+mn-lt"/>
              </a:rPr>
              <a:t>Post-Brexit restrictions on EU </a:t>
            </a:r>
            <a:r>
              <a:rPr lang="en-US" sz="1800" dirty="0" err="1">
                <a:solidFill>
                  <a:schemeClr val="tx1"/>
                </a:solidFill>
                <a:ea typeface="+mn-lt"/>
                <a:cs typeface="+mn-lt"/>
              </a:rPr>
              <a:t>labour</a:t>
            </a:r>
            <a:r>
              <a:rPr lang="en-US" sz="1800" dirty="0">
                <a:solidFill>
                  <a:schemeClr val="tx1"/>
                </a:solidFill>
                <a:ea typeface="+mn-lt"/>
                <a:cs typeface="+mn-lt"/>
              </a:rPr>
              <a:t> have led to staffing shortages (BBC, 2023).</a:t>
            </a:r>
            <a:br>
              <a:rPr lang="en-US" sz="1800" dirty="0">
                <a:solidFill>
                  <a:schemeClr val="tx1"/>
                </a:solidFill>
                <a:ea typeface="+mn-lt"/>
                <a:cs typeface="+mn-lt"/>
              </a:rPr>
            </a:br>
            <a:r>
              <a:rPr lang="en-US" sz="1800" dirty="0">
                <a:solidFill>
                  <a:schemeClr val="tx1"/>
                </a:solidFill>
                <a:ea typeface="+mn-lt"/>
                <a:cs typeface="+mn-lt"/>
              </a:rPr>
              <a:t> Increased reliance on domestic staff heightens recruitment challenges.</a:t>
            </a:r>
            <a:endParaRPr lang="en-US">
              <a:solidFill>
                <a:schemeClr val="tx1"/>
              </a:solidFill>
            </a:endParaRPr>
          </a:p>
          <a:p>
            <a:pPr>
              <a:buClr>
                <a:srgbClr val="E4DEF6"/>
              </a:buClr>
              <a:buFont typeface="Arial" panose="05000000000000000000" pitchFamily="2" charset="2"/>
              <a:buChar char="•"/>
            </a:pPr>
            <a:r>
              <a:rPr lang="en-US" b="1" dirty="0">
                <a:solidFill>
                  <a:schemeClr val="tx1"/>
                </a:solidFill>
              </a:rPr>
              <a:t>Economic</a:t>
            </a:r>
            <a:endParaRPr lang="en-US">
              <a:solidFill>
                <a:schemeClr val="tx1"/>
              </a:solidFill>
            </a:endParaRPr>
          </a:p>
          <a:p>
            <a:pPr>
              <a:buClr>
                <a:srgbClr val="E4DEF6"/>
              </a:buClr>
              <a:buFont typeface="Arial" panose="05000000000000000000" pitchFamily="2" charset="2"/>
              <a:buChar char="•"/>
            </a:pPr>
            <a:r>
              <a:rPr lang="en-US" sz="1800" dirty="0">
                <a:solidFill>
                  <a:schemeClr val="tx1"/>
                </a:solidFill>
                <a:ea typeface="+mn-lt"/>
                <a:cs typeface="+mn-lt"/>
              </a:rPr>
              <a:t>Inflation and wage hikes reduce profitability and limit HR investment (ONS, 2023).</a:t>
            </a:r>
            <a:br>
              <a:rPr lang="en-US" sz="1800" dirty="0">
                <a:solidFill>
                  <a:schemeClr val="tx1"/>
                </a:solidFill>
                <a:ea typeface="+mn-lt"/>
                <a:cs typeface="+mn-lt"/>
              </a:rPr>
            </a:br>
            <a:r>
              <a:rPr lang="en-US" sz="1800" dirty="0">
                <a:solidFill>
                  <a:schemeClr val="tx1"/>
                </a:solidFill>
                <a:ea typeface="+mn-lt"/>
                <a:cs typeface="+mn-lt"/>
              </a:rPr>
              <a:t> Consumer spending shifts also influence staffing and service delivery.</a:t>
            </a:r>
            <a:endParaRPr lang="en-US">
              <a:solidFill>
                <a:schemeClr val="tx1"/>
              </a:solidFill>
            </a:endParaRPr>
          </a:p>
          <a:p>
            <a:pPr>
              <a:buClr>
                <a:srgbClr val="E4DEF6"/>
              </a:buClr>
              <a:buFont typeface="Arial" panose="05000000000000000000" pitchFamily="2" charset="2"/>
              <a:buChar char="•"/>
            </a:pPr>
            <a:r>
              <a:rPr lang="en-US" b="1" dirty="0">
                <a:solidFill>
                  <a:schemeClr val="tx1"/>
                </a:solidFill>
              </a:rPr>
              <a:t>Social</a:t>
            </a:r>
            <a:endParaRPr lang="en-US">
              <a:solidFill>
                <a:schemeClr val="tx1"/>
              </a:solidFill>
            </a:endParaRPr>
          </a:p>
          <a:p>
            <a:pPr>
              <a:buClr>
                <a:srgbClr val="E4DEF6"/>
              </a:buClr>
              <a:buFont typeface="Arial" panose="05000000000000000000" pitchFamily="2" charset="2"/>
              <a:buChar char="•"/>
            </a:pPr>
            <a:r>
              <a:rPr lang="en-US" sz="1800" dirty="0">
                <a:solidFill>
                  <a:schemeClr val="tx1"/>
                </a:solidFill>
                <a:ea typeface="+mn-lt"/>
                <a:cs typeface="+mn-lt"/>
              </a:rPr>
              <a:t>Gen Z prioritises mental health and well-being in the workplace (Barker, 2024).</a:t>
            </a:r>
            <a:br>
              <a:rPr lang="en-US" sz="1800" dirty="0">
                <a:solidFill>
                  <a:schemeClr val="tx1"/>
                </a:solidFill>
                <a:ea typeface="+mn-lt"/>
                <a:cs typeface="+mn-lt"/>
              </a:rPr>
            </a:br>
            <a:r>
              <a:rPr lang="en-US" sz="1800" dirty="0">
                <a:solidFill>
                  <a:schemeClr val="tx1"/>
                </a:solidFill>
                <a:ea typeface="+mn-lt"/>
                <a:cs typeface="+mn-lt"/>
              </a:rPr>
              <a:t> They expect inclusivity, flexibility, and values-driven culture.</a:t>
            </a:r>
            <a:endParaRPr lang="en-US">
              <a:solidFill>
                <a:schemeClr val="tx1"/>
              </a:solidFill>
            </a:endParaRPr>
          </a:p>
          <a:p>
            <a:pPr>
              <a:buClr>
                <a:srgbClr val="E4DEF6"/>
              </a:buClr>
              <a:buFont typeface="Arial" panose="05000000000000000000" pitchFamily="2" charset="2"/>
              <a:buChar char="•"/>
            </a:pPr>
            <a:r>
              <a:rPr lang="en-US" b="1" dirty="0">
                <a:solidFill>
                  <a:schemeClr val="tx1"/>
                </a:solidFill>
              </a:rPr>
              <a:t>Technological</a:t>
            </a:r>
            <a:endParaRPr lang="en-US">
              <a:solidFill>
                <a:schemeClr val="tx1"/>
              </a:solidFill>
            </a:endParaRPr>
          </a:p>
          <a:p>
            <a:pPr>
              <a:buClr>
                <a:srgbClr val="E4DEF6"/>
              </a:buClr>
              <a:buFont typeface="Arial" panose="05000000000000000000" pitchFamily="2" charset="2"/>
              <a:buChar char="•"/>
            </a:pPr>
            <a:r>
              <a:rPr lang="en-US" sz="1800" dirty="0">
                <a:solidFill>
                  <a:schemeClr val="tx1"/>
                </a:solidFill>
                <a:ea typeface="+mn-lt"/>
                <a:cs typeface="+mn-lt"/>
              </a:rPr>
              <a:t>Wagamama's handheld ordering systems enhance speed and service (The Caterer, 2005).</a:t>
            </a:r>
            <a:br>
              <a:rPr lang="en-US" sz="1800" dirty="0">
                <a:solidFill>
                  <a:schemeClr val="tx1"/>
                </a:solidFill>
                <a:ea typeface="+mn-lt"/>
                <a:cs typeface="+mn-lt"/>
              </a:rPr>
            </a:br>
            <a:r>
              <a:rPr lang="en-US" sz="1800" dirty="0">
                <a:solidFill>
                  <a:schemeClr val="tx1"/>
                </a:solidFill>
                <a:ea typeface="+mn-lt"/>
                <a:cs typeface="+mn-lt"/>
              </a:rPr>
              <a:t> Continuous tech adoption requires ongoing staff training and digital literacy.</a:t>
            </a:r>
            <a:endParaRPr lang="en-US">
              <a:solidFill>
                <a:schemeClr val="tx1"/>
              </a:solidFill>
            </a:endParaRPr>
          </a:p>
          <a:p>
            <a:pPr>
              <a:buClr>
                <a:srgbClr val="E4DEF6"/>
              </a:buClr>
              <a:buFont typeface="Arial" panose="05000000000000000000" pitchFamily="2" charset="2"/>
              <a:buChar char="•"/>
            </a:pPr>
            <a:r>
              <a:rPr lang="en-US" b="1" dirty="0">
                <a:solidFill>
                  <a:schemeClr val="tx1"/>
                </a:solidFill>
              </a:rPr>
              <a:t>Legal</a:t>
            </a:r>
            <a:endParaRPr lang="en-US">
              <a:solidFill>
                <a:schemeClr val="tx1"/>
              </a:solidFill>
            </a:endParaRPr>
          </a:p>
          <a:p>
            <a:pPr>
              <a:buClr>
                <a:srgbClr val="E4DEF6"/>
              </a:buClr>
              <a:buFont typeface="Arial" panose="05000000000000000000" pitchFamily="2" charset="2"/>
              <a:buChar char="•"/>
            </a:pPr>
            <a:r>
              <a:rPr lang="en-US" sz="1800" dirty="0">
                <a:solidFill>
                  <a:schemeClr val="tx1"/>
                </a:solidFill>
                <a:ea typeface="+mn-lt"/>
                <a:cs typeface="+mn-lt"/>
              </a:rPr>
              <a:t>Stronger anti-harassment duties demand updated internal policies (Acas, 2024).</a:t>
            </a:r>
            <a:br>
              <a:rPr lang="en-US" sz="1800" dirty="0">
                <a:solidFill>
                  <a:schemeClr val="tx1"/>
                </a:solidFill>
                <a:ea typeface="+mn-lt"/>
                <a:cs typeface="+mn-lt"/>
              </a:rPr>
            </a:br>
            <a:r>
              <a:rPr lang="en-US" sz="1800" dirty="0">
                <a:solidFill>
                  <a:schemeClr val="tx1"/>
                </a:solidFill>
                <a:ea typeface="+mn-lt"/>
                <a:cs typeface="+mn-lt"/>
              </a:rPr>
              <a:t> Contract reforms and employment rights updates require HR compliance (Moore Kingston Smith, 2025).</a:t>
            </a:r>
            <a:br>
              <a:rPr lang="en-US" sz="1800" dirty="0">
                <a:solidFill>
                  <a:schemeClr val="tx1"/>
                </a:solidFill>
                <a:ea typeface="+mn-lt"/>
                <a:cs typeface="+mn-lt"/>
              </a:rPr>
            </a:br>
            <a:r>
              <a:rPr lang="en-US" sz="1800" dirty="0">
                <a:solidFill>
                  <a:schemeClr val="tx1"/>
                </a:solidFill>
                <a:ea typeface="+mn-lt"/>
                <a:cs typeface="+mn-lt"/>
              </a:rPr>
              <a:t> Non-compliance risks tribunal claims and reputational damage.</a:t>
            </a:r>
            <a:endParaRPr lang="en-US">
              <a:solidFill>
                <a:schemeClr val="tx1"/>
              </a:solidFill>
            </a:endParaRPr>
          </a:p>
          <a:p>
            <a:pPr>
              <a:buClr>
                <a:srgbClr val="E4DEF6"/>
              </a:buClr>
              <a:buFont typeface="Arial" panose="05000000000000000000" pitchFamily="2" charset="2"/>
              <a:buChar char="•"/>
            </a:pPr>
            <a:r>
              <a:rPr lang="en-US" b="1" dirty="0">
                <a:solidFill>
                  <a:schemeClr val="tx1"/>
                </a:solidFill>
              </a:rPr>
              <a:t>Environmental</a:t>
            </a:r>
            <a:endParaRPr lang="en-US">
              <a:solidFill>
                <a:schemeClr val="tx1"/>
              </a:solidFill>
            </a:endParaRPr>
          </a:p>
          <a:p>
            <a:pPr>
              <a:buClr>
                <a:srgbClr val="E4DEF6"/>
              </a:buClr>
              <a:buFont typeface="Arial" panose="05000000000000000000" pitchFamily="2" charset="2"/>
              <a:buChar char="•"/>
            </a:pPr>
            <a:r>
              <a:rPr lang="en-US" sz="1800" dirty="0">
                <a:solidFill>
                  <a:schemeClr val="tx1"/>
                </a:solidFill>
                <a:ea typeface="+mn-lt"/>
                <a:cs typeface="+mn-lt"/>
              </a:rPr>
              <a:t>Sustainability is a recruitment tool, particularly for younger employees (Wagamama, 2025).</a:t>
            </a:r>
            <a:br>
              <a:rPr lang="en-US" sz="1800" dirty="0">
                <a:solidFill>
                  <a:schemeClr val="tx1"/>
                </a:solidFill>
                <a:ea typeface="+mn-lt"/>
                <a:cs typeface="+mn-lt"/>
              </a:rPr>
            </a:br>
            <a:r>
              <a:rPr lang="en-US" sz="1800" dirty="0">
                <a:solidFill>
                  <a:schemeClr val="tx1"/>
                </a:solidFill>
                <a:ea typeface="+mn-lt"/>
                <a:cs typeface="+mn-lt"/>
              </a:rPr>
              <a:t> Efforts include waste reduction, reusable packaging, and eco-conscious operations.</a:t>
            </a:r>
            <a:endParaRPr lang="en-US">
              <a:solidFill>
                <a:schemeClr val="tx1"/>
              </a:solidFill>
            </a:endParaRPr>
          </a:p>
          <a:p>
            <a:pPr indent="-228600">
              <a:buClr>
                <a:srgbClr val="E4DEF6"/>
              </a:buClr>
              <a:buFont typeface="Wingdings" panose="05000000000000000000" pitchFamily="2" charset="2"/>
              <a:buChar char="§"/>
            </a:pPr>
            <a:endParaRPr lang="en-US" sz="1800" dirty="0">
              <a:solidFill>
                <a:schemeClr val="tx2">
                  <a:alpha val="60000"/>
                </a:schemeClr>
              </a:solidFill>
            </a:endParaRPr>
          </a:p>
        </p:txBody>
      </p:sp>
      <p:pic>
        <p:nvPicPr>
          <p:cNvPr id="10" name="Picture Placeholder 9">
            <a:extLst>
              <a:ext uri="{FF2B5EF4-FFF2-40B4-BE49-F238E27FC236}">
                <a16:creationId xmlns:a16="http://schemas.microsoft.com/office/drawing/2014/main" id="{0B7B1C33-003E-BDA6-327C-8AA9588AB95F}"/>
              </a:ext>
            </a:extLst>
          </p:cNvPr>
          <p:cNvPicPr>
            <a:picLocks noGrp="1" noChangeAspect="1"/>
          </p:cNvPicPr>
          <p:nvPr>
            <p:ph type="pic" sz="quarter" idx="14"/>
          </p:nvPr>
        </p:nvPicPr>
        <p:blipFill>
          <a:blip r:embed="rId3">
            <a:alphaModFix amt="90000"/>
          </a:blip>
          <a:srcRect l="2680" r="3966" b="-1"/>
          <a:stretch/>
        </p:blipFill>
        <p:spPr>
          <a:xfrm>
            <a:off x="9250589" y="523224"/>
            <a:ext cx="2450719" cy="5846394"/>
          </a:xfrm>
          <a:prstGeom prst="rect">
            <a:avLst/>
          </a:prstGeom>
        </p:spPr>
      </p:pic>
    </p:spTree>
    <p:extLst>
      <p:ext uri="{BB962C8B-B14F-4D97-AF65-F5344CB8AC3E}">
        <p14:creationId xmlns:p14="http://schemas.microsoft.com/office/powerpoint/2010/main" val="269319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3B019F1-7905-7479-E0B0-E24FBE864688}"/>
            </a:ext>
          </a:extLst>
        </p:cNvPr>
        <p:cNvGrpSpPr/>
        <p:nvPr/>
      </p:nvGrpSpPr>
      <p:grpSpPr>
        <a:xfrm>
          <a:off x="0" y="0"/>
          <a:ext cx="0" cy="0"/>
          <a:chOff x="0" y="0"/>
          <a:chExt cx="0" cy="0"/>
        </a:xfrm>
      </p:grpSpPr>
      <p:sp>
        <p:nvSpPr>
          <p:cNvPr id="26" name="Frame 25">
            <a:extLst>
              <a:ext uri="{FF2B5EF4-FFF2-40B4-BE49-F238E27FC236}">
                <a16:creationId xmlns:a16="http://schemas.microsoft.com/office/drawing/2014/main" id="{34E70F6E-3814-5D25-FE78-5915205396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7471CBD7-A328-DA8F-2BF6-95ABD8DFF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ame 29">
            <a:extLst>
              <a:ext uri="{FF2B5EF4-FFF2-40B4-BE49-F238E27FC236}">
                <a16:creationId xmlns:a16="http://schemas.microsoft.com/office/drawing/2014/main" id="{84DCE782-C389-DFE9-5145-4964A279A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3DACD-E6E4-DC1E-D3B0-4F82691A5DA8}"/>
              </a:ext>
            </a:extLst>
          </p:cNvPr>
          <p:cNvSpPr>
            <a:spLocks noGrp="1"/>
          </p:cNvSpPr>
          <p:nvPr>
            <p:ph type="ctrTitle"/>
          </p:nvPr>
        </p:nvSpPr>
        <p:spPr>
          <a:xfrm>
            <a:off x="493733" y="1305"/>
            <a:ext cx="7138922" cy="521136"/>
          </a:xfrm>
        </p:spPr>
        <p:txBody>
          <a:bodyPr vert="horz" lIns="91440" tIns="45720" rIns="91440" bIns="45720" rtlCol="0" anchor="b">
            <a:normAutofit fontScale="90000"/>
          </a:bodyPr>
          <a:lstStyle/>
          <a:p>
            <a:r>
              <a:rPr lang="en-US" sz="4400" dirty="0">
                <a:gradFill flip="none">
                  <a:gsLst>
                    <a:gs pos="0">
                      <a:srgbClr val="7162FE">
                        <a:alpha val="70000"/>
                      </a:srgbClr>
                    </a:gs>
                    <a:gs pos="100000">
                      <a:srgbClr val="F900A0">
                        <a:alpha val="70000"/>
                      </a:srgbClr>
                    </a:gs>
                  </a:gsLst>
                  <a:lin ang="0" scaled="1"/>
                  <a:tileRect/>
                </a:gradFill>
                <a:cs typeface="Angsana New"/>
              </a:rPr>
              <a:t> </a:t>
            </a:r>
            <a:r>
              <a:rPr lang="en-US" sz="4400" dirty="0">
                <a:gradFill flip="none">
                  <a:gsLst>
                    <a:gs pos="0">
                      <a:srgbClr val="7162FE">
                        <a:alpha val="70000"/>
                      </a:srgbClr>
                    </a:gs>
                    <a:gs pos="100000">
                      <a:srgbClr val="F900A0">
                        <a:alpha val="70000"/>
                      </a:srgbClr>
                    </a:gs>
                  </a:gsLst>
                  <a:lin ang="0" scaled="1"/>
                  <a:tileRect/>
                </a:gradFill>
                <a:ea typeface="+mj-lt"/>
                <a:cs typeface="+mj-lt"/>
              </a:rPr>
              <a:t>HR Challenges in Hospitality</a:t>
            </a:r>
            <a:endParaRPr lang="en-US" sz="4400" dirty="0">
              <a:gradFill flip="none">
                <a:gsLst>
                  <a:gs pos="0">
                    <a:srgbClr val="7162FE">
                      <a:alpha val="70000"/>
                    </a:srgbClr>
                  </a:gs>
                  <a:gs pos="100000">
                    <a:srgbClr val="F900A0">
                      <a:alpha val="70000"/>
                    </a:srgbClr>
                  </a:gs>
                </a:gsLst>
                <a:lin ang="0" scaled="1"/>
                <a:tileRect/>
              </a:gradFill>
              <a:cs typeface="Angsana New"/>
            </a:endParaRPr>
          </a:p>
        </p:txBody>
      </p:sp>
      <p:sp>
        <p:nvSpPr>
          <p:cNvPr id="12" name="Text Placeholder 11">
            <a:extLst>
              <a:ext uri="{FF2B5EF4-FFF2-40B4-BE49-F238E27FC236}">
                <a16:creationId xmlns:a16="http://schemas.microsoft.com/office/drawing/2014/main" id="{2CB13E28-77DE-839E-A0F3-D61211B5006D}"/>
              </a:ext>
            </a:extLst>
          </p:cNvPr>
          <p:cNvSpPr>
            <a:spLocks noGrp="1"/>
          </p:cNvSpPr>
          <p:nvPr>
            <p:ph type="body" sz="quarter" idx="15"/>
          </p:nvPr>
        </p:nvSpPr>
        <p:spPr>
          <a:xfrm>
            <a:off x="587679" y="518656"/>
            <a:ext cx="9289224" cy="6002770"/>
          </a:xfrm>
        </p:spPr>
        <p:txBody>
          <a:bodyPr vert="horz" lIns="91440" tIns="45720" rIns="91440" bIns="45720" rtlCol="0" anchor="t">
            <a:normAutofit/>
          </a:bodyPr>
          <a:lstStyle/>
          <a:p>
            <a:r>
              <a:rPr lang="en-US" sz="2400" dirty="0">
                <a:solidFill>
                  <a:schemeClr val="tx1"/>
                </a:solidFill>
                <a:ea typeface="+mn-lt"/>
                <a:cs typeface="+mn-lt"/>
              </a:rPr>
              <a:t>The hospitality industry is notoriously prone to high turnover rates, and Wagamama is no exception . High employee churn leads to increased recruitment and training costs, reduced team cohesion, and inconsistent service quality(Gursoy, Rahman and Swanger, 2013).</a:t>
            </a:r>
            <a:br>
              <a:rPr lang="en-US" sz="2400" dirty="0">
                <a:ea typeface="+mn-lt"/>
                <a:cs typeface="+mn-lt"/>
              </a:rPr>
            </a:br>
            <a:r>
              <a:rPr lang="en-US" sz="2400" dirty="0">
                <a:solidFill>
                  <a:schemeClr val="tx1"/>
                </a:solidFill>
                <a:ea typeface="+mn-lt"/>
                <a:cs typeface="+mn-lt"/>
              </a:rPr>
              <a:t>This issue is exacerbated by unsociable working hours, perceived lack of career progression, and stress linked to fast-paced service environments.</a:t>
            </a:r>
            <a:br>
              <a:rPr lang="en-US" sz="2400" dirty="0">
                <a:ea typeface="+mn-lt"/>
                <a:cs typeface="+mn-lt"/>
              </a:rPr>
            </a:br>
            <a:r>
              <a:rPr lang="en-US" sz="2400" dirty="0">
                <a:solidFill>
                  <a:schemeClr val="tx1"/>
                </a:solidFill>
                <a:ea typeface="+mn-lt"/>
                <a:cs typeface="+mn-lt"/>
              </a:rPr>
              <a:t>Additionally, generational expectations—especially from Gen Z—demand better work-life balance, mental health support, and values-driven leadership (Barker, 2024).</a:t>
            </a:r>
            <a:br>
              <a:rPr lang="en-US" sz="2400" dirty="0">
                <a:ea typeface="+mn-lt"/>
                <a:cs typeface="+mn-lt"/>
              </a:rPr>
            </a:br>
            <a:r>
              <a:rPr lang="en-US" sz="2400" dirty="0">
                <a:solidFill>
                  <a:schemeClr val="tx1"/>
                </a:solidFill>
                <a:ea typeface="+mn-lt"/>
                <a:cs typeface="+mn-lt"/>
              </a:rPr>
              <a:t>Effective HR strategies must therefore </a:t>
            </a:r>
            <a:r>
              <a:rPr lang="en-US" sz="2400" dirty="0" err="1">
                <a:solidFill>
                  <a:schemeClr val="tx1"/>
                </a:solidFill>
                <a:ea typeface="+mn-lt"/>
                <a:cs typeface="+mn-lt"/>
              </a:rPr>
              <a:t>prioritise</a:t>
            </a:r>
            <a:r>
              <a:rPr lang="en-US" sz="2400" dirty="0">
                <a:solidFill>
                  <a:schemeClr val="tx1"/>
                </a:solidFill>
                <a:ea typeface="+mn-lt"/>
                <a:cs typeface="+mn-lt"/>
              </a:rPr>
              <a:t> retention, professional growth, and inclusive workplace culture.</a:t>
            </a:r>
            <a:endParaRPr lang="en-US" sz="2400" b="1">
              <a:solidFill>
                <a:schemeClr val="tx1"/>
              </a:solidFill>
            </a:endParaRPr>
          </a:p>
          <a:p>
            <a:pPr indent="-228600">
              <a:buClr>
                <a:srgbClr val="E4DEF6"/>
              </a:buClr>
              <a:buFont typeface="Wingdings" panose="05000000000000000000" pitchFamily="2" charset="2"/>
              <a:buChar char="§"/>
            </a:pPr>
            <a:endParaRPr lang="en-US" sz="1800" dirty="0">
              <a:solidFill>
                <a:schemeClr val="tx2">
                  <a:alpha val="60000"/>
                </a:schemeClr>
              </a:solidFill>
            </a:endParaRPr>
          </a:p>
        </p:txBody>
      </p:sp>
      <p:pic>
        <p:nvPicPr>
          <p:cNvPr id="10" name="Picture Placeholder 9" descr="Cup and saucer on table">
            <a:extLst>
              <a:ext uri="{FF2B5EF4-FFF2-40B4-BE49-F238E27FC236}">
                <a16:creationId xmlns:a16="http://schemas.microsoft.com/office/drawing/2014/main" id="{EE22811E-65D3-498F-5778-38D15BA5B5FE}"/>
              </a:ext>
            </a:extLst>
          </p:cNvPr>
          <p:cNvPicPr>
            <a:picLocks noGrp="1" noChangeAspect="1"/>
          </p:cNvPicPr>
          <p:nvPr>
            <p:ph type="pic" sz="quarter" idx="14"/>
          </p:nvPr>
        </p:nvPicPr>
        <p:blipFill>
          <a:blip r:embed="rId3"/>
          <a:srcRect l="39746" t="-1130" r="39396" b="1129"/>
          <a:stretch/>
        </p:blipFill>
        <p:spPr>
          <a:xfrm>
            <a:off x="9875520" y="457200"/>
            <a:ext cx="1829104" cy="5846400"/>
          </a:xfrm>
          <a:prstGeom prst="rect">
            <a:avLst/>
          </a:prstGeom>
        </p:spPr>
      </p:pic>
    </p:spTree>
    <p:extLst>
      <p:ext uri="{BB962C8B-B14F-4D97-AF65-F5344CB8AC3E}">
        <p14:creationId xmlns:p14="http://schemas.microsoft.com/office/powerpoint/2010/main" val="2836367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47961-2452-D976-4776-FD759D17CAC7}"/>
              </a:ext>
            </a:extLst>
          </p:cNvPr>
          <p:cNvSpPr>
            <a:spLocks noGrp="1"/>
          </p:cNvSpPr>
          <p:nvPr>
            <p:ph type="ctrTitle"/>
          </p:nvPr>
        </p:nvSpPr>
        <p:spPr>
          <a:xfrm>
            <a:off x="528501" y="396224"/>
            <a:ext cx="5260597" cy="704111"/>
          </a:xfrm>
        </p:spPr>
        <p:txBody>
          <a:bodyPr>
            <a:normAutofit fontScale="90000"/>
          </a:bodyPr>
          <a:lstStyle/>
          <a:p>
            <a:r>
              <a:rPr lang="en-GB" sz="2800" dirty="0">
                <a:ea typeface="+mj-lt"/>
                <a:cs typeface="+mj-lt"/>
              </a:rPr>
              <a:t>AI and Automation in Hospitality</a:t>
            </a:r>
            <a:endParaRPr lang="en-US" sz="2800" dirty="0"/>
          </a:p>
        </p:txBody>
      </p:sp>
      <p:sp>
        <p:nvSpPr>
          <p:cNvPr id="5" name="Text Placeholder 4">
            <a:extLst>
              <a:ext uri="{FF2B5EF4-FFF2-40B4-BE49-F238E27FC236}">
                <a16:creationId xmlns:a16="http://schemas.microsoft.com/office/drawing/2014/main" id="{AA0BFC12-F336-0336-D998-93EA1856E5DE}"/>
              </a:ext>
            </a:extLst>
          </p:cNvPr>
          <p:cNvSpPr>
            <a:spLocks noGrp="1"/>
          </p:cNvSpPr>
          <p:nvPr>
            <p:ph type="body" sz="quarter" idx="15"/>
          </p:nvPr>
        </p:nvSpPr>
        <p:spPr>
          <a:xfrm>
            <a:off x="528085" y="1092940"/>
            <a:ext cx="10967003" cy="5463655"/>
          </a:xfrm>
        </p:spPr>
        <p:txBody>
          <a:bodyPr vert="horz" lIns="91440" tIns="45720" rIns="91440" bIns="45720" rtlCol="0" anchor="t">
            <a:noAutofit/>
          </a:bodyPr>
          <a:lstStyle/>
          <a:p>
            <a:r>
              <a:rPr lang="en-GB" sz="1600" b="1" dirty="0"/>
              <a:t>AI in Operations:</a:t>
            </a:r>
            <a:endParaRPr lang="en-US" sz="1600"/>
          </a:p>
          <a:p>
            <a:r>
              <a:rPr lang="en-GB" sz="1600" dirty="0">
                <a:ea typeface="+mn-lt"/>
                <a:cs typeface="+mn-lt"/>
              </a:rPr>
              <a:t>The integration of artificial intelligence in hospitality operations is transforming how restaurants like Wagamama manage efficiency and customer experience.</a:t>
            </a:r>
            <a:br>
              <a:rPr lang="en-GB" sz="1600" dirty="0">
                <a:ea typeface="+mn-lt"/>
                <a:cs typeface="+mn-lt"/>
              </a:rPr>
            </a:br>
            <a:r>
              <a:rPr lang="en-GB" sz="1600" dirty="0">
                <a:ea typeface="+mn-lt"/>
                <a:cs typeface="+mn-lt"/>
              </a:rPr>
              <a:t> AI can be used to optimise kitchen workflows, manage stock levels in real time, and personalise customer interactions through digital ordering platforms (</a:t>
            </a:r>
            <a:r>
              <a:rPr lang="en-GB" sz="1600" dirty="0">
                <a:latin typeface="Avenir Next LT Pro"/>
                <a:ea typeface="+mn-lt"/>
                <a:cs typeface="Times New Roman"/>
              </a:rPr>
              <a:t>(News Desk, 2005)</a:t>
            </a:r>
            <a:r>
              <a:rPr lang="en-GB" sz="1600" dirty="0">
                <a:ea typeface="+mn-lt"/>
                <a:cs typeface="+mn-lt"/>
              </a:rPr>
              <a:t>.</a:t>
            </a:r>
            <a:endParaRPr lang="en-GB" sz="1600" dirty="0"/>
          </a:p>
          <a:p>
            <a:r>
              <a:rPr lang="en-GB" sz="1600" b="1" dirty="0"/>
              <a:t>Potential Impact:</a:t>
            </a:r>
            <a:endParaRPr lang="en-GB" sz="1600" dirty="0"/>
          </a:p>
          <a:p>
            <a:r>
              <a:rPr lang="en-GB" sz="1600" dirty="0">
                <a:ea typeface="+mn-lt"/>
                <a:cs typeface="+mn-lt"/>
              </a:rPr>
              <a:t>AI may reduce the demand for certain repetitive roles, reshaping the traditional staffing model.</a:t>
            </a:r>
            <a:br>
              <a:rPr lang="en-GB" sz="1600" dirty="0">
                <a:ea typeface="+mn-lt"/>
                <a:cs typeface="+mn-lt"/>
              </a:rPr>
            </a:br>
            <a:r>
              <a:rPr lang="en-GB" sz="1600" dirty="0">
                <a:ea typeface="+mn-lt"/>
                <a:cs typeface="+mn-lt"/>
              </a:rPr>
              <a:t> However, there is a risk of staff becoming deskilled if not properly supported, leading to disengagement or redundancies.</a:t>
            </a:r>
            <a:endParaRPr lang="en-GB" sz="1600" dirty="0"/>
          </a:p>
          <a:p>
            <a:r>
              <a:rPr lang="en-GB" sz="1600" b="1" dirty="0"/>
              <a:t>Recommendation:</a:t>
            </a:r>
          </a:p>
          <a:p>
            <a:r>
              <a:rPr lang="en-GB" sz="1600" dirty="0">
                <a:ea typeface="+mn-lt"/>
                <a:cs typeface="+mn-lt"/>
              </a:rPr>
              <a:t>For instance, Wagamama has introduced digital ordering and back-of-house systems to reduce bottlenecks and streamline processes, improving speed and accuracy of service (</a:t>
            </a:r>
            <a:r>
              <a:rPr lang="en-GB" sz="1600" dirty="0">
                <a:latin typeface="Avenir Next LT Pro"/>
                <a:ea typeface="+mn-lt"/>
                <a:cs typeface="Times New Roman"/>
              </a:rPr>
              <a:t>(News Desk, 2005)</a:t>
            </a:r>
            <a:r>
              <a:rPr lang="en-GB" sz="1600" dirty="0">
                <a:ea typeface="+mn-lt"/>
                <a:cs typeface="+mn-lt"/>
              </a:rPr>
              <a:t>.</a:t>
            </a:r>
          </a:p>
          <a:p>
            <a:r>
              <a:rPr lang="en-GB" sz="1600" dirty="0">
                <a:ea typeface="+mn-lt"/>
                <a:cs typeface="+mn-lt"/>
              </a:rPr>
              <a:t>Wagamama should invest in comprehensive training programmes to equip staff with digital skills, allowing them to work effectively alongside AI systems.</a:t>
            </a:r>
            <a:br>
              <a:rPr lang="en-GB" sz="1600" dirty="0">
                <a:ea typeface="+mn-lt"/>
                <a:cs typeface="+mn-lt"/>
              </a:rPr>
            </a:br>
            <a:r>
              <a:rPr lang="en-GB" sz="1600" dirty="0">
                <a:ea typeface="+mn-lt"/>
                <a:cs typeface="+mn-lt"/>
              </a:rPr>
              <a:t> This approach promotes employee retention, job satisfaction, and adaptability in a tech-driven environment.</a:t>
            </a:r>
            <a:endParaRPr lang="en-GB" sz="1600" dirty="0"/>
          </a:p>
        </p:txBody>
      </p:sp>
    </p:spTree>
    <p:extLst>
      <p:ext uri="{BB962C8B-B14F-4D97-AF65-F5344CB8AC3E}">
        <p14:creationId xmlns:p14="http://schemas.microsoft.com/office/powerpoint/2010/main" val="3759626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EC85-9EB2-E308-AE36-BCAC07BFF022}"/>
              </a:ext>
            </a:extLst>
          </p:cNvPr>
          <p:cNvSpPr>
            <a:spLocks noGrp="1"/>
          </p:cNvSpPr>
          <p:nvPr>
            <p:ph type="ctrTitle"/>
          </p:nvPr>
        </p:nvSpPr>
        <p:spPr>
          <a:xfrm>
            <a:off x="581663" y="626594"/>
            <a:ext cx="8202269" cy="553484"/>
          </a:xfrm>
        </p:spPr>
        <p:txBody>
          <a:bodyPr>
            <a:normAutofit/>
          </a:bodyPr>
          <a:lstStyle/>
          <a:p>
            <a:r>
              <a:rPr lang="en-GB" sz="3200" dirty="0">
                <a:ea typeface="+mj-lt"/>
                <a:cs typeface="+mj-lt"/>
              </a:rPr>
              <a:t>The Retirement Tide and Workforce</a:t>
            </a:r>
            <a:endParaRPr lang="en-US" dirty="0"/>
          </a:p>
        </p:txBody>
      </p:sp>
      <p:sp>
        <p:nvSpPr>
          <p:cNvPr id="5" name="Text Placeholder 4">
            <a:extLst>
              <a:ext uri="{FF2B5EF4-FFF2-40B4-BE49-F238E27FC236}">
                <a16:creationId xmlns:a16="http://schemas.microsoft.com/office/drawing/2014/main" id="{54AE8D42-705A-0846-4A2C-9FC87ADDD995}"/>
              </a:ext>
            </a:extLst>
          </p:cNvPr>
          <p:cNvSpPr>
            <a:spLocks noGrp="1"/>
          </p:cNvSpPr>
          <p:nvPr>
            <p:ph type="body" sz="quarter" idx="15"/>
          </p:nvPr>
        </p:nvSpPr>
        <p:spPr>
          <a:xfrm>
            <a:off x="581247" y="1713172"/>
            <a:ext cx="10488540" cy="4267496"/>
          </a:xfrm>
        </p:spPr>
        <p:txBody>
          <a:bodyPr vert="horz" lIns="91440" tIns="45720" rIns="91440" bIns="45720" rtlCol="0" anchor="t">
            <a:normAutofit fontScale="85000" lnSpcReduction="20000"/>
          </a:bodyPr>
          <a:lstStyle/>
          <a:p>
            <a:r>
              <a:rPr lang="en-GB" b="1" dirty="0">
                <a:ea typeface="+mn-lt"/>
                <a:cs typeface="+mn-lt"/>
              </a:rPr>
              <a:t>Demographics Shift</a:t>
            </a:r>
            <a:r>
              <a:rPr lang="en-GB" dirty="0">
                <a:ea typeface="+mn-lt"/>
                <a:cs typeface="+mn-lt"/>
              </a:rPr>
              <a:t>:</a:t>
            </a:r>
            <a:endParaRPr lang="en-GB"/>
          </a:p>
          <a:p>
            <a:pPr marL="285750" indent="-285750">
              <a:buFont typeface="Arial"/>
              <a:buChar char="•"/>
            </a:pPr>
            <a:r>
              <a:rPr lang="en-GB" dirty="0">
                <a:ea typeface="+mn-lt"/>
                <a:cs typeface="+mn-lt"/>
              </a:rPr>
              <a:t>A growing number of employees in hospitality are nearing retirement age, creating a skills gap.</a:t>
            </a:r>
            <a:endParaRPr lang="en-GB" dirty="0"/>
          </a:p>
          <a:p>
            <a:pPr marL="285750" indent="-285750">
              <a:buFont typeface="Arial"/>
              <a:buChar char="•"/>
            </a:pPr>
            <a:r>
              <a:rPr lang="en-GB" dirty="0">
                <a:ea typeface="+mn-lt"/>
                <a:cs typeface="+mn-lt"/>
              </a:rPr>
              <a:t>The younger workforce</a:t>
            </a:r>
            <a:r>
              <a:rPr lang="en-GB" dirty="0">
                <a:latin typeface="Avenir Next LT Pro"/>
                <a:ea typeface="+mn-lt"/>
                <a:cs typeface="Times New Roman"/>
              </a:rPr>
              <a:t>(Madden, 2019)</a:t>
            </a:r>
            <a:r>
              <a:rPr lang="en-GB" dirty="0">
                <a:ea typeface="+mn-lt"/>
                <a:cs typeface="+mn-lt"/>
              </a:rPr>
              <a:t> shows less interest in long-term careers in hospitality.</a:t>
            </a:r>
            <a:endParaRPr lang="en-GB" dirty="0"/>
          </a:p>
          <a:p>
            <a:r>
              <a:rPr lang="en-GB" b="1" dirty="0">
                <a:ea typeface="+mn-lt"/>
                <a:cs typeface="+mn-lt"/>
              </a:rPr>
              <a:t>Solutions</a:t>
            </a:r>
            <a:r>
              <a:rPr lang="en-GB" dirty="0">
                <a:ea typeface="+mn-lt"/>
                <a:cs typeface="+mn-lt"/>
              </a:rPr>
              <a:t>:</a:t>
            </a:r>
            <a:endParaRPr lang="en-GB" dirty="0"/>
          </a:p>
          <a:p>
            <a:pPr marL="285750" indent="-285750">
              <a:buFont typeface="Arial"/>
              <a:buChar char="•"/>
            </a:pPr>
            <a:r>
              <a:rPr lang="en-GB" dirty="0">
                <a:ea typeface="+mn-lt"/>
                <a:cs typeface="+mn-lt"/>
              </a:rPr>
              <a:t>Encourage </a:t>
            </a:r>
            <a:r>
              <a:rPr lang="en-GB" b="1" dirty="0">
                <a:ea typeface="+mn-lt"/>
                <a:cs typeface="+mn-lt"/>
              </a:rPr>
              <a:t>knowledge transfer</a:t>
            </a:r>
            <a:r>
              <a:rPr lang="en-GB" dirty="0">
                <a:ea typeface="+mn-lt"/>
                <a:cs typeface="+mn-lt"/>
              </a:rPr>
              <a:t> through mentorship.</a:t>
            </a:r>
            <a:endParaRPr lang="en-GB" dirty="0"/>
          </a:p>
          <a:p>
            <a:pPr marL="285750" indent="-285750">
              <a:buFont typeface="Arial"/>
              <a:buChar char="•"/>
            </a:pPr>
            <a:r>
              <a:rPr lang="en-GB" dirty="0">
                <a:ea typeface="+mn-lt"/>
                <a:cs typeface="+mn-lt"/>
              </a:rPr>
              <a:t>Develop career pathways to retain younger staff while supporting the older generation through phased retirement options </a:t>
            </a:r>
            <a:r>
              <a:rPr lang="en-GB" dirty="0">
                <a:latin typeface="Avenir Next LT Pro"/>
                <a:ea typeface="+mn-lt"/>
                <a:cs typeface="Times New Roman"/>
              </a:rPr>
              <a:t>(Skinner-Thompson, 2015)</a:t>
            </a:r>
            <a:endParaRPr lang="en-GB" dirty="0">
              <a:latin typeface="Avenir Next LT Pro"/>
            </a:endParaRPr>
          </a:p>
          <a:p>
            <a:endParaRPr lang="en-GB" dirty="0"/>
          </a:p>
        </p:txBody>
      </p:sp>
    </p:spTree>
    <p:extLst>
      <p:ext uri="{BB962C8B-B14F-4D97-AF65-F5344CB8AC3E}">
        <p14:creationId xmlns:p14="http://schemas.microsoft.com/office/powerpoint/2010/main" val="3401425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71A1-6B9C-80C9-432E-EF5095520456}"/>
              </a:ext>
            </a:extLst>
          </p:cNvPr>
          <p:cNvSpPr>
            <a:spLocks noGrp="1"/>
          </p:cNvSpPr>
          <p:nvPr>
            <p:ph type="ctrTitle"/>
          </p:nvPr>
        </p:nvSpPr>
        <p:spPr>
          <a:xfrm>
            <a:off x="590524" y="467106"/>
            <a:ext cx="10045245" cy="553484"/>
          </a:xfrm>
        </p:spPr>
        <p:txBody>
          <a:bodyPr>
            <a:noAutofit/>
          </a:bodyPr>
          <a:lstStyle/>
          <a:p>
            <a:r>
              <a:rPr lang="en-GB" sz="3200" dirty="0">
                <a:ea typeface="+mj-lt"/>
                <a:cs typeface="+mj-lt"/>
              </a:rPr>
              <a:t>Leadership at Wagamama</a:t>
            </a:r>
            <a:endParaRPr lang="en-US" dirty="0"/>
          </a:p>
        </p:txBody>
      </p:sp>
      <p:sp>
        <p:nvSpPr>
          <p:cNvPr id="5" name="Text Placeholder 4">
            <a:extLst>
              <a:ext uri="{FF2B5EF4-FFF2-40B4-BE49-F238E27FC236}">
                <a16:creationId xmlns:a16="http://schemas.microsoft.com/office/drawing/2014/main" id="{CD616211-81B8-013E-B4F9-5AAD7F1BAF93}"/>
              </a:ext>
            </a:extLst>
          </p:cNvPr>
          <p:cNvSpPr>
            <a:spLocks noGrp="1"/>
          </p:cNvSpPr>
          <p:nvPr>
            <p:ph type="body" sz="quarter" idx="15"/>
          </p:nvPr>
        </p:nvSpPr>
        <p:spPr>
          <a:xfrm>
            <a:off x="590107" y="1181544"/>
            <a:ext cx="11037889" cy="5188982"/>
          </a:xfrm>
        </p:spPr>
        <p:txBody>
          <a:bodyPr vert="horz" lIns="91440" tIns="45720" rIns="91440" bIns="45720" rtlCol="0" anchor="t">
            <a:normAutofit fontScale="85000" lnSpcReduction="20000"/>
          </a:bodyPr>
          <a:lstStyle/>
          <a:p>
            <a:pPr>
              <a:lnSpc>
                <a:spcPct val="90000"/>
              </a:lnSpc>
            </a:pPr>
            <a:r>
              <a:rPr lang="en-GB"/>
              <a:t>Transformational Leadership:</a:t>
            </a:r>
            <a:endParaRPr lang="en-US"/>
          </a:p>
          <a:p>
            <a:pPr>
              <a:lnSpc>
                <a:spcPct val="90000"/>
              </a:lnSpc>
            </a:pPr>
            <a:r>
              <a:rPr lang="en-GB" dirty="0">
                <a:ea typeface="+mn-lt"/>
                <a:cs typeface="+mn-lt"/>
              </a:rPr>
              <a:t>Transformational leadership is centred on inspiring and motivating employees, encouraging innovation, and investing in individual development </a:t>
            </a:r>
            <a:br>
              <a:rPr lang="en-GB" dirty="0">
                <a:ea typeface="+mn-lt"/>
                <a:cs typeface="+mn-lt"/>
              </a:rPr>
            </a:br>
            <a:r>
              <a:rPr lang="en-GB" dirty="0">
                <a:ea typeface="+mn-lt"/>
                <a:cs typeface="+mn-lt"/>
              </a:rPr>
              <a:t>At Wagamama, adopting this approach helps leaders build trust, promote collaboration, and align team goals with organisational vision (Northouse, 2022).</a:t>
            </a:r>
            <a:br>
              <a:rPr lang="en-GB" dirty="0">
                <a:ea typeface="+mn-lt"/>
                <a:cs typeface="+mn-lt"/>
              </a:rPr>
            </a:br>
            <a:r>
              <a:rPr lang="en-GB" dirty="0">
                <a:ea typeface="+mn-lt"/>
                <a:cs typeface="+mn-lt"/>
              </a:rPr>
              <a:t> This style also encourages open communication and shared purpose—both critical in reducing employee turnover and improving job satisfaction (CIPD, 2023).</a:t>
            </a:r>
            <a:endParaRPr lang="en-GB" dirty="0"/>
          </a:p>
          <a:p>
            <a:pPr>
              <a:lnSpc>
                <a:spcPct val="90000"/>
              </a:lnSpc>
            </a:pPr>
            <a:r>
              <a:rPr lang="en-GB" dirty="0"/>
              <a:t>Recommendations:</a:t>
            </a:r>
          </a:p>
          <a:p>
            <a:pPr>
              <a:lnSpc>
                <a:spcPct val="90000"/>
              </a:lnSpc>
            </a:pPr>
            <a:r>
              <a:rPr lang="en-GB" dirty="0">
                <a:ea typeface="+mn-lt"/>
                <a:cs typeface="+mn-lt"/>
              </a:rPr>
              <a:t>Provide structured leadership development programmes to upskill managers in empathy, coaching, and communication.</a:t>
            </a:r>
            <a:endParaRPr lang="en-GB" dirty="0"/>
          </a:p>
          <a:p>
            <a:pPr>
              <a:lnSpc>
                <a:spcPct val="90000"/>
              </a:lnSpc>
            </a:pPr>
            <a:r>
              <a:rPr lang="en-GB" dirty="0">
                <a:ea typeface="+mn-lt"/>
                <a:cs typeface="+mn-lt"/>
              </a:rPr>
              <a:t>Introduce consistent feedback loops and recognition systems to boost morale </a:t>
            </a:r>
            <a:r>
              <a:rPr lang="en-GB">
                <a:ea typeface="+mn-lt"/>
                <a:cs typeface="+mn-lt"/>
              </a:rPr>
              <a:t>and employee engagement (</a:t>
            </a:r>
            <a:r>
              <a:rPr lang="en-GB">
                <a:latin typeface="Avenir Next LT Pro"/>
                <a:ea typeface="+mn-lt"/>
                <a:cs typeface="Times New Roman"/>
              </a:rPr>
              <a:t>LinkedIn Learning, 2025;</a:t>
            </a:r>
            <a:r>
              <a:rPr lang="en-GB" dirty="0">
                <a:ea typeface="+mn-lt"/>
                <a:cs typeface="+mn-lt"/>
              </a:rPr>
              <a:t> CIPD, 2023).</a:t>
            </a:r>
            <a:endParaRPr lang="en-GB" dirty="0"/>
          </a:p>
          <a:p>
            <a:pPr>
              <a:lnSpc>
                <a:spcPct val="90000"/>
              </a:lnSpc>
            </a:pPr>
            <a:r>
              <a:rPr lang="en-GB" dirty="0">
                <a:ea typeface="+mn-lt"/>
                <a:cs typeface="+mn-lt"/>
              </a:rPr>
              <a:t>Encourage inclusive leadership practices that reflect Wagamama’s diverse workforce and brand values.</a:t>
            </a:r>
            <a:endParaRPr lang="en-GB" dirty="0"/>
          </a:p>
          <a:p>
            <a:endParaRPr lang="en-GB" dirty="0"/>
          </a:p>
        </p:txBody>
      </p:sp>
    </p:spTree>
    <p:extLst>
      <p:ext uri="{BB962C8B-B14F-4D97-AF65-F5344CB8AC3E}">
        <p14:creationId xmlns:p14="http://schemas.microsoft.com/office/powerpoint/2010/main" val="3832298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518F4-D13C-40F3-9843-13BBC3B8BDCF}"/>
              </a:ext>
            </a:extLst>
          </p:cNvPr>
          <p:cNvSpPr>
            <a:spLocks noGrp="1"/>
          </p:cNvSpPr>
          <p:nvPr>
            <p:ph type="title"/>
          </p:nvPr>
        </p:nvSpPr>
        <p:spPr>
          <a:xfrm>
            <a:off x="474921" y="-98684"/>
            <a:ext cx="10515600" cy="528121"/>
          </a:xfrm>
        </p:spPr>
        <p:txBody>
          <a:bodyPr rtlCol="0">
            <a:noAutofit/>
          </a:bodyPr>
          <a:lstStyle/>
          <a:p>
            <a:r>
              <a:rPr lang="en-GB" sz="3600">
                <a:solidFill>
                  <a:srgbClr val="7162FE"/>
                </a:solidFill>
                <a:ea typeface="+mj-lt"/>
                <a:cs typeface="+mj-lt"/>
              </a:rPr>
              <a:t>Industry Comparisons</a:t>
            </a:r>
            <a:endParaRPr lang="en-US" sz="3600"/>
          </a:p>
        </p:txBody>
      </p:sp>
      <p:sp>
        <p:nvSpPr>
          <p:cNvPr id="4" name="Content Placeholder 3">
            <a:extLst>
              <a:ext uri="{FF2B5EF4-FFF2-40B4-BE49-F238E27FC236}">
                <a16:creationId xmlns:a16="http://schemas.microsoft.com/office/drawing/2014/main" id="{FABA94CC-2803-437F-B79F-A5067E28041B}"/>
              </a:ext>
            </a:extLst>
          </p:cNvPr>
          <p:cNvSpPr>
            <a:spLocks noGrp="1"/>
          </p:cNvSpPr>
          <p:nvPr>
            <p:ph sz="half" idx="2"/>
          </p:nvPr>
        </p:nvSpPr>
        <p:spPr>
          <a:xfrm>
            <a:off x="565114" y="2551460"/>
            <a:ext cx="11067717" cy="1895883"/>
          </a:xfrm>
        </p:spPr>
        <p:txBody>
          <a:bodyPr vert="horz" lIns="91440" tIns="45720" rIns="91440" bIns="45720" rtlCol="0" anchor="t">
            <a:normAutofit fontScale="85000" lnSpcReduction="10000"/>
          </a:bodyPr>
          <a:lstStyle/>
          <a:p>
            <a:pPr marL="228600" indent="0">
              <a:buNone/>
            </a:pPr>
            <a:r>
              <a:rPr lang="en-GB" b="1" dirty="0">
                <a:solidFill>
                  <a:srgbClr val="201449"/>
                </a:solidFill>
              </a:rPr>
              <a:t>Miller &amp; Carter:</a:t>
            </a:r>
            <a:endParaRPr lang="en-US" b="1" dirty="0"/>
          </a:p>
          <a:p>
            <a:pPr marL="228600" indent="0">
              <a:buNone/>
            </a:pPr>
            <a:r>
              <a:rPr lang="en-GB" sz="2000" dirty="0">
                <a:solidFill>
                  <a:srgbClr val="201449"/>
                </a:solidFill>
                <a:ea typeface="+mn-lt"/>
                <a:cs typeface="+mn-lt"/>
              </a:rPr>
              <a:t>Miller &amp; Carter emphasises internal career progression through structured apprenticeship programmes, mentoring, and leadership pipelines </a:t>
            </a:r>
            <a:r>
              <a:rPr lang="en-GB" sz="2000" dirty="0">
                <a:solidFill>
                  <a:srgbClr val="201449"/>
                </a:solidFill>
                <a:latin typeface="Avenir Next LT Pro"/>
                <a:ea typeface="+mn-lt"/>
                <a:cs typeface="Times New Roman"/>
              </a:rPr>
              <a:t>(Miller and Carter, 2025)</a:t>
            </a:r>
            <a:r>
              <a:rPr lang="en-GB" sz="2000" dirty="0">
                <a:solidFill>
                  <a:srgbClr val="201449"/>
                </a:solidFill>
                <a:ea typeface="+mn-lt"/>
                <a:cs typeface="+mn-lt"/>
              </a:rPr>
              <a:t>.</a:t>
            </a:r>
            <a:br>
              <a:rPr lang="en-GB" sz="2000" dirty="0">
                <a:ea typeface="+mn-lt"/>
                <a:cs typeface="+mn-lt"/>
              </a:rPr>
            </a:br>
            <a:r>
              <a:rPr lang="en-GB" sz="2000" dirty="0">
                <a:solidFill>
                  <a:srgbClr val="201449"/>
                </a:solidFill>
                <a:ea typeface="+mn-lt"/>
                <a:cs typeface="+mn-lt"/>
              </a:rPr>
              <a:t> Miller &amp; Carter, part of Mitchells &amp; Butlers, promotes a values-led work culture where staff are encouraged to have fun, feel valued, and develop their skillsets through long-term career opportunities or flexible, seasonal roles—contributing to stronger retention and engagement (Mitchells &amp; Butlers, 2024).</a:t>
            </a:r>
            <a:endParaRPr lang="en-GB" sz="2000" dirty="0">
              <a:solidFill>
                <a:srgbClr val="201449">
                  <a:alpha val="70000"/>
                </a:srgbClr>
              </a:solidFill>
              <a:ea typeface="+mn-lt"/>
              <a:cs typeface="+mn-lt"/>
            </a:endParaRPr>
          </a:p>
          <a:p>
            <a:pPr marL="228600" indent="0">
              <a:buNone/>
            </a:pPr>
            <a:endParaRPr lang="en-GB" dirty="0">
              <a:solidFill>
                <a:srgbClr val="201449">
                  <a:alpha val="70000"/>
                </a:srgbClr>
              </a:solidFill>
            </a:endParaRPr>
          </a:p>
          <a:p>
            <a:pPr rtl="0"/>
            <a:endParaRPr lang="en-GB"/>
          </a:p>
          <a:p>
            <a:pPr rtl="0"/>
            <a:endParaRPr lang="en-GB"/>
          </a:p>
        </p:txBody>
      </p:sp>
      <p:sp>
        <p:nvSpPr>
          <p:cNvPr id="6" name="Content Placeholder 5">
            <a:extLst>
              <a:ext uri="{FF2B5EF4-FFF2-40B4-BE49-F238E27FC236}">
                <a16:creationId xmlns:a16="http://schemas.microsoft.com/office/drawing/2014/main" id="{9397F57A-AEBE-465C-9EF7-E78B1CDEC7A3}"/>
              </a:ext>
            </a:extLst>
          </p:cNvPr>
          <p:cNvSpPr>
            <a:spLocks noGrp="1"/>
          </p:cNvSpPr>
          <p:nvPr>
            <p:ph sz="quarter" idx="4"/>
          </p:nvPr>
        </p:nvSpPr>
        <p:spPr>
          <a:xfrm>
            <a:off x="528084" y="4438739"/>
            <a:ext cx="11208303" cy="1887021"/>
          </a:xfrm>
        </p:spPr>
        <p:txBody>
          <a:bodyPr vert="horz" lIns="91440" tIns="45720" rIns="91440" bIns="45720" rtlCol="0" anchor="t">
            <a:normAutofit/>
          </a:bodyPr>
          <a:lstStyle/>
          <a:p>
            <a:pPr>
              <a:buNone/>
            </a:pPr>
            <a:r>
              <a:rPr lang="en-GB" b="1" dirty="0"/>
              <a:t>Wagamama’s Strategic Response:</a:t>
            </a:r>
            <a:endParaRPr lang="en-US" dirty="0"/>
          </a:p>
          <a:p>
            <a:pPr>
              <a:buNone/>
            </a:pPr>
            <a:r>
              <a:rPr lang="en-GB" sz="2000" dirty="0">
                <a:solidFill>
                  <a:srgbClr val="201449">
                    <a:alpha val="70000"/>
                  </a:srgbClr>
                </a:solidFill>
                <a:ea typeface="+mn-lt"/>
                <a:cs typeface="+mn-lt"/>
              </a:rPr>
              <a:t>To remain competitive, Wagamama should integrate digital onboarding platforms similar to TRG and expand structured development schemes akin to Miller &amp; Carter.</a:t>
            </a:r>
            <a:br>
              <a:rPr lang="en-GB" sz="2000" dirty="0">
                <a:ea typeface="+mn-lt"/>
                <a:cs typeface="+mn-lt"/>
              </a:rPr>
            </a:br>
            <a:r>
              <a:rPr lang="en-GB" sz="2000" dirty="0">
                <a:solidFill>
                  <a:srgbClr val="201449">
                    <a:alpha val="70000"/>
                  </a:srgbClr>
                </a:solidFill>
                <a:ea typeface="+mn-lt"/>
                <a:cs typeface="+mn-lt"/>
              </a:rPr>
              <a:t> Investing in staff learning, recognising internal talent, and providing transparent progression routes are key to enhancing employee loyalty and performance </a:t>
            </a:r>
            <a:r>
              <a:rPr lang="en-GB" sz="2000">
                <a:solidFill>
                  <a:srgbClr val="201449">
                    <a:alpha val="70000"/>
                  </a:srgbClr>
                </a:solidFill>
                <a:latin typeface="Avenir Next LT Pro"/>
                <a:ea typeface="+mn-lt"/>
                <a:cs typeface="Times New Roman"/>
              </a:rPr>
              <a:t>(CIPD, 2016)</a:t>
            </a:r>
            <a:r>
              <a:rPr lang="en-GB" sz="2000">
                <a:solidFill>
                  <a:srgbClr val="201449">
                    <a:alpha val="70000"/>
                  </a:srgbClr>
                </a:solidFill>
                <a:ea typeface="+mn-lt"/>
                <a:cs typeface="+mn-lt"/>
              </a:rPr>
              <a:t>.</a:t>
            </a:r>
            <a:endParaRPr lang="en-GB" sz="2000">
              <a:solidFill>
                <a:srgbClr val="201449">
                  <a:alpha val="70000"/>
                </a:srgbClr>
              </a:solidFill>
            </a:endParaRPr>
          </a:p>
          <a:p>
            <a:pPr marL="228600" indent="0">
              <a:buNone/>
            </a:pPr>
            <a:endParaRPr lang="en-GB" dirty="0">
              <a:solidFill>
                <a:srgbClr val="201449">
                  <a:alpha val="70000"/>
                </a:srgbClr>
              </a:solidFill>
            </a:endParaRPr>
          </a:p>
          <a:p>
            <a:pPr rtl="0"/>
            <a:endParaRPr lang="en-GB"/>
          </a:p>
        </p:txBody>
      </p:sp>
      <p:sp>
        <p:nvSpPr>
          <p:cNvPr id="8" name="Footer Placeholder 7">
            <a:extLst>
              <a:ext uri="{FF2B5EF4-FFF2-40B4-BE49-F238E27FC236}">
                <a16:creationId xmlns:a16="http://schemas.microsoft.com/office/drawing/2014/main" id="{CDD187DA-D1E6-4203-8426-B028CDCA5BAF}"/>
              </a:ext>
            </a:extLst>
          </p:cNvPr>
          <p:cNvSpPr>
            <a:spLocks noGrp="1"/>
          </p:cNvSpPr>
          <p:nvPr>
            <p:ph type="ftr" sz="quarter" idx="11"/>
          </p:nvPr>
        </p:nvSpPr>
        <p:spPr>
          <a:xfrm>
            <a:off x="4038600" y="6429375"/>
            <a:ext cx="4114800" cy="365125"/>
          </a:xfrm>
        </p:spPr>
        <p:txBody>
          <a:bodyPr rtlCol="0"/>
          <a:lstStyle/>
          <a:p>
            <a:pPr rtl="0"/>
            <a:r>
              <a:rPr lang="en-GB"/>
              <a:t>SAMPLE FOOTER TEXT</a:t>
            </a:r>
          </a:p>
        </p:txBody>
      </p:sp>
      <p:sp>
        <p:nvSpPr>
          <p:cNvPr id="9" name="Slide Number Placeholder 8">
            <a:extLst>
              <a:ext uri="{FF2B5EF4-FFF2-40B4-BE49-F238E27FC236}">
                <a16:creationId xmlns:a16="http://schemas.microsoft.com/office/drawing/2014/main" id="{7BD57D52-635E-45A8-AB12-6DAF783169CA}"/>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rtl="0"/>
              <a:t>10</a:t>
            </a:fld>
            <a:endParaRPr lang="en-GB"/>
          </a:p>
        </p:txBody>
      </p:sp>
      <p:sp>
        <p:nvSpPr>
          <p:cNvPr id="12" name="Text Placeholder 11">
            <a:extLst>
              <a:ext uri="{FF2B5EF4-FFF2-40B4-BE49-F238E27FC236}">
                <a16:creationId xmlns:a16="http://schemas.microsoft.com/office/drawing/2014/main" id="{0A11139D-B46C-4E0B-4678-4AB96203BCA9}"/>
              </a:ext>
            </a:extLst>
          </p:cNvPr>
          <p:cNvSpPr>
            <a:spLocks noGrp="1"/>
          </p:cNvSpPr>
          <p:nvPr>
            <p:ph type="body" sz="quarter" idx="13"/>
          </p:nvPr>
        </p:nvSpPr>
        <p:spPr>
          <a:xfrm>
            <a:off x="569214" y="629449"/>
            <a:ext cx="11057674" cy="1788536"/>
          </a:xfrm>
        </p:spPr>
        <p:txBody>
          <a:bodyPr/>
          <a:lstStyle/>
          <a:p>
            <a:r>
              <a:rPr lang="en-GB" sz="1800" b="1" dirty="0">
                <a:solidFill>
                  <a:srgbClr val="201449"/>
                </a:solidFill>
              </a:rPr>
              <a:t>TRG Group (The Restaurant Group):</a:t>
            </a:r>
            <a:endParaRPr lang="en-US" sz="1800" b="1">
              <a:solidFill>
                <a:srgbClr val="201449">
                  <a:alpha val="70000"/>
                </a:srgbClr>
              </a:solidFill>
            </a:endParaRPr>
          </a:p>
          <a:p>
            <a:r>
              <a:rPr lang="en-GB" sz="1800" dirty="0">
                <a:solidFill>
                  <a:srgbClr val="201449"/>
                </a:solidFill>
                <a:ea typeface="+mn-lt"/>
                <a:cs typeface="+mn-lt"/>
              </a:rPr>
              <a:t>TRG has enhanced its recruitment process by using digital onboarding platforms, significantly reducing time-to-hire and improving early engagement </a:t>
            </a:r>
            <a:r>
              <a:rPr lang="en-GB" sz="1800" dirty="0">
                <a:solidFill>
                  <a:srgbClr val="201449"/>
                </a:solidFill>
                <a:latin typeface="Avenir Next LT Pro"/>
                <a:ea typeface="+mn-lt"/>
                <a:cs typeface="Times New Roman"/>
              </a:rPr>
              <a:t>(The Restaurant Group, 2023)</a:t>
            </a:r>
            <a:r>
              <a:rPr lang="en-GB" sz="1800" dirty="0">
                <a:solidFill>
                  <a:srgbClr val="201449"/>
                </a:solidFill>
                <a:ea typeface="+mn-lt"/>
                <a:cs typeface="+mn-lt"/>
              </a:rPr>
              <a:t>.</a:t>
            </a:r>
            <a:br>
              <a:rPr lang="en-GB" sz="1800" dirty="0">
                <a:ea typeface="+mn-lt"/>
                <a:cs typeface="+mn-lt"/>
              </a:rPr>
            </a:br>
            <a:r>
              <a:rPr lang="en-GB" sz="1800" dirty="0">
                <a:solidFill>
                  <a:srgbClr val="201449"/>
                </a:solidFill>
                <a:ea typeface="+mn-lt"/>
                <a:cs typeface="+mn-lt"/>
              </a:rPr>
              <a:t> The use of applicant tracking systems (ATS) and e-learning modules has also helped to align new employees with company culture from day one.</a:t>
            </a:r>
            <a:endParaRPr lang="en-GB" sz="1800" dirty="0">
              <a:solidFill>
                <a:srgbClr val="201449">
                  <a:alpha val="70000"/>
                </a:srgbClr>
              </a:solidFill>
            </a:endParaRPr>
          </a:p>
        </p:txBody>
      </p:sp>
    </p:spTree>
    <p:extLst>
      <p:ext uri="{BB962C8B-B14F-4D97-AF65-F5344CB8AC3E}">
        <p14:creationId xmlns:p14="http://schemas.microsoft.com/office/powerpoint/2010/main" val="1448471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60FCC-0BF5-45B2-9CDD-17A4BA1878EE}"/>
              </a:ext>
            </a:extLst>
          </p:cNvPr>
          <p:cNvSpPr>
            <a:spLocks noGrp="1"/>
          </p:cNvSpPr>
          <p:nvPr>
            <p:ph type="title"/>
          </p:nvPr>
        </p:nvSpPr>
        <p:spPr>
          <a:xfrm>
            <a:off x="390939" y="-3132"/>
            <a:ext cx="10515600" cy="553442"/>
          </a:xfrm>
        </p:spPr>
        <p:txBody>
          <a:bodyPr rtlCol="0">
            <a:normAutofit/>
          </a:bodyPr>
          <a:lstStyle/>
          <a:p>
            <a:r>
              <a:rPr lang="en-GB" sz="3200">
                <a:solidFill>
                  <a:srgbClr val="7162FE"/>
                </a:solidFill>
                <a:ea typeface="+mj-lt"/>
                <a:cs typeface="+mj-lt"/>
              </a:rPr>
              <a:t>Key Recommendations </a:t>
            </a:r>
            <a:endParaRPr lang="en-US"/>
          </a:p>
        </p:txBody>
      </p:sp>
      <p:sp>
        <p:nvSpPr>
          <p:cNvPr id="8" name="Content Placeholder 7">
            <a:extLst>
              <a:ext uri="{FF2B5EF4-FFF2-40B4-BE49-F238E27FC236}">
                <a16:creationId xmlns:a16="http://schemas.microsoft.com/office/drawing/2014/main" id="{C6AEC234-75AE-4C73-8E75-A426AAC54462}"/>
              </a:ext>
            </a:extLst>
          </p:cNvPr>
          <p:cNvSpPr>
            <a:spLocks noGrp="1"/>
          </p:cNvSpPr>
          <p:nvPr>
            <p:ph sz="quarter" idx="14"/>
          </p:nvPr>
        </p:nvSpPr>
        <p:spPr>
          <a:xfrm>
            <a:off x="557702" y="556156"/>
            <a:ext cx="11086785" cy="5742900"/>
          </a:xfrm>
        </p:spPr>
        <p:txBody>
          <a:bodyPr vert="horz" lIns="91440" tIns="45720" rIns="91440" bIns="45720" rtlCol="0" anchor="t">
            <a:noAutofit/>
          </a:bodyPr>
          <a:lstStyle/>
          <a:p>
            <a:pPr marL="228600" indent="0">
              <a:buNone/>
            </a:pPr>
            <a:r>
              <a:rPr lang="en-GB" sz="1600" b="1" dirty="0">
                <a:solidFill>
                  <a:srgbClr val="201449"/>
                </a:solidFill>
              </a:rPr>
              <a:t>1. Increase investment in training and development for all levels of staff.</a:t>
            </a:r>
            <a:endParaRPr lang="en-US" sz="1600" b="1" dirty="0">
              <a:solidFill>
                <a:srgbClr val="201449">
                  <a:alpha val="70000"/>
                </a:srgbClr>
              </a:solidFill>
            </a:endParaRPr>
          </a:p>
          <a:p>
            <a:pPr marL="228600" indent="0">
              <a:buNone/>
            </a:pPr>
            <a:r>
              <a:rPr lang="en-GB" sz="1600" dirty="0">
                <a:solidFill>
                  <a:srgbClr val="201449"/>
                </a:solidFill>
                <a:ea typeface="+mn-lt"/>
                <a:cs typeface="+mn-lt"/>
              </a:rPr>
              <a:t>Structured training builds employee confidence and performance, fostering engagement and long-term retention </a:t>
            </a:r>
            <a:r>
              <a:rPr lang="en-GB" sz="1600" dirty="0">
                <a:solidFill>
                  <a:srgbClr val="201449"/>
                </a:solidFill>
                <a:latin typeface="Avenir Next LT Pro"/>
                <a:ea typeface="+mn-lt"/>
                <a:cs typeface="Times New Roman"/>
              </a:rPr>
              <a:t>(LinkedIn Learning, 2025)</a:t>
            </a:r>
            <a:r>
              <a:rPr lang="en-GB" sz="1600" dirty="0">
                <a:solidFill>
                  <a:srgbClr val="201449"/>
                </a:solidFill>
                <a:ea typeface="+mn-lt"/>
                <a:cs typeface="+mn-lt"/>
              </a:rPr>
              <a:t>.</a:t>
            </a:r>
            <a:br>
              <a:rPr lang="en-GB" sz="1600" dirty="0">
                <a:ea typeface="+mn-lt"/>
                <a:cs typeface="+mn-lt"/>
              </a:rPr>
            </a:br>
            <a:r>
              <a:rPr lang="en-GB" sz="1600" dirty="0">
                <a:solidFill>
                  <a:srgbClr val="201449"/>
                </a:solidFill>
                <a:ea typeface="+mn-lt"/>
                <a:cs typeface="+mn-lt"/>
              </a:rPr>
              <a:t> In-house upskilling pathways also help to reduce recruitment costs and improve internal mobility </a:t>
            </a:r>
            <a:r>
              <a:rPr lang="en-GB" sz="1600" dirty="0">
                <a:solidFill>
                  <a:srgbClr val="201449"/>
                </a:solidFill>
                <a:latin typeface="Avenir Next LT Pro"/>
                <a:ea typeface="+mn-lt"/>
                <a:cs typeface="Times New Roman"/>
              </a:rPr>
              <a:t>(Hospitality Rising, 2023)</a:t>
            </a:r>
            <a:r>
              <a:rPr lang="en-GB" sz="1600" dirty="0">
                <a:solidFill>
                  <a:srgbClr val="201449"/>
                </a:solidFill>
                <a:ea typeface="+mn-lt"/>
                <a:cs typeface="+mn-lt"/>
              </a:rPr>
              <a:t>.</a:t>
            </a:r>
            <a:endParaRPr lang="en-GB" sz="1600" dirty="0">
              <a:solidFill>
                <a:srgbClr val="201449">
                  <a:alpha val="70000"/>
                </a:srgbClr>
              </a:solidFill>
            </a:endParaRPr>
          </a:p>
          <a:p>
            <a:pPr marL="228600" indent="0">
              <a:buNone/>
            </a:pPr>
            <a:r>
              <a:rPr lang="en-GB" sz="1600" b="1" dirty="0">
                <a:solidFill>
                  <a:srgbClr val="201449"/>
                </a:solidFill>
              </a:rPr>
              <a:t>2. Implement AI-driven solutions for operational efficiency, while focusing on employee upskilling.</a:t>
            </a:r>
            <a:endParaRPr lang="en-GB" sz="1600" b="1">
              <a:solidFill>
                <a:srgbClr val="201449">
                  <a:alpha val="70000"/>
                </a:srgbClr>
              </a:solidFill>
            </a:endParaRPr>
          </a:p>
          <a:p>
            <a:pPr marL="228600" indent="0">
              <a:buNone/>
            </a:pPr>
            <a:r>
              <a:rPr lang="en-GB" sz="1600" dirty="0">
                <a:solidFill>
                  <a:srgbClr val="201449"/>
                </a:solidFill>
                <a:ea typeface="+mn-lt"/>
                <a:cs typeface="+mn-lt"/>
              </a:rPr>
              <a:t>AI can enhance productivity in areas like stock control and ordering, but human oversight and digital training are essential to avoid resistance or job displacement </a:t>
            </a:r>
            <a:r>
              <a:rPr lang="en-GB" sz="1600" dirty="0">
                <a:solidFill>
                  <a:srgbClr val="201449"/>
                </a:solidFill>
                <a:latin typeface="Avenir Next LT Pro"/>
                <a:ea typeface="+mn-lt"/>
                <a:cs typeface="Times New Roman"/>
              </a:rPr>
              <a:t>(News Desk, 2005)</a:t>
            </a:r>
            <a:r>
              <a:rPr lang="en-GB" sz="1600" dirty="0">
                <a:solidFill>
                  <a:srgbClr val="201449"/>
                </a:solidFill>
                <a:ea typeface="+mn-lt"/>
                <a:cs typeface="+mn-lt"/>
              </a:rPr>
              <a:t>.</a:t>
            </a:r>
            <a:br>
              <a:rPr lang="en-GB" sz="1600" dirty="0">
                <a:ea typeface="+mn-lt"/>
                <a:cs typeface="+mn-lt"/>
              </a:rPr>
            </a:br>
            <a:r>
              <a:rPr lang="en-GB" sz="1600" dirty="0">
                <a:solidFill>
                  <a:srgbClr val="201449"/>
                </a:solidFill>
                <a:ea typeface="+mn-lt"/>
                <a:cs typeface="+mn-lt"/>
              </a:rPr>
              <a:t> Wagamama should blend technology adoption with digital literacy training.</a:t>
            </a:r>
            <a:endParaRPr lang="en-GB" sz="1600">
              <a:solidFill>
                <a:srgbClr val="201449">
                  <a:alpha val="70000"/>
                </a:srgbClr>
              </a:solidFill>
            </a:endParaRPr>
          </a:p>
          <a:p>
            <a:pPr marL="228600" indent="0">
              <a:buNone/>
            </a:pPr>
            <a:r>
              <a:rPr lang="en-GB" sz="1600" b="1" dirty="0">
                <a:solidFill>
                  <a:srgbClr val="201449"/>
                </a:solidFill>
              </a:rPr>
              <a:t>3. Foster a positive leadership culture through regular training and feedback mechanisms.</a:t>
            </a:r>
            <a:endParaRPr lang="en-GB" sz="1600" b="1">
              <a:solidFill>
                <a:srgbClr val="201449">
                  <a:alpha val="70000"/>
                </a:srgbClr>
              </a:solidFill>
            </a:endParaRPr>
          </a:p>
          <a:p>
            <a:pPr marL="228600" indent="0">
              <a:buNone/>
            </a:pPr>
            <a:r>
              <a:rPr lang="en-GB" sz="1600" dirty="0">
                <a:solidFill>
                  <a:srgbClr val="201449"/>
                </a:solidFill>
                <a:ea typeface="+mn-lt"/>
                <a:cs typeface="+mn-lt"/>
              </a:rPr>
              <a:t>Modern employees, particularly Gen Z, expect empathetic and transparent leadership that supports wellbeing and growth</a:t>
            </a:r>
            <a:r>
              <a:rPr lang="en-GB" sz="1600" dirty="0">
                <a:solidFill>
                  <a:srgbClr val="201449"/>
                </a:solidFill>
                <a:latin typeface="Avenir Next LT Pro"/>
                <a:ea typeface="+mn-lt"/>
                <a:cs typeface="Times New Roman"/>
              </a:rPr>
              <a:t>(Barker, 2024)</a:t>
            </a:r>
            <a:r>
              <a:rPr lang="en-GB" sz="1600" dirty="0">
                <a:solidFill>
                  <a:srgbClr val="201449"/>
                </a:solidFill>
                <a:ea typeface="+mn-lt"/>
                <a:cs typeface="+mn-lt"/>
              </a:rPr>
              <a:t>.</a:t>
            </a:r>
            <a:br>
              <a:rPr lang="en-GB" sz="1600" dirty="0">
                <a:ea typeface="+mn-lt"/>
                <a:cs typeface="+mn-lt"/>
              </a:rPr>
            </a:br>
            <a:r>
              <a:rPr lang="en-GB" sz="1600" dirty="0">
                <a:solidFill>
                  <a:srgbClr val="201449"/>
                </a:solidFill>
                <a:ea typeface="+mn-lt"/>
                <a:cs typeface="+mn-lt"/>
              </a:rPr>
              <a:t> Embedding feedback systems and emotional intelligence training builds inclusive, high-performing teams.</a:t>
            </a:r>
            <a:endParaRPr lang="en-GB" sz="1600">
              <a:solidFill>
                <a:srgbClr val="201449">
                  <a:alpha val="70000"/>
                </a:srgbClr>
              </a:solidFill>
            </a:endParaRPr>
          </a:p>
          <a:p>
            <a:pPr marL="228600" indent="0">
              <a:buNone/>
            </a:pPr>
            <a:r>
              <a:rPr lang="en-GB" sz="1600" b="1" dirty="0">
                <a:solidFill>
                  <a:srgbClr val="201449"/>
                </a:solidFill>
              </a:rPr>
              <a:t>4. Explore phased retirement options to bridge the skills gap.</a:t>
            </a:r>
            <a:endParaRPr lang="en-GB" sz="1600" b="1">
              <a:solidFill>
                <a:srgbClr val="201449">
                  <a:alpha val="70000"/>
                </a:srgbClr>
              </a:solidFill>
            </a:endParaRPr>
          </a:p>
          <a:p>
            <a:pPr marL="228600" indent="0">
              <a:buNone/>
            </a:pPr>
            <a:r>
              <a:rPr lang="en-GB" sz="1600" dirty="0">
                <a:solidFill>
                  <a:srgbClr val="201449"/>
                </a:solidFill>
                <a:ea typeface="+mn-lt"/>
                <a:cs typeface="+mn-lt"/>
              </a:rPr>
              <a:t>Flexible retirement plans and mentoring programmes can help retain experienced staff while preparing younger talent (UK Hospitality, 2024).</a:t>
            </a:r>
            <a:br>
              <a:rPr lang="en-GB" sz="1600" dirty="0">
                <a:ea typeface="+mn-lt"/>
                <a:cs typeface="+mn-lt"/>
              </a:rPr>
            </a:br>
            <a:r>
              <a:rPr lang="en-GB" sz="1600" dirty="0">
                <a:solidFill>
                  <a:srgbClr val="201449"/>
                </a:solidFill>
                <a:ea typeface="+mn-lt"/>
                <a:cs typeface="+mn-lt"/>
              </a:rPr>
              <a:t> This strategy supports intergenerational knowledge sharing and workforce continuity.</a:t>
            </a:r>
            <a:endParaRPr lang="en-GB" sz="1600" dirty="0"/>
          </a:p>
          <a:p>
            <a:pPr marL="228600" indent="0">
              <a:buNone/>
            </a:pPr>
            <a:endParaRPr lang="en-GB" sz="2000" dirty="0">
              <a:solidFill>
                <a:srgbClr val="201449">
                  <a:alpha val="70000"/>
                </a:srgbClr>
              </a:solidFill>
            </a:endParaRPr>
          </a:p>
        </p:txBody>
      </p:sp>
      <p:sp>
        <p:nvSpPr>
          <p:cNvPr id="10" name="Footer Placeholder 9">
            <a:extLst>
              <a:ext uri="{FF2B5EF4-FFF2-40B4-BE49-F238E27FC236}">
                <a16:creationId xmlns:a16="http://schemas.microsoft.com/office/drawing/2014/main" id="{43032B0D-C227-4CB9-85CC-4B9B8BF1621E}"/>
              </a:ext>
            </a:extLst>
          </p:cNvPr>
          <p:cNvSpPr>
            <a:spLocks noGrp="1"/>
          </p:cNvSpPr>
          <p:nvPr>
            <p:ph type="ftr" sz="quarter" idx="11"/>
          </p:nvPr>
        </p:nvSpPr>
        <p:spPr>
          <a:xfrm>
            <a:off x="4038600" y="6429375"/>
            <a:ext cx="4114800" cy="365125"/>
          </a:xfrm>
        </p:spPr>
        <p:txBody>
          <a:bodyPr rtlCol="0"/>
          <a:lstStyle/>
          <a:p>
            <a:pPr rtl="0"/>
            <a:r>
              <a:rPr lang="en-GB"/>
              <a:t>SAMPLE FOOTER TEXT</a:t>
            </a:r>
          </a:p>
        </p:txBody>
      </p:sp>
      <p:sp>
        <p:nvSpPr>
          <p:cNvPr id="11" name="Slide Number Placeholder 10">
            <a:extLst>
              <a:ext uri="{FF2B5EF4-FFF2-40B4-BE49-F238E27FC236}">
                <a16:creationId xmlns:a16="http://schemas.microsoft.com/office/drawing/2014/main" id="{5F67B498-D587-4BC1-B0F3-4316C41ADDF9}"/>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rtl="0"/>
              <a:t>11</a:t>
            </a:fld>
            <a:endParaRPr lang="en-GB"/>
          </a:p>
        </p:txBody>
      </p:sp>
    </p:spTree>
    <p:extLst>
      <p:ext uri="{BB962C8B-B14F-4D97-AF65-F5344CB8AC3E}">
        <p14:creationId xmlns:p14="http://schemas.microsoft.com/office/powerpoint/2010/main" val="2911269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8CC6-FF60-4FC8-BA35-52A8BDDCF95E}"/>
              </a:ext>
            </a:extLst>
          </p:cNvPr>
          <p:cNvSpPr>
            <a:spLocks noGrp="1"/>
          </p:cNvSpPr>
          <p:nvPr>
            <p:ph type="title"/>
          </p:nvPr>
        </p:nvSpPr>
        <p:spPr>
          <a:xfrm>
            <a:off x="-4259" y="53498"/>
            <a:ext cx="6156051" cy="865601"/>
          </a:xfrm>
        </p:spPr>
        <p:txBody>
          <a:bodyPr rtlCol="0"/>
          <a:lstStyle/>
          <a:p>
            <a:r>
              <a:rPr lang="en-GB">
                <a:solidFill>
                  <a:srgbClr val="7162FE"/>
                </a:solidFill>
                <a:ea typeface="+mj-lt"/>
                <a:cs typeface="+mj-lt"/>
              </a:rPr>
              <a:t>Conclusion</a:t>
            </a:r>
            <a:endParaRPr lang="en-US"/>
          </a:p>
        </p:txBody>
      </p:sp>
      <p:sp>
        <p:nvSpPr>
          <p:cNvPr id="3" name="Content Placeholder 2">
            <a:extLst>
              <a:ext uri="{FF2B5EF4-FFF2-40B4-BE49-F238E27FC236}">
                <a16:creationId xmlns:a16="http://schemas.microsoft.com/office/drawing/2014/main" id="{BF0E0066-50A4-4BA2-9D04-DA968D2AB1C6}"/>
              </a:ext>
            </a:extLst>
          </p:cNvPr>
          <p:cNvSpPr>
            <a:spLocks noGrp="1"/>
          </p:cNvSpPr>
          <p:nvPr>
            <p:ph idx="1"/>
          </p:nvPr>
        </p:nvSpPr>
        <p:spPr>
          <a:xfrm>
            <a:off x="6179" y="925753"/>
            <a:ext cx="8796955" cy="5491291"/>
          </a:xfrm>
        </p:spPr>
        <p:txBody>
          <a:bodyPr vert="horz" lIns="91440" tIns="45720" rIns="91440" bIns="45720" rtlCol="0" anchor="t">
            <a:noAutofit/>
          </a:bodyPr>
          <a:lstStyle/>
          <a:p>
            <a:r>
              <a:rPr lang="en-GB" dirty="0">
                <a:solidFill>
                  <a:srgbClr val="201449">
                    <a:alpha val="70000"/>
                  </a:srgbClr>
                </a:solidFill>
                <a:ea typeface="+mn-lt"/>
                <a:cs typeface="+mn-lt"/>
              </a:rPr>
              <a:t>In conclusion, the evolving macro-environment—shaped by technological advancements, demographic shifts, and regulatory reform—poses both challenges and opportunities for Wagamama’s human resource strategy.</a:t>
            </a:r>
            <a:endParaRPr lang="en-US">
              <a:solidFill>
                <a:srgbClr val="201449">
                  <a:alpha val="70000"/>
                </a:srgbClr>
              </a:solidFill>
            </a:endParaRPr>
          </a:p>
          <a:p>
            <a:r>
              <a:rPr lang="en-GB" dirty="0">
                <a:solidFill>
                  <a:srgbClr val="201449">
                    <a:alpha val="70000"/>
                  </a:srgbClr>
                </a:solidFill>
                <a:ea typeface="+mn-lt"/>
                <a:cs typeface="+mn-lt"/>
              </a:rPr>
              <a:t>While external factors such as Brexit, automation, and the retirement tide have strained traditional recruitment and retention models, these can be effectively addressed through adaptive leadership, continuous upskilling, and investment in employee wellbeing (UK Hospitality, 2024; LinkedIn Learning, 2024).</a:t>
            </a:r>
            <a:endParaRPr lang="en-GB" dirty="0">
              <a:solidFill>
                <a:srgbClr val="201449">
                  <a:alpha val="70000"/>
                </a:srgbClr>
              </a:solidFill>
            </a:endParaRPr>
          </a:p>
          <a:p>
            <a:r>
              <a:rPr lang="en-GB" dirty="0">
                <a:solidFill>
                  <a:srgbClr val="201449">
                    <a:alpha val="70000"/>
                  </a:srgbClr>
                </a:solidFill>
                <a:ea typeface="+mn-lt"/>
                <a:cs typeface="+mn-lt"/>
              </a:rPr>
              <a:t>By aligning HR practices with these broader trends, Wagamama has the opportunity to lead the hospitality sector in building a more resilient, inclusive, and future-ready workforce.</a:t>
            </a:r>
            <a:br>
              <a:rPr lang="en-GB" dirty="0">
                <a:ea typeface="+mn-lt"/>
                <a:cs typeface="+mn-lt"/>
              </a:rPr>
            </a:br>
            <a:r>
              <a:rPr lang="en-GB" dirty="0">
                <a:solidFill>
                  <a:srgbClr val="201449">
                    <a:alpha val="70000"/>
                  </a:srgbClr>
                </a:solidFill>
                <a:ea typeface="+mn-lt"/>
                <a:cs typeface="+mn-lt"/>
              </a:rPr>
              <a:t> Sustainable success will depend not just on responding to change—but on anticipating it with agility and purpose.</a:t>
            </a:r>
            <a:endParaRPr lang="en-GB" dirty="0">
              <a:solidFill>
                <a:srgbClr val="201449">
                  <a:alpha val="70000"/>
                </a:srgbClr>
              </a:solidFill>
            </a:endParaRPr>
          </a:p>
          <a:p>
            <a:endParaRPr lang="en-GB" dirty="0">
              <a:solidFill>
                <a:srgbClr val="201449">
                  <a:alpha val="70000"/>
                </a:srgbClr>
              </a:solidFill>
            </a:endParaRPr>
          </a:p>
        </p:txBody>
      </p:sp>
      <p:pic>
        <p:nvPicPr>
          <p:cNvPr id="7" name="Picture Placeholder 6" descr="Photo of artist  with a paint brush brushing on orange paint on a palette">
            <a:extLst>
              <a:ext uri="{FF2B5EF4-FFF2-40B4-BE49-F238E27FC236}">
                <a16:creationId xmlns:a16="http://schemas.microsoft.com/office/drawing/2014/main" id="{7D1EAA44-4F3D-44D6-B1B6-5140800EC0A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8813230" y="484632"/>
            <a:ext cx="2891090" cy="2924701"/>
          </a:xfrm>
        </p:spPr>
      </p:pic>
      <p:pic>
        <p:nvPicPr>
          <p:cNvPr id="9" name="Picture Placeholder 8" descr="Photo of an artist opening up a tube of paint">
            <a:extLst>
              <a:ext uri="{FF2B5EF4-FFF2-40B4-BE49-F238E27FC236}">
                <a16:creationId xmlns:a16="http://schemas.microsoft.com/office/drawing/2014/main" id="{78CF4775-4C31-488E-AB32-6C7A887A129B}"/>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813229" y="3427788"/>
            <a:ext cx="2891091" cy="2841196"/>
          </a:xfrm>
        </p:spPr>
      </p:pic>
      <p:sp>
        <p:nvSpPr>
          <p:cNvPr id="11" name="Footer Placeholder 10">
            <a:extLst>
              <a:ext uri="{FF2B5EF4-FFF2-40B4-BE49-F238E27FC236}">
                <a16:creationId xmlns:a16="http://schemas.microsoft.com/office/drawing/2014/main" id="{ECB2F7A7-6A7C-429F-A261-494305D5DDAD}"/>
              </a:ext>
            </a:extLst>
          </p:cNvPr>
          <p:cNvSpPr>
            <a:spLocks noGrp="1"/>
          </p:cNvSpPr>
          <p:nvPr>
            <p:ph type="ftr" sz="quarter" idx="11"/>
          </p:nvPr>
        </p:nvSpPr>
        <p:spPr>
          <a:xfrm>
            <a:off x="4038600" y="6429375"/>
            <a:ext cx="4114800" cy="365125"/>
          </a:xfrm>
        </p:spPr>
        <p:txBody>
          <a:bodyPr rtlCol="0"/>
          <a:lstStyle/>
          <a:p>
            <a:pPr rtl="0"/>
            <a:r>
              <a:rPr lang="en-GB"/>
              <a:t>SAMPLE FOOTER TEXT</a:t>
            </a:r>
          </a:p>
        </p:txBody>
      </p:sp>
      <p:sp>
        <p:nvSpPr>
          <p:cNvPr id="12" name="Slide Number Placeholder 11">
            <a:extLst>
              <a:ext uri="{FF2B5EF4-FFF2-40B4-BE49-F238E27FC236}">
                <a16:creationId xmlns:a16="http://schemas.microsoft.com/office/drawing/2014/main" id="{7F068389-EB02-493E-9416-4F35FEE4D01F}"/>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rtl="0"/>
              <a:t>12</a:t>
            </a:fld>
            <a:endParaRPr lang="en-GB"/>
          </a:p>
        </p:txBody>
      </p:sp>
    </p:spTree>
    <p:extLst>
      <p:ext uri="{BB962C8B-B14F-4D97-AF65-F5344CB8AC3E}">
        <p14:creationId xmlns:p14="http://schemas.microsoft.com/office/powerpoint/2010/main" val="943091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F10AAC-EEF1-2FDB-AB01-44E84EE8583D}"/>
              </a:ext>
            </a:extLst>
          </p:cNvPr>
          <p:cNvSpPr>
            <a:spLocks noGrp="1"/>
          </p:cNvSpPr>
          <p:nvPr>
            <p:ph type="title"/>
          </p:nvPr>
        </p:nvSpPr>
        <p:spPr>
          <a:xfrm>
            <a:off x="-4259" y="1306"/>
            <a:ext cx="5905531" cy="521135"/>
          </a:xfrm>
        </p:spPr>
        <p:txBody>
          <a:bodyPr>
            <a:normAutofit/>
          </a:bodyPr>
          <a:lstStyle/>
          <a:p>
            <a:r>
              <a:rPr lang="en-GB" sz="2400">
                <a:solidFill>
                  <a:srgbClr val="7162FE"/>
                </a:solidFill>
                <a:ea typeface="+mj-lt"/>
                <a:cs typeface="+mj-lt"/>
              </a:rPr>
              <a:t>References</a:t>
            </a:r>
            <a:endParaRPr lang="en-US"/>
          </a:p>
        </p:txBody>
      </p:sp>
      <p:sp>
        <p:nvSpPr>
          <p:cNvPr id="5" name="Content Placeholder 4">
            <a:extLst>
              <a:ext uri="{FF2B5EF4-FFF2-40B4-BE49-F238E27FC236}">
                <a16:creationId xmlns:a16="http://schemas.microsoft.com/office/drawing/2014/main" id="{24289F1C-8121-3F67-0E71-5F2AECCA5C9F}"/>
              </a:ext>
            </a:extLst>
          </p:cNvPr>
          <p:cNvSpPr>
            <a:spLocks noGrp="1"/>
          </p:cNvSpPr>
          <p:nvPr>
            <p:ph idx="1"/>
          </p:nvPr>
        </p:nvSpPr>
        <p:spPr>
          <a:xfrm>
            <a:off x="-4260" y="529095"/>
            <a:ext cx="12095476" cy="5992332"/>
          </a:xfrm>
        </p:spPr>
        <p:txBody>
          <a:bodyPr vert="horz" lIns="91440" tIns="45720" rIns="91440" bIns="45720" rtlCol="0" anchor="t">
            <a:noAutofit/>
          </a:bodyPr>
          <a:lstStyle/>
          <a:p>
            <a:r>
              <a:rPr lang="en-GB" sz="1000" dirty="0">
                <a:solidFill>
                  <a:srgbClr val="201449">
                    <a:alpha val="70000"/>
                  </a:srgbClr>
                </a:solidFill>
                <a:latin typeface="Times New Roman"/>
                <a:cs typeface="Times New Roman"/>
              </a:rPr>
              <a:t>Autor, D., Mindell, D.A. and Reynolds, E.B. (2022). </a:t>
            </a:r>
            <a:r>
              <a:rPr lang="en-GB" sz="1000" i="1" dirty="0">
                <a:solidFill>
                  <a:srgbClr val="201449">
                    <a:alpha val="70000"/>
                  </a:srgbClr>
                </a:solidFill>
                <a:latin typeface="Times New Roman"/>
                <a:cs typeface="Times New Roman"/>
              </a:rPr>
              <a:t>The Work of the Future</a:t>
            </a:r>
            <a:r>
              <a:rPr lang="en-GB" sz="1000" dirty="0">
                <a:solidFill>
                  <a:srgbClr val="201449">
                    <a:alpha val="70000"/>
                  </a:srgbClr>
                </a:solidFill>
                <a:latin typeface="Times New Roman"/>
                <a:cs typeface="Times New Roman"/>
              </a:rPr>
              <a:t>. [online] </a:t>
            </a:r>
            <a:r>
              <a:rPr lang="en-GB" sz="1000" i="1" dirty="0">
                <a:solidFill>
                  <a:srgbClr val="201449">
                    <a:alpha val="70000"/>
                  </a:srgbClr>
                </a:solidFill>
                <a:latin typeface="Times New Roman"/>
                <a:cs typeface="Times New Roman"/>
              </a:rPr>
              <a:t>The MIT Press eBooks</a:t>
            </a:r>
            <a:r>
              <a:rPr lang="en-GB" sz="1000" dirty="0">
                <a:solidFill>
                  <a:srgbClr val="201449">
                    <a:alpha val="70000"/>
                  </a:srgbClr>
                </a:solidFill>
                <a:latin typeface="Times New Roman"/>
                <a:cs typeface="Times New Roman"/>
              </a:rPr>
              <a:t>. The MIT Press. </a:t>
            </a:r>
            <a:r>
              <a:rPr lang="en-GB" sz="1000" err="1">
                <a:solidFill>
                  <a:srgbClr val="201449">
                    <a:alpha val="70000"/>
                  </a:srgbClr>
                </a:solidFill>
                <a:latin typeface="Times New Roman"/>
                <a:cs typeface="Times New Roman"/>
              </a:rPr>
              <a:t>doi:https</a:t>
            </a:r>
            <a:r>
              <a:rPr lang="en-GB" sz="1000" dirty="0">
                <a:solidFill>
                  <a:srgbClr val="201449">
                    <a:alpha val="70000"/>
                  </a:srgbClr>
                </a:solidFill>
                <a:latin typeface="Times New Roman"/>
                <a:cs typeface="Times New Roman"/>
              </a:rPr>
              <a:t>://doi.org/10.7551/</a:t>
            </a:r>
            <a:r>
              <a:rPr lang="en-GB" sz="1000" err="1">
                <a:solidFill>
                  <a:srgbClr val="201449">
                    <a:alpha val="70000"/>
                  </a:srgbClr>
                </a:solidFill>
                <a:latin typeface="Times New Roman"/>
                <a:cs typeface="Times New Roman"/>
              </a:rPr>
              <a:t>mitpress</a:t>
            </a:r>
            <a:r>
              <a:rPr lang="en-GB" sz="1000" dirty="0">
                <a:solidFill>
                  <a:srgbClr val="201449">
                    <a:alpha val="70000"/>
                  </a:srgbClr>
                </a:solidFill>
                <a:latin typeface="Times New Roman"/>
                <a:cs typeface="Times New Roman"/>
              </a:rPr>
              <a:t>/14109.001.0001.</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Barker, T. (2024). Gen-Z in the Modern workplace: Mental Health and well-being Matters. </a:t>
            </a:r>
            <a:r>
              <a:rPr lang="en-GB" sz="1000" i="1" dirty="0">
                <a:solidFill>
                  <a:srgbClr val="201449">
                    <a:alpha val="70000"/>
                  </a:srgbClr>
                </a:solidFill>
                <a:latin typeface="Times New Roman"/>
                <a:cs typeface="Times New Roman"/>
              </a:rPr>
              <a:t>Forbes</a:t>
            </a:r>
            <a:r>
              <a:rPr lang="en-GB" sz="1000" dirty="0">
                <a:solidFill>
                  <a:srgbClr val="201449">
                    <a:alpha val="70000"/>
                  </a:srgbClr>
                </a:solidFill>
                <a:latin typeface="Times New Roman"/>
                <a:cs typeface="Times New Roman"/>
              </a:rPr>
              <a:t>. [online] 12 Aug. Available at: </a:t>
            </a:r>
            <a:r>
              <a:rPr lang="en-GB" sz="1000" dirty="0">
                <a:solidFill>
                  <a:srgbClr val="201449">
                    <a:alpha val="70000"/>
                  </a:srgbClr>
                </a:solidFill>
                <a:latin typeface="Times New Roman"/>
                <a:cs typeface="Times New Roman"/>
                <a:hlinkClick r:id="rId2"/>
              </a:rPr>
              <a:t>https://www.forbes.com/councils/forbesbusinesscouncil/2024/03/20/gen-z-in-the-modern-workplace-mental-health-and-well-being-matters/</a:t>
            </a:r>
            <a:r>
              <a:rPr lang="en-GB" sz="1000" dirty="0">
                <a:solidFill>
                  <a:srgbClr val="201449">
                    <a:alpha val="70000"/>
                  </a:srgbClr>
                </a:solidFill>
                <a:latin typeface="Times New Roman"/>
                <a:cs typeface="Times New Roman"/>
              </a:rPr>
              <a:t> [Accessed 21 Apr.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BBC (2023). What Impact Has Brexit Had on the UK economy? </a:t>
            </a:r>
            <a:r>
              <a:rPr lang="en-GB" sz="1000" i="1" dirty="0">
                <a:solidFill>
                  <a:srgbClr val="201449">
                    <a:alpha val="70000"/>
                  </a:srgbClr>
                </a:solidFill>
                <a:latin typeface="Times New Roman"/>
                <a:cs typeface="Times New Roman"/>
              </a:rPr>
              <a:t>BBC News</a:t>
            </a:r>
            <a:r>
              <a:rPr lang="en-GB" sz="1000" dirty="0">
                <a:solidFill>
                  <a:srgbClr val="201449">
                    <a:alpha val="70000"/>
                  </a:srgbClr>
                </a:solidFill>
                <a:latin typeface="Times New Roman"/>
                <a:cs typeface="Times New Roman"/>
              </a:rPr>
              <a:t>. [online] 31 Jan. Available at: </a:t>
            </a:r>
            <a:r>
              <a:rPr lang="en-GB" sz="1000" dirty="0">
                <a:solidFill>
                  <a:srgbClr val="201449">
                    <a:alpha val="70000"/>
                  </a:srgbClr>
                </a:solidFill>
                <a:latin typeface="Times New Roman"/>
                <a:cs typeface="Times New Roman"/>
                <a:hlinkClick r:id="rId3"/>
              </a:rPr>
              <a:t>https://www.bbc.co.uk/news/business-64450882</a:t>
            </a:r>
            <a:r>
              <a:rPr lang="en-GB" sz="1000" dirty="0">
                <a:solidFill>
                  <a:srgbClr val="201449">
                    <a:alpha val="70000"/>
                  </a:srgbClr>
                </a:solidFill>
                <a:latin typeface="Times New Roman"/>
                <a:cs typeface="Times New Roman"/>
              </a:rPr>
              <a:t> [Accessed 20 Apr.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CIPD (2016). </a:t>
            </a:r>
            <a:r>
              <a:rPr lang="en-GB" sz="1000" i="1" dirty="0">
                <a:solidFill>
                  <a:srgbClr val="201449">
                    <a:alpha val="70000"/>
                  </a:srgbClr>
                </a:solidFill>
                <a:latin typeface="Times New Roman"/>
                <a:cs typeface="Times New Roman"/>
              </a:rPr>
              <a:t>The CIPD: Our Story</a:t>
            </a:r>
            <a:r>
              <a:rPr lang="en-GB" sz="1000" dirty="0">
                <a:solidFill>
                  <a:srgbClr val="201449">
                    <a:alpha val="70000"/>
                  </a:srgbClr>
                </a:solidFill>
                <a:latin typeface="Times New Roman"/>
                <a:cs typeface="Times New Roman"/>
              </a:rPr>
              <a:t>. </a:t>
            </a:r>
            <a:r>
              <a:rPr lang="en-GB" sz="1000" i="1" dirty="0">
                <a:solidFill>
                  <a:srgbClr val="201449">
                    <a:alpha val="70000"/>
                  </a:srgbClr>
                </a:solidFill>
                <a:latin typeface="Times New Roman"/>
                <a:cs typeface="Times New Roman"/>
              </a:rPr>
              <a:t>YouTube</a:t>
            </a:r>
            <a:r>
              <a:rPr lang="en-GB" sz="1000" dirty="0">
                <a:solidFill>
                  <a:srgbClr val="201449">
                    <a:alpha val="70000"/>
                  </a:srgbClr>
                </a:solidFill>
                <a:latin typeface="Times New Roman"/>
                <a:cs typeface="Times New Roman"/>
              </a:rPr>
              <a:t>. Available at: </a:t>
            </a:r>
            <a:r>
              <a:rPr lang="en-GB" sz="1000" dirty="0">
                <a:solidFill>
                  <a:srgbClr val="201449">
                    <a:alpha val="70000"/>
                  </a:srgbClr>
                </a:solidFill>
                <a:latin typeface="Times New Roman"/>
                <a:cs typeface="Times New Roman"/>
                <a:hlinkClick r:id="rId4"/>
              </a:rPr>
              <a:t>https://www.youtube.com/watch?v=TvwCC2eA66E</a:t>
            </a:r>
            <a:r>
              <a:rPr lang="en-GB" sz="1000" dirty="0">
                <a:solidFill>
                  <a:srgbClr val="201449">
                    <a:alpha val="70000"/>
                  </a:srgbClr>
                </a:solidFill>
                <a:latin typeface="Times New Roman"/>
                <a:cs typeface="Times New Roman"/>
              </a:rPr>
              <a:t> [Accessed 2 May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Gursoy, D., Rahman, I. and Swanger, N. (2013). Industry’s Expectations from Hospitality Schools: What Has changed? </a:t>
            </a:r>
            <a:r>
              <a:rPr lang="en-GB" sz="1000" i="1" dirty="0">
                <a:solidFill>
                  <a:srgbClr val="201449">
                    <a:alpha val="70000"/>
                  </a:srgbClr>
                </a:solidFill>
                <a:latin typeface="Times New Roman"/>
                <a:cs typeface="Times New Roman"/>
              </a:rPr>
              <a:t>Journal of Hospitality &amp; Tourism Education</a:t>
            </a:r>
            <a:r>
              <a:rPr lang="en-GB" sz="1000" dirty="0">
                <a:solidFill>
                  <a:srgbClr val="201449">
                    <a:alpha val="70000"/>
                  </a:srgbClr>
                </a:solidFill>
                <a:latin typeface="Times New Roman"/>
                <a:cs typeface="Times New Roman"/>
              </a:rPr>
              <a:t>, [online] 24(4), pp.32–42. </a:t>
            </a:r>
            <a:r>
              <a:rPr lang="en-GB" sz="1000" err="1">
                <a:solidFill>
                  <a:srgbClr val="201449">
                    <a:alpha val="70000"/>
                  </a:srgbClr>
                </a:solidFill>
                <a:latin typeface="Times New Roman"/>
                <a:cs typeface="Times New Roman"/>
              </a:rPr>
              <a:t>doi:https</a:t>
            </a:r>
            <a:r>
              <a:rPr lang="en-GB" sz="1000" dirty="0">
                <a:solidFill>
                  <a:srgbClr val="201449">
                    <a:alpha val="70000"/>
                  </a:srgbClr>
                </a:solidFill>
                <a:latin typeface="Times New Roman"/>
                <a:cs typeface="Times New Roman"/>
              </a:rPr>
              <a:t>://doi.org/10.1080/10963758.2012.10696679.</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Hospitality Rising (2023). </a:t>
            </a:r>
            <a:r>
              <a:rPr lang="en-GB" sz="1000" i="1" dirty="0">
                <a:solidFill>
                  <a:srgbClr val="201449">
                    <a:alpha val="70000"/>
                  </a:srgbClr>
                </a:solidFill>
                <a:latin typeface="Times New Roman"/>
                <a:cs typeface="Times New Roman"/>
              </a:rPr>
              <a:t>Hospitality Rising’s Mark McCulloch, Meets Soho House’s Nick Jones in an Exclusive Podcast</a:t>
            </a:r>
            <a:r>
              <a:rPr lang="en-GB" sz="1000" dirty="0">
                <a:solidFill>
                  <a:srgbClr val="201449">
                    <a:alpha val="70000"/>
                  </a:srgbClr>
                </a:solidFill>
                <a:latin typeface="Times New Roman"/>
                <a:cs typeface="Times New Roman"/>
              </a:rPr>
              <a:t>. [online] YouTube. Available at: </a:t>
            </a:r>
            <a:r>
              <a:rPr lang="en-GB" sz="1000" dirty="0">
                <a:solidFill>
                  <a:srgbClr val="201449">
                    <a:alpha val="70000"/>
                  </a:srgbClr>
                </a:solidFill>
                <a:latin typeface="Times New Roman"/>
                <a:cs typeface="Times New Roman"/>
                <a:hlinkClick r:id="rId5"/>
              </a:rPr>
              <a:t>https://www.youtube.com/watch?v=pqnADVsusPg</a:t>
            </a:r>
            <a:r>
              <a:rPr lang="en-GB" sz="1000" dirty="0">
                <a:solidFill>
                  <a:srgbClr val="201449">
                    <a:alpha val="70000"/>
                  </a:srgbClr>
                </a:solidFill>
                <a:latin typeface="Times New Roman"/>
                <a:cs typeface="Times New Roman"/>
              </a:rPr>
              <a:t> [Accessed 2 May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LinkedIn Learning (2025). </a:t>
            </a:r>
            <a:r>
              <a:rPr lang="en-GB" sz="1000" i="1" dirty="0">
                <a:solidFill>
                  <a:srgbClr val="201449">
                    <a:alpha val="70000"/>
                  </a:srgbClr>
                </a:solidFill>
                <a:latin typeface="Times New Roman"/>
                <a:cs typeface="Times New Roman"/>
              </a:rPr>
              <a:t>Workplace Learning Report 2025</a:t>
            </a:r>
            <a:r>
              <a:rPr lang="en-GB" sz="1000" dirty="0">
                <a:solidFill>
                  <a:srgbClr val="201449">
                    <a:alpha val="70000"/>
                  </a:srgbClr>
                </a:solidFill>
                <a:latin typeface="Times New Roman"/>
                <a:cs typeface="Times New Roman"/>
              </a:rPr>
              <a:t>. [online] learning.linkedin.com. Available at: </a:t>
            </a:r>
            <a:r>
              <a:rPr lang="en-GB" sz="1000" dirty="0">
                <a:solidFill>
                  <a:srgbClr val="201449">
                    <a:alpha val="70000"/>
                  </a:srgbClr>
                </a:solidFill>
                <a:latin typeface="Times New Roman"/>
                <a:cs typeface="Times New Roman"/>
                <a:hlinkClick r:id="rId6"/>
              </a:rPr>
              <a:t>https://learning.linkedin.com/resources/workplace-learning-report</a:t>
            </a:r>
            <a:r>
              <a:rPr lang="en-GB" sz="1000" dirty="0">
                <a:solidFill>
                  <a:srgbClr val="201449">
                    <a:alpha val="70000"/>
                  </a:srgbClr>
                </a:solidFill>
                <a:latin typeface="Times New Roman"/>
                <a:cs typeface="Times New Roman"/>
              </a:rPr>
              <a:t> [Accessed 1 May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Madden, C. (2019). </a:t>
            </a:r>
            <a:r>
              <a:rPr lang="en-GB" sz="1000" i="1" dirty="0">
                <a:solidFill>
                  <a:srgbClr val="201449">
                    <a:alpha val="70000"/>
                  </a:srgbClr>
                </a:solidFill>
                <a:latin typeface="Times New Roman"/>
                <a:cs typeface="Times New Roman"/>
              </a:rPr>
              <a:t>Hello Gen Z</a:t>
            </a:r>
            <a:r>
              <a:rPr lang="en-GB" sz="1000" dirty="0">
                <a:solidFill>
                  <a:srgbClr val="201449">
                    <a:alpha val="70000"/>
                  </a:srgbClr>
                </a:solidFill>
                <a:latin typeface="Times New Roman"/>
                <a:cs typeface="Times New Roman"/>
              </a:rPr>
              <a:t>. Hello Clarity.</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Miller and Carter (2025). </a:t>
            </a:r>
            <a:r>
              <a:rPr lang="en-GB" sz="1000" i="1" dirty="0">
                <a:solidFill>
                  <a:srgbClr val="201449">
                    <a:alpha val="70000"/>
                  </a:srgbClr>
                </a:solidFill>
                <a:latin typeface="Times New Roman"/>
                <a:cs typeface="Times New Roman"/>
              </a:rPr>
              <a:t>Hospitality Careers in Swansea | Miller and Carter Killay</a:t>
            </a:r>
            <a:r>
              <a:rPr lang="en-GB" sz="1000" dirty="0">
                <a:solidFill>
                  <a:srgbClr val="201449">
                    <a:alpha val="70000"/>
                  </a:srgbClr>
                </a:solidFill>
                <a:latin typeface="Times New Roman"/>
                <a:cs typeface="Times New Roman"/>
              </a:rPr>
              <a:t>. [online] Miller &amp; Carter. Available at: </a:t>
            </a:r>
            <a:r>
              <a:rPr lang="en-GB" sz="1000" dirty="0">
                <a:solidFill>
                  <a:srgbClr val="201449">
                    <a:alpha val="70000"/>
                  </a:srgbClr>
                </a:solidFill>
                <a:latin typeface="Times New Roman"/>
                <a:cs typeface="Times New Roman"/>
                <a:hlinkClick r:id="rId7"/>
              </a:rPr>
              <a:t>https://www.millerandcarter.co.uk/restaurants/wales/millerandcarterkillay/jobs#/</a:t>
            </a:r>
            <a:r>
              <a:rPr lang="en-GB" sz="1000" dirty="0">
                <a:solidFill>
                  <a:srgbClr val="201449">
                    <a:alpha val="70000"/>
                  </a:srgbClr>
                </a:solidFill>
                <a:latin typeface="Times New Roman"/>
                <a:cs typeface="Times New Roman"/>
              </a:rPr>
              <a:t> [Accessed 2 May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Mitchells &amp; Butlers (2024). </a:t>
            </a:r>
            <a:r>
              <a:rPr lang="en-GB" sz="1000" i="1" dirty="0">
                <a:solidFill>
                  <a:srgbClr val="201449">
                    <a:alpha val="70000"/>
                  </a:srgbClr>
                </a:solidFill>
                <a:latin typeface="Times New Roman"/>
                <a:cs typeface="Times New Roman"/>
              </a:rPr>
              <a:t>Mitchells &amp; Butlers Plc</a:t>
            </a:r>
            <a:r>
              <a:rPr lang="en-GB" sz="1000" dirty="0">
                <a:solidFill>
                  <a:srgbClr val="201449">
                    <a:alpha val="70000"/>
                  </a:srgbClr>
                </a:solidFill>
                <a:latin typeface="Times New Roman"/>
                <a:cs typeface="Times New Roman"/>
              </a:rPr>
              <a:t>. [online] Mbplc.com. Available at: </a:t>
            </a:r>
            <a:r>
              <a:rPr lang="en-GB" sz="1000" dirty="0">
                <a:solidFill>
                  <a:srgbClr val="201449">
                    <a:alpha val="70000"/>
                  </a:srgbClr>
                </a:solidFill>
                <a:latin typeface="Times New Roman"/>
                <a:cs typeface="Times New Roman"/>
                <a:hlinkClick r:id="rId8"/>
              </a:rPr>
              <a:t>https://www.mbplc.com/careers/</a:t>
            </a:r>
            <a:r>
              <a:rPr lang="en-GB" sz="1000" dirty="0">
                <a:solidFill>
                  <a:srgbClr val="201449">
                    <a:alpha val="70000"/>
                  </a:srgbClr>
                </a:solidFill>
                <a:latin typeface="Times New Roman"/>
                <a:cs typeface="Times New Roman"/>
              </a:rPr>
              <a:t> [Accessed 1 May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Moore Kingston Smith (2025). </a:t>
            </a:r>
            <a:r>
              <a:rPr lang="en-GB" sz="1000" i="1" dirty="0">
                <a:solidFill>
                  <a:srgbClr val="201449">
                    <a:alpha val="70000"/>
                  </a:srgbClr>
                </a:solidFill>
                <a:latin typeface="Times New Roman"/>
                <a:cs typeface="Times New Roman"/>
              </a:rPr>
              <a:t>Employment Law Updates for the Hospitality Sector</a:t>
            </a:r>
            <a:r>
              <a:rPr lang="en-GB" sz="1000" dirty="0">
                <a:solidFill>
                  <a:srgbClr val="201449">
                    <a:alpha val="70000"/>
                  </a:srgbClr>
                </a:solidFill>
                <a:latin typeface="Times New Roman"/>
                <a:cs typeface="Times New Roman"/>
              </a:rPr>
              <a:t>. [online] Moore Kingston Smith. Available at: </a:t>
            </a:r>
            <a:r>
              <a:rPr lang="en-GB" sz="1000" dirty="0">
                <a:solidFill>
                  <a:srgbClr val="201449">
                    <a:alpha val="70000"/>
                  </a:srgbClr>
                </a:solidFill>
                <a:latin typeface="Times New Roman"/>
                <a:cs typeface="Times New Roman"/>
                <a:hlinkClick r:id="rId9"/>
              </a:rPr>
              <a:t>https://mooreks.co.uk/insights/employment-law-updates-for-the-hospitality-sector/</a:t>
            </a:r>
            <a:r>
              <a:rPr lang="en-GB" sz="1000" dirty="0">
                <a:solidFill>
                  <a:srgbClr val="201449">
                    <a:alpha val="70000"/>
                  </a:srgbClr>
                </a:solidFill>
                <a:latin typeface="Times New Roman"/>
                <a:cs typeface="Times New Roman"/>
              </a:rPr>
              <a:t> [Accessed 21 Apr.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News Desk (2005). </a:t>
            </a:r>
            <a:r>
              <a:rPr lang="en-GB" sz="1000" i="1" dirty="0">
                <a:solidFill>
                  <a:srgbClr val="201449">
                    <a:alpha val="70000"/>
                  </a:srgbClr>
                </a:solidFill>
                <a:latin typeface="Times New Roman"/>
                <a:cs typeface="Times New Roman"/>
              </a:rPr>
              <a:t>Wagamama’s Use of Technology Delivers Healthy Returns</a:t>
            </a:r>
            <a:r>
              <a:rPr lang="en-GB" sz="1000" dirty="0">
                <a:solidFill>
                  <a:srgbClr val="201449">
                    <a:alpha val="70000"/>
                  </a:srgbClr>
                </a:solidFill>
                <a:latin typeface="Times New Roman"/>
                <a:cs typeface="Times New Roman"/>
              </a:rPr>
              <a:t>. [online] The Caterer. Available at: </a:t>
            </a:r>
            <a:r>
              <a:rPr lang="en-GB" sz="1000" dirty="0">
                <a:solidFill>
                  <a:srgbClr val="201449">
                    <a:alpha val="70000"/>
                  </a:srgbClr>
                </a:solidFill>
                <a:latin typeface="Times New Roman"/>
                <a:cs typeface="Times New Roman"/>
                <a:hlinkClick r:id="rId10"/>
              </a:rPr>
              <a:t>https://www.thecaterer.com/news/wagamamas-use-of-technology-delivers-healthy-returns</a:t>
            </a:r>
            <a:r>
              <a:rPr lang="en-GB" sz="1000" dirty="0">
                <a:solidFill>
                  <a:srgbClr val="201449">
                    <a:alpha val="70000"/>
                  </a:srgbClr>
                </a:solidFill>
                <a:latin typeface="Times New Roman"/>
                <a:cs typeface="Times New Roman"/>
              </a:rPr>
              <a:t> [Accessed 19 Apr.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ONS (2023). </a:t>
            </a:r>
            <a:r>
              <a:rPr lang="en-GB" sz="1000" i="1" dirty="0">
                <a:solidFill>
                  <a:srgbClr val="201449">
                    <a:alpha val="70000"/>
                  </a:srgbClr>
                </a:solidFill>
                <a:latin typeface="Times New Roman"/>
                <a:cs typeface="Times New Roman"/>
              </a:rPr>
              <a:t>UK Labour market: April 2023 - Office for National Statistics</a:t>
            </a:r>
            <a:r>
              <a:rPr lang="en-GB" sz="1000" dirty="0">
                <a:solidFill>
                  <a:srgbClr val="201449">
                    <a:alpha val="70000"/>
                  </a:srgbClr>
                </a:solidFill>
                <a:latin typeface="Times New Roman"/>
                <a:cs typeface="Times New Roman"/>
              </a:rPr>
              <a:t>. [online] </a:t>
            </a:r>
            <a:r>
              <a:rPr lang="en-GB" sz="1000" dirty="0">
                <a:solidFill>
                  <a:srgbClr val="201449">
                    <a:alpha val="70000"/>
                  </a:srgbClr>
                </a:solidFill>
                <a:latin typeface="Times New Roman"/>
                <a:cs typeface="Times New Roman"/>
                <a:hlinkClick r:id="rId11"/>
              </a:rPr>
              <a:t>www.ons.gov.uk</a:t>
            </a:r>
            <a:r>
              <a:rPr lang="en-GB" sz="1000" dirty="0">
                <a:solidFill>
                  <a:srgbClr val="201449">
                    <a:alpha val="70000"/>
                  </a:srgbClr>
                </a:solidFill>
                <a:latin typeface="Times New Roman"/>
                <a:cs typeface="Times New Roman"/>
              </a:rPr>
              <a:t>. Available at: </a:t>
            </a:r>
            <a:r>
              <a:rPr lang="en-GB" sz="1000" dirty="0">
                <a:solidFill>
                  <a:srgbClr val="201449">
                    <a:alpha val="70000"/>
                  </a:srgbClr>
                </a:solidFill>
                <a:latin typeface="Times New Roman"/>
                <a:cs typeface="Times New Roman"/>
                <a:hlinkClick r:id="rId12"/>
              </a:rPr>
              <a:t>https://www.ons.gov.uk/releases/uklabourmarketapril2023</a:t>
            </a:r>
            <a:r>
              <a:rPr lang="en-GB" sz="1000" dirty="0">
                <a:solidFill>
                  <a:srgbClr val="201449">
                    <a:alpha val="70000"/>
                  </a:srgbClr>
                </a:solidFill>
                <a:latin typeface="Times New Roman"/>
                <a:cs typeface="Times New Roman"/>
              </a:rPr>
              <a:t> [Accessed 22 Apr.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Owen, J.E. (2015). Transforming Leadership Development for Significant Learning. </a:t>
            </a:r>
            <a:r>
              <a:rPr lang="en-GB" sz="1000" i="1" dirty="0">
                <a:solidFill>
                  <a:srgbClr val="201449">
                    <a:alpha val="70000"/>
                  </a:srgbClr>
                </a:solidFill>
                <a:latin typeface="Times New Roman"/>
                <a:cs typeface="Times New Roman"/>
              </a:rPr>
              <a:t>New Directions for Student Leadership</a:t>
            </a:r>
            <a:r>
              <a:rPr lang="en-GB" sz="1000" dirty="0">
                <a:solidFill>
                  <a:srgbClr val="201449">
                    <a:alpha val="70000"/>
                  </a:srgbClr>
                </a:solidFill>
                <a:latin typeface="Times New Roman"/>
                <a:cs typeface="Times New Roman"/>
              </a:rPr>
              <a:t>, [online] 2015(145), pp.7–17. </a:t>
            </a:r>
            <a:r>
              <a:rPr lang="en-GB" sz="1000" err="1">
                <a:solidFill>
                  <a:srgbClr val="201449">
                    <a:alpha val="70000"/>
                  </a:srgbClr>
                </a:solidFill>
                <a:latin typeface="Times New Roman"/>
                <a:cs typeface="Times New Roman"/>
              </a:rPr>
              <a:t>doi:https</a:t>
            </a:r>
            <a:r>
              <a:rPr lang="en-GB" sz="1000" dirty="0">
                <a:solidFill>
                  <a:srgbClr val="201449">
                    <a:alpha val="70000"/>
                  </a:srgbClr>
                </a:solidFill>
                <a:latin typeface="Times New Roman"/>
                <a:cs typeface="Times New Roman"/>
              </a:rPr>
              <a:t>://doi.org/10.1002/yd.20120.</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Skinner-Thompson, S. (2015). </a:t>
            </a:r>
            <a:r>
              <a:rPr lang="en-GB" sz="1000" i="1" dirty="0">
                <a:solidFill>
                  <a:srgbClr val="201449">
                    <a:alpha val="70000"/>
                  </a:srgbClr>
                </a:solidFill>
                <a:latin typeface="Times New Roman"/>
                <a:cs typeface="Times New Roman"/>
              </a:rPr>
              <a:t>AIDS and the Law</a:t>
            </a:r>
            <a:r>
              <a:rPr lang="en-GB" sz="1000" dirty="0">
                <a:solidFill>
                  <a:srgbClr val="201449">
                    <a:alpha val="70000"/>
                  </a:srgbClr>
                </a:solidFill>
                <a:latin typeface="Times New Roman"/>
                <a:cs typeface="Times New Roman"/>
              </a:rPr>
              <a:t>. Wolters Kluwer.</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The Restaurant Group (2023). </a:t>
            </a:r>
            <a:r>
              <a:rPr lang="en-GB" sz="1000" i="1" dirty="0">
                <a:solidFill>
                  <a:srgbClr val="201449">
                    <a:alpha val="70000"/>
                  </a:srgbClr>
                </a:solidFill>
                <a:latin typeface="Times New Roman"/>
                <a:cs typeface="Times New Roman"/>
              </a:rPr>
              <a:t>Reports &amp; Presentations</a:t>
            </a:r>
            <a:r>
              <a:rPr lang="en-GB" sz="1000" dirty="0">
                <a:solidFill>
                  <a:srgbClr val="201449">
                    <a:alpha val="70000"/>
                  </a:srgbClr>
                </a:solidFill>
                <a:latin typeface="Times New Roman"/>
                <a:cs typeface="Times New Roman"/>
              </a:rPr>
              <a:t>. [online] The Restaurant Group Ltd. Available at: </a:t>
            </a:r>
            <a:r>
              <a:rPr lang="en-GB" sz="1000" dirty="0">
                <a:solidFill>
                  <a:srgbClr val="201449">
                    <a:alpha val="70000"/>
                  </a:srgbClr>
                </a:solidFill>
                <a:latin typeface="Times New Roman"/>
                <a:cs typeface="Times New Roman"/>
                <a:hlinkClick r:id="rId13"/>
              </a:rPr>
              <a:t>https://www.trggroupltd.com/investors/reports-presentations/</a:t>
            </a:r>
            <a:r>
              <a:rPr lang="en-GB" sz="1000" dirty="0">
                <a:solidFill>
                  <a:srgbClr val="201449">
                    <a:alpha val="70000"/>
                  </a:srgbClr>
                </a:solidFill>
                <a:latin typeface="Times New Roman"/>
                <a:cs typeface="Times New Roman"/>
              </a:rPr>
              <a:t> [Accessed 1 May 2025]. 2022 Annual Report and Accounts.</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UK Hospitality (2024). </a:t>
            </a:r>
            <a:r>
              <a:rPr lang="en-GB" sz="1000" i="1" dirty="0">
                <a:solidFill>
                  <a:srgbClr val="201449">
                    <a:alpha val="70000"/>
                  </a:srgbClr>
                </a:solidFill>
                <a:latin typeface="Times New Roman"/>
                <a:cs typeface="Times New Roman"/>
              </a:rPr>
              <a:t>Hospitality Workforce Strategy</a:t>
            </a:r>
            <a:r>
              <a:rPr lang="en-GB" sz="1000" dirty="0">
                <a:solidFill>
                  <a:srgbClr val="201449">
                    <a:alpha val="70000"/>
                  </a:srgbClr>
                </a:solidFill>
                <a:latin typeface="Times New Roman"/>
                <a:cs typeface="Times New Roman"/>
              </a:rPr>
              <a:t>. [online] </a:t>
            </a:r>
            <a:r>
              <a:rPr lang="en-GB" sz="1000" err="1">
                <a:solidFill>
                  <a:srgbClr val="201449">
                    <a:alpha val="70000"/>
                  </a:srgbClr>
                </a:solidFill>
                <a:latin typeface="Times New Roman"/>
                <a:cs typeface="Times New Roman"/>
              </a:rPr>
              <a:t>UKHospitality</a:t>
            </a:r>
            <a:r>
              <a:rPr lang="en-GB" sz="1000" dirty="0">
                <a:solidFill>
                  <a:srgbClr val="201449">
                    <a:alpha val="70000"/>
                  </a:srgbClr>
                </a:solidFill>
                <a:latin typeface="Times New Roman"/>
                <a:cs typeface="Times New Roman"/>
              </a:rPr>
              <a:t>. Available at: </a:t>
            </a:r>
            <a:r>
              <a:rPr lang="en-GB" sz="1000" dirty="0">
                <a:solidFill>
                  <a:srgbClr val="201449">
                    <a:alpha val="70000"/>
                  </a:srgbClr>
                </a:solidFill>
                <a:latin typeface="Times New Roman"/>
                <a:cs typeface="Times New Roman"/>
                <a:hlinkClick r:id="rId14"/>
              </a:rPr>
              <a:t>https://www.ukhospitality.org.uk/work/hospitality-workforce-strategy/</a:t>
            </a:r>
            <a:r>
              <a:rPr lang="en-GB" sz="1000" dirty="0">
                <a:solidFill>
                  <a:srgbClr val="201449">
                    <a:alpha val="70000"/>
                  </a:srgbClr>
                </a:solidFill>
                <a:latin typeface="Times New Roman"/>
                <a:cs typeface="Times New Roman"/>
              </a:rPr>
              <a:t> [Accessed 5 Mar. 2025].</a:t>
            </a:r>
            <a:endParaRPr lang="en-GB" sz="1000">
              <a:solidFill>
                <a:srgbClr val="201449">
                  <a:alpha val="70000"/>
                </a:srgbClr>
              </a:solidFill>
            </a:endParaRPr>
          </a:p>
          <a:p>
            <a:r>
              <a:rPr lang="en-GB" sz="1000" dirty="0">
                <a:solidFill>
                  <a:srgbClr val="201449">
                    <a:alpha val="70000"/>
                  </a:srgbClr>
                </a:solidFill>
                <a:latin typeface="Times New Roman"/>
                <a:cs typeface="Times New Roman"/>
              </a:rPr>
              <a:t>Wagamama (n.d.). </a:t>
            </a:r>
            <a:r>
              <a:rPr lang="en-GB" sz="1000" i="1" dirty="0">
                <a:solidFill>
                  <a:srgbClr val="201449">
                    <a:alpha val="70000"/>
                  </a:srgbClr>
                </a:solidFill>
                <a:latin typeface="Times New Roman"/>
                <a:cs typeface="Times New Roman"/>
              </a:rPr>
              <a:t>Wagamama Menu UK Prices [2024 March] </a:t>
            </a:r>
            <a:r>
              <a:rPr lang="en-GB" sz="1000" dirty="0">
                <a:solidFill>
                  <a:srgbClr val="201449">
                    <a:alpha val="70000"/>
                  </a:srgbClr>
                </a:solidFill>
                <a:latin typeface="Times New Roman"/>
                <a:cs typeface="Times New Roman"/>
              </a:rPr>
              <a:t>. [online] Wagamama Menu UK Prices 2024. Available at: </a:t>
            </a:r>
            <a:r>
              <a:rPr lang="en-GB" sz="1000" dirty="0">
                <a:solidFill>
                  <a:srgbClr val="201449">
                    <a:alpha val="70000"/>
                  </a:srgbClr>
                </a:solidFill>
                <a:latin typeface="Times New Roman"/>
                <a:cs typeface="Times New Roman"/>
                <a:hlinkClick r:id="rId15"/>
              </a:rPr>
              <a:t>https://wagamamamenu.co.uk/</a:t>
            </a:r>
            <a:r>
              <a:rPr lang="en-GB" sz="1000" dirty="0">
                <a:solidFill>
                  <a:srgbClr val="201449">
                    <a:alpha val="70000"/>
                  </a:srgbClr>
                </a:solidFill>
                <a:latin typeface="Times New Roman"/>
                <a:cs typeface="Times New Roman"/>
              </a:rPr>
              <a:t> [Accessed 19 Apr. 2025].</a:t>
            </a:r>
            <a:endParaRPr lang="en-GB" sz="1000">
              <a:solidFill>
                <a:srgbClr val="201449">
                  <a:alpha val="70000"/>
                </a:srgbClr>
              </a:solidFill>
            </a:endParaRPr>
          </a:p>
          <a:p>
            <a:endParaRPr lang="en-GB" sz="1000" dirty="0">
              <a:solidFill>
                <a:srgbClr val="201449">
                  <a:alpha val="70000"/>
                </a:srgbClr>
              </a:solidFill>
            </a:endParaRPr>
          </a:p>
        </p:txBody>
      </p:sp>
    </p:spTree>
    <p:extLst>
      <p:ext uri="{BB962C8B-B14F-4D97-AF65-F5344CB8AC3E}">
        <p14:creationId xmlns:p14="http://schemas.microsoft.com/office/powerpoint/2010/main" val="4059330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a:xfrm>
            <a:off x="841248" y="3893769"/>
            <a:ext cx="5992550" cy="2319306"/>
          </a:xfrm>
        </p:spPr>
        <p:txBody>
          <a:bodyPr rtlCol="0"/>
          <a:lstStyle/>
          <a:p>
            <a:pPr rtl="0"/>
            <a:r>
              <a:rPr lang="en-GB"/>
              <a:t>Thank you</a:t>
            </a:r>
          </a:p>
        </p:txBody>
      </p:sp>
      <p:pic>
        <p:nvPicPr>
          <p:cNvPr id="6" name="Picture Placeholder 5" descr="Photo of a bunch of clean artist paintbrushes">
            <a:extLst>
              <a:ext uri="{FF2B5EF4-FFF2-40B4-BE49-F238E27FC236}">
                <a16:creationId xmlns:a16="http://schemas.microsoft.com/office/drawing/2014/main" id="{D7D1C07D-75DD-4A12-9C4C-A9C3E052A3D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93776" y="484632"/>
            <a:ext cx="11210544" cy="3191256"/>
          </a:xfrm>
        </p:spPr>
      </p:pic>
      <p:sp>
        <p:nvSpPr>
          <p:cNvPr id="8" name="Footer Placeholder 7">
            <a:extLst>
              <a:ext uri="{FF2B5EF4-FFF2-40B4-BE49-F238E27FC236}">
                <a16:creationId xmlns:a16="http://schemas.microsoft.com/office/drawing/2014/main" id="{F60FABF8-6F79-4985-A2FB-99DAD9E63042}"/>
              </a:ext>
            </a:extLst>
          </p:cNvPr>
          <p:cNvSpPr>
            <a:spLocks noGrp="1"/>
          </p:cNvSpPr>
          <p:nvPr>
            <p:ph type="ftr" sz="quarter" idx="11"/>
          </p:nvPr>
        </p:nvSpPr>
        <p:spPr>
          <a:xfrm>
            <a:off x="4038600" y="6429375"/>
            <a:ext cx="4114800" cy="365125"/>
          </a:xfrm>
        </p:spPr>
        <p:txBody>
          <a:bodyPr rtlCol="0"/>
          <a:lstStyle/>
          <a:p>
            <a:pPr rtl="0"/>
            <a:r>
              <a:rPr lang="en-GB"/>
              <a:t>SAMPLE FOOTER TEXT</a:t>
            </a:r>
          </a:p>
        </p:txBody>
      </p:sp>
      <p:sp>
        <p:nvSpPr>
          <p:cNvPr id="9" name="Slide Number Placeholder 8">
            <a:extLst>
              <a:ext uri="{FF2B5EF4-FFF2-40B4-BE49-F238E27FC236}">
                <a16:creationId xmlns:a16="http://schemas.microsoft.com/office/drawing/2014/main" id="{88A55AA7-3B73-477B-A886-58F8E99420E9}"/>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rtl="0"/>
              <a:t>14</a:t>
            </a:fld>
            <a:endParaRPr lang="en-GB"/>
          </a:p>
        </p:txBody>
      </p:sp>
    </p:spTree>
    <p:extLst>
      <p:ext uri="{BB962C8B-B14F-4D97-AF65-F5344CB8AC3E}">
        <p14:creationId xmlns:p14="http://schemas.microsoft.com/office/powerpoint/2010/main" val="1510143952"/>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A22E404-1C8D-48DE-80FC-4CA5DFE37C32}">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C4F9A873-407D-42B0-99B8-A577ED76CA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F887BEC-12B5-41C3-87A8-94840B21727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_LuminousVTI</Template>
  <TotalTime>0</TotalTime>
  <Words>539</Words>
  <Application>Microsoft Office PowerPoint</Application>
  <PresentationFormat>Widescreen</PresentationFormat>
  <Paragraphs>116</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LuminousVTI</vt:lpstr>
      <vt:lpstr>Analysis of Macro Environment Impacts on Human Resource Management at Wagamama</vt:lpstr>
      <vt:lpstr>Table of Contents</vt:lpstr>
      <vt:lpstr>Introduction</vt:lpstr>
      <vt:lpstr>SWOT Analysis of Wagamama (HR Focus)</vt:lpstr>
      <vt:lpstr>PESTLE Analysis </vt:lpstr>
      <vt:lpstr> HR Challenges in Hospitality</vt:lpstr>
      <vt:lpstr>AI and Automation in Hospitality</vt:lpstr>
      <vt:lpstr>The Retirement Tide and Workforce</vt:lpstr>
      <vt:lpstr>Leadership at Wagamama</vt:lpstr>
      <vt:lpstr>Industry Comparisons</vt:lpstr>
      <vt:lpstr>Key Recommendations </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393</cp:revision>
  <dcterms:created xsi:type="dcterms:W3CDTF">2025-05-01T03:25:04Z</dcterms:created>
  <dcterms:modified xsi:type="dcterms:W3CDTF">2025-05-05T17:28:26Z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