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5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1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C5EE07-A0C4-4023-89E8-63F9B0113996}" type="doc">
      <dgm:prSet loTypeId="urn:microsoft.com/office/officeart/2005/8/layout/process5" loCatId="process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9D8F66E-B440-477F-ABF0-36422C3DFFF7}">
      <dgm:prSet/>
      <dgm:spPr/>
      <dgm:t>
        <a:bodyPr/>
        <a:lstStyle/>
        <a:p>
          <a:r>
            <a:rPr lang="en-US" dirty="0"/>
            <a:t>24 Holly Way, Merthyr Tydfil — high footfall, free parking </a:t>
          </a:r>
        </a:p>
        <a:p>
          <a:endParaRPr lang="en-US" dirty="0"/>
        </a:p>
      </dgm:t>
    </dgm:pt>
    <dgm:pt modelId="{577C3746-54E6-46E4-9E6B-8F76A8DA3552}" type="parTrans" cxnId="{AF840C4C-6C72-473D-9DE9-C0181F8C0DC2}">
      <dgm:prSet/>
      <dgm:spPr/>
      <dgm:t>
        <a:bodyPr/>
        <a:lstStyle/>
        <a:p>
          <a:endParaRPr lang="en-US"/>
        </a:p>
      </dgm:t>
    </dgm:pt>
    <dgm:pt modelId="{0CE578E2-12EC-453F-9EA6-42ABB60284B6}" type="sibTrans" cxnId="{AF840C4C-6C72-473D-9DE9-C0181F8C0DC2}">
      <dgm:prSet/>
      <dgm:spPr/>
      <dgm:t>
        <a:bodyPr/>
        <a:lstStyle/>
        <a:p>
          <a:endParaRPr lang="en-US"/>
        </a:p>
      </dgm:t>
    </dgm:pt>
    <dgm:pt modelId="{768CA865-DCA2-46C2-AC28-8BE30BFBD231}">
      <dgm:prSet/>
      <dgm:spPr/>
      <dgm:t>
        <a:bodyPr/>
        <a:lstStyle/>
        <a:p>
          <a:r>
            <a:rPr lang="en-US" dirty="0"/>
            <a:t>• Year 1 Team: Manager, Supervisors, Café, Reception, Cleaner</a:t>
          </a:r>
        </a:p>
      </dgm:t>
    </dgm:pt>
    <dgm:pt modelId="{7C8F2800-3DB5-4037-B076-9F070075A866}" type="parTrans" cxnId="{0E2C02E1-6C8E-474B-9F26-7C78291ED3B2}">
      <dgm:prSet/>
      <dgm:spPr/>
      <dgm:t>
        <a:bodyPr/>
        <a:lstStyle/>
        <a:p>
          <a:endParaRPr lang="en-US"/>
        </a:p>
      </dgm:t>
    </dgm:pt>
    <dgm:pt modelId="{A5677F1C-3506-44FB-8EE8-A81D55EFB918}" type="sibTrans" cxnId="{0E2C02E1-6C8E-474B-9F26-7C78291ED3B2}">
      <dgm:prSet/>
      <dgm:spPr/>
      <dgm:t>
        <a:bodyPr/>
        <a:lstStyle/>
        <a:p>
          <a:endParaRPr lang="en-US"/>
        </a:p>
      </dgm:t>
    </dgm:pt>
    <dgm:pt modelId="{EF04146D-0997-418D-9967-32E4AE4D172F}">
      <dgm:prSet/>
      <dgm:spPr/>
      <dgm:t>
        <a:bodyPr/>
        <a:lstStyle/>
        <a:p>
          <a:r>
            <a:rPr lang="en-US" dirty="0"/>
            <a:t>• Hiring locally + university partnerships</a:t>
          </a:r>
        </a:p>
      </dgm:t>
    </dgm:pt>
    <dgm:pt modelId="{40AFAF17-3F47-4B9A-B28A-F5C630E6C5F5}" type="parTrans" cxnId="{8CA3458F-1EFB-451B-874B-70F3657D06EB}">
      <dgm:prSet/>
      <dgm:spPr/>
      <dgm:t>
        <a:bodyPr/>
        <a:lstStyle/>
        <a:p>
          <a:endParaRPr lang="en-US"/>
        </a:p>
      </dgm:t>
    </dgm:pt>
    <dgm:pt modelId="{433934D2-F036-41CC-A80A-959036CE74AC}" type="sibTrans" cxnId="{8CA3458F-1EFB-451B-874B-70F3657D06EB}">
      <dgm:prSet/>
      <dgm:spPr/>
      <dgm:t>
        <a:bodyPr/>
        <a:lstStyle/>
        <a:p>
          <a:endParaRPr lang="en-US"/>
        </a:p>
      </dgm:t>
    </dgm:pt>
    <dgm:pt modelId="{BA3E7468-4EC1-4782-9D57-EB97DC825207}" type="pres">
      <dgm:prSet presAssocID="{31C5EE07-A0C4-4023-89E8-63F9B0113996}" presName="diagram" presStyleCnt="0">
        <dgm:presLayoutVars>
          <dgm:dir/>
          <dgm:resizeHandles val="exact"/>
        </dgm:presLayoutVars>
      </dgm:prSet>
      <dgm:spPr/>
    </dgm:pt>
    <dgm:pt modelId="{6B4B0D60-59E0-40E3-BB54-5C38FD46BB56}" type="pres">
      <dgm:prSet presAssocID="{89D8F66E-B440-477F-ABF0-36422C3DFFF7}" presName="node" presStyleLbl="node1" presStyleIdx="0" presStyleCnt="3">
        <dgm:presLayoutVars>
          <dgm:bulletEnabled val="1"/>
        </dgm:presLayoutVars>
      </dgm:prSet>
      <dgm:spPr/>
    </dgm:pt>
    <dgm:pt modelId="{8ADBDB19-440D-4E5E-B1FD-CEA377255048}" type="pres">
      <dgm:prSet presAssocID="{0CE578E2-12EC-453F-9EA6-42ABB60284B6}" presName="sibTrans" presStyleLbl="sibTrans2D1" presStyleIdx="0" presStyleCnt="2"/>
      <dgm:spPr/>
    </dgm:pt>
    <dgm:pt modelId="{9F385ED6-295E-4CD9-BD67-D984497D94CB}" type="pres">
      <dgm:prSet presAssocID="{0CE578E2-12EC-453F-9EA6-42ABB60284B6}" presName="connectorText" presStyleLbl="sibTrans2D1" presStyleIdx="0" presStyleCnt="2"/>
      <dgm:spPr/>
    </dgm:pt>
    <dgm:pt modelId="{77CFF14F-A837-41CB-B818-89A0411FF292}" type="pres">
      <dgm:prSet presAssocID="{768CA865-DCA2-46C2-AC28-8BE30BFBD231}" presName="node" presStyleLbl="node1" presStyleIdx="1" presStyleCnt="3">
        <dgm:presLayoutVars>
          <dgm:bulletEnabled val="1"/>
        </dgm:presLayoutVars>
      </dgm:prSet>
      <dgm:spPr/>
    </dgm:pt>
    <dgm:pt modelId="{67EEBC8A-6D2F-440B-993C-09B40F91FF03}" type="pres">
      <dgm:prSet presAssocID="{A5677F1C-3506-44FB-8EE8-A81D55EFB918}" presName="sibTrans" presStyleLbl="sibTrans2D1" presStyleIdx="1" presStyleCnt="2"/>
      <dgm:spPr/>
    </dgm:pt>
    <dgm:pt modelId="{25272DF9-730A-47D0-8710-C7DDA9788DA7}" type="pres">
      <dgm:prSet presAssocID="{A5677F1C-3506-44FB-8EE8-A81D55EFB918}" presName="connectorText" presStyleLbl="sibTrans2D1" presStyleIdx="1" presStyleCnt="2"/>
      <dgm:spPr/>
    </dgm:pt>
    <dgm:pt modelId="{0117FCB9-7150-48D8-871F-09388141639C}" type="pres">
      <dgm:prSet presAssocID="{EF04146D-0997-418D-9967-32E4AE4D172F}" presName="node" presStyleLbl="node1" presStyleIdx="2" presStyleCnt="3">
        <dgm:presLayoutVars>
          <dgm:bulletEnabled val="1"/>
        </dgm:presLayoutVars>
      </dgm:prSet>
      <dgm:spPr/>
    </dgm:pt>
  </dgm:ptLst>
  <dgm:cxnLst>
    <dgm:cxn modelId="{13D25C05-25CA-421C-A727-5EAAE4EE8D0B}" type="presOf" srcId="{EF04146D-0997-418D-9967-32E4AE4D172F}" destId="{0117FCB9-7150-48D8-871F-09388141639C}" srcOrd="0" destOrd="0" presId="urn:microsoft.com/office/officeart/2005/8/layout/process5"/>
    <dgm:cxn modelId="{3420E922-544E-4316-9B8D-DADF335A7034}" type="presOf" srcId="{A5677F1C-3506-44FB-8EE8-A81D55EFB918}" destId="{67EEBC8A-6D2F-440B-993C-09B40F91FF03}" srcOrd="0" destOrd="0" presId="urn:microsoft.com/office/officeart/2005/8/layout/process5"/>
    <dgm:cxn modelId="{ED51342E-5991-468F-A17E-8205B5318CCC}" type="presOf" srcId="{A5677F1C-3506-44FB-8EE8-A81D55EFB918}" destId="{25272DF9-730A-47D0-8710-C7DDA9788DA7}" srcOrd="1" destOrd="0" presId="urn:microsoft.com/office/officeart/2005/8/layout/process5"/>
    <dgm:cxn modelId="{AF840C4C-6C72-473D-9DE9-C0181F8C0DC2}" srcId="{31C5EE07-A0C4-4023-89E8-63F9B0113996}" destId="{89D8F66E-B440-477F-ABF0-36422C3DFFF7}" srcOrd="0" destOrd="0" parTransId="{577C3746-54E6-46E4-9E6B-8F76A8DA3552}" sibTransId="{0CE578E2-12EC-453F-9EA6-42ABB60284B6}"/>
    <dgm:cxn modelId="{8CA3458F-1EFB-451B-874B-70F3657D06EB}" srcId="{31C5EE07-A0C4-4023-89E8-63F9B0113996}" destId="{EF04146D-0997-418D-9967-32E4AE4D172F}" srcOrd="2" destOrd="0" parTransId="{40AFAF17-3F47-4B9A-B28A-F5C630E6C5F5}" sibTransId="{433934D2-F036-41CC-A80A-959036CE74AC}"/>
    <dgm:cxn modelId="{26E3BB96-5C66-451C-8B18-CCE75A80BF89}" type="presOf" srcId="{89D8F66E-B440-477F-ABF0-36422C3DFFF7}" destId="{6B4B0D60-59E0-40E3-BB54-5C38FD46BB56}" srcOrd="0" destOrd="0" presId="urn:microsoft.com/office/officeart/2005/8/layout/process5"/>
    <dgm:cxn modelId="{318D2297-3371-4B3B-AA69-D65B89DB9B46}" type="presOf" srcId="{31C5EE07-A0C4-4023-89E8-63F9B0113996}" destId="{BA3E7468-4EC1-4782-9D57-EB97DC825207}" srcOrd="0" destOrd="0" presId="urn:microsoft.com/office/officeart/2005/8/layout/process5"/>
    <dgm:cxn modelId="{DC8BC3A3-5125-49B9-8FD5-C7E3E4670909}" type="presOf" srcId="{0CE578E2-12EC-453F-9EA6-42ABB60284B6}" destId="{8ADBDB19-440D-4E5E-B1FD-CEA377255048}" srcOrd="0" destOrd="0" presId="urn:microsoft.com/office/officeart/2005/8/layout/process5"/>
    <dgm:cxn modelId="{0E2C02E1-6C8E-474B-9F26-7C78291ED3B2}" srcId="{31C5EE07-A0C4-4023-89E8-63F9B0113996}" destId="{768CA865-DCA2-46C2-AC28-8BE30BFBD231}" srcOrd="1" destOrd="0" parTransId="{7C8F2800-3DB5-4037-B076-9F070075A866}" sibTransId="{A5677F1C-3506-44FB-8EE8-A81D55EFB918}"/>
    <dgm:cxn modelId="{E6E20FF2-6D95-4EB0-94FB-876A59D74ECF}" type="presOf" srcId="{768CA865-DCA2-46C2-AC28-8BE30BFBD231}" destId="{77CFF14F-A837-41CB-B818-89A0411FF292}" srcOrd="0" destOrd="0" presId="urn:microsoft.com/office/officeart/2005/8/layout/process5"/>
    <dgm:cxn modelId="{B3EA66F3-8529-4DBF-BE7D-D48F0A5B9571}" type="presOf" srcId="{0CE578E2-12EC-453F-9EA6-42ABB60284B6}" destId="{9F385ED6-295E-4CD9-BD67-D984497D94CB}" srcOrd="1" destOrd="0" presId="urn:microsoft.com/office/officeart/2005/8/layout/process5"/>
    <dgm:cxn modelId="{CEF9E924-AC42-4069-9DE6-A1FC0084DE28}" type="presParOf" srcId="{BA3E7468-4EC1-4782-9D57-EB97DC825207}" destId="{6B4B0D60-59E0-40E3-BB54-5C38FD46BB56}" srcOrd="0" destOrd="0" presId="urn:microsoft.com/office/officeart/2005/8/layout/process5"/>
    <dgm:cxn modelId="{0E66C5D2-6342-4A05-81E0-43A83964FADE}" type="presParOf" srcId="{BA3E7468-4EC1-4782-9D57-EB97DC825207}" destId="{8ADBDB19-440D-4E5E-B1FD-CEA377255048}" srcOrd="1" destOrd="0" presId="urn:microsoft.com/office/officeart/2005/8/layout/process5"/>
    <dgm:cxn modelId="{A22A0886-4FD5-4F2E-9AAB-50F48F0866F7}" type="presParOf" srcId="{8ADBDB19-440D-4E5E-B1FD-CEA377255048}" destId="{9F385ED6-295E-4CD9-BD67-D984497D94CB}" srcOrd="0" destOrd="0" presId="urn:microsoft.com/office/officeart/2005/8/layout/process5"/>
    <dgm:cxn modelId="{CDEC3EEB-EA9B-4C54-BA05-7C05A3BF7CA2}" type="presParOf" srcId="{BA3E7468-4EC1-4782-9D57-EB97DC825207}" destId="{77CFF14F-A837-41CB-B818-89A0411FF292}" srcOrd="2" destOrd="0" presId="urn:microsoft.com/office/officeart/2005/8/layout/process5"/>
    <dgm:cxn modelId="{45A5E000-0E70-43EC-B89F-B0E23C817A3D}" type="presParOf" srcId="{BA3E7468-4EC1-4782-9D57-EB97DC825207}" destId="{67EEBC8A-6D2F-440B-993C-09B40F91FF03}" srcOrd="3" destOrd="0" presId="urn:microsoft.com/office/officeart/2005/8/layout/process5"/>
    <dgm:cxn modelId="{0B427B77-83E2-4EF0-87DD-2C054D915FB5}" type="presParOf" srcId="{67EEBC8A-6D2F-440B-993C-09B40F91FF03}" destId="{25272DF9-730A-47D0-8710-C7DDA9788DA7}" srcOrd="0" destOrd="0" presId="urn:microsoft.com/office/officeart/2005/8/layout/process5"/>
    <dgm:cxn modelId="{27A02FE3-6DF3-4F6C-9FEA-48677EC86AA2}" type="presParOf" srcId="{BA3E7468-4EC1-4782-9D57-EB97DC825207}" destId="{0117FCB9-7150-48D8-871F-09388141639C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4583F2-C0CF-4BC2-AFAB-9A46404172E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0E861F4-2110-4D8E-B2C1-A7225944CAFB}">
      <dgm:prSet/>
      <dgm:spPr/>
      <dgm:t>
        <a:bodyPr/>
        <a:lstStyle/>
        <a:p>
          <a:r>
            <a:rPr lang="en-GB" b="1"/>
            <a:t>Strengths:</a:t>
          </a:r>
          <a:endParaRPr lang="en-US"/>
        </a:p>
      </dgm:t>
    </dgm:pt>
    <dgm:pt modelId="{B6FB0ECD-3493-41D6-992B-FED5600314DD}" type="parTrans" cxnId="{0B5B08DE-FEA9-4EA6-8D0B-DFA747752EBF}">
      <dgm:prSet/>
      <dgm:spPr/>
      <dgm:t>
        <a:bodyPr/>
        <a:lstStyle/>
        <a:p>
          <a:endParaRPr lang="en-US"/>
        </a:p>
      </dgm:t>
    </dgm:pt>
    <dgm:pt modelId="{23226892-3EB6-4F00-B290-A4471595E853}" type="sibTrans" cxnId="{0B5B08DE-FEA9-4EA6-8D0B-DFA747752EBF}">
      <dgm:prSet/>
      <dgm:spPr/>
      <dgm:t>
        <a:bodyPr/>
        <a:lstStyle/>
        <a:p>
          <a:endParaRPr lang="en-US"/>
        </a:p>
      </dgm:t>
    </dgm:pt>
    <dgm:pt modelId="{07D637B4-DD03-4A75-AC76-8381300A7861}">
      <dgm:prSet/>
      <dgm:spPr/>
      <dgm:t>
        <a:bodyPr/>
        <a:lstStyle/>
        <a:p>
          <a:r>
            <a:rPr lang="en-GB"/>
            <a:t>Inclusive indoor space year-round</a:t>
          </a:r>
          <a:endParaRPr lang="en-US"/>
        </a:p>
      </dgm:t>
    </dgm:pt>
    <dgm:pt modelId="{2F6A9F43-BDC9-4401-A62C-210C67520BAA}" type="parTrans" cxnId="{ED07E30B-EAF7-476C-AD1F-66C41E00C703}">
      <dgm:prSet/>
      <dgm:spPr/>
      <dgm:t>
        <a:bodyPr/>
        <a:lstStyle/>
        <a:p>
          <a:endParaRPr lang="en-US"/>
        </a:p>
      </dgm:t>
    </dgm:pt>
    <dgm:pt modelId="{7A8DB084-3593-4E96-8DF4-2CB0B08CA59C}" type="sibTrans" cxnId="{ED07E30B-EAF7-476C-AD1F-66C41E00C703}">
      <dgm:prSet/>
      <dgm:spPr/>
      <dgm:t>
        <a:bodyPr/>
        <a:lstStyle/>
        <a:p>
          <a:endParaRPr lang="en-US"/>
        </a:p>
      </dgm:t>
    </dgm:pt>
    <dgm:pt modelId="{40B9A756-D203-4366-84E3-066BFADAEE3E}">
      <dgm:prSet/>
      <dgm:spPr/>
      <dgm:t>
        <a:bodyPr/>
        <a:lstStyle/>
        <a:p>
          <a:r>
            <a:rPr lang="en-GB"/>
            <a:t>Structured classes and booking flexibility</a:t>
          </a:r>
          <a:endParaRPr lang="en-US"/>
        </a:p>
      </dgm:t>
    </dgm:pt>
    <dgm:pt modelId="{F7D74A4E-9701-4F07-849B-4EC7B28C1B0F}" type="parTrans" cxnId="{E22D1A99-DEDC-46B3-AB62-8253A0B859F7}">
      <dgm:prSet/>
      <dgm:spPr/>
      <dgm:t>
        <a:bodyPr/>
        <a:lstStyle/>
        <a:p>
          <a:endParaRPr lang="en-US"/>
        </a:p>
      </dgm:t>
    </dgm:pt>
    <dgm:pt modelId="{C018F92A-5CA2-4F9A-8DAF-CDC2CCBEE183}" type="sibTrans" cxnId="{E22D1A99-DEDC-46B3-AB62-8253A0B859F7}">
      <dgm:prSet/>
      <dgm:spPr/>
      <dgm:t>
        <a:bodyPr/>
        <a:lstStyle/>
        <a:p>
          <a:endParaRPr lang="en-US"/>
        </a:p>
      </dgm:t>
    </dgm:pt>
    <dgm:pt modelId="{40E646A1-D5B7-47D0-8AD9-5A8570956F61}">
      <dgm:prSet/>
      <dgm:spPr/>
      <dgm:t>
        <a:bodyPr/>
        <a:lstStyle/>
        <a:p>
          <a:r>
            <a:rPr lang="en-GB"/>
            <a:t>Location with optimal footfall and parking</a:t>
          </a:r>
          <a:endParaRPr lang="en-US"/>
        </a:p>
      </dgm:t>
    </dgm:pt>
    <dgm:pt modelId="{DFC27C33-94D9-4758-8930-292BA3C55358}" type="parTrans" cxnId="{CE045F4B-1574-4893-98D0-3F3891EADB36}">
      <dgm:prSet/>
      <dgm:spPr/>
      <dgm:t>
        <a:bodyPr/>
        <a:lstStyle/>
        <a:p>
          <a:endParaRPr lang="en-US"/>
        </a:p>
      </dgm:t>
    </dgm:pt>
    <dgm:pt modelId="{D16BB18C-0202-4FC1-901D-FCB0D93591A1}" type="sibTrans" cxnId="{CE045F4B-1574-4893-98D0-3F3891EADB36}">
      <dgm:prSet/>
      <dgm:spPr/>
      <dgm:t>
        <a:bodyPr/>
        <a:lstStyle/>
        <a:p>
          <a:endParaRPr lang="en-US"/>
        </a:p>
      </dgm:t>
    </dgm:pt>
    <dgm:pt modelId="{8E370EBA-92ED-4953-839D-E1575B2AF002}">
      <dgm:prSet/>
      <dgm:spPr/>
      <dgm:t>
        <a:bodyPr/>
        <a:lstStyle/>
        <a:p>
          <a:r>
            <a:rPr lang="en-GB" b="1"/>
            <a:t>Weaknesses:</a:t>
          </a:r>
          <a:endParaRPr lang="en-US"/>
        </a:p>
      </dgm:t>
    </dgm:pt>
    <dgm:pt modelId="{51001FD1-47CB-4ED1-8935-8639F03AFB3D}" type="parTrans" cxnId="{8CFAD71B-C431-4019-A3FB-4DF3782E6E95}">
      <dgm:prSet/>
      <dgm:spPr/>
      <dgm:t>
        <a:bodyPr/>
        <a:lstStyle/>
        <a:p>
          <a:endParaRPr lang="en-US"/>
        </a:p>
      </dgm:t>
    </dgm:pt>
    <dgm:pt modelId="{3336C3A0-8BD9-4DA6-A3A7-680908B04F4B}" type="sibTrans" cxnId="{8CFAD71B-C431-4019-A3FB-4DF3782E6E95}">
      <dgm:prSet/>
      <dgm:spPr/>
      <dgm:t>
        <a:bodyPr/>
        <a:lstStyle/>
        <a:p>
          <a:endParaRPr lang="en-US"/>
        </a:p>
      </dgm:t>
    </dgm:pt>
    <dgm:pt modelId="{34029827-4426-48FA-ABB1-B2B65DEBE0EA}">
      <dgm:prSet/>
      <dgm:spPr/>
      <dgm:t>
        <a:bodyPr/>
        <a:lstStyle/>
        <a:p>
          <a:r>
            <a:rPr lang="en-GB"/>
            <a:t>High fixed costs and dependency on staffing</a:t>
          </a:r>
          <a:endParaRPr lang="en-US"/>
        </a:p>
      </dgm:t>
    </dgm:pt>
    <dgm:pt modelId="{050ED977-7C39-4192-80C2-91A8E6B36195}" type="parTrans" cxnId="{1669C11A-3232-432E-B5C1-41F32B954230}">
      <dgm:prSet/>
      <dgm:spPr/>
      <dgm:t>
        <a:bodyPr/>
        <a:lstStyle/>
        <a:p>
          <a:endParaRPr lang="en-US"/>
        </a:p>
      </dgm:t>
    </dgm:pt>
    <dgm:pt modelId="{48EB6CDC-65D8-424B-8607-5006675F211D}" type="sibTrans" cxnId="{1669C11A-3232-432E-B5C1-41F32B954230}">
      <dgm:prSet/>
      <dgm:spPr/>
      <dgm:t>
        <a:bodyPr/>
        <a:lstStyle/>
        <a:p>
          <a:endParaRPr lang="en-US"/>
        </a:p>
      </dgm:t>
    </dgm:pt>
    <dgm:pt modelId="{064593B4-422E-4E9C-85D6-2ABB7EDB8116}">
      <dgm:prSet/>
      <dgm:spPr/>
      <dgm:t>
        <a:bodyPr/>
        <a:lstStyle/>
        <a:p>
          <a:r>
            <a:rPr lang="en-GB"/>
            <a:t>Initial brand awareness low</a:t>
          </a:r>
          <a:endParaRPr lang="en-US"/>
        </a:p>
      </dgm:t>
    </dgm:pt>
    <dgm:pt modelId="{FEA0585F-3D90-40F4-98A2-B288DA0710D6}" type="parTrans" cxnId="{4D099907-CC23-41BD-80E2-51D65C216FAB}">
      <dgm:prSet/>
      <dgm:spPr/>
      <dgm:t>
        <a:bodyPr/>
        <a:lstStyle/>
        <a:p>
          <a:endParaRPr lang="en-US"/>
        </a:p>
      </dgm:t>
    </dgm:pt>
    <dgm:pt modelId="{ECAF2D40-390A-462B-826A-88F43F4C335F}" type="sibTrans" cxnId="{4D099907-CC23-41BD-80E2-51D65C216FAB}">
      <dgm:prSet/>
      <dgm:spPr/>
      <dgm:t>
        <a:bodyPr/>
        <a:lstStyle/>
        <a:p>
          <a:endParaRPr lang="en-US"/>
        </a:p>
      </dgm:t>
    </dgm:pt>
    <dgm:pt modelId="{1F7BD026-42F6-42F2-9B6F-84FD9A9BC279}">
      <dgm:prSet/>
      <dgm:spPr/>
      <dgm:t>
        <a:bodyPr/>
        <a:lstStyle/>
        <a:p>
          <a:r>
            <a:rPr lang="en-GB"/>
            <a:t>Seasonal attendance variation</a:t>
          </a:r>
          <a:endParaRPr lang="en-US"/>
        </a:p>
      </dgm:t>
    </dgm:pt>
    <dgm:pt modelId="{9E9B1EE3-5119-40D4-BEC2-12B1F64B1204}" type="parTrans" cxnId="{00B7ABAC-4DFD-4548-A56E-1E0C7EA12C84}">
      <dgm:prSet/>
      <dgm:spPr/>
      <dgm:t>
        <a:bodyPr/>
        <a:lstStyle/>
        <a:p>
          <a:endParaRPr lang="en-US"/>
        </a:p>
      </dgm:t>
    </dgm:pt>
    <dgm:pt modelId="{71C93C99-FD8A-419C-8681-B22549211793}" type="sibTrans" cxnId="{00B7ABAC-4DFD-4548-A56E-1E0C7EA12C84}">
      <dgm:prSet/>
      <dgm:spPr/>
      <dgm:t>
        <a:bodyPr/>
        <a:lstStyle/>
        <a:p>
          <a:endParaRPr lang="en-US"/>
        </a:p>
      </dgm:t>
    </dgm:pt>
    <dgm:pt modelId="{F8A6A996-5BCE-4363-AEF9-AFD1D1204A1A}">
      <dgm:prSet/>
      <dgm:spPr/>
      <dgm:t>
        <a:bodyPr/>
        <a:lstStyle/>
        <a:p>
          <a:r>
            <a:rPr lang="en-GB" b="1"/>
            <a:t>Opportunities:</a:t>
          </a:r>
          <a:endParaRPr lang="en-US"/>
        </a:p>
      </dgm:t>
    </dgm:pt>
    <dgm:pt modelId="{2D0A799F-8C44-473B-9D25-E0F90B66EDCE}" type="parTrans" cxnId="{01FDAF49-FFCC-4A67-BA7A-CF7C56CEABF7}">
      <dgm:prSet/>
      <dgm:spPr/>
      <dgm:t>
        <a:bodyPr/>
        <a:lstStyle/>
        <a:p>
          <a:endParaRPr lang="en-US"/>
        </a:p>
      </dgm:t>
    </dgm:pt>
    <dgm:pt modelId="{42B928DA-C13F-420D-8DE4-4C538DA58DF9}" type="sibTrans" cxnId="{01FDAF49-FFCC-4A67-BA7A-CF7C56CEABF7}">
      <dgm:prSet/>
      <dgm:spPr/>
      <dgm:t>
        <a:bodyPr/>
        <a:lstStyle/>
        <a:p>
          <a:endParaRPr lang="en-US"/>
        </a:p>
      </dgm:t>
    </dgm:pt>
    <dgm:pt modelId="{6C1469BF-49B0-4E47-A1E3-11486AF442A5}">
      <dgm:prSet/>
      <dgm:spPr/>
      <dgm:t>
        <a:bodyPr/>
        <a:lstStyle/>
        <a:p>
          <a:r>
            <a:rPr lang="en-GB"/>
            <a:t>Expand into school holiday programs</a:t>
          </a:r>
          <a:endParaRPr lang="en-US"/>
        </a:p>
      </dgm:t>
    </dgm:pt>
    <dgm:pt modelId="{A873C967-5E91-4888-937A-67C95B26253C}" type="parTrans" cxnId="{862A01CB-826F-4386-89D9-DE2E06E15A08}">
      <dgm:prSet/>
      <dgm:spPr/>
      <dgm:t>
        <a:bodyPr/>
        <a:lstStyle/>
        <a:p>
          <a:endParaRPr lang="en-US"/>
        </a:p>
      </dgm:t>
    </dgm:pt>
    <dgm:pt modelId="{FAF62AC2-D376-498B-8A72-9E073FB632C3}" type="sibTrans" cxnId="{862A01CB-826F-4386-89D9-DE2E06E15A08}">
      <dgm:prSet/>
      <dgm:spPr/>
      <dgm:t>
        <a:bodyPr/>
        <a:lstStyle/>
        <a:p>
          <a:endParaRPr lang="en-US"/>
        </a:p>
      </dgm:t>
    </dgm:pt>
    <dgm:pt modelId="{BF8045D8-FCA7-481F-BF6F-B121A037C7AB}">
      <dgm:prSet/>
      <dgm:spPr/>
      <dgm:t>
        <a:bodyPr/>
        <a:lstStyle/>
        <a:p>
          <a:r>
            <a:rPr lang="en-GB"/>
            <a:t>Partnerships with local community groups</a:t>
          </a:r>
          <a:endParaRPr lang="en-US"/>
        </a:p>
      </dgm:t>
    </dgm:pt>
    <dgm:pt modelId="{3643054C-0AA9-46A9-ACFC-292362D51428}" type="parTrans" cxnId="{016FB407-DDA4-4C78-AB17-4336C4D63068}">
      <dgm:prSet/>
      <dgm:spPr/>
      <dgm:t>
        <a:bodyPr/>
        <a:lstStyle/>
        <a:p>
          <a:endParaRPr lang="en-US"/>
        </a:p>
      </dgm:t>
    </dgm:pt>
    <dgm:pt modelId="{32782DAE-E6F0-41CE-91ED-529B167D3D83}" type="sibTrans" cxnId="{016FB407-DDA4-4C78-AB17-4336C4D63068}">
      <dgm:prSet/>
      <dgm:spPr/>
      <dgm:t>
        <a:bodyPr/>
        <a:lstStyle/>
        <a:p>
          <a:endParaRPr lang="en-US"/>
        </a:p>
      </dgm:t>
    </dgm:pt>
    <dgm:pt modelId="{DEBCD620-A2A6-405D-9EB4-A03F466A783E}">
      <dgm:prSet/>
      <dgm:spPr/>
      <dgm:t>
        <a:bodyPr/>
        <a:lstStyle/>
        <a:p>
          <a:r>
            <a:rPr lang="en-GB"/>
            <a:t>Additional revenue from café and retail</a:t>
          </a:r>
          <a:endParaRPr lang="en-US"/>
        </a:p>
      </dgm:t>
    </dgm:pt>
    <dgm:pt modelId="{6735C360-0476-4A1E-87CA-48AE0349AE3C}" type="parTrans" cxnId="{7685CDF9-B43B-4622-BB5D-73ACD42088EB}">
      <dgm:prSet/>
      <dgm:spPr/>
      <dgm:t>
        <a:bodyPr/>
        <a:lstStyle/>
        <a:p>
          <a:endParaRPr lang="en-US"/>
        </a:p>
      </dgm:t>
    </dgm:pt>
    <dgm:pt modelId="{60C8E598-A438-4DD3-816D-5F43FD00F0F8}" type="sibTrans" cxnId="{7685CDF9-B43B-4622-BB5D-73ACD42088EB}">
      <dgm:prSet/>
      <dgm:spPr/>
      <dgm:t>
        <a:bodyPr/>
        <a:lstStyle/>
        <a:p>
          <a:endParaRPr lang="en-US"/>
        </a:p>
      </dgm:t>
    </dgm:pt>
    <dgm:pt modelId="{9E9E79C9-4FE2-41CB-AD98-F51E178DD8F1}">
      <dgm:prSet/>
      <dgm:spPr/>
      <dgm:t>
        <a:bodyPr/>
        <a:lstStyle/>
        <a:p>
          <a:r>
            <a:rPr lang="en-GB" b="1"/>
            <a:t>Threats:</a:t>
          </a:r>
          <a:endParaRPr lang="en-US"/>
        </a:p>
      </dgm:t>
    </dgm:pt>
    <dgm:pt modelId="{20D53FD0-20AA-43BF-ABF1-F9656046B36A}" type="parTrans" cxnId="{8CFEAB08-9B21-4641-99FA-ADB7FF0CC20B}">
      <dgm:prSet/>
      <dgm:spPr/>
      <dgm:t>
        <a:bodyPr/>
        <a:lstStyle/>
        <a:p>
          <a:endParaRPr lang="en-US"/>
        </a:p>
      </dgm:t>
    </dgm:pt>
    <dgm:pt modelId="{E639F45B-D5C7-4322-A37C-B52BB349A01F}" type="sibTrans" cxnId="{8CFEAB08-9B21-4641-99FA-ADB7FF0CC20B}">
      <dgm:prSet/>
      <dgm:spPr/>
      <dgm:t>
        <a:bodyPr/>
        <a:lstStyle/>
        <a:p>
          <a:endParaRPr lang="en-US"/>
        </a:p>
      </dgm:t>
    </dgm:pt>
    <dgm:pt modelId="{367D5359-F842-4ECF-81F9-D0B09B07D60D}">
      <dgm:prSet/>
      <dgm:spPr/>
      <dgm:t>
        <a:bodyPr/>
        <a:lstStyle/>
        <a:p>
          <a:r>
            <a:rPr lang="en-GB"/>
            <a:t>Competition from other entertainment venues</a:t>
          </a:r>
          <a:endParaRPr lang="en-US"/>
        </a:p>
      </dgm:t>
    </dgm:pt>
    <dgm:pt modelId="{8E22FC3B-DC7F-4C78-B371-828A270ED3D0}" type="parTrans" cxnId="{5768F43C-A2CC-479A-8901-1B315E8138C0}">
      <dgm:prSet/>
      <dgm:spPr/>
      <dgm:t>
        <a:bodyPr/>
        <a:lstStyle/>
        <a:p>
          <a:endParaRPr lang="en-US"/>
        </a:p>
      </dgm:t>
    </dgm:pt>
    <dgm:pt modelId="{9A2EC9A4-5147-47F0-A347-5F2DD6A5502C}" type="sibTrans" cxnId="{5768F43C-A2CC-479A-8901-1B315E8138C0}">
      <dgm:prSet/>
      <dgm:spPr/>
      <dgm:t>
        <a:bodyPr/>
        <a:lstStyle/>
        <a:p>
          <a:endParaRPr lang="en-US"/>
        </a:p>
      </dgm:t>
    </dgm:pt>
    <dgm:pt modelId="{04EFC149-DD90-4C0C-9AD3-B786F27189BF}">
      <dgm:prSet/>
      <dgm:spPr/>
      <dgm:t>
        <a:bodyPr/>
        <a:lstStyle/>
        <a:p>
          <a:r>
            <a:rPr lang="en-GB"/>
            <a:t>Economic downturn affecting discretionary spending</a:t>
          </a:r>
          <a:endParaRPr lang="en-US"/>
        </a:p>
      </dgm:t>
    </dgm:pt>
    <dgm:pt modelId="{69C4EF87-7B3D-4C41-B491-0889FF7E7124}" type="parTrans" cxnId="{98634A11-5AFE-4B9C-BA70-FD5472B1705C}">
      <dgm:prSet/>
      <dgm:spPr/>
      <dgm:t>
        <a:bodyPr/>
        <a:lstStyle/>
        <a:p>
          <a:endParaRPr lang="en-US"/>
        </a:p>
      </dgm:t>
    </dgm:pt>
    <dgm:pt modelId="{9F313A01-FB40-4D1B-A4CA-B12735ECA1A4}" type="sibTrans" cxnId="{98634A11-5AFE-4B9C-BA70-FD5472B1705C}">
      <dgm:prSet/>
      <dgm:spPr/>
      <dgm:t>
        <a:bodyPr/>
        <a:lstStyle/>
        <a:p>
          <a:endParaRPr lang="en-US"/>
        </a:p>
      </dgm:t>
    </dgm:pt>
    <dgm:pt modelId="{6E4B7DCB-422B-4419-BEC8-4D09F859EC34}">
      <dgm:prSet/>
      <dgm:spPr/>
      <dgm:t>
        <a:bodyPr/>
        <a:lstStyle/>
        <a:p>
          <a:r>
            <a:rPr lang="en-GB"/>
            <a:t>Health and safety incidents</a:t>
          </a:r>
          <a:endParaRPr lang="en-US"/>
        </a:p>
      </dgm:t>
    </dgm:pt>
    <dgm:pt modelId="{138CB357-4549-41BC-91C5-21045EB1B430}" type="parTrans" cxnId="{AB4D1D73-EEC2-4B3B-B314-9EDB2153302A}">
      <dgm:prSet/>
      <dgm:spPr/>
      <dgm:t>
        <a:bodyPr/>
        <a:lstStyle/>
        <a:p>
          <a:endParaRPr lang="en-US"/>
        </a:p>
      </dgm:t>
    </dgm:pt>
    <dgm:pt modelId="{C9E95C18-9063-4CDF-86F9-7C6CA830FEB8}" type="sibTrans" cxnId="{AB4D1D73-EEC2-4B3B-B314-9EDB2153302A}">
      <dgm:prSet/>
      <dgm:spPr/>
      <dgm:t>
        <a:bodyPr/>
        <a:lstStyle/>
        <a:p>
          <a:endParaRPr lang="en-US"/>
        </a:p>
      </dgm:t>
    </dgm:pt>
    <dgm:pt modelId="{E9A1AE37-7C2A-42ED-8D98-4E437DE54694}" type="pres">
      <dgm:prSet presAssocID="{EF4583F2-C0CF-4BC2-AFAB-9A46404172E9}" presName="diagram" presStyleCnt="0">
        <dgm:presLayoutVars>
          <dgm:dir/>
          <dgm:resizeHandles val="exact"/>
        </dgm:presLayoutVars>
      </dgm:prSet>
      <dgm:spPr/>
    </dgm:pt>
    <dgm:pt modelId="{A9533A4B-FE63-406E-B728-1A5A01CC8636}" type="pres">
      <dgm:prSet presAssocID="{20E861F4-2110-4D8E-B2C1-A7225944CAFB}" presName="node" presStyleLbl="node1" presStyleIdx="0" presStyleCnt="16">
        <dgm:presLayoutVars>
          <dgm:bulletEnabled val="1"/>
        </dgm:presLayoutVars>
      </dgm:prSet>
      <dgm:spPr/>
    </dgm:pt>
    <dgm:pt modelId="{60BD9893-F07B-4928-BC9F-6407211AE36F}" type="pres">
      <dgm:prSet presAssocID="{23226892-3EB6-4F00-B290-A4471595E853}" presName="sibTrans" presStyleCnt="0"/>
      <dgm:spPr/>
    </dgm:pt>
    <dgm:pt modelId="{0C51163D-19D0-47B7-BE48-7022490F7AC5}" type="pres">
      <dgm:prSet presAssocID="{07D637B4-DD03-4A75-AC76-8381300A7861}" presName="node" presStyleLbl="node1" presStyleIdx="1" presStyleCnt="16">
        <dgm:presLayoutVars>
          <dgm:bulletEnabled val="1"/>
        </dgm:presLayoutVars>
      </dgm:prSet>
      <dgm:spPr/>
    </dgm:pt>
    <dgm:pt modelId="{F24DEE58-4078-43C7-BCE2-519F66E19D26}" type="pres">
      <dgm:prSet presAssocID="{7A8DB084-3593-4E96-8DF4-2CB0B08CA59C}" presName="sibTrans" presStyleCnt="0"/>
      <dgm:spPr/>
    </dgm:pt>
    <dgm:pt modelId="{1EF26CEF-A5F5-4D01-AD31-24A68BB35309}" type="pres">
      <dgm:prSet presAssocID="{40B9A756-D203-4366-84E3-066BFADAEE3E}" presName="node" presStyleLbl="node1" presStyleIdx="2" presStyleCnt="16">
        <dgm:presLayoutVars>
          <dgm:bulletEnabled val="1"/>
        </dgm:presLayoutVars>
      </dgm:prSet>
      <dgm:spPr/>
    </dgm:pt>
    <dgm:pt modelId="{ADE201BB-2098-415D-9895-0A361E183FE7}" type="pres">
      <dgm:prSet presAssocID="{C018F92A-5CA2-4F9A-8DAF-CDC2CCBEE183}" presName="sibTrans" presStyleCnt="0"/>
      <dgm:spPr/>
    </dgm:pt>
    <dgm:pt modelId="{6C1E0431-BCFD-4F51-8D5D-EA2BE0B5996B}" type="pres">
      <dgm:prSet presAssocID="{40E646A1-D5B7-47D0-8AD9-5A8570956F61}" presName="node" presStyleLbl="node1" presStyleIdx="3" presStyleCnt="16">
        <dgm:presLayoutVars>
          <dgm:bulletEnabled val="1"/>
        </dgm:presLayoutVars>
      </dgm:prSet>
      <dgm:spPr/>
    </dgm:pt>
    <dgm:pt modelId="{656E9AE9-8C9B-4042-98B2-673279285913}" type="pres">
      <dgm:prSet presAssocID="{D16BB18C-0202-4FC1-901D-FCB0D93591A1}" presName="sibTrans" presStyleCnt="0"/>
      <dgm:spPr/>
    </dgm:pt>
    <dgm:pt modelId="{90DAA1EB-219F-4625-9B1A-0EA13747A269}" type="pres">
      <dgm:prSet presAssocID="{8E370EBA-92ED-4953-839D-E1575B2AF002}" presName="node" presStyleLbl="node1" presStyleIdx="4" presStyleCnt="16">
        <dgm:presLayoutVars>
          <dgm:bulletEnabled val="1"/>
        </dgm:presLayoutVars>
      </dgm:prSet>
      <dgm:spPr/>
    </dgm:pt>
    <dgm:pt modelId="{C5C045AF-612F-4DB4-958C-EEA0B8FB556A}" type="pres">
      <dgm:prSet presAssocID="{3336C3A0-8BD9-4DA6-A3A7-680908B04F4B}" presName="sibTrans" presStyleCnt="0"/>
      <dgm:spPr/>
    </dgm:pt>
    <dgm:pt modelId="{A208737B-4CD1-4F34-BD87-1371E9A53D49}" type="pres">
      <dgm:prSet presAssocID="{34029827-4426-48FA-ABB1-B2B65DEBE0EA}" presName="node" presStyleLbl="node1" presStyleIdx="5" presStyleCnt="16">
        <dgm:presLayoutVars>
          <dgm:bulletEnabled val="1"/>
        </dgm:presLayoutVars>
      </dgm:prSet>
      <dgm:spPr/>
    </dgm:pt>
    <dgm:pt modelId="{AF2EC5C0-96B3-4990-BC0A-B811AF4222CD}" type="pres">
      <dgm:prSet presAssocID="{48EB6CDC-65D8-424B-8607-5006675F211D}" presName="sibTrans" presStyleCnt="0"/>
      <dgm:spPr/>
    </dgm:pt>
    <dgm:pt modelId="{579507CD-5468-47CE-9624-B2B245AB659D}" type="pres">
      <dgm:prSet presAssocID="{064593B4-422E-4E9C-85D6-2ABB7EDB8116}" presName="node" presStyleLbl="node1" presStyleIdx="6" presStyleCnt="16">
        <dgm:presLayoutVars>
          <dgm:bulletEnabled val="1"/>
        </dgm:presLayoutVars>
      </dgm:prSet>
      <dgm:spPr/>
    </dgm:pt>
    <dgm:pt modelId="{A2BB81AA-7BD8-469A-818E-77BDB11F2C10}" type="pres">
      <dgm:prSet presAssocID="{ECAF2D40-390A-462B-826A-88F43F4C335F}" presName="sibTrans" presStyleCnt="0"/>
      <dgm:spPr/>
    </dgm:pt>
    <dgm:pt modelId="{55CCFEBC-9B78-4991-A680-874891309058}" type="pres">
      <dgm:prSet presAssocID="{1F7BD026-42F6-42F2-9B6F-84FD9A9BC279}" presName="node" presStyleLbl="node1" presStyleIdx="7" presStyleCnt="16">
        <dgm:presLayoutVars>
          <dgm:bulletEnabled val="1"/>
        </dgm:presLayoutVars>
      </dgm:prSet>
      <dgm:spPr/>
    </dgm:pt>
    <dgm:pt modelId="{E2E24B0A-4097-447F-B3A8-0B8C5F028583}" type="pres">
      <dgm:prSet presAssocID="{71C93C99-FD8A-419C-8681-B22549211793}" presName="sibTrans" presStyleCnt="0"/>
      <dgm:spPr/>
    </dgm:pt>
    <dgm:pt modelId="{ADD5962C-2508-4DF1-8928-DCC307343FDA}" type="pres">
      <dgm:prSet presAssocID="{F8A6A996-5BCE-4363-AEF9-AFD1D1204A1A}" presName="node" presStyleLbl="node1" presStyleIdx="8" presStyleCnt="16">
        <dgm:presLayoutVars>
          <dgm:bulletEnabled val="1"/>
        </dgm:presLayoutVars>
      </dgm:prSet>
      <dgm:spPr/>
    </dgm:pt>
    <dgm:pt modelId="{36C42828-4EFE-4A8D-86C4-096601B1304E}" type="pres">
      <dgm:prSet presAssocID="{42B928DA-C13F-420D-8DE4-4C538DA58DF9}" presName="sibTrans" presStyleCnt="0"/>
      <dgm:spPr/>
    </dgm:pt>
    <dgm:pt modelId="{7BA7D398-2E4C-48DA-B7C1-699E6E9B08E7}" type="pres">
      <dgm:prSet presAssocID="{6C1469BF-49B0-4E47-A1E3-11486AF442A5}" presName="node" presStyleLbl="node1" presStyleIdx="9" presStyleCnt="16">
        <dgm:presLayoutVars>
          <dgm:bulletEnabled val="1"/>
        </dgm:presLayoutVars>
      </dgm:prSet>
      <dgm:spPr/>
    </dgm:pt>
    <dgm:pt modelId="{8C13A7AE-F400-486C-B334-D02B87E3035B}" type="pres">
      <dgm:prSet presAssocID="{FAF62AC2-D376-498B-8A72-9E073FB632C3}" presName="sibTrans" presStyleCnt="0"/>
      <dgm:spPr/>
    </dgm:pt>
    <dgm:pt modelId="{DE36144B-452D-432C-9EFF-62CB3D01B25A}" type="pres">
      <dgm:prSet presAssocID="{BF8045D8-FCA7-481F-BF6F-B121A037C7AB}" presName="node" presStyleLbl="node1" presStyleIdx="10" presStyleCnt="16">
        <dgm:presLayoutVars>
          <dgm:bulletEnabled val="1"/>
        </dgm:presLayoutVars>
      </dgm:prSet>
      <dgm:spPr/>
    </dgm:pt>
    <dgm:pt modelId="{79844BA3-45DA-4D76-8531-09E6F1F9E566}" type="pres">
      <dgm:prSet presAssocID="{32782DAE-E6F0-41CE-91ED-529B167D3D83}" presName="sibTrans" presStyleCnt="0"/>
      <dgm:spPr/>
    </dgm:pt>
    <dgm:pt modelId="{561A2F14-76FD-4ABD-8ACA-B08085984AD0}" type="pres">
      <dgm:prSet presAssocID="{DEBCD620-A2A6-405D-9EB4-A03F466A783E}" presName="node" presStyleLbl="node1" presStyleIdx="11" presStyleCnt="16">
        <dgm:presLayoutVars>
          <dgm:bulletEnabled val="1"/>
        </dgm:presLayoutVars>
      </dgm:prSet>
      <dgm:spPr/>
    </dgm:pt>
    <dgm:pt modelId="{A16A792C-A71F-4A80-9651-5D3DCE73637F}" type="pres">
      <dgm:prSet presAssocID="{60C8E598-A438-4DD3-816D-5F43FD00F0F8}" presName="sibTrans" presStyleCnt="0"/>
      <dgm:spPr/>
    </dgm:pt>
    <dgm:pt modelId="{C3808105-FB96-4C10-9804-D51386065607}" type="pres">
      <dgm:prSet presAssocID="{9E9E79C9-4FE2-41CB-AD98-F51E178DD8F1}" presName="node" presStyleLbl="node1" presStyleIdx="12" presStyleCnt="16">
        <dgm:presLayoutVars>
          <dgm:bulletEnabled val="1"/>
        </dgm:presLayoutVars>
      </dgm:prSet>
      <dgm:spPr/>
    </dgm:pt>
    <dgm:pt modelId="{C788C705-2F07-4650-A0D5-9F92DD48B536}" type="pres">
      <dgm:prSet presAssocID="{E639F45B-D5C7-4322-A37C-B52BB349A01F}" presName="sibTrans" presStyleCnt="0"/>
      <dgm:spPr/>
    </dgm:pt>
    <dgm:pt modelId="{55500295-0B5E-45C2-9DB1-04C7F96B8247}" type="pres">
      <dgm:prSet presAssocID="{367D5359-F842-4ECF-81F9-D0B09B07D60D}" presName="node" presStyleLbl="node1" presStyleIdx="13" presStyleCnt="16">
        <dgm:presLayoutVars>
          <dgm:bulletEnabled val="1"/>
        </dgm:presLayoutVars>
      </dgm:prSet>
      <dgm:spPr/>
    </dgm:pt>
    <dgm:pt modelId="{DF1A6B06-3A6F-445E-8532-CB2EE0E64CD6}" type="pres">
      <dgm:prSet presAssocID="{9A2EC9A4-5147-47F0-A347-5F2DD6A5502C}" presName="sibTrans" presStyleCnt="0"/>
      <dgm:spPr/>
    </dgm:pt>
    <dgm:pt modelId="{CDD2F8B2-F9F4-47BB-99C9-0E90FF45A969}" type="pres">
      <dgm:prSet presAssocID="{04EFC149-DD90-4C0C-9AD3-B786F27189BF}" presName="node" presStyleLbl="node1" presStyleIdx="14" presStyleCnt="16">
        <dgm:presLayoutVars>
          <dgm:bulletEnabled val="1"/>
        </dgm:presLayoutVars>
      </dgm:prSet>
      <dgm:spPr/>
    </dgm:pt>
    <dgm:pt modelId="{8A5C6BAF-77F0-4E86-91BF-C0E0EA917507}" type="pres">
      <dgm:prSet presAssocID="{9F313A01-FB40-4D1B-A4CA-B12735ECA1A4}" presName="sibTrans" presStyleCnt="0"/>
      <dgm:spPr/>
    </dgm:pt>
    <dgm:pt modelId="{53D2A763-1453-4F71-8B62-520362C22A18}" type="pres">
      <dgm:prSet presAssocID="{6E4B7DCB-422B-4419-BEC8-4D09F859EC34}" presName="node" presStyleLbl="node1" presStyleIdx="15" presStyleCnt="16">
        <dgm:presLayoutVars>
          <dgm:bulletEnabled val="1"/>
        </dgm:presLayoutVars>
      </dgm:prSet>
      <dgm:spPr/>
    </dgm:pt>
  </dgm:ptLst>
  <dgm:cxnLst>
    <dgm:cxn modelId="{4D099907-CC23-41BD-80E2-51D65C216FAB}" srcId="{EF4583F2-C0CF-4BC2-AFAB-9A46404172E9}" destId="{064593B4-422E-4E9C-85D6-2ABB7EDB8116}" srcOrd="6" destOrd="0" parTransId="{FEA0585F-3D90-40F4-98A2-B288DA0710D6}" sibTransId="{ECAF2D40-390A-462B-826A-88F43F4C335F}"/>
    <dgm:cxn modelId="{016FB407-DDA4-4C78-AB17-4336C4D63068}" srcId="{EF4583F2-C0CF-4BC2-AFAB-9A46404172E9}" destId="{BF8045D8-FCA7-481F-BF6F-B121A037C7AB}" srcOrd="10" destOrd="0" parTransId="{3643054C-0AA9-46A9-ACFC-292362D51428}" sibTransId="{32782DAE-E6F0-41CE-91ED-529B167D3D83}"/>
    <dgm:cxn modelId="{8CFEAB08-9B21-4641-99FA-ADB7FF0CC20B}" srcId="{EF4583F2-C0CF-4BC2-AFAB-9A46404172E9}" destId="{9E9E79C9-4FE2-41CB-AD98-F51E178DD8F1}" srcOrd="12" destOrd="0" parTransId="{20D53FD0-20AA-43BF-ABF1-F9656046B36A}" sibTransId="{E639F45B-D5C7-4322-A37C-B52BB349A01F}"/>
    <dgm:cxn modelId="{ED07E30B-EAF7-476C-AD1F-66C41E00C703}" srcId="{EF4583F2-C0CF-4BC2-AFAB-9A46404172E9}" destId="{07D637B4-DD03-4A75-AC76-8381300A7861}" srcOrd="1" destOrd="0" parTransId="{2F6A9F43-BDC9-4401-A62C-210C67520BAA}" sibTransId="{7A8DB084-3593-4E96-8DF4-2CB0B08CA59C}"/>
    <dgm:cxn modelId="{98634A11-5AFE-4B9C-BA70-FD5472B1705C}" srcId="{EF4583F2-C0CF-4BC2-AFAB-9A46404172E9}" destId="{04EFC149-DD90-4C0C-9AD3-B786F27189BF}" srcOrd="14" destOrd="0" parTransId="{69C4EF87-7B3D-4C41-B491-0889FF7E7124}" sibTransId="{9F313A01-FB40-4D1B-A4CA-B12735ECA1A4}"/>
    <dgm:cxn modelId="{F63DBE11-2297-49B6-BACD-B88178299C15}" type="presOf" srcId="{20E861F4-2110-4D8E-B2C1-A7225944CAFB}" destId="{A9533A4B-FE63-406E-B728-1A5A01CC8636}" srcOrd="0" destOrd="0" presId="urn:microsoft.com/office/officeart/2005/8/layout/default"/>
    <dgm:cxn modelId="{8B955817-4ADE-4F78-879D-F05BC5CEDC59}" type="presOf" srcId="{BF8045D8-FCA7-481F-BF6F-B121A037C7AB}" destId="{DE36144B-452D-432C-9EFF-62CB3D01B25A}" srcOrd="0" destOrd="0" presId="urn:microsoft.com/office/officeart/2005/8/layout/default"/>
    <dgm:cxn modelId="{1669C11A-3232-432E-B5C1-41F32B954230}" srcId="{EF4583F2-C0CF-4BC2-AFAB-9A46404172E9}" destId="{34029827-4426-48FA-ABB1-B2B65DEBE0EA}" srcOrd="5" destOrd="0" parTransId="{050ED977-7C39-4192-80C2-91A8E6B36195}" sibTransId="{48EB6CDC-65D8-424B-8607-5006675F211D}"/>
    <dgm:cxn modelId="{8CFAD71B-C431-4019-A3FB-4DF3782E6E95}" srcId="{EF4583F2-C0CF-4BC2-AFAB-9A46404172E9}" destId="{8E370EBA-92ED-4953-839D-E1575B2AF002}" srcOrd="4" destOrd="0" parTransId="{51001FD1-47CB-4ED1-8935-8639F03AFB3D}" sibTransId="{3336C3A0-8BD9-4DA6-A3A7-680908B04F4B}"/>
    <dgm:cxn modelId="{619B9324-6273-46DA-AFB6-25F712A51477}" type="presOf" srcId="{367D5359-F842-4ECF-81F9-D0B09B07D60D}" destId="{55500295-0B5E-45C2-9DB1-04C7F96B8247}" srcOrd="0" destOrd="0" presId="urn:microsoft.com/office/officeart/2005/8/layout/default"/>
    <dgm:cxn modelId="{957C6F34-9A42-4B90-B496-9523F19FED1D}" type="presOf" srcId="{1F7BD026-42F6-42F2-9B6F-84FD9A9BC279}" destId="{55CCFEBC-9B78-4991-A680-874891309058}" srcOrd="0" destOrd="0" presId="urn:microsoft.com/office/officeart/2005/8/layout/default"/>
    <dgm:cxn modelId="{5768F43C-A2CC-479A-8901-1B315E8138C0}" srcId="{EF4583F2-C0CF-4BC2-AFAB-9A46404172E9}" destId="{367D5359-F842-4ECF-81F9-D0B09B07D60D}" srcOrd="13" destOrd="0" parTransId="{8E22FC3B-DC7F-4C78-B371-828A270ED3D0}" sibTransId="{9A2EC9A4-5147-47F0-A347-5F2DD6A5502C}"/>
    <dgm:cxn modelId="{01FDAF49-FFCC-4A67-BA7A-CF7C56CEABF7}" srcId="{EF4583F2-C0CF-4BC2-AFAB-9A46404172E9}" destId="{F8A6A996-5BCE-4363-AEF9-AFD1D1204A1A}" srcOrd="8" destOrd="0" parTransId="{2D0A799F-8C44-473B-9D25-E0F90B66EDCE}" sibTransId="{42B928DA-C13F-420D-8DE4-4C538DA58DF9}"/>
    <dgm:cxn modelId="{CE045F4B-1574-4893-98D0-3F3891EADB36}" srcId="{EF4583F2-C0CF-4BC2-AFAB-9A46404172E9}" destId="{40E646A1-D5B7-47D0-8AD9-5A8570956F61}" srcOrd="3" destOrd="0" parTransId="{DFC27C33-94D9-4758-8930-292BA3C55358}" sibTransId="{D16BB18C-0202-4FC1-901D-FCB0D93591A1}"/>
    <dgm:cxn modelId="{F4EA674B-53C0-4EB9-8E47-DF0611D493EC}" type="presOf" srcId="{064593B4-422E-4E9C-85D6-2ABB7EDB8116}" destId="{579507CD-5468-47CE-9624-B2B245AB659D}" srcOrd="0" destOrd="0" presId="urn:microsoft.com/office/officeart/2005/8/layout/default"/>
    <dgm:cxn modelId="{E78C0252-8ADE-413E-AF1C-489C87DEB54B}" type="presOf" srcId="{6E4B7DCB-422B-4419-BEC8-4D09F859EC34}" destId="{53D2A763-1453-4F71-8B62-520362C22A18}" srcOrd="0" destOrd="0" presId="urn:microsoft.com/office/officeart/2005/8/layout/default"/>
    <dgm:cxn modelId="{AB4D1D73-EEC2-4B3B-B314-9EDB2153302A}" srcId="{EF4583F2-C0CF-4BC2-AFAB-9A46404172E9}" destId="{6E4B7DCB-422B-4419-BEC8-4D09F859EC34}" srcOrd="15" destOrd="0" parTransId="{138CB357-4549-41BC-91C5-21045EB1B430}" sibTransId="{C9E95C18-9063-4CDF-86F9-7C6CA830FEB8}"/>
    <dgm:cxn modelId="{F79FA373-DB95-404D-8B3A-3EFA978B8E2F}" type="presOf" srcId="{9E9E79C9-4FE2-41CB-AD98-F51E178DD8F1}" destId="{C3808105-FB96-4C10-9804-D51386065607}" srcOrd="0" destOrd="0" presId="urn:microsoft.com/office/officeart/2005/8/layout/default"/>
    <dgm:cxn modelId="{48B9FE5A-F191-49D0-8F48-2E3885625DBF}" type="presOf" srcId="{07D637B4-DD03-4A75-AC76-8381300A7861}" destId="{0C51163D-19D0-47B7-BE48-7022490F7AC5}" srcOrd="0" destOrd="0" presId="urn:microsoft.com/office/officeart/2005/8/layout/default"/>
    <dgm:cxn modelId="{E22D1A99-DEDC-46B3-AB62-8253A0B859F7}" srcId="{EF4583F2-C0CF-4BC2-AFAB-9A46404172E9}" destId="{40B9A756-D203-4366-84E3-066BFADAEE3E}" srcOrd="2" destOrd="0" parTransId="{F7D74A4E-9701-4F07-849B-4EC7B28C1B0F}" sibTransId="{C018F92A-5CA2-4F9A-8DAF-CDC2CCBEE183}"/>
    <dgm:cxn modelId="{00B7ABAC-4DFD-4548-A56E-1E0C7EA12C84}" srcId="{EF4583F2-C0CF-4BC2-AFAB-9A46404172E9}" destId="{1F7BD026-42F6-42F2-9B6F-84FD9A9BC279}" srcOrd="7" destOrd="0" parTransId="{9E9B1EE3-5119-40D4-BEC2-12B1F64B1204}" sibTransId="{71C93C99-FD8A-419C-8681-B22549211793}"/>
    <dgm:cxn modelId="{02579BC2-D054-493A-8FC9-EC0199A8B342}" type="presOf" srcId="{34029827-4426-48FA-ABB1-B2B65DEBE0EA}" destId="{A208737B-4CD1-4F34-BD87-1371E9A53D49}" srcOrd="0" destOrd="0" presId="urn:microsoft.com/office/officeart/2005/8/layout/default"/>
    <dgm:cxn modelId="{0B2F86C4-2161-4F61-B645-268C8EF6EF46}" type="presOf" srcId="{DEBCD620-A2A6-405D-9EB4-A03F466A783E}" destId="{561A2F14-76FD-4ABD-8ACA-B08085984AD0}" srcOrd="0" destOrd="0" presId="urn:microsoft.com/office/officeart/2005/8/layout/default"/>
    <dgm:cxn modelId="{B5039AC6-70EA-4FC2-A867-C29E3069767F}" type="presOf" srcId="{40B9A756-D203-4366-84E3-066BFADAEE3E}" destId="{1EF26CEF-A5F5-4D01-AD31-24A68BB35309}" srcOrd="0" destOrd="0" presId="urn:microsoft.com/office/officeart/2005/8/layout/default"/>
    <dgm:cxn modelId="{862A01CB-826F-4386-89D9-DE2E06E15A08}" srcId="{EF4583F2-C0CF-4BC2-AFAB-9A46404172E9}" destId="{6C1469BF-49B0-4E47-A1E3-11486AF442A5}" srcOrd="9" destOrd="0" parTransId="{A873C967-5E91-4888-937A-67C95B26253C}" sibTransId="{FAF62AC2-D376-498B-8A72-9E073FB632C3}"/>
    <dgm:cxn modelId="{842CC2D2-87F7-4BFC-8461-E0A8442E52A5}" type="presOf" srcId="{40E646A1-D5B7-47D0-8AD9-5A8570956F61}" destId="{6C1E0431-BCFD-4F51-8D5D-EA2BE0B5996B}" srcOrd="0" destOrd="0" presId="urn:microsoft.com/office/officeart/2005/8/layout/default"/>
    <dgm:cxn modelId="{5C6072D3-8E55-472E-B64E-4F37BD57C46C}" type="presOf" srcId="{8E370EBA-92ED-4953-839D-E1575B2AF002}" destId="{90DAA1EB-219F-4625-9B1A-0EA13747A269}" srcOrd="0" destOrd="0" presId="urn:microsoft.com/office/officeart/2005/8/layout/default"/>
    <dgm:cxn modelId="{927C04D9-0615-4A5B-8E95-F93EFEC862EF}" type="presOf" srcId="{F8A6A996-5BCE-4363-AEF9-AFD1D1204A1A}" destId="{ADD5962C-2508-4DF1-8928-DCC307343FDA}" srcOrd="0" destOrd="0" presId="urn:microsoft.com/office/officeart/2005/8/layout/default"/>
    <dgm:cxn modelId="{0B5B08DE-FEA9-4EA6-8D0B-DFA747752EBF}" srcId="{EF4583F2-C0CF-4BC2-AFAB-9A46404172E9}" destId="{20E861F4-2110-4D8E-B2C1-A7225944CAFB}" srcOrd="0" destOrd="0" parTransId="{B6FB0ECD-3493-41D6-992B-FED5600314DD}" sibTransId="{23226892-3EB6-4F00-B290-A4471595E853}"/>
    <dgm:cxn modelId="{CC1A5FE2-B550-4316-A93D-160EA1388687}" type="presOf" srcId="{04EFC149-DD90-4C0C-9AD3-B786F27189BF}" destId="{CDD2F8B2-F9F4-47BB-99C9-0E90FF45A969}" srcOrd="0" destOrd="0" presId="urn:microsoft.com/office/officeart/2005/8/layout/default"/>
    <dgm:cxn modelId="{327CF9E4-F339-4A20-9B18-950C1DF70967}" type="presOf" srcId="{EF4583F2-C0CF-4BC2-AFAB-9A46404172E9}" destId="{E9A1AE37-7C2A-42ED-8D98-4E437DE54694}" srcOrd="0" destOrd="0" presId="urn:microsoft.com/office/officeart/2005/8/layout/default"/>
    <dgm:cxn modelId="{7685CDF9-B43B-4622-BB5D-73ACD42088EB}" srcId="{EF4583F2-C0CF-4BC2-AFAB-9A46404172E9}" destId="{DEBCD620-A2A6-405D-9EB4-A03F466A783E}" srcOrd="11" destOrd="0" parTransId="{6735C360-0476-4A1E-87CA-48AE0349AE3C}" sibTransId="{60C8E598-A438-4DD3-816D-5F43FD00F0F8}"/>
    <dgm:cxn modelId="{FA73F5FF-0710-4890-AEEE-687FE7D5483A}" type="presOf" srcId="{6C1469BF-49B0-4E47-A1E3-11486AF442A5}" destId="{7BA7D398-2E4C-48DA-B7C1-699E6E9B08E7}" srcOrd="0" destOrd="0" presId="urn:microsoft.com/office/officeart/2005/8/layout/default"/>
    <dgm:cxn modelId="{7894D2DB-69D1-4366-B993-0FFA9A15E4B7}" type="presParOf" srcId="{E9A1AE37-7C2A-42ED-8D98-4E437DE54694}" destId="{A9533A4B-FE63-406E-B728-1A5A01CC8636}" srcOrd="0" destOrd="0" presId="urn:microsoft.com/office/officeart/2005/8/layout/default"/>
    <dgm:cxn modelId="{4740A9B5-2138-48A5-B1C5-81282B556E2C}" type="presParOf" srcId="{E9A1AE37-7C2A-42ED-8D98-4E437DE54694}" destId="{60BD9893-F07B-4928-BC9F-6407211AE36F}" srcOrd="1" destOrd="0" presId="urn:microsoft.com/office/officeart/2005/8/layout/default"/>
    <dgm:cxn modelId="{B1E4C872-C48E-4CA8-8618-AED48F4FF3F0}" type="presParOf" srcId="{E9A1AE37-7C2A-42ED-8D98-4E437DE54694}" destId="{0C51163D-19D0-47B7-BE48-7022490F7AC5}" srcOrd="2" destOrd="0" presId="urn:microsoft.com/office/officeart/2005/8/layout/default"/>
    <dgm:cxn modelId="{C712AC50-E1D6-4745-8452-765241AD7186}" type="presParOf" srcId="{E9A1AE37-7C2A-42ED-8D98-4E437DE54694}" destId="{F24DEE58-4078-43C7-BCE2-519F66E19D26}" srcOrd="3" destOrd="0" presId="urn:microsoft.com/office/officeart/2005/8/layout/default"/>
    <dgm:cxn modelId="{7240304E-8AA6-4F0A-B04B-6D47DA520B3F}" type="presParOf" srcId="{E9A1AE37-7C2A-42ED-8D98-4E437DE54694}" destId="{1EF26CEF-A5F5-4D01-AD31-24A68BB35309}" srcOrd="4" destOrd="0" presId="urn:microsoft.com/office/officeart/2005/8/layout/default"/>
    <dgm:cxn modelId="{6DF12F96-EC03-4731-BB35-B6C9EE81074E}" type="presParOf" srcId="{E9A1AE37-7C2A-42ED-8D98-4E437DE54694}" destId="{ADE201BB-2098-415D-9895-0A361E183FE7}" srcOrd="5" destOrd="0" presId="urn:microsoft.com/office/officeart/2005/8/layout/default"/>
    <dgm:cxn modelId="{2CCFC413-D8B0-4575-A41E-3FEC6BD38CD4}" type="presParOf" srcId="{E9A1AE37-7C2A-42ED-8D98-4E437DE54694}" destId="{6C1E0431-BCFD-4F51-8D5D-EA2BE0B5996B}" srcOrd="6" destOrd="0" presId="urn:microsoft.com/office/officeart/2005/8/layout/default"/>
    <dgm:cxn modelId="{964E1853-79AD-4DC3-8743-A4AC44747A70}" type="presParOf" srcId="{E9A1AE37-7C2A-42ED-8D98-4E437DE54694}" destId="{656E9AE9-8C9B-4042-98B2-673279285913}" srcOrd="7" destOrd="0" presId="urn:microsoft.com/office/officeart/2005/8/layout/default"/>
    <dgm:cxn modelId="{3E666C79-3E39-43CC-8837-1C583E3DFFE8}" type="presParOf" srcId="{E9A1AE37-7C2A-42ED-8D98-4E437DE54694}" destId="{90DAA1EB-219F-4625-9B1A-0EA13747A269}" srcOrd="8" destOrd="0" presId="urn:microsoft.com/office/officeart/2005/8/layout/default"/>
    <dgm:cxn modelId="{B1278B8D-7200-4826-935D-D0AFFEEE2A76}" type="presParOf" srcId="{E9A1AE37-7C2A-42ED-8D98-4E437DE54694}" destId="{C5C045AF-612F-4DB4-958C-EEA0B8FB556A}" srcOrd="9" destOrd="0" presId="urn:microsoft.com/office/officeart/2005/8/layout/default"/>
    <dgm:cxn modelId="{975CB24E-CC7B-43CC-A0A3-0C7DFDA8A0FD}" type="presParOf" srcId="{E9A1AE37-7C2A-42ED-8D98-4E437DE54694}" destId="{A208737B-4CD1-4F34-BD87-1371E9A53D49}" srcOrd="10" destOrd="0" presId="urn:microsoft.com/office/officeart/2005/8/layout/default"/>
    <dgm:cxn modelId="{45D0B5B4-5325-4512-BEC4-F1EE5AAD0C8A}" type="presParOf" srcId="{E9A1AE37-7C2A-42ED-8D98-4E437DE54694}" destId="{AF2EC5C0-96B3-4990-BC0A-B811AF4222CD}" srcOrd="11" destOrd="0" presId="urn:microsoft.com/office/officeart/2005/8/layout/default"/>
    <dgm:cxn modelId="{72673785-84A8-4804-AB9A-BC4D875EC176}" type="presParOf" srcId="{E9A1AE37-7C2A-42ED-8D98-4E437DE54694}" destId="{579507CD-5468-47CE-9624-B2B245AB659D}" srcOrd="12" destOrd="0" presId="urn:microsoft.com/office/officeart/2005/8/layout/default"/>
    <dgm:cxn modelId="{999001E0-97C5-4A2A-A079-44AD0E00D332}" type="presParOf" srcId="{E9A1AE37-7C2A-42ED-8D98-4E437DE54694}" destId="{A2BB81AA-7BD8-469A-818E-77BDB11F2C10}" srcOrd="13" destOrd="0" presId="urn:microsoft.com/office/officeart/2005/8/layout/default"/>
    <dgm:cxn modelId="{2951B189-3706-4C67-94CA-679D51BFB202}" type="presParOf" srcId="{E9A1AE37-7C2A-42ED-8D98-4E437DE54694}" destId="{55CCFEBC-9B78-4991-A680-874891309058}" srcOrd="14" destOrd="0" presId="urn:microsoft.com/office/officeart/2005/8/layout/default"/>
    <dgm:cxn modelId="{672EC3CC-5BBF-4087-92C9-81F8CAFE270F}" type="presParOf" srcId="{E9A1AE37-7C2A-42ED-8D98-4E437DE54694}" destId="{E2E24B0A-4097-447F-B3A8-0B8C5F028583}" srcOrd="15" destOrd="0" presId="urn:microsoft.com/office/officeart/2005/8/layout/default"/>
    <dgm:cxn modelId="{7D248D04-20F9-4923-A5E9-5227FFD76421}" type="presParOf" srcId="{E9A1AE37-7C2A-42ED-8D98-4E437DE54694}" destId="{ADD5962C-2508-4DF1-8928-DCC307343FDA}" srcOrd="16" destOrd="0" presId="urn:microsoft.com/office/officeart/2005/8/layout/default"/>
    <dgm:cxn modelId="{FCFDBEA0-AC76-43DF-AD47-7424E20CB4AB}" type="presParOf" srcId="{E9A1AE37-7C2A-42ED-8D98-4E437DE54694}" destId="{36C42828-4EFE-4A8D-86C4-096601B1304E}" srcOrd="17" destOrd="0" presId="urn:microsoft.com/office/officeart/2005/8/layout/default"/>
    <dgm:cxn modelId="{F254C047-422A-4155-902A-F703EE04019C}" type="presParOf" srcId="{E9A1AE37-7C2A-42ED-8D98-4E437DE54694}" destId="{7BA7D398-2E4C-48DA-B7C1-699E6E9B08E7}" srcOrd="18" destOrd="0" presId="urn:microsoft.com/office/officeart/2005/8/layout/default"/>
    <dgm:cxn modelId="{89C582B5-4A14-407D-A15E-2BFC7EE002B0}" type="presParOf" srcId="{E9A1AE37-7C2A-42ED-8D98-4E437DE54694}" destId="{8C13A7AE-F400-486C-B334-D02B87E3035B}" srcOrd="19" destOrd="0" presId="urn:microsoft.com/office/officeart/2005/8/layout/default"/>
    <dgm:cxn modelId="{0683ADED-FE99-4954-959E-5EA90137F108}" type="presParOf" srcId="{E9A1AE37-7C2A-42ED-8D98-4E437DE54694}" destId="{DE36144B-452D-432C-9EFF-62CB3D01B25A}" srcOrd="20" destOrd="0" presId="urn:microsoft.com/office/officeart/2005/8/layout/default"/>
    <dgm:cxn modelId="{AF44B794-F179-493A-8592-AAE22B8C795A}" type="presParOf" srcId="{E9A1AE37-7C2A-42ED-8D98-4E437DE54694}" destId="{79844BA3-45DA-4D76-8531-09E6F1F9E566}" srcOrd="21" destOrd="0" presId="urn:microsoft.com/office/officeart/2005/8/layout/default"/>
    <dgm:cxn modelId="{AB8E6095-14EB-4455-A355-330A1DABC114}" type="presParOf" srcId="{E9A1AE37-7C2A-42ED-8D98-4E437DE54694}" destId="{561A2F14-76FD-4ABD-8ACA-B08085984AD0}" srcOrd="22" destOrd="0" presId="urn:microsoft.com/office/officeart/2005/8/layout/default"/>
    <dgm:cxn modelId="{AB5B226F-BA29-4F1E-A72F-FD2BD293D99D}" type="presParOf" srcId="{E9A1AE37-7C2A-42ED-8D98-4E437DE54694}" destId="{A16A792C-A71F-4A80-9651-5D3DCE73637F}" srcOrd="23" destOrd="0" presId="urn:microsoft.com/office/officeart/2005/8/layout/default"/>
    <dgm:cxn modelId="{526C4FF5-C28B-4FA3-83BF-DC9074A18C65}" type="presParOf" srcId="{E9A1AE37-7C2A-42ED-8D98-4E437DE54694}" destId="{C3808105-FB96-4C10-9804-D51386065607}" srcOrd="24" destOrd="0" presId="urn:microsoft.com/office/officeart/2005/8/layout/default"/>
    <dgm:cxn modelId="{FCB8738F-6C70-4E5D-9C41-31585D940BCD}" type="presParOf" srcId="{E9A1AE37-7C2A-42ED-8D98-4E437DE54694}" destId="{C788C705-2F07-4650-A0D5-9F92DD48B536}" srcOrd="25" destOrd="0" presId="urn:microsoft.com/office/officeart/2005/8/layout/default"/>
    <dgm:cxn modelId="{EEF1ACEA-2CCD-4D62-8EA8-EF93D01C5706}" type="presParOf" srcId="{E9A1AE37-7C2A-42ED-8D98-4E437DE54694}" destId="{55500295-0B5E-45C2-9DB1-04C7F96B8247}" srcOrd="26" destOrd="0" presId="urn:microsoft.com/office/officeart/2005/8/layout/default"/>
    <dgm:cxn modelId="{1A44B9D4-6A34-49DA-8C11-AF569416AFDB}" type="presParOf" srcId="{E9A1AE37-7C2A-42ED-8D98-4E437DE54694}" destId="{DF1A6B06-3A6F-445E-8532-CB2EE0E64CD6}" srcOrd="27" destOrd="0" presId="urn:microsoft.com/office/officeart/2005/8/layout/default"/>
    <dgm:cxn modelId="{93E182C2-A454-4C9C-A270-4BCA5A18DD29}" type="presParOf" srcId="{E9A1AE37-7C2A-42ED-8D98-4E437DE54694}" destId="{CDD2F8B2-F9F4-47BB-99C9-0E90FF45A969}" srcOrd="28" destOrd="0" presId="urn:microsoft.com/office/officeart/2005/8/layout/default"/>
    <dgm:cxn modelId="{C3359BE6-D267-4F0D-9C86-563AE037B885}" type="presParOf" srcId="{E9A1AE37-7C2A-42ED-8D98-4E437DE54694}" destId="{8A5C6BAF-77F0-4E86-91BF-C0E0EA917507}" srcOrd="29" destOrd="0" presId="urn:microsoft.com/office/officeart/2005/8/layout/default"/>
    <dgm:cxn modelId="{58C70E20-2B0A-41B3-90A7-EF404C0F1783}" type="presParOf" srcId="{E9A1AE37-7C2A-42ED-8D98-4E437DE54694}" destId="{53D2A763-1453-4F71-8B62-520362C22A18}" srcOrd="3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D1D732-5964-4E1C-9168-128462E2723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4CBA5DB-7351-470B-AC3C-5C2DACEDF55E}">
      <dgm:prSet/>
      <dgm:spPr/>
      <dgm:t>
        <a:bodyPr/>
        <a:lstStyle/>
        <a:p>
          <a:r>
            <a:rPr lang="en-US"/>
            <a:t>Fit-out &amp; soft play: £25,000</a:t>
          </a:r>
        </a:p>
      </dgm:t>
    </dgm:pt>
    <dgm:pt modelId="{5DBD5161-BEEF-4946-8A0E-F6DA582D7992}" type="parTrans" cxnId="{3D3C40C8-A3F1-48B3-8364-ED8BECA7AA45}">
      <dgm:prSet/>
      <dgm:spPr/>
      <dgm:t>
        <a:bodyPr/>
        <a:lstStyle/>
        <a:p>
          <a:endParaRPr lang="en-US"/>
        </a:p>
      </dgm:t>
    </dgm:pt>
    <dgm:pt modelId="{DE431E4E-9A2A-48CE-BF60-064AE1209252}" type="sibTrans" cxnId="{3D3C40C8-A3F1-48B3-8364-ED8BECA7AA45}">
      <dgm:prSet/>
      <dgm:spPr/>
      <dgm:t>
        <a:bodyPr/>
        <a:lstStyle/>
        <a:p>
          <a:endParaRPr lang="en-US"/>
        </a:p>
      </dgm:t>
    </dgm:pt>
    <dgm:pt modelId="{593E2664-9CCB-4BCE-B64C-E9B6D15615D4}">
      <dgm:prSet/>
      <dgm:spPr/>
      <dgm:t>
        <a:bodyPr/>
        <a:lstStyle/>
        <a:p>
          <a:r>
            <a:rPr lang="en-US"/>
            <a:t>Marketing &amp; Ads: £7,000</a:t>
          </a:r>
        </a:p>
      </dgm:t>
    </dgm:pt>
    <dgm:pt modelId="{1A02DCBF-A6C5-4243-B6E7-22380235EDDC}" type="parTrans" cxnId="{94757D72-91F4-49C1-93F0-8C0C5AFC056D}">
      <dgm:prSet/>
      <dgm:spPr/>
      <dgm:t>
        <a:bodyPr/>
        <a:lstStyle/>
        <a:p>
          <a:endParaRPr lang="en-US"/>
        </a:p>
      </dgm:t>
    </dgm:pt>
    <dgm:pt modelId="{197B08D5-A797-42DA-87C4-477F262B631F}" type="sibTrans" cxnId="{94757D72-91F4-49C1-93F0-8C0C5AFC056D}">
      <dgm:prSet/>
      <dgm:spPr/>
      <dgm:t>
        <a:bodyPr/>
        <a:lstStyle/>
        <a:p>
          <a:endParaRPr lang="en-US"/>
        </a:p>
      </dgm:t>
    </dgm:pt>
    <dgm:pt modelId="{AF46609A-94F3-4846-87C9-25A90CF748DA}">
      <dgm:prSet/>
      <dgm:spPr/>
      <dgm:t>
        <a:bodyPr/>
        <a:lstStyle/>
        <a:p>
          <a:r>
            <a:rPr lang="en-US"/>
            <a:t>Salaries (3 months): £10,000</a:t>
          </a:r>
        </a:p>
      </dgm:t>
    </dgm:pt>
    <dgm:pt modelId="{7DB9D35D-DAEC-4321-9BA3-3200E26DF4BB}" type="parTrans" cxnId="{F1C52A67-E10B-4F1C-87EE-94923B6E031A}">
      <dgm:prSet/>
      <dgm:spPr/>
      <dgm:t>
        <a:bodyPr/>
        <a:lstStyle/>
        <a:p>
          <a:endParaRPr lang="en-US"/>
        </a:p>
      </dgm:t>
    </dgm:pt>
    <dgm:pt modelId="{E2327860-5A9E-44F6-BD17-9973C5D273D0}" type="sibTrans" cxnId="{F1C52A67-E10B-4F1C-87EE-94923B6E031A}">
      <dgm:prSet/>
      <dgm:spPr/>
      <dgm:t>
        <a:bodyPr/>
        <a:lstStyle/>
        <a:p>
          <a:endParaRPr lang="en-US"/>
        </a:p>
      </dgm:t>
    </dgm:pt>
    <dgm:pt modelId="{F933AD88-22E6-4DEA-BD8C-4693D334650A}">
      <dgm:prSet/>
      <dgm:spPr/>
      <dgm:t>
        <a:bodyPr/>
        <a:lstStyle/>
        <a:p>
          <a:r>
            <a:rPr lang="en-US"/>
            <a:t>Café equipment: £5,000</a:t>
          </a:r>
        </a:p>
      </dgm:t>
    </dgm:pt>
    <dgm:pt modelId="{A3C5CB01-EDFA-44DB-BE78-8EFA8F3DEA5E}" type="parTrans" cxnId="{F5F7B34F-4424-4BFE-BF3B-0F5715ABDB47}">
      <dgm:prSet/>
      <dgm:spPr/>
      <dgm:t>
        <a:bodyPr/>
        <a:lstStyle/>
        <a:p>
          <a:endParaRPr lang="en-US"/>
        </a:p>
      </dgm:t>
    </dgm:pt>
    <dgm:pt modelId="{2F649764-DE6F-43A1-91DA-FA30B59F5BDA}" type="sibTrans" cxnId="{F5F7B34F-4424-4BFE-BF3B-0F5715ABDB47}">
      <dgm:prSet/>
      <dgm:spPr/>
      <dgm:t>
        <a:bodyPr/>
        <a:lstStyle/>
        <a:p>
          <a:endParaRPr lang="en-US"/>
        </a:p>
      </dgm:t>
    </dgm:pt>
    <dgm:pt modelId="{61A0CF75-45B1-42AE-8A14-4BF30565CE2F}">
      <dgm:prSet/>
      <dgm:spPr/>
      <dgm:t>
        <a:bodyPr/>
        <a:lstStyle/>
        <a:p>
          <a:r>
            <a:rPr lang="en-US"/>
            <a:t>Contingency: £3,000</a:t>
          </a:r>
        </a:p>
      </dgm:t>
    </dgm:pt>
    <dgm:pt modelId="{3630AD90-ABC6-4B82-B5B6-54420E0203B5}" type="parTrans" cxnId="{4B340566-D62E-4078-A8CA-7F87B2231D9B}">
      <dgm:prSet/>
      <dgm:spPr/>
      <dgm:t>
        <a:bodyPr/>
        <a:lstStyle/>
        <a:p>
          <a:endParaRPr lang="en-US"/>
        </a:p>
      </dgm:t>
    </dgm:pt>
    <dgm:pt modelId="{417E053F-7005-4C00-9CDB-EE2F36ED76FF}" type="sibTrans" cxnId="{4B340566-D62E-4078-A8CA-7F87B2231D9B}">
      <dgm:prSet/>
      <dgm:spPr/>
      <dgm:t>
        <a:bodyPr/>
        <a:lstStyle/>
        <a:p>
          <a:endParaRPr lang="en-US"/>
        </a:p>
      </dgm:t>
    </dgm:pt>
    <dgm:pt modelId="{1F4C7330-23F7-4399-993F-24FF78DF99EE}">
      <dgm:prSet/>
      <dgm:spPr/>
      <dgm:t>
        <a:bodyPr/>
        <a:lstStyle/>
        <a:p>
          <a:r>
            <a:rPr lang="en-US"/>
            <a:t>Your investment enables a safe launch, strong marketing push, and confident operation.</a:t>
          </a:r>
        </a:p>
      </dgm:t>
    </dgm:pt>
    <dgm:pt modelId="{821A7BB6-6B3A-461B-8BDA-5F4A70B4CDC3}" type="parTrans" cxnId="{989EBD79-2950-4F98-AAF2-3F0EC180A39D}">
      <dgm:prSet/>
      <dgm:spPr/>
      <dgm:t>
        <a:bodyPr/>
        <a:lstStyle/>
        <a:p>
          <a:endParaRPr lang="en-US"/>
        </a:p>
      </dgm:t>
    </dgm:pt>
    <dgm:pt modelId="{8A8A8D36-48DA-4E39-8FEF-B96284A48A4D}" type="sibTrans" cxnId="{989EBD79-2950-4F98-AAF2-3F0EC180A39D}">
      <dgm:prSet/>
      <dgm:spPr/>
      <dgm:t>
        <a:bodyPr/>
        <a:lstStyle/>
        <a:p>
          <a:endParaRPr lang="en-US"/>
        </a:p>
      </dgm:t>
    </dgm:pt>
    <dgm:pt modelId="{682F74CD-FE56-4133-86D1-C5FD5CFB234B}" type="pres">
      <dgm:prSet presAssocID="{5FD1D732-5964-4E1C-9168-128462E27234}" presName="root" presStyleCnt="0">
        <dgm:presLayoutVars>
          <dgm:dir/>
          <dgm:resizeHandles val="exact"/>
        </dgm:presLayoutVars>
      </dgm:prSet>
      <dgm:spPr/>
    </dgm:pt>
    <dgm:pt modelId="{C9393015-1565-49C5-8199-124C3A6397B4}" type="pres">
      <dgm:prSet presAssocID="{A4CBA5DB-7351-470B-AC3C-5C2DACEDF55E}" presName="compNode" presStyleCnt="0"/>
      <dgm:spPr/>
    </dgm:pt>
    <dgm:pt modelId="{BBDAC906-0660-4D91-B4BC-D6D8FADE437F}" type="pres">
      <dgm:prSet presAssocID="{A4CBA5DB-7351-470B-AC3C-5C2DACEDF55E}" presName="bgRect" presStyleLbl="bgShp" presStyleIdx="0" presStyleCnt="6"/>
      <dgm:spPr/>
    </dgm:pt>
    <dgm:pt modelId="{D98C06C4-E16E-4DBB-ACF1-6053ABB892FC}" type="pres">
      <dgm:prSet presAssocID="{A4CBA5DB-7351-470B-AC3C-5C2DACEDF55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nnis"/>
        </a:ext>
      </dgm:extLst>
    </dgm:pt>
    <dgm:pt modelId="{00DB30D3-1F05-40A8-ADEB-49A20D8B6279}" type="pres">
      <dgm:prSet presAssocID="{A4CBA5DB-7351-470B-AC3C-5C2DACEDF55E}" presName="spaceRect" presStyleCnt="0"/>
      <dgm:spPr/>
    </dgm:pt>
    <dgm:pt modelId="{DD3944D5-7F7D-4A1D-9075-FDAD3D798E3F}" type="pres">
      <dgm:prSet presAssocID="{A4CBA5DB-7351-470B-AC3C-5C2DACEDF55E}" presName="parTx" presStyleLbl="revTx" presStyleIdx="0" presStyleCnt="6">
        <dgm:presLayoutVars>
          <dgm:chMax val="0"/>
          <dgm:chPref val="0"/>
        </dgm:presLayoutVars>
      </dgm:prSet>
      <dgm:spPr/>
    </dgm:pt>
    <dgm:pt modelId="{B4B584AF-37B3-4F3D-87B2-DCBAA62B8843}" type="pres">
      <dgm:prSet presAssocID="{DE431E4E-9A2A-48CE-BF60-064AE1209252}" presName="sibTrans" presStyleCnt="0"/>
      <dgm:spPr/>
    </dgm:pt>
    <dgm:pt modelId="{9D1BBAE2-4ADB-497D-89F2-02E6EC410DDD}" type="pres">
      <dgm:prSet presAssocID="{593E2664-9CCB-4BCE-B64C-E9B6D15615D4}" presName="compNode" presStyleCnt="0"/>
      <dgm:spPr/>
    </dgm:pt>
    <dgm:pt modelId="{4F71FF1C-76CD-4684-ACBB-105E08DBBB4B}" type="pres">
      <dgm:prSet presAssocID="{593E2664-9CCB-4BCE-B64C-E9B6D15615D4}" presName="bgRect" presStyleLbl="bgShp" presStyleIdx="1" presStyleCnt="6"/>
      <dgm:spPr/>
    </dgm:pt>
    <dgm:pt modelId="{18C846D0-FD9A-4920-BFEF-AFAC7AA1AE5E}" type="pres">
      <dgm:prSet presAssocID="{593E2664-9CCB-4BCE-B64C-E9B6D15615D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9B7524B5-4BCF-46DB-8665-5CEEDC5395D0}" type="pres">
      <dgm:prSet presAssocID="{593E2664-9CCB-4BCE-B64C-E9B6D15615D4}" presName="spaceRect" presStyleCnt="0"/>
      <dgm:spPr/>
    </dgm:pt>
    <dgm:pt modelId="{2F54FBAF-474E-42FF-9B86-7A599270DA1A}" type="pres">
      <dgm:prSet presAssocID="{593E2664-9CCB-4BCE-B64C-E9B6D15615D4}" presName="parTx" presStyleLbl="revTx" presStyleIdx="1" presStyleCnt="6">
        <dgm:presLayoutVars>
          <dgm:chMax val="0"/>
          <dgm:chPref val="0"/>
        </dgm:presLayoutVars>
      </dgm:prSet>
      <dgm:spPr/>
    </dgm:pt>
    <dgm:pt modelId="{56BB7EE6-23C0-46BE-8DAA-93003CB82394}" type="pres">
      <dgm:prSet presAssocID="{197B08D5-A797-42DA-87C4-477F262B631F}" presName="sibTrans" presStyleCnt="0"/>
      <dgm:spPr/>
    </dgm:pt>
    <dgm:pt modelId="{688B39EC-43A8-48A3-A909-CF24E8716FA2}" type="pres">
      <dgm:prSet presAssocID="{AF46609A-94F3-4846-87C9-25A90CF748DA}" presName="compNode" presStyleCnt="0"/>
      <dgm:spPr/>
    </dgm:pt>
    <dgm:pt modelId="{A67A7DE9-C3B6-48D0-A6A2-EFFC4624D01D}" type="pres">
      <dgm:prSet presAssocID="{AF46609A-94F3-4846-87C9-25A90CF748DA}" presName="bgRect" presStyleLbl="bgShp" presStyleIdx="2" presStyleCnt="6"/>
      <dgm:spPr/>
    </dgm:pt>
    <dgm:pt modelId="{0DDE70CF-81B8-432C-A9DF-C34405190A69}" type="pres">
      <dgm:prSet presAssocID="{AF46609A-94F3-4846-87C9-25A90CF748D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54B7CF7-EAB5-4BCF-B5CA-08D3A974C9BB}" type="pres">
      <dgm:prSet presAssocID="{AF46609A-94F3-4846-87C9-25A90CF748DA}" presName="spaceRect" presStyleCnt="0"/>
      <dgm:spPr/>
    </dgm:pt>
    <dgm:pt modelId="{5B151997-13B2-472F-87BC-0DE98F768F49}" type="pres">
      <dgm:prSet presAssocID="{AF46609A-94F3-4846-87C9-25A90CF748DA}" presName="parTx" presStyleLbl="revTx" presStyleIdx="2" presStyleCnt="6">
        <dgm:presLayoutVars>
          <dgm:chMax val="0"/>
          <dgm:chPref val="0"/>
        </dgm:presLayoutVars>
      </dgm:prSet>
      <dgm:spPr/>
    </dgm:pt>
    <dgm:pt modelId="{24621AAC-C9D4-4E5E-B3D2-49C5D86D68E0}" type="pres">
      <dgm:prSet presAssocID="{E2327860-5A9E-44F6-BD17-9973C5D273D0}" presName="sibTrans" presStyleCnt="0"/>
      <dgm:spPr/>
    </dgm:pt>
    <dgm:pt modelId="{463194F3-4C62-4DC8-93FE-48B2A6F76ADD}" type="pres">
      <dgm:prSet presAssocID="{F933AD88-22E6-4DEA-BD8C-4693D334650A}" presName="compNode" presStyleCnt="0"/>
      <dgm:spPr/>
    </dgm:pt>
    <dgm:pt modelId="{9D22C823-52EE-4148-9E26-0F72C6BC9417}" type="pres">
      <dgm:prSet presAssocID="{F933AD88-22E6-4DEA-BD8C-4693D334650A}" presName="bgRect" presStyleLbl="bgShp" presStyleIdx="3" presStyleCnt="6"/>
      <dgm:spPr/>
    </dgm:pt>
    <dgm:pt modelId="{A56CE3F9-8E40-4134-BB3E-06C8289AACF5}" type="pres">
      <dgm:prSet presAssocID="{F933AD88-22E6-4DEA-BD8C-4693D334650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4A16ADC0-2FB1-43CA-96A3-C99290FBCB86}" type="pres">
      <dgm:prSet presAssocID="{F933AD88-22E6-4DEA-BD8C-4693D334650A}" presName="spaceRect" presStyleCnt="0"/>
      <dgm:spPr/>
    </dgm:pt>
    <dgm:pt modelId="{AF89456F-62A2-422B-851C-29055720C831}" type="pres">
      <dgm:prSet presAssocID="{F933AD88-22E6-4DEA-BD8C-4693D334650A}" presName="parTx" presStyleLbl="revTx" presStyleIdx="3" presStyleCnt="6">
        <dgm:presLayoutVars>
          <dgm:chMax val="0"/>
          <dgm:chPref val="0"/>
        </dgm:presLayoutVars>
      </dgm:prSet>
      <dgm:spPr/>
    </dgm:pt>
    <dgm:pt modelId="{D4E23A5E-250F-4721-9F9C-BAC00FCEE90B}" type="pres">
      <dgm:prSet presAssocID="{2F649764-DE6F-43A1-91DA-FA30B59F5BDA}" presName="sibTrans" presStyleCnt="0"/>
      <dgm:spPr/>
    </dgm:pt>
    <dgm:pt modelId="{2EFC298A-DE82-4F2D-9E03-BF3C5CB5FA8E}" type="pres">
      <dgm:prSet presAssocID="{61A0CF75-45B1-42AE-8A14-4BF30565CE2F}" presName="compNode" presStyleCnt="0"/>
      <dgm:spPr/>
    </dgm:pt>
    <dgm:pt modelId="{B2FAD5ED-312A-47CC-9B08-C85AB0E1D303}" type="pres">
      <dgm:prSet presAssocID="{61A0CF75-45B1-42AE-8A14-4BF30565CE2F}" presName="bgRect" presStyleLbl="bgShp" presStyleIdx="4" presStyleCnt="6"/>
      <dgm:spPr/>
    </dgm:pt>
    <dgm:pt modelId="{3C95CE3A-6EB3-4844-9D56-78F434D7F9F7}" type="pres">
      <dgm:prSet presAssocID="{61A0CF75-45B1-42AE-8A14-4BF30565CE2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EE6339DE-AA48-437E-ACB4-FC76A88B65FB}" type="pres">
      <dgm:prSet presAssocID="{61A0CF75-45B1-42AE-8A14-4BF30565CE2F}" presName="spaceRect" presStyleCnt="0"/>
      <dgm:spPr/>
    </dgm:pt>
    <dgm:pt modelId="{CB38589F-F61E-4593-9B15-1F8960E33674}" type="pres">
      <dgm:prSet presAssocID="{61A0CF75-45B1-42AE-8A14-4BF30565CE2F}" presName="parTx" presStyleLbl="revTx" presStyleIdx="4" presStyleCnt="6">
        <dgm:presLayoutVars>
          <dgm:chMax val="0"/>
          <dgm:chPref val="0"/>
        </dgm:presLayoutVars>
      </dgm:prSet>
      <dgm:spPr/>
    </dgm:pt>
    <dgm:pt modelId="{351164DD-6F1B-4616-8BAD-10FAC524A74B}" type="pres">
      <dgm:prSet presAssocID="{417E053F-7005-4C00-9CDB-EE2F36ED76FF}" presName="sibTrans" presStyleCnt="0"/>
      <dgm:spPr/>
    </dgm:pt>
    <dgm:pt modelId="{D07545E2-4455-4184-92FE-DE44F32F67EF}" type="pres">
      <dgm:prSet presAssocID="{1F4C7330-23F7-4399-993F-24FF78DF99EE}" presName="compNode" presStyleCnt="0"/>
      <dgm:spPr/>
    </dgm:pt>
    <dgm:pt modelId="{463C1CC7-D43A-4539-BA14-51C9DF6CDEA7}" type="pres">
      <dgm:prSet presAssocID="{1F4C7330-23F7-4399-993F-24FF78DF99EE}" presName="bgRect" presStyleLbl="bgShp" presStyleIdx="5" presStyleCnt="6"/>
      <dgm:spPr/>
    </dgm:pt>
    <dgm:pt modelId="{9BD6FD2E-4C37-425F-A6B5-9F4D396935F2}" type="pres">
      <dgm:prSet presAssocID="{1F4C7330-23F7-4399-993F-24FF78DF99E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3ED9CC91-6489-4D08-875E-5D9307392A92}" type="pres">
      <dgm:prSet presAssocID="{1F4C7330-23F7-4399-993F-24FF78DF99EE}" presName="spaceRect" presStyleCnt="0"/>
      <dgm:spPr/>
    </dgm:pt>
    <dgm:pt modelId="{F31A5284-1865-4970-A8C3-68297C51BE72}" type="pres">
      <dgm:prSet presAssocID="{1F4C7330-23F7-4399-993F-24FF78DF99E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91081623-5AD4-4059-B1D3-289ED1265150}" type="presOf" srcId="{A4CBA5DB-7351-470B-AC3C-5C2DACEDF55E}" destId="{DD3944D5-7F7D-4A1D-9075-FDAD3D798E3F}" srcOrd="0" destOrd="0" presId="urn:microsoft.com/office/officeart/2018/2/layout/IconVerticalSolidList"/>
    <dgm:cxn modelId="{42C11032-2380-494D-AF30-7DF0B1ED34FA}" type="presOf" srcId="{5FD1D732-5964-4E1C-9168-128462E27234}" destId="{682F74CD-FE56-4133-86D1-C5FD5CFB234B}" srcOrd="0" destOrd="0" presId="urn:microsoft.com/office/officeart/2018/2/layout/IconVerticalSolidList"/>
    <dgm:cxn modelId="{4B340566-D62E-4078-A8CA-7F87B2231D9B}" srcId="{5FD1D732-5964-4E1C-9168-128462E27234}" destId="{61A0CF75-45B1-42AE-8A14-4BF30565CE2F}" srcOrd="4" destOrd="0" parTransId="{3630AD90-ABC6-4B82-B5B6-54420E0203B5}" sibTransId="{417E053F-7005-4C00-9CDB-EE2F36ED76FF}"/>
    <dgm:cxn modelId="{F1C52A67-E10B-4F1C-87EE-94923B6E031A}" srcId="{5FD1D732-5964-4E1C-9168-128462E27234}" destId="{AF46609A-94F3-4846-87C9-25A90CF748DA}" srcOrd="2" destOrd="0" parTransId="{7DB9D35D-DAEC-4321-9BA3-3200E26DF4BB}" sibTransId="{E2327860-5A9E-44F6-BD17-9973C5D273D0}"/>
    <dgm:cxn modelId="{7384CB6A-D5C0-4AD2-92D7-0DC283B76A0E}" type="presOf" srcId="{593E2664-9CCB-4BCE-B64C-E9B6D15615D4}" destId="{2F54FBAF-474E-42FF-9B86-7A599270DA1A}" srcOrd="0" destOrd="0" presId="urn:microsoft.com/office/officeart/2018/2/layout/IconVerticalSolidList"/>
    <dgm:cxn modelId="{AD35E94D-ABE7-4A4D-8A5A-B74171192796}" type="presOf" srcId="{1F4C7330-23F7-4399-993F-24FF78DF99EE}" destId="{F31A5284-1865-4970-A8C3-68297C51BE72}" srcOrd="0" destOrd="0" presId="urn:microsoft.com/office/officeart/2018/2/layout/IconVerticalSolidList"/>
    <dgm:cxn modelId="{F5F7B34F-4424-4BFE-BF3B-0F5715ABDB47}" srcId="{5FD1D732-5964-4E1C-9168-128462E27234}" destId="{F933AD88-22E6-4DEA-BD8C-4693D334650A}" srcOrd="3" destOrd="0" parTransId="{A3C5CB01-EDFA-44DB-BE78-8EFA8F3DEA5E}" sibTransId="{2F649764-DE6F-43A1-91DA-FA30B59F5BDA}"/>
    <dgm:cxn modelId="{94757D72-91F4-49C1-93F0-8C0C5AFC056D}" srcId="{5FD1D732-5964-4E1C-9168-128462E27234}" destId="{593E2664-9CCB-4BCE-B64C-E9B6D15615D4}" srcOrd="1" destOrd="0" parTransId="{1A02DCBF-A6C5-4243-B6E7-22380235EDDC}" sibTransId="{197B08D5-A797-42DA-87C4-477F262B631F}"/>
    <dgm:cxn modelId="{989EBD79-2950-4F98-AAF2-3F0EC180A39D}" srcId="{5FD1D732-5964-4E1C-9168-128462E27234}" destId="{1F4C7330-23F7-4399-993F-24FF78DF99EE}" srcOrd="5" destOrd="0" parTransId="{821A7BB6-6B3A-461B-8BDA-5F4A70B4CDC3}" sibTransId="{8A8A8D36-48DA-4E39-8FEF-B96284A48A4D}"/>
    <dgm:cxn modelId="{6B2491B7-4B75-4556-BE0C-BD79E5C392D2}" type="presOf" srcId="{F933AD88-22E6-4DEA-BD8C-4693D334650A}" destId="{AF89456F-62A2-422B-851C-29055720C831}" srcOrd="0" destOrd="0" presId="urn:microsoft.com/office/officeart/2018/2/layout/IconVerticalSolidList"/>
    <dgm:cxn modelId="{3D3C40C8-A3F1-48B3-8364-ED8BECA7AA45}" srcId="{5FD1D732-5964-4E1C-9168-128462E27234}" destId="{A4CBA5DB-7351-470B-AC3C-5C2DACEDF55E}" srcOrd="0" destOrd="0" parTransId="{5DBD5161-BEEF-4946-8A0E-F6DA582D7992}" sibTransId="{DE431E4E-9A2A-48CE-BF60-064AE1209252}"/>
    <dgm:cxn modelId="{4A95D2D7-F14A-49D3-8DC3-2F667D72D428}" type="presOf" srcId="{61A0CF75-45B1-42AE-8A14-4BF30565CE2F}" destId="{CB38589F-F61E-4593-9B15-1F8960E33674}" srcOrd="0" destOrd="0" presId="urn:microsoft.com/office/officeart/2018/2/layout/IconVerticalSolidList"/>
    <dgm:cxn modelId="{78843BDF-1BCC-4139-8041-AE3C1497574B}" type="presOf" srcId="{AF46609A-94F3-4846-87C9-25A90CF748DA}" destId="{5B151997-13B2-472F-87BC-0DE98F768F49}" srcOrd="0" destOrd="0" presId="urn:microsoft.com/office/officeart/2018/2/layout/IconVerticalSolidList"/>
    <dgm:cxn modelId="{6B074B5E-827E-41BD-952B-8F4DC0B087B3}" type="presParOf" srcId="{682F74CD-FE56-4133-86D1-C5FD5CFB234B}" destId="{C9393015-1565-49C5-8199-124C3A6397B4}" srcOrd="0" destOrd="0" presId="urn:microsoft.com/office/officeart/2018/2/layout/IconVerticalSolidList"/>
    <dgm:cxn modelId="{9AF3D929-1804-4063-9341-4E9E4F6D443B}" type="presParOf" srcId="{C9393015-1565-49C5-8199-124C3A6397B4}" destId="{BBDAC906-0660-4D91-B4BC-D6D8FADE437F}" srcOrd="0" destOrd="0" presId="urn:microsoft.com/office/officeart/2018/2/layout/IconVerticalSolidList"/>
    <dgm:cxn modelId="{9B7893F1-288D-4556-BF59-DD1AF0D19FA4}" type="presParOf" srcId="{C9393015-1565-49C5-8199-124C3A6397B4}" destId="{D98C06C4-E16E-4DBB-ACF1-6053ABB892FC}" srcOrd="1" destOrd="0" presId="urn:microsoft.com/office/officeart/2018/2/layout/IconVerticalSolidList"/>
    <dgm:cxn modelId="{FAC7A610-52E0-43FB-B28D-31FE2CCA9C48}" type="presParOf" srcId="{C9393015-1565-49C5-8199-124C3A6397B4}" destId="{00DB30D3-1F05-40A8-ADEB-49A20D8B6279}" srcOrd="2" destOrd="0" presId="urn:microsoft.com/office/officeart/2018/2/layout/IconVerticalSolidList"/>
    <dgm:cxn modelId="{F97E5392-4AA4-4C97-B996-4F71492627C3}" type="presParOf" srcId="{C9393015-1565-49C5-8199-124C3A6397B4}" destId="{DD3944D5-7F7D-4A1D-9075-FDAD3D798E3F}" srcOrd="3" destOrd="0" presId="urn:microsoft.com/office/officeart/2018/2/layout/IconVerticalSolidList"/>
    <dgm:cxn modelId="{47BFDF7E-64C4-4525-A564-289B7EED091E}" type="presParOf" srcId="{682F74CD-FE56-4133-86D1-C5FD5CFB234B}" destId="{B4B584AF-37B3-4F3D-87B2-DCBAA62B8843}" srcOrd="1" destOrd="0" presId="urn:microsoft.com/office/officeart/2018/2/layout/IconVerticalSolidList"/>
    <dgm:cxn modelId="{BC2479B8-08CF-4D92-A2A7-73EE7D551EA7}" type="presParOf" srcId="{682F74CD-FE56-4133-86D1-C5FD5CFB234B}" destId="{9D1BBAE2-4ADB-497D-89F2-02E6EC410DDD}" srcOrd="2" destOrd="0" presId="urn:microsoft.com/office/officeart/2018/2/layout/IconVerticalSolidList"/>
    <dgm:cxn modelId="{498F914D-248A-4DCB-B2D7-E61A5B9B0A54}" type="presParOf" srcId="{9D1BBAE2-4ADB-497D-89F2-02E6EC410DDD}" destId="{4F71FF1C-76CD-4684-ACBB-105E08DBBB4B}" srcOrd="0" destOrd="0" presId="urn:microsoft.com/office/officeart/2018/2/layout/IconVerticalSolidList"/>
    <dgm:cxn modelId="{BE12378D-26FB-4FE6-A8FD-F7823C03D318}" type="presParOf" srcId="{9D1BBAE2-4ADB-497D-89F2-02E6EC410DDD}" destId="{18C846D0-FD9A-4920-BFEF-AFAC7AA1AE5E}" srcOrd="1" destOrd="0" presId="urn:microsoft.com/office/officeart/2018/2/layout/IconVerticalSolidList"/>
    <dgm:cxn modelId="{7A69A452-8E7D-4206-A5A4-B9F87B5F3C85}" type="presParOf" srcId="{9D1BBAE2-4ADB-497D-89F2-02E6EC410DDD}" destId="{9B7524B5-4BCF-46DB-8665-5CEEDC5395D0}" srcOrd="2" destOrd="0" presId="urn:microsoft.com/office/officeart/2018/2/layout/IconVerticalSolidList"/>
    <dgm:cxn modelId="{B19B139C-B7B7-4392-B886-284EAED37B78}" type="presParOf" srcId="{9D1BBAE2-4ADB-497D-89F2-02E6EC410DDD}" destId="{2F54FBAF-474E-42FF-9B86-7A599270DA1A}" srcOrd="3" destOrd="0" presId="urn:microsoft.com/office/officeart/2018/2/layout/IconVerticalSolidList"/>
    <dgm:cxn modelId="{2F5A7725-54D6-4B34-B751-A8DD801DF0B4}" type="presParOf" srcId="{682F74CD-FE56-4133-86D1-C5FD5CFB234B}" destId="{56BB7EE6-23C0-46BE-8DAA-93003CB82394}" srcOrd="3" destOrd="0" presId="urn:microsoft.com/office/officeart/2018/2/layout/IconVerticalSolidList"/>
    <dgm:cxn modelId="{93394427-1093-4BDE-A15F-01BB2BD42ED5}" type="presParOf" srcId="{682F74CD-FE56-4133-86D1-C5FD5CFB234B}" destId="{688B39EC-43A8-48A3-A909-CF24E8716FA2}" srcOrd="4" destOrd="0" presId="urn:microsoft.com/office/officeart/2018/2/layout/IconVerticalSolidList"/>
    <dgm:cxn modelId="{6ACFF45C-F26D-43FC-B863-F4F03069B68D}" type="presParOf" srcId="{688B39EC-43A8-48A3-A909-CF24E8716FA2}" destId="{A67A7DE9-C3B6-48D0-A6A2-EFFC4624D01D}" srcOrd="0" destOrd="0" presId="urn:microsoft.com/office/officeart/2018/2/layout/IconVerticalSolidList"/>
    <dgm:cxn modelId="{74E6DAC8-18E8-4F82-B821-B50AA9D9E4F8}" type="presParOf" srcId="{688B39EC-43A8-48A3-A909-CF24E8716FA2}" destId="{0DDE70CF-81B8-432C-A9DF-C34405190A69}" srcOrd="1" destOrd="0" presId="urn:microsoft.com/office/officeart/2018/2/layout/IconVerticalSolidList"/>
    <dgm:cxn modelId="{779DAB7B-CB58-474C-A1B2-3EF61881BB1E}" type="presParOf" srcId="{688B39EC-43A8-48A3-A909-CF24E8716FA2}" destId="{654B7CF7-EAB5-4BCF-B5CA-08D3A974C9BB}" srcOrd="2" destOrd="0" presId="urn:microsoft.com/office/officeart/2018/2/layout/IconVerticalSolidList"/>
    <dgm:cxn modelId="{4D0BA924-317B-431D-BE87-61E6176BD4A9}" type="presParOf" srcId="{688B39EC-43A8-48A3-A909-CF24E8716FA2}" destId="{5B151997-13B2-472F-87BC-0DE98F768F49}" srcOrd="3" destOrd="0" presId="urn:microsoft.com/office/officeart/2018/2/layout/IconVerticalSolidList"/>
    <dgm:cxn modelId="{95B4319F-DF75-40F4-939E-8E3AFC023878}" type="presParOf" srcId="{682F74CD-FE56-4133-86D1-C5FD5CFB234B}" destId="{24621AAC-C9D4-4E5E-B3D2-49C5D86D68E0}" srcOrd="5" destOrd="0" presId="urn:microsoft.com/office/officeart/2018/2/layout/IconVerticalSolidList"/>
    <dgm:cxn modelId="{C6DF1413-F7A9-4A03-9B44-82B9286CE114}" type="presParOf" srcId="{682F74CD-FE56-4133-86D1-C5FD5CFB234B}" destId="{463194F3-4C62-4DC8-93FE-48B2A6F76ADD}" srcOrd="6" destOrd="0" presId="urn:microsoft.com/office/officeart/2018/2/layout/IconVerticalSolidList"/>
    <dgm:cxn modelId="{74146C0B-677F-40DC-9D54-78D4AECB0EE6}" type="presParOf" srcId="{463194F3-4C62-4DC8-93FE-48B2A6F76ADD}" destId="{9D22C823-52EE-4148-9E26-0F72C6BC9417}" srcOrd="0" destOrd="0" presId="urn:microsoft.com/office/officeart/2018/2/layout/IconVerticalSolidList"/>
    <dgm:cxn modelId="{27E4E2FF-319D-4E8F-8444-0015D4E047D0}" type="presParOf" srcId="{463194F3-4C62-4DC8-93FE-48B2A6F76ADD}" destId="{A56CE3F9-8E40-4134-BB3E-06C8289AACF5}" srcOrd="1" destOrd="0" presId="urn:microsoft.com/office/officeart/2018/2/layout/IconVerticalSolidList"/>
    <dgm:cxn modelId="{4BE6E3F0-194C-4D03-A457-01C29E86D6B6}" type="presParOf" srcId="{463194F3-4C62-4DC8-93FE-48B2A6F76ADD}" destId="{4A16ADC0-2FB1-43CA-96A3-C99290FBCB86}" srcOrd="2" destOrd="0" presId="urn:microsoft.com/office/officeart/2018/2/layout/IconVerticalSolidList"/>
    <dgm:cxn modelId="{AD7859A3-A8E9-4E14-BDD1-8C3BD024C036}" type="presParOf" srcId="{463194F3-4C62-4DC8-93FE-48B2A6F76ADD}" destId="{AF89456F-62A2-422B-851C-29055720C831}" srcOrd="3" destOrd="0" presId="urn:microsoft.com/office/officeart/2018/2/layout/IconVerticalSolidList"/>
    <dgm:cxn modelId="{F16E6251-73DA-439C-92AF-BD998FC789AE}" type="presParOf" srcId="{682F74CD-FE56-4133-86D1-C5FD5CFB234B}" destId="{D4E23A5E-250F-4721-9F9C-BAC00FCEE90B}" srcOrd="7" destOrd="0" presId="urn:microsoft.com/office/officeart/2018/2/layout/IconVerticalSolidList"/>
    <dgm:cxn modelId="{B00B858E-7F48-4040-BB3F-209D3E50B156}" type="presParOf" srcId="{682F74CD-FE56-4133-86D1-C5FD5CFB234B}" destId="{2EFC298A-DE82-4F2D-9E03-BF3C5CB5FA8E}" srcOrd="8" destOrd="0" presId="urn:microsoft.com/office/officeart/2018/2/layout/IconVerticalSolidList"/>
    <dgm:cxn modelId="{EC2E7A20-6F00-4C84-979C-608F6BFD7609}" type="presParOf" srcId="{2EFC298A-DE82-4F2D-9E03-BF3C5CB5FA8E}" destId="{B2FAD5ED-312A-47CC-9B08-C85AB0E1D303}" srcOrd="0" destOrd="0" presId="urn:microsoft.com/office/officeart/2018/2/layout/IconVerticalSolidList"/>
    <dgm:cxn modelId="{FB7B8BCE-78C4-42C6-8B1C-F8DEBBDB0F31}" type="presParOf" srcId="{2EFC298A-DE82-4F2D-9E03-BF3C5CB5FA8E}" destId="{3C95CE3A-6EB3-4844-9D56-78F434D7F9F7}" srcOrd="1" destOrd="0" presId="urn:microsoft.com/office/officeart/2018/2/layout/IconVerticalSolidList"/>
    <dgm:cxn modelId="{97E8582E-11E6-465B-87A8-269396729DC3}" type="presParOf" srcId="{2EFC298A-DE82-4F2D-9E03-BF3C5CB5FA8E}" destId="{EE6339DE-AA48-437E-ACB4-FC76A88B65FB}" srcOrd="2" destOrd="0" presId="urn:microsoft.com/office/officeart/2018/2/layout/IconVerticalSolidList"/>
    <dgm:cxn modelId="{55CA2CAB-7C44-4C29-B74B-C39ADA9C53F7}" type="presParOf" srcId="{2EFC298A-DE82-4F2D-9E03-BF3C5CB5FA8E}" destId="{CB38589F-F61E-4593-9B15-1F8960E33674}" srcOrd="3" destOrd="0" presId="urn:microsoft.com/office/officeart/2018/2/layout/IconVerticalSolidList"/>
    <dgm:cxn modelId="{0DB004BE-3C98-4161-98A0-A8DE890DA336}" type="presParOf" srcId="{682F74CD-FE56-4133-86D1-C5FD5CFB234B}" destId="{351164DD-6F1B-4616-8BAD-10FAC524A74B}" srcOrd="9" destOrd="0" presId="urn:microsoft.com/office/officeart/2018/2/layout/IconVerticalSolidList"/>
    <dgm:cxn modelId="{81E70D39-FB58-4730-862F-B256DF396EA0}" type="presParOf" srcId="{682F74CD-FE56-4133-86D1-C5FD5CFB234B}" destId="{D07545E2-4455-4184-92FE-DE44F32F67EF}" srcOrd="10" destOrd="0" presId="urn:microsoft.com/office/officeart/2018/2/layout/IconVerticalSolidList"/>
    <dgm:cxn modelId="{BEAF351F-6E44-4171-909F-60C125CD95F3}" type="presParOf" srcId="{D07545E2-4455-4184-92FE-DE44F32F67EF}" destId="{463C1CC7-D43A-4539-BA14-51C9DF6CDEA7}" srcOrd="0" destOrd="0" presId="urn:microsoft.com/office/officeart/2018/2/layout/IconVerticalSolidList"/>
    <dgm:cxn modelId="{5F7D3C27-A641-45FF-8783-70BDE53733AC}" type="presParOf" srcId="{D07545E2-4455-4184-92FE-DE44F32F67EF}" destId="{9BD6FD2E-4C37-425F-A6B5-9F4D396935F2}" srcOrd="1" destOrd="0" presId="urn:microsoft.com/office/officeart/2018/2/layout/IconVerticalSolidList"/>
    <dgm:cxn modelId="{EFACB28C-1F7A-439D-9FCC-1E1FAECA9FC4}" type="presParOf" srcId="{D07545E2-4455-4184-92FE-DE44F32F67EF}" destId="{3ED9CC91-6489-4D08-875E-5D9307392A92}" srcOrd="2" destOrd="0" presId="urn:microsoft.com/office/officeart/2018/2/layout/IconVerticalSolidList"/>
    <dgm:cxn modelId="{246A56A6-6615-4366-A2B3-E37A84100F76}" type="presParOf" srcId="{D07545E2-4455-4184-92FE-DE44F32F67EF}" destId="{F31A5284-1865-4970-A8C3-68297C51BE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B0D60-59E0-40E3-BB54-5C38FD46BB56}">
      <dsp:nvSpPr>
        <dsp:cNvPr id="0" name=""/>
        <dsp:cNvSpPr/>
      </dsp:nvSpPr>
      <dsp:spPr>
        <a:xfrm>
          <a:off x="9108" y="1189249"/>
          <a:ext cx="2722364" cy="16334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24 Holly Way, Merthyr Tydfil — high footfall, free parking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 dirty="0"/>
        </a:p>
      </dsp:txBody>
      <dsp:txXfrm>
        <a:off x="56949" y="1237090"/>
        <a:ext cx="2626682" cy="1537736"/>
      </dsp:txXfrm>
    </dsp:sp>
    <dsp:sp modelId="{8ADBDB19-440D-4E5E-B1FD-CEA377255048}">
      <dsp:nvSpPr>
        <dsp:cNvPr id="0" name=""/>
        <dsp:cNvSpPr/>
      </dsp:nvSpPr>
      <dsp:spPr>
        <a:xfrm>
          <a:off x="2971040" y="1668385"/>
          <a:ext cx="577141" cy="6751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2971040" y="1803414"/>
        <a:ext cx="403999" cy="405088"/>
      </dsp:txXfrm>
    </dsp:sp>
    <dsp:sp modelId="{77CFF14F-A837-41CB-B818-89A0411FF292}">
      <dsp:nvSpPr>
        <dsp:cNvPr id="0" name=""/>
        <dsp:cNvSpPr/>
      </dsp:nvSpPr>
      <dsp:spPr>
        <a:xfrm>
          <a:off x="3820417" y="1189249"/>
          <a:ext cx="2722364" cy="16334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• Year 1 Team: Manager, Supervisors, Café, Reception, Cleaner</a:t>
          </a:r>
        </a:p>
      </dsp:txBody>
      <dsp:txXfrm>
        <a:off x="3868258" y="1237090"/>
        <a:ext cx="2626682" cy="1537736"/>
      </dsp:txXfrm>
    </dsp:sp>
    <dsp:sp modelId="{67EEBC8A-6D2F-440B-993C-09B40F91FF03}">
      <dsp:nvSpPr>
        <dsp:cNvPr id="0" name=""/>
        <dsp:cNvSpPr/>
      </dsp:nvSpPr>
      <dsp:spPr>
        <a:xfrm>
          <a:off x="6782350" y="1668385"/>
          <a:ext cx="577141" cy="6751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782350" y="1803414"/>
        <a:ext cx="403999" cy="405088"/>
      </dsp:txXfrm>
    </dsp:sp>
    <dsp:sp modelId="{0117FCB9-7150-48D8-871F-09388141639C}">
      <dsp:nvSpPr>
        <dsp:cNvPr id="0" name=""/>
        <dsp:cNvSpPr/>
      </dsp:nvSpPr>
      <dsp:spPr>
        <a:xfrm>
          <a:off x="7631727" y="1189249"/>
          <a:ext cx="2722364" cy="16334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• Hiring locally + university partnerships</a:t>
          </a:r>
        </a:p>
      </dsp:txBody>
      <dsp:txXfrm>
        <a:off x="7679568" y="1237090"/>
        <a:ext cx="2626682" cy="15377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533A4B-FE63-406E-B728-1A5A01CC8636}">
      <dsp:nvSpPr>
        <dsp:cNvPr id="0" name=""/>
        <dsp:cNvSpPr/>
      </dsp:nvSpPr>
      <dsp:spPr>
        <a:xfrm>
          <a:off x="99955" y="652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Strengths:</a:t>
          </a:r>
          <a:endParaRPr lang="en-US" sz="1200" kern="1200"/>
        </a:p>
      </dsp:txBody>
      <dsp:txXfrm>
        <a:off x="99955" y="652"/>
        <a:ext cx="1356808" cy="814084"/>
      </dsp:txXfrm>
    </dsp:sp>
    <dsp:sp modelId="{0C51163D-19D0-47B7-BE48-7022490F7AC5}">
      <dsp:nvSpPr>
        <dsp:cNvPr id="0" name=""/>
        <dsp:cNvSpPr/>
      </dsp:nvSpPr>
      <dsp:spPr>
        <a:xfrm>
          <a:off x="1592444" y="652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Inclusive indoor space year-round</a:t>
          </a:r>
          <a:endParaRPr lang="en-US" sz="1200" kern="1200"/>
        </a:p>
      </dsp:txBody>
      <dsp:txXfrm>
        <a:off x="1592444" y="652"/>
        <a:ext cx="1356808" cy="814084"/>
      </dsp:txXfrm>
    </dsp:sp>
    <dsp:sp modelId="{1EF26CEF-A5F5-4D01-AD31-24A68BB35309}">
      <dsp:nvSpPr>
        <dsp:cNvPr id="0" name=""/>
        <dsp:cNvSpPr/>
      </dsp:nvSpPr>
      <dsp:spPr>
        <a:xfrm>
          <a:off x="3084933" y="652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Structured classes and booking flexibility</a:t>
          </a:r>
          <a:endParaRPr lang="en-US" sz="1200" kern="1200"/>
        </a:p>
      </dsp:txBody>
      <dsp:txXfrm>
        <a:off x="3084933" y="652"/>
        <a:ext cx="1356808" cy="814084"/>
      </dsp:txXfrm>
    </dsp:sp>
    <dsp:sp modelId="{6C1E0431-BCFD-4F51-8D5D-EA2BE0B5996B}">
      <dsp:nvSpPr>
        <dsp:cNvPr id="0" name=""/>
        <dsp:cNvSpPr/>
      </dsp:nvSpPr>
      <dsp:spPr>
        <a:xfrm>
          <a:off x="4577422" y="652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Location with optimal footfall and parking</a:t>
          </a:r>
          <a:endParaRPr lang="en-US" sz="1200" kern="1200"/>
        </a:p>
      </dsp:txBody>
      <dsp:txXfrm>
        <a:off x="4577422" y="652"/>
        <a:ext cx="1356808" cy="814084"/>
      </dsp:txXfrm>
    </dsp:sp>
    <dsp:sp modelId="{90DAA1EB-219F-4625-9B1A-0EA13747A269}">
      <dsp:nvSpPr>
        <dsp:cNvPr id="0" name=""/>
        <dsp:cNvSpPr/>
      </dsp:nvSpPr>
      <dsp:spPr>
        <a:xfrm>
          <a:off x="99955" y="950418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Weaknesses:</a:t>
          </a:r>
          <a:endParaRPr lang="en-US" sz="1200" kern="1200"/>
        </a:p>
      </dsp:txBody>
      <dsp:txXfrm>
        <a:off x="99955" y="950418"/>
        <a:ext cx="1356808" cy="814084"/>
      </dsp:txXfrm>
    </dsp:sp>
    <dsp:sp modelId="{A208737B-4CD1-4F34-BD87-1371E9A53D49}">
      <dsp:nvSpPr>
        <dsp:cNvPr id="0" name=""/>
        <dsp:cNvSpPr/>
      </dsp:nvSpPr>
      <dsp:spPr>
        <a:xfrm>
          <a:off x="1592444" y="950418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High fixed costs and dependency on staffing</a:t>
          </a:r>
          <a:endParaRPr lang="en-US" sz="1200" kern="1200"/>
        </a:p>
      </dsp:txBody>
      <dsp:txXfrm>
        <a:off x="1592444" y="950418"/>
        <a:ext cx="1356808" cy="814084"/>
      </dsp:txXfrm>
    </dsp:sp>
    <dsp:sp modelId="{579507CD-5468-47CE-9624-B2B245AB659D}">
      <dsp:nvSpPr>
        <dsp:cNvPr id="0" name=""/>
        <dsp:cNvSpPr/>
      </dsp:nvSpPr>
      <dsp:spPr>
        <a:xfrm>
          <a:off x="3084933" y="950418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Initial brand awareness low</a:t>
          </a:r>
          <a:endParaRPr lang="en-US" sz="1200" kern="1200"/>
        </a:p>
      </dsp:txBody>
      <dsp:txXfrm>
        <a:off x="3084933" y="950418"/>
        <a:ext cx="1356808" cy="814084"/>
      </dsp:txXfrm>
    </dsp:sp>
    <dsp:sp modelId="{55CCFEBC-9B78-4991-A680-874891309058}">
      <dsp:nvSpPr>
        <dsp:cNvPr id="0" name=""/>
        <dsp:cNvSpPr/>
      </dsp:nvSpPr>
      <dsp:spPr>
        <a:xfrm>
          <a:off x="4577422" y="950418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Seasonal attendance variation</a:t>
          </a:r>
          <a:endParaRPr lang="en-US" sz="1200" kern="1200"/>
        </a:p>
      </dsp:txBody>
      <dsp:txXfrm>
        <a:off x="4577422" y="950418"/>
        <a:ext cx="1356808" cy="814084"/>
      </dsp:txXfrm>
    </dsp:sp>
    <dsp:sp modelId="{ADD5962C-2508-4DF1-8928-DCC307343FDA}">
      <dsp:nvSpPr>
        <dsp:cNvPr id="0" name=""/>
        <dsp:cNvSpPr/>
      </dsp:nvSpPr>
      <dsp:spPr>
        <a:xfrm>
          <a:off x="99955" y="1900183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Opportunities:</a:t>
          </a:r>
          <a:endParaRPr lang="en-US" sz="1200" kern="1200"/>
        </a:p>
      </dsp:txBody>
      <dsp:txXfrm>
        <a:off x="99955" y="1900183"/>
        <a:ext cx="1356808" cy="814084"/>
      </dsp:txXfrm>
    </dsp:sp>
    <dsp:sp modelId="{7BA7D398-2E4C-48DA-B7C1-699E6E9B08E7}">
      <dsp:nvSpPr>
        <dsp:cNvPr id="0" name=""/>
        <dsp:cNvSpPr/>
      </dsp:nvSpPr>
      <dsp:spPr>
        <a:xfrm>
          <a:off x="1592444" y="1900183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Expand into school holiday programs</a:t>
          </a:r>
          <a:endParaRPr lang="en-US" sz="1200" kern="1200"/>
        </a:p>
      </dsp:txBody>
      <dsp:txXfrm>
        <a:off x="1592444" y="1900183"/>
        <a:ext cx="1356808" cy="814084"/>
      </dsp:txXfrm>
    </dsp:sp>
    <dsp:sp modelId="{DE36144B-452D-432C-9EFF-62CB3D01B25A}">
      <dsp:nvSpPr>
        <dsp:cNvPr id="0" name=""/>
        <dsp:cNvSpPr/>
      </dsp:nvSpPr>
      <dsp:spPr>
        <a:xfrm>
          <a:off x="3084933" y="1900183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Partnerships with local community groups</a:t>
          </a:r>
          <a:endParaRPr lang="en-US" sz="1200" kern="1200"/>
        </a:p>
      </dsp:txBody>
      <dsp:txXfrm>
        <a:off x="3084933" y="1900183"/>
        <a:ext cx="1356808" cy="814084"/>
      </dsp:txXfrm>
    </dsp:sp>
    <dsp:sp modelId="{561A2F14-76FD-4ABD-8ACA-B08085984AD0}">
      <dsp:nvSpPr>
        <dsp:cNvPr id="0" name=""/>
        <dsp:cNvSpPr/>
      </dsp:nvSpPr>
      <dsp:spPr>
        <a:xfrm>
          <a:off x="4577422" y="1900183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Additional revenue from café and retail</a:t>
          </a:r>
          <a:endParaRPr lang="en-US" sz="1200" kern="1200"/>
        </a:p>
      </dsp:txBody>
      <dsp:txXfrm>
        <a:off x="4577422" y="1900183"/>
        <a:ext cx="1356808" cy="814084"/>
      </dsp:txXfrm>
    </dsp:sp>
    <dsp:sp modelId="{C3808105-FB96-4C10-9804-D51386065607}">
      <dsp:nvSpPr>
        <dsp:cNvPr id="0" name=""/>
        <dsp:cNvSpPr/>
      </dsp:nvSpPr>
      <dsp:spPr>
        <a:xfrm>
          <a:off x="99955" y="2849949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Threats:</a:t>
          </a:r>
          <a:endParaRPr lang="en-US" sz="1200" kern="1200"/>
        </a:p>
      </dsp:txBody>
      <dsp:txXfrm>
        <a:off x="99955" y="2849949"/>
        <a:ext cx="1356808" cy="814084"/>
      </dsp:txXfrm>
    </dsp:sp>
    <dsp:sp modelId="{55500295-0B5E-45C2-9DB1-04C7F96B8247}">
      <dsp:nvSpPr>
        <dsp:cNvPr id="0" name=""/>
        <dsp:cNvSpPr/>
      </dsp:nvSpPr>
      <dsp:spPr>
        <a:xfrm>
          <a:off x="1592444" y="2849949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Competition from other entertainment venues</a:t>
          </a:r>
          <a:endParaRPr lang="en-US" sz="1200" kern="1200"/>
        </a:p>
      </dsp:txBody>
      <dsp:txXfrm>
        <a:off x="1592444" y="2849949"/>
        <a:ext cx="1356808" cy="814084"/>
      </dsp:txXfrm>
    </dsp:sp>
    <dsp:sp modelId="{CDD2F8B2-F9F4-47BB-99C9-0E90FF45A969}">
      <dsp:nvSpPr>
        <dsp:cNvPr id="0" name=""/>
        <dsp:cNvSpPr/>
      </dsp:nvSpPr>
      <dsp:spPr>
        <a:xfrm>
          <a:off x="3084933" y="2849949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Economic downturn affecting discretionary spending</a:t>
          </a:r>
          <a:endParaRPr lang="en-US" sz="1200" kern="1200"/>
        </a:p>
      </dsp:txBody>
      <dsp:txXfrm>
        <a:off x="3084933" y="2849949"/>
        <a:ext cx="1356808" cy="814084"/>
      </dsp:txXfrm>
    </dsp:sp>
    <dsp:sp modelId="{53D2A763-1453-4F71-8B62-520362C22A18}">
      <dsp:nvSpPr>
        <dsp:cNvPr id="0" name=""/>
        <dsp:cNvSpPr/>
      </dsp:nvSpPr>
      <dsp:spPr>
        <a:xfrm>
          <a:off x="4577422" y="2849949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Health and safety incidents</a:t>
          </a:r>
          <a:endParaRPr lang="en-US" sz="1200" kern="1200"/>
        </a:p>
      </dsp:txBody>
      <dsp:txXfrm>
        <a:off x="4577422" y="2849949"/>
        <a:ext cx="1356808" cy="8140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DAC906-0660-4D91-B4BC-D6D8FADE437F}">
      <dsp:nvSpPr>
        <dsp:cNvPr id="0" name=""/>
        <dsp:cNvSpPr/>
      </dsp:nvSpPr>
      <dsp:spPr>
        <a:xfrm>
          <a:off x="0" y="1653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8C06C4-E16E-4DBB-ACF1-6053ABB892FC}">
      <dsp:nvSpPr>
        <dsp:cNvPr id="0" name=""/>
        <dsp:cNvSpPr/>
      </dsp:nvSpPr>
      <dsp:spPr>
        <a:xfrm>
          <a:off x="213124" y="160176"/>
          <a:ext cx="387499" cy="3874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944D5-7F7D-4A1D-9075-FDAD3D798E3F}">
      <dsp:nvSpPr>
        <dsp:cNvPr id="0" name=""/>
        <dsp:cNvSpPr/>
      </dsp:nvSpPr>
      <dsp:spPr>
        <a:xfrm>
          <a:off x="813749" y="1653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Fit-out &amp; soft play: £25,000</a:t>
          </a:r>
        </a:p>
      </dsp:txBody>
      <dsp:txXfrm>
        <a:off x="813749" y="1653"/>
        <a:ext cx="6402666" cy="704545"/>
      </dsp:txXfrm>
    </dsp:sp>
    <dsp:sp modelId="{4F71FF1C-76CD-4684-ACBB-105E08DBBB4B}">
      <dsp:nvSpPr>
        <dsp:cNvPr id="0" name=""/>
        <dsp:cNvSpPr/>
      </dsp:nvSpPr>
      <dsp:spPr>
        <a:xfrm>
          <a:off x="0" y="882335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C846D0-FD9A-4920-BFEF-AFAC7AA1AE5E}">
      <dsp:nvSpPr>
        <dsp:cNvPr id="0" name=""/>
        <dsp:cNvSpPr/>
      </dsp:nvSpPr>
      <dsp:spPr>
        <a:xfrm>
          <a:off x="213124" y="1040857"/>
          <a:ext cx="387499" cy="3874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54FBAF-474E-42FF-9B86-7A599270DA1A}">
      <dsp:nvSpPr>
        <dsp:cNvPr id="0" name=""/>
        <dsp:cNvSpPr/>
      </dsp:nvSpPr>
      <dsp:spPr>
        <a:xfrm>
          <a:off x="813749" y="882335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Marketing &amp; Ads: £7,000</a:t>
          </a:r>
        </a:p>
      </dsp:txBody>
      <dsp:txXfrm>
        <a:off x="813749" y="882335"/>
        <a:ext cx="6402666" cy="704545"/>
      </dsp:txXfrm>
    </dsp:sp>
    <dsp:sp modelId="{A67A7DE9-C3B6-48D0-A6A2-EFFC4624D01D}">
      <dsp:nvSpPr>
        <dsp:cNvPr id="0" name=""/>
        <dsp:cNvSpPr/>
      </dsp:nvSpPr>
      <dsp:spPr>
        <a:xfrm>
          <a:off x="0" y="1763016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DE70CF-81B8-432C-A9DF-C34405190A69}">
      <dsp:nvSpPr>
        <dsp:cNvPr id="0" name=""/>
        <dsp:cNvSpPr/>
      </dsp:nvSpPr>
      <dsp:spPr>
        <a:xfrm>
          <a:off x="213124" y="1921539"/>
          <a:ext cx="387499" cy="3874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151997-13B2-472F-87BC-0DE98F768F49}">
      <dsp:nvSpPr>
        <dsp:cNvPr id="0" name=""/>
        <dsp:cNvSpPr/>
      </dsp:nvSpPr>
      <dsp:spPr>
        <a:xfrm>
          <a:off x="813749" y="1763016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Salaries (3 months): £10,000</a:t>
          </a:r>
        </a:p>
      </dsp:txBody>
      <dsp:txXfrm>
        <a:off x="813749" y="1763016"/>
        <a:ext cx="6402666" cy="704545"/>
      </dsp:txXfrm>
    </dsp:sp>
    <dsp:sp modelId="{9D22C823-52EE-4148-9E26-0F72C6BC9417}">
      <dsp:nvSpPr>
        <dsp:cNvPr id="0" name=""/>
        <dsp:cNvSpPr/>
      </dsp:nvSpPr>
      <dsp:spPr>
        <a:xfrm>
          <a:off x="0" y="2643698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6CE3F9-8E40-4134-BB3E-06C8289AACF5}">
      <dsp:nvSpPr>
        <dsp:cNvPr id="0" name=""/>
        <dsp:cNvSpPr/>
      </dsp:nvSpPr>
      <dsp:spPr>
        <a:xfrm>
          <a:off x="213124" y="2802220"/>
          <a:ext cx="387499" cy="3874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9456F-62A2-422B-851C-29055720C831}">
      <dsp:nvSpPr>
        <dsp:cNvPr id="0" name=""/>
        <dsp:cNvSpPr/>
      </dsp:nvSpPr>
      <dsp:spPr>
        <a:xfrm>
          <a:off x="813749" y="2643698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Café equipment: £5,000</a:t>
          </a:r>
        </a:p>
      </dsp:txBody>
      <dsp:txXfrm>
        <a:off x="813749" y="2643698"/>
        <a:ext cx="6402666" cy="704545"/>
      </dsp:txXfrm>
    </dsp:sp>
    <dsp:sp modelId="{B2FAD5ED-312A-47CC-9B08-C85AB0E1D303}">
      <dsp:nvSpPr>
        <dsp:cNvPr id="0" name=""/>
        <dsp:cNvSpPr/>
      </dsp:nvSpPr>
      <dsp:spPr>
        <a:xfrm>
          <a:off x="0" y="3524379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5CE3A-6EB3-4844-9D56-78F434D7F9F7}">
      <dsp:nvSpPr>
        <dsp:cNvPr id="0" name=""/>
        <dsp:cNvSpPr/>
      </dsp:nvSpPr>
      <dsp:spPr>
        <a:xfrm>
          <a:off x="213124" y="3682902"/>
          <a:ext cx="387499" cy="38749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8589F-F61E-4593-9B15-1F8960E33674}">
      <dsp:nvSpPr>
        <dsp:cNvPr id="0" name=""/>
        <dsp:cNvSpPr/>
      </dsp:nvSpPr>
      <dsp:spPr>
        <a:xfrm>
          <a:off x="813749" y="3524379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Contingency: £3,000</a:t>
          </a:r>
        </a:p>
      </dsp:txBody>
      <dsp:txXfrm>
        <a:off x="813749" y="3524379"/>
        <a:ext cx="6402666" cy="704545"/>
      </dsp:txXfrm>
    </dsp:sp>
    <dsp:sp modelId="{463C1CC7-D43A-4539-BA14-51C9DF6CDEA7}">
      <dsp:nvSpPr>
        <dsp:cNvPr id="0" name=""/>
        <dsp:cNvSpPr/>
      </dsp:nvSpPr>
      <dsp:spPr>
        <a:xfrm>
          <a:off x="0" y="4405061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D6FD2E-4C37-425F-A6B5-9F4D396935F2}">
      <dsp:nvSpPr>
        <dsp:cNvPr id="0" name=""/>
        <dsp:cNvSpPr/>
      </dsp:nvSpPr>
      <dsp:spPr>
        <a:xfrm>
          <a:off x="213124" y="4563583"/>
          <a:ext cx="387499" cy="38749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1A5284-1865-4970-A8C3-68297C51BE72}">
      <dsp:nvSpPr>
        <dsp:cNvPr id="0" name=""/>
        <dsp:cNvSpPr/>
      </dsp:nvSpPr>
      <dsp:spPr>
        <a:xfrm>
          <a:off x="813749" y="4405061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Your investment enables a safe launch, strong marketing push, and confident operation.</a:t>
          </a:r>
        </a:p>
      </dsp:txBody>
      <dsp:txXfrm>
        <a:off x="813749" y="4405061"/>
        <a:ext cx="6402666" cy="7045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082722-FD93-4CC4-8B54-0201E66B23D9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EBC685-9011-45B3-9BE1-DD0F5393B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182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Burns (2022) highlights that businesses with diversified services are more resilient in early stages.”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EBC685-9011-45B3-9BE1-DD0F5393B9D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1642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Chaffey &amp; Smith (2019) stress the impact of emotion-led digital branding in family services.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EBC685-9011-45B3-9BE1-DD0F5393B9D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1363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Kotler et al. (2022) stress the value of SWOT in aligning strategy with market conditions.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EBC685-9011-45B3-9BE1-DD0F5393B9D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664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Timmons &amp; Spinelli (2019) argue that timing and founder-market fit are crucial for early investment.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EBC685-9011-45B3-9BE1-DD0F5393B9D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081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7/2/2025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315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7/2/2025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127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7/2/2025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5755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7/2/2025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61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7/2/2025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185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7/2/2025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257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7/2/2025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776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7/2/2025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146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7/2/2025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743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7/2/2025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735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7/2/2025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1465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7/2/2025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4851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0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nva.com/learn/kids-websit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16B866AF-644F-0B94-A69F-6651B59D5F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840" r="15495"/>
          <a:stretch>
            <a:fillRect/>
          </a:stretch>
        </p:blipFill>
        <p:spPr>
          <a:xfrm>
            <a:off x="20" y="10"/>
            <a:ext cx="7803224" cy="6857989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F8B2ECD5-47B1-47AD-AC9D-045064631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896636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E6525-480B-6170-A84D-27966D294B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400"/>
            <a:ext cx="4659086" cy="3427867"/>
          </a:xfrm>
        </p:spPr>
        <p:txBody>
          <a:bodyPr anchor="t">
            <a:normAutofit fontScale="90000"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Happy Toes Indoor Playground</a:t>
            </a:r>
            <a:br>
              <a:rPr lang="en-GB" sz="6000" dirty="0">
                <a:solidFill>
                  <a:srgbClr val="FFFFFF"/>
                </a:solidFill>
              </a:rPr>
            </a:br>
            <a:br>
              <a:rPr lang="en-US" sz="6000" dirty="0"/>
            </a:br>
            <a:endParaRPr lang="en-GB" sz="6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21BB5A-5A2D-5B2F-3EF7-A7D379FC4A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942114"/>
            <a:ext cx="4589685" cy="1123860"/>
          </a:xfrm>
        </p:spPr>
        <p:txBody>
          <a:bodyPr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100" dirty="0"/>
              <a:t>“Where Little Feet Make Big Memories”</a:t>
            </a:r>
          </a:p>
          <a:p>
            <a:pPr>
              <a:lnSpc>
                <a:spcPct val="120000"/>
              </a:lnSpc>
            </a:pPr>
            <a:endParaRPr lang="en-GB" sz="1100" dirty="0">
              <a:solidFill>
                <a:srgbClr val="FFFFFF"/>
              </a:solidFill>
            </a:endParaRPr>
          </a:p>
          <a:p>
            <a:pPr>
              <a:lnSpc>
                <a:spcPct val="120000"/>
              </a:lnSpc>
            </a:pPr>
            <a:r>
              <a:rPr lang="en-GB" sz="1100" dirty="0">
                <a:solidFill>
                  <a:srgbClr val="FFFFFF"/>
                </a:solidFill>
              </a:rPr>
              <a:t>Presented by Catalina Simion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A group of children drawing on a wall&#10;&#10;AI-generated content may be incorrect.">
            <a:extLst>
              <a:ext uri="{FF2B5EF4-FFF2-40B4-BE49-F238E27FC236}">
                <a16:creationId xmlns:a16="http://schemas.microsoft.com/office/drawing/2014/main" id="{525AF55F-A7EE-2A84-7D0A-8A0D90D1A2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34" r="11073"/>
          <a:stretch>
            <a:fillRect/>
          </a:stretch>
        </p:blipFill>
        <p:spPr>
          <a:xfrm>
            <a:off x="7803244" y="-1"/>
            <a:ext cx="4388756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6736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0D44F9-E85B-FE5D-F096-EF40E9090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Business Overview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0D43F-8A9A-94F1-6681-8E34609BAA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Happy Toes offers a safe, vibrant indoor play environment for children aged 1–10, featuring soft play zones, interactive sensory areas, climbing structures, toddler-friendly spaces, birthday-party packages, and cafe facilities for parents. Complementary services include drop-in play, structured classes (e.g., music, yoga, sensory development), and private party bookings.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7" name="Picture Placeholder 16" descr="A child standing in front of a mural">
            <a:extLst>
              <a:ext uri="{FF2B5EF4-FFF2-40B4-BE49-F238E27FC236}">
                <a16:creationId xmlns:a16="http://schemas.microsoft.com/office/drawing/2014/main" id="{37CDDDC4-00D8-5D6B-5761-590DB1E27EC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8" r="3999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714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65C8ED-B984-FF16-3715-2EB69A042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The Story Behind the Idea</a:t>
            </a:r>
          </a:p>
        </p:txBody>
      </p:sp>
      <p:pic>
        <p:nvPicPr>
          <p:cNvPr id="6" name="Picture 5" descr="A cartoon of a child running under a cloud">
            <a:extLst>
              <a:ext uri="{FF2B5EF4-FFF2-40B4-BE49-F238E27FC236}">
                <a16:creationId xmlns:a16="http://schemas.microsoft.com/office/drawing/2014/main" id="{CEFB0F0C-33C8-5E3D-C9B1-3B3DBD049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32" y="2366025"/>
            <a:ext cx="5648193" cy="354098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C8BC8C-A6D2-9274-138F-E92732DD9A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15150" y="1328057"/>
            <a:ext cx="4563618" cy="46886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As a parent, I often struggled finding clean, safe, and engaging play venues especially during rainy Welsh winters. Inspired by children's imaginative joy and parents’ need for community connection, I envisioned Happy Toes: a nurturing space fostering physical activity, creativity, and </a:t>
            </a:r>
            <a:r>
              <a:rPr lang="en-GB" sz="2400"/>
              <a:t>social interaction. </a:t>
            </a:r>
            <a:endParaRPr lang="en-US" sz="2400" dirty="0"/>
          </a:p>
          <a:p>
            <a:pPr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1371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2A6E18-24D1-A108-91F4-6CA987575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Legal Structure &amp; Ownership</a:t>
            </a:r>
          </a:p>
        </p:txBody>
      </p:sp>
      <p:pic>
        <p:nvPicPr>
          <p:cNvPr id="15" name="Picture 14" descr="Magnifying glass showing decling performance">
            <a:extLst>
              <a:ext uri="{FF2B5EF4-FFF2-40B4-BE49-F238E27FC236}">
                <a16:creationId xmlns:a16="http://schemas.microsoft.com/office/drawing/2014/main" id="{2A028C2D-4455-5893-6F1E-2E1E54A2BE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77" r="41640" b="-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C9DAA4C1-CA1D-9BC5-32D7-32538B7844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96821" y="2633236"/>
            <a:ext cx="6034187" cy="36646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/>
              <a:t> </a:t>
            </a:r>
            <a:r>
              <a:rPr lang="en-US" b="1"/>
              <a:t>Private Limited Company (Ltd)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Pros: limited liability, credibility, access to funding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Cons: regulatory duties, setup/admin costs</a:t>
            </a:r>
          </a:p>
          <a:p>
            <a:pPr>
              <a:buFont typeface="Arial" panose="020B0604020202020204" pitchFamily="34" charset="0"/>
              <a:buChar char="•"/>
            </a:pP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Overall, the limited structure provides growth potential while safeguarding personal finances.</a:t>
            </a:r>
          </a:p>
          <a:p>
            <a:pPr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503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51BE0E-0C59-EA68-F7B0-83DF31DA48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399"/>
            <a:ext cx="10847494" cy="11710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Mission, Objectives &amp; USP</a:t>
            </a:r>
          </a:p>
        </p:txBody>
      </p:sp>
      <p:pic>
        <p:nvPicPr>
          <p:cNvPr id="14" name="Graphic 13" descr="Bullseye">
            <a:extLst>
              <a:ext uri="{FF2B5EF4-FFF2-40B4-BE49-F238E27FC236}">
                <a16:creationId xmlns:a16="http://schemas.microsoft.com/office/drawing/2014/main" id="{B42D3A9D-CB2D-F3C3-1CA3-2346BF1B7A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3232" y="2256287"/>
            <a:ext cx="3760459" cy="376045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78F6212-2071-3ACD-0E2A-A8454D57FB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0000"/>
                </a:solidFill>
              </a:rPr>
              <a:t>Mission</a:t>
            </a:r>
            <a:r>
              <a:rPr lang="en-US" sz="1400" dirty="0"/>
              <a:t>: To nurture joy, growth, and community in a safe, imaginative indoor play space for young children and their families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0000"/>
                </a:solidFill>
              </a:rPr>
              <a:t>SMART Goals</a:t>
            </a:r>
            <a:r>
              <a:rPr lang="en-US" sz="1400" dirty="0"/>
              <a:t>: 1,000 members, Maintain 80% play-session capacity weekly,</a:t>
            </a:r>
            <a:r>
              <a:rPr lang="en-GB" dirty="0"/>
              <a:t> </a:t>
            </a:r>
            <a:r>
              <a:rPr lang="en-US" sz="1400" dirty="0"/>
              <a:t>Achieve a 20% annual increase in party bookings.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0000"/>
                </a:solidFill>
              </a:rPr>
              <a:t>USP: </a:t>
            </a:r>
            <a:r>
              <a:rPr lang="en-US" sz="1400" dirty="0"/>
              <a:t> Happy Toes offers climate-resilient indoor fun, with inclusive design (sensory zones, allergy-friendly café) and structured classes that are unmatched in the region.</a:t>
            </a:r>
          </a:p>
          <a:p>
            <a:pPr>
              <a:lnSpc>
                <a:spcPct val="110000"/>
              </a:lnSpc>
            </a:pPr>
            <a:endParaRPr lang="en-US" sz="1400" dirty="0"/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300" dirty="0"/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300" dirty="0"/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8734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E79C1-7528-E5E2-17E4-6C7D4C1C1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27307"/>
            <a:ext cx="10360152" cy="1027306"/>
          </a:xfrm>
        </p:spPr>
        <p:txBody>
          <a:bodyPr>
            <a:normAutofit fontScale="90000"/>
          </a:bodyPr>
          <a:lstStyle/>
          <a:p>
            <a:r>
              <a:rPr lang="en-GB" dirty="0"/>
              <a:t>Location &amp; Staffing</a:t>
            </a:r>
            <a:br>
              <a:rPr lang="en-GB" dirty="0"/>
            </a:br>
            <a:endParaRPr lang="en-GB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B60916-811E-EB4F-6722-4B25D91909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8496937"/>
              </p:ext>
            </p:extLst>
          </p:nvPr>
        </p:nvGraphicFramePr>
        <p:xfrm>
          <a:off x="914400" y="2286001"/>
          <a:ext cx="10363200" cy="4011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4387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D8F936-666A-9AFD-0ADC-74970A0D9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GB"/>
              <a:t>Marketing &amp; PR Plan</a:t>
            </a:r>
            <a:endParaRPr lang="en-GB" dirty="0"/>
          </a:p>
        </p:txBody>
      </p:sp>
      <p:pic>
        <p:nvPicPr>
          <p:cNvPr id="5" name="Content Placeholder 4" descr="A poster for a carnival&#10;&#10;AI-generated content may be incorrect.">
            <a:extLst>
              <a:ext uri="{FF2B5EF4-FFF2-40B4-BE49-F238E27FC236}">
                <a16:creationId xmlns:a16="http://schemas.microsoft.com/office/drawing/2014/main" id="{74756365-C480-BA1E-D9C9-622BE3276B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" r="2" b="2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9BE318E-CBF2-DB04-5491-FF90DB8D2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318658"/>
            <a:ext cx="6034187" cy="3979266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Online:</a:t>
            </a:r>
            <a:endParaRPr lang="en-GB" dirty="0"/>
          </a:p>
          <a:p>
            <a:pPr lvl="0"/>
            <a:r>
              <a:rPr lang="en-GB" dirty="0"/>
              <a:t>Facebook and Instagram launch campaign—ads targeting local parents (1‑mile radius)</a:t>
            </a:r>
          </a:p>
          <a:p>
            <a:r>
              <a:rPr lang="en-GB" b="1" dirty="0"/>
              <a:t>Offline Marketing:</a:t>
            </a:r>
            <a:endParaRPr lang="en-GB" dirty="0"/>
          </a:p>
          <a:p>
            <a:pPr lvl="0"/>
            <a:r>
              <a:rPr lang="en-GB" dirty="0"/>
              <a:t>Flyers in GP surgeries, schools, nursery settings</a:t>
            </a:r>
          </a:p>
          <a:p>
            <a:pPr lvl="0"/>
            <a:r>
              <a:rPr lang="en-GB" dirty="0"/>
              <a:t>Launch event with free toddlers’ sessions for first-time customers</a:t>
            </a:r>
          </a:p>
          <a:p>
            <a:pPr lvl="0"/>
            <a:r>
              <a:rPr lang="en-GB" dirty="0"/>
              <a:t>Collaboration with Merthyr Tydfil Family Hub for monthly “messy play mornings”</a:t>
            </a:r>
          </a:p>
          <a:p>
            <a:r>
              <a:rPr lang="en-GB" b="1" dirty="0"/>
              <a:t>PR Activities:</a:t>
            </a:r>
            <a:endParaRPr lang="en-GB" dirty="0"/>
          </a:p>
          <a:p>
            <a:pPr lvl="0"/>
            <a:r>
              <a:rPr lang="en-GB" dirty="0"/>
              <a:t>Press release to South Wales Echo at launch</a:t>
            </a:r>
          </a:p>
          <a:p>
            <a:pPr lvl="0"/>
            <a:r>
              <a:rPr lang="en-GB" dirty="0"/>
              <a:t>Feature in local parenting blog “Mummy in the Valleys”</a:t>
            </a:r>
          </a:p>
          <a:p>
            <a:pPr lvl="0"/>
            <a:r>
              <a:rPr lang="en-GB" dirty="0"/>
              <a:t>Influencer invite events for local parent bloggers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183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409590-C7FC-60FE-690B-B4F92268C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GB" dirty="0"/>
              <a:t>Finances &amp; Cash Flow</a:t>
            </a:r>
          </a:p>
        </p:txBody>
      </p:sp>
      <p:pic>
        <p:nvPicPr>
          <p:cNvPr id="13" name="Picture 12" descr="A child in a ball pit&#10;&#10;AI-generated content may be incorrect.">
            <a:extLst>
              <a:ext uri="{FF2B5EF4-FFF2-40B4-BE49-F238E27FC236}">
                <a16:creationId xmlns:a16="http://schemas.microsoft.com/office/drawing/2014/main" id="{3A15CEF0-239A-8556-9F93-29BBC58A0C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34" r="1219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47E96-ADEE-28B9-CAD3-54AFA83E8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>
            <a:normAutofit/>
          </a:bodyPr>
          <a:lstStyle/>
          <a:p>
            <a:r>
              <a:rPr lang="en-US" dirty="0"/>
              <a:t>Startup Cost: £130K (loan, grant, capital, crowdfunding)</a:t>
            </a:r>
          </a:p>
          <a:p>
            <a:r>
              <a:rPr lang="en-US" dirty="0"/>
              <a:t>Break-even by Month 10 </a:t>
            </a:r>
            <a:r>
              <a:rPr lang="en-US"/>
              <a:t>(October </a:t>
            </a:r>
            <a:r>
              <a:rPr lang="en-US" dirty="0"/>
              <a:t>2025)</a:t>
            </a:r>
          </a:p>
          <a:p>
            <a:r>
              <a:rPr lang="en-US" dirty="0"/>
              <a:t>Revenue from play sessions, parties, café, memberships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106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B0064-857C-482F-4FD7-4F8302B4C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GB" dirty="0"/>
              <a:t>SWOT ANALYSES</a:t>
            </a:r>
          </a:p>
        </p:txBody>
      </p:sp>
      <p:pic>
        <p:nvPicPr>
          <p:cNvPr id="14" name="Picture 13" descr="A child standing in a playroom&#10;&#10;AI-generated content may be incorrect.">
            <a:extLst>
              <a:ext uri="{FF2B5EF4-FFF2-40B4-BE49-F238E27FC236}">
                <a16:creationId xmlns:a16="http://schemas.microsoft.com/office/drawing/2014/main" id="{01086FD9-20AD-D064-0349-8649E96AF1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3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A6983A4B-965F-B059-6C8A-46770FD1C2A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96821" y="2633236"/>
          <a:ext cx="6034187" cy="3664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558214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1AA5B5-F64A-345B-A92B-6423EF52F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How £50K Will Be Used</a:t>
            </a:r>
            <a:endParaRPr lang="en-GB" sz="36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7F00AA-0815-6B69-D72B-1BABE2B877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9818775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7696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D2CB33-C919-8563-D38C-0437BFCF5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GB" dirty="0"/>
              <a:t>Why Invest in Me</a:t>
            </a:r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D50D367B-5A59-BE48-4119-44E29F4F6F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961" r="22756" b="-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9C0BE-C6BD-C82D-887D-8F4218BFB8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Why Me:</a:t>
            </a:r>
          </a:p>
          <a:p>
            <a:pPr>
              <a:lnSpc>
                <a:spcPct val="110000"/>
              </a:lnSpc>
            </a:pPr>
            <a:r>
              <a:rPr lang="en-US" sz="1400"/>
              <a:t>As the founder of </a:t>
            </a:r>
            <a:r>
              <a:rPr lang="en-US" sz="1400" i="1"/>
              <a:t>Happy Toes</a:t>
            </a:r>
            <a:r>
              <a:rPr lang="en-US" sz="1400"/>
              <a:t>, I bring not just a business idea, but a clear </a:t>
            </a:r>
            <a:r>
              <a:rPr lang="en-US" sz="1400" b="1"/>
              <a:t>vision</a:t>
            </a:r>
            <a:r>
              <a:rPr lang="en-US" sz="1400"/>
              <a:t> and a deep </a:t>
            </a:r>
            <a:r>
              <a:rPr lang="en-US" sz="1400" b="1"/>
              <a:t>commitment</a:t>
            </a:r>
            <a:r>
              <a:rPr lang="en-US" sz="1400"/>
              <a:t> to improving the lives of families. I understand the challenges parents face in finding safe, stimulating, and community-oriented places for their children. </a:t>
            </a:r>
          </a:p>
          <a:p>
            <a:pPr>
              <a:lnSpc>
                <a:spcPct val="110000"/>
              </a:lnSpc>
            </a:pPr>
            <a:r>
              <a:rPr lang="en-GB" sz="1400"/>
              <a:t>Why Now:</a:t>
            </a:r>
          </a:p>
          <a:p>
            <a:pPr>
              <a:lnSpc>
                <a:spcPct val="110000"/>
              </a:lnSpc>
            </a:pPr>
            <a:r>
              <a:rPr lang="en-US" sz="1400"/>
              <a:t>The indoor playground industry is growing rapidly, especially in urban and suburban areas where outdoor play is limited. </a:t>
            </a:r>
            <a:r>
              <a:rPr lang="en-US" sz="1400" i="1"/>
              <a:t>Happy Toes</a:t>
            </a:r>
            <a:r>
              <a:rPr lang="en-US" sz="1400"/>
              <a:t> meets a </a:t>
            </a:r>
            <a:r>
              <a:rPr lang="en-US" sz="1400" b="1"/>
              <a:t>genuine market need</a:t>
            </a:r>
            <a:r>
              <a:rPr lang="en-US" sz="1400"/>
              <a:t>: a clean, creative, and safe environment where children can play while parents relax, connect, or even work remotely. The demand is high, and competition is either outdated or impersonal. We offer a modern, community-driven alternative.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1437156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E64972-5B38-A6B4-4489-EF09A90A8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/>
              <a:t>Final Message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3678D-0B84-132B-B264-63110C3C4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700" dirty="0"/>
          </a:p>
          <a:p>
            <a:pPr>
              <a:lnSpc>
                <a:spcPct val="110000"/>
              </a:lnSpc>
            </a:pPr>
            <a:r>
              <a:rPr lang="en-US" sz="1800" dirty="0"/>
              <a:t>Investing in </a:t>
            </a:r>
            <a:r>
              <a:rPr lang="en-US" sz="1800" i="1" dirty="0"/>
              <a:t>Happy Toes</a:t>
            </a:r>
            <a:r>
              <a:rPr lang="en-US" sz="1800" dirty="0"/>
              <a:t> means believing in happier, healthier childhoods and building a community-centered brand with real impact. With your support, we can open doors to joy, connection, and opportunity—starting from the ground up, one tiny pair of toes at a time.</a:t>
            </a:r>
            <a:endParaRPr lang="en-GB" sz="1700" dirty="0"/>
          </a:p>
        </p:txBody>
      </p:sp>
      <p:pic>
        <p:nvPicPr>
          <p:cNvPr id="5" name="Picture 4" descr="A child sitting on a slide&#10;&#10;AI-generated content may be incorrect.">
            <a:extLst>
              <a:ext uri="{FF2B5EF4-FFF2-40B4-BE49-F238E27FC236}">
                <a16:creationId xmlns:a16="http://schemas.microsoft.com/office/drawing/2014/main" id="{D8244B7D-030D-C1A2-2E7D-75E54C5A33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9" r="3889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2309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D4F01-AED4-C7B6-8EFA-9CB780419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A9C55-38CD-BF1B-A0A1-BAA783614B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Burns, P. (2022). </a:t>
            </a:r>
            <a:r>
              <a:rPr lang="en-US" i="1" dirty="0"/>
              <a:t>Entrepreneurship and Small Business</a:t>
            </a:r>
            <a:r>
              <a:rPr lang="en-US" dirty="0"/>
              <a:t>. Macmillan</a:t>
            </a:r>
          </a:p>
          <a:p>
            <a:r>
              <a:rPr lang="en-US" dirty="0"/>
              <a:t>Canva (2024). Designing websites for kids: Trends and best practices. [online] Available at: </a:t>
            </a:r>
            <a:r>
              <a:rPr lang="en-US" u="sng" dirty="0">
                <a:hlinkClick r:id="rId2"/>
              </a:rPr>
              <a:t>https://www.canva.com/learn/kids-websites/</a:t>
            </a:r>
            <a:r>
              <a:rPr lang="en-US" dirty="0"/>
              <a:t> [Accessed 18 Jun. 2025].</a:t>
            </a:r>
            <a:endParaRPr lang="en-GB" dirty="0"/>
          </a:p>
          <a:p>
            <a:r>
              <a:rPr lang="en-US" dirty="0"/>
              <a:t> Chaffey, D. and Smith, P. (2019). </a:t>
            </a:r>
            <a:r>
              <a:rPr lang="en-US" i="1" dirty="0"/>
              <a:t>Digital Marketing Excellence</a:t>
            </a:r>
            <a:r>
              <a:rPr lang="en-US" dirty="0"/>
              <a:t>. Routledge.</a:t>
            </a:r>
          </a:p>
          <a:p>
            <a:r>
              <a:rPr lang="en-US" dirty="0"/>
              <a:t>Kotler, P. et al. (2022). </a:t>
            </a:r>
            <a:r>
              <a:rPr lang="en-US" i="1" dirty="0"/>
              <a:t>Principles of Marketing</a:t>
            </a:r>
            <a:r>
              <a:rPr lang="en-US" dirty="0"/>
              <a:t>. Pearson</a:t>
            </a:r>
          </a:p>
          <a:p>
            <a:r>
              <a:rPr lang="en-US" dirty="0"/>
              <a:t>Timmons, J.A. and Spinelli, S. (2019). </a:t>
            </a:r>
            <a:r>
              <a:rPr lang="en-US" i="1" dirty="0"/>
              <a:t>New Venture Creation</a:t>
            </a:r>
            <a:r>
              <a:rPr lang="en-US" dirty="0"/>
              <a:t>. McGraw-Hill.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83567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907</Words>
  <Application>Microsoft Office PowerPoint</Application>
  <PresentationFormat>Widescreen</PresentationFormat>
  <Paragraphs>85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Grandview Display</vt:lpstr>
      <vt:lpstr>DashVTI</vt:lpstr>
      <vt:lpstr>Happy Toes Indoor Playground  </vt:lpstr>
      <vt:lpstr>Business Overview </vt:lpstr>
      <vt:lpstr>The Story Behind the Idea</vt:lpstr>
      <vt:lpstr>Legal Structure &amp; Ownership</vt:lpstr>
      <vt:lpstr>Mission, Objectives &amp; USP</vt:lpstr>
      <vt:lpstr>Location &amp; Staffing </vt:lpstr>
      <vt:lpstr>Marketing &amp; PR Plan</vt:lpstr>
      <vt:lpstr>Finances &amp; Cash Flow</vt:lpstr>
      <vt:lpstr>SWOT ANALYSES</vt:lpstr>
      <vt:lpstr>How £50K Will Be Used</vt:lpstr>
      <vt:lpstr>Why Invest in Me</vt:lpstr>
      <vt:lpstr>Final Message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Catalina Simion (2227035)</dc:creator>
  <cp:lastModifiedBy>Scott James</cp:lastModifiedBy>
  <cp:revision>6</cp:revision>
  <dcterms:created xsi:type="dcterms:W3CDTF">2025-06-30T19:36:07Z</dcterms:created>
  <dcterms:modified xsi:type="dcterms:W3CDTF">2025-07-02T13:44:36Z</dcterms:modified>
</cp:coreProperties>
</file>