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84" r:id="rId1"/>
  </p:sldMasterIdLst>
  <p:notesMasterIdLst>
    <p:notesMasterId r:id="rId21"/>
  </p:notesMasterIdLst>
  <p:sldIdLst>
    <p:sldId id="256" r:id="rId2"/>
    <p:sldId id="285" r:id="rId3"/>
    <p:sldId id="275" r:id="rId4"/>
    <p:sldId id="277" r:id="rId5"/>
    <p:sldId id="278" r:id="rId6"/>
    <p:sldId id="279" r:id="rId7"/>
    <p:sldId id="280" r:id="rId8"/>
    <p:sldId id="281" r:id="rId9"/>
    <p:sldId id="282" r:id="rId10"/>
    <p:sldId id="283" r:id="rId11"/>
    <p:sldId id="284" r:id="rId12"/>
    <p:sldId id="258" r:id="rId13"/>
    <p:sldId id="259" r:id="rId14"/>
    <p:sldId id="264" r:id="rId15"/>
    <p:sldId id="260" r:id="rId16"/>
    <p:sldId id="261" r:id="rId17"/>
    <p:sldId id="262" r:id="rId18"/>
    <p:sldId id="263" r:id="rId19"/>
    <p:sldId id="274" r:id="rId20"/>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7015" autoAdjust="0"/>
    <p:restoredTop sz="94660"/>
  </p:normalViewPr>
  <p:slideViewPr>
    <p:cSldViewPr snapToGrid="0">
      <p:cViewPr varScale="1">
        <p:scale>
          <a:sx n="60" d="100"/>
          <a:sy n="60" d="100"/>
        </p:scale>
        <p:origin x="342" y="6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notesMaster" Target="notesMasters/notesMaster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63DCAAE-FFFB-4DD7-8EAE-33032C58E1D7}" type="datetimeFigureOut">
              <a:rPr lang="en-GB" smtClean="0"/>
              <a:t>14/03/2018</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24E7FB24-B473-4DCA-9CCB-C2729257CB9B}" type="slidenum">
              <a:rPr lang="en-GB" smtClean="0"/>
              <a:t>‹#›</a:t>
            </a:fld>
            <a:endParaRPr lang="en-GB"/>
          </a:p>
        </p:txBody>
      </p:sp>
    </p:spTree>
    <p:extLst>
      <p:ext uri="{BB962C8B-B14F-4D97-AF65-F5344CB8AC3E}">
        <p14:creationId xmlns:p14="http://schemas.microsoft.com/office/powerpoint/2010/main" val="195609981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24E7FB24-B473-4DCA-9CCB-C2729257CB9B}" type="slidenum">
              <a:rPr lang="en-GB" smtClean="0"/>
              <a:t>1</a:t>
            </a:fld>
            <a:endParaRPr lang="en-GB"/>
          </a:p>
        </p:txBody>
      </p:sp>
    </p:spTree>
    <p:extLst>
      <p:ext uri="{BB962C8B-B14F-4D97-AF65-F5344CB8AC3E}">
        <p14:creationId xmlns:p14="http://schemas.microsoft.com/office/powerpoint/2010/main" val="171939992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24E7FB24-B473-4DCA-9CCB-C2729257CB9B}" type="slidenum">
              <a:rPr lang="en-GB" smtClean="0"/>
              <a:t>2</a:t>
            </a:fld>
            <a:endParaRPr lang="en-GB"/>
          </a:p>
        </p:txBody>
      </p:sp>
    </p:spTree>
    <p:extLst>
      <p:ext uri="{BB962C8B-B14F-4D97-AF65-F5344CB8AC3E}">
        <p14:creationId xmlns:p14="http://schemas.microsoft.com/office/powerpoint/2010/main" val="409178142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7" name="Rectangle 6"/>
          <p:cNvSpPr>
            <a:spLocks noChangeAspect="1"/>
          </p:cNvSpPr>
          <p:nvPr/>
        </p:nvSpPr>
        <p:spPr>
          <a:xfrm>
            <a:off x="231140" y="243840"/>
            <a:ext cx="11724640" cy="6377939"/>
          </a:xfrm>
          <a:prstGeom prst="rect">
            <a:avLst/>
          </a:prstGeom>
          <a:solidFill>
            <a:schemeClr val="accent1"/>
          </a:solidFill>
          <a:ln w="12700">
            <a:solidFill>
              <a:srgbClr val="FFFFFF"/>
            </a:solid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ctrTitle"/>
          </p:nvPr>
        </p:nvSpPr>
        <p:spPr>
          <a:xfrm>
            <a:off x="1109980" y="882376"/>
            <a:ext cx="9966960" cy="2926080"/>
          </a:xfrm>
        </p:spPr>
        <p:txBody>
          <a:bodyPr anchor="b">
            <a:normAutofit/>
          </a:bodyPr>
          <a:lstStyle>
            <a:lvl1pPr algn="ctr">
              <a:lnSpc>
                <a:spcPct val="85000"/>
              </a:lnSpc>
              <a:defRPr sz="7200" b="1" cap="all" baseline="0">
                <a:solidFill>
                  <a:srgbClr val="FFFFFF"/>
                </a:solidFill>
              </a:defRPr>
            </a:lvl1pPr>
          </a:lstStyle>
          <a:p>
            <a:r>
              <a:rPr lang="en-US" smtClean="0"/>
              <a:t>Click to edit Master title style</a:t>
            </a:r>
            <a:endParaRPr lang="en-US" dirty="0"/>
          </a:p>
        </p:txBody>
      </p:sp>
      <p:sp>
        <p:nvSpPr>
          <p:cNvPr id="3" name="Subtitle 2"/>
          <p:cNvSpPr>
            <a:spLocks noGrp="1"/>
          </p:cNvSpPr>
          <p:nvPr>
            <p:ph type="subTitle" idx="1"/>
          </p:nvPr>
        </p:nvSpPr>
        <p:spPr>
          <a:xfrm>
            <a:off x="1709530" y="3869634"/>
            <a:ext cx="8767860" cy="1388165"/>
          </a:xfrm>
        </p:spPr>
        <p:txBody>
          <a:bodyPr>
            <a:normAutofit/>
          </a:bodyPr>
          <a:lstStyle>
            <a:lvl1pPr marL="0" indent="0" algn="ctr">
              <a:buNone/>
              <a:defRPr sz="2200">
                <a:solidFill>
                  <a:srgbClr val="FFFFFF"/>
                </a:solidFill>
              </a:defRPr>
            </a:lvl1pPr>
            <a:lvl2pPr marL="457200" indent="0" algn="ctr">
              <a:buNone/>
              <a:defRPr sz="2200"/>
            </a:lvl2pPr>
            <a:lvl3pPr marL="914400" indent="0" algn="ctr">
              <a:buNone/>
              <a:defRPr sz="2200"/>
            </a:lvl3pPr>
            <a:lvl4pPr marL="1371600" indent="0" algn="ctr">
              <a:buNone/>
              <a:defRPr sz="2000"/>
            </a:lvl4pPr>
            <a:lvl5pPr marL="1828800" indent="0" algn="ctr">
              <a:buNone/>
              <a:defRPr sz="2000"/>
            </a:lvl5pPr>
            <a:lvl6pPr marL="2286000" indent="0" algn="ctr">
              <a:buNone/>
              <a:defRPr sz="2000"/>
            </a:lvl6pPr>
            <a:lvl7pPr marL="2743200" indent="0" algn="ctr">
              <a:buNone/>
              <a:defRPr sz="2000"/>
            </a:lvl7pPr>
            <a:lvl8pPr marL="3200400" indent="0" algn="ctr">
              <a:buNone/>
              <a:defRPr sz="2000"/>
            </a:lvl8pPr>
            <a:lvl9pPr marL="3657600" indent="0" algn="ctr">
              <a:buNone/>
              <a:defRPr sz="2000"/>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lvl1pPr>
              <a:defRPr>
                <a:solidFill>
                  <a:srgbClr val="FFFFFF"/>
                </a:solidFill>
              </a:defRPr>
            </a:lvl1pPr>
          </a:lstStyle>
          <a:p>
            <a:fld id="{0F2A9768-6A4A-46F9-8364-275EE58010A4}" type="datetime1">
              <a:rPr lang="en-US" smtClean="0"/>
              <a:t>3/14/2018</a:t>
            </a:fld>
            <a:endParaRPr lang="en-US" dirty="0"/>
          </a:p>
        </p:txBody>
      </p:sp>
      <p:sp>
        <p:nvSpPr>
          <p:cNvPr id="5" name="Footer Placeholder 4"/>
          <p:cNvSpPr>
            <a:spLocks noGrp="1"/>
          </p:cNvSpPr>
          <p:nvPr>
            <p:ph type="ftr" sz="quarter" idx="11"/>
          </p:nvPr>
        </p:nvSpPr>
        <p:spPr/>
        <p:txBody>
          <a:bodyPr/>
          <a:lstStyle>
            <a:lvl1pPr>
              <a:defRPr>
                <a:solidFill>
                  <a:srgbClr val="FFFFFF"/>
                </a:solidFill>
              </a:defRPr>
            </a:lvl1pPr>
          </a:lstStyle>
          <a:p>
            <a:endParaRPr lang="en-US" dirty="0"/>
          </a:p>
        </p:txBody>
      </p:sp>
      <p:sp>
        <p:nvSpPr>
          <p:cNvPr id="6" name="Slide Number Placeholder 5"/>
          <p:cNvSpPr>
            <a:spLocks noGrp="1"/>
          </p:cNvSpPr>
          <p:nvPr>
            <p:ph type="sldNum" sz="quarter" idx="12"/>
          </p:nvPr>
        </p:nvSpPr>
        <p:spPr/>
        <p:txBody>
          <a:bodyPr/>
          <a:lstStyle>
            <a:lvl1pPr>
              <a:defRPr>
                <a:solidFill>
                  <a:srgbClr val="FFFFFF"/>
                </a:solidFill>
              </a:defRPr>
            </a:lvl1pPr>
          </a:lstStyle>
          <a:p>
            <a:fld id="{4FAB73BC-B049-4115-A692-8D63A059BFB8}" type="slidenum">
              <a:rPr lang="en-US" dirty="0"/>
              <a:t>‹#›</a:t>
            </a:fld>
            <a:endParaRPr lang="en-US" dirty="0"/>
          </a:p>
        </p:txBody>
      </p:sp>
      <p:cxnSp>
        <p:nvCxnSpPr>
          <p:cNvPr id="8" name="Straight Connector 7"/>
          <p:cNvCxnSpPr/>
          <p:nvPr/>
        </p:nvCxnSpPr>
        <p:spPr>
          <a:xfrm>
            <a:off x="1978660" y="3733800"/>
            <a:ext cx="8229601" cy="0"/>
          </a:xfrm>
          <a:prstGeom prst="line">
            <a:avLst/>
          </a:prstGeom>
          <a:ln>
            <a:solidFill>
              <a:srgbClr val="FFFFFF"/>
            </a:solidFill>
          </a:ln>
        </p:spPr>
        <p:style>
          <a:lnRef idx="1">
            <a:schemeClr val="accent1"/>
          </a:lnRef>
          <a:fillRef idx="0">
            <a:schemeClr val="accent1"/>
          </a:fillRef>
          <a:effectRef idx="0">
            <a:schemeClr val="accent1"/>
          </a:effectRef>
          <a:fontRef idx="minor">
            <a:schemeClr val="tx1"/>
          </a:fontRef>
        </p:style>
      </p:cxn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B01FAE7C-4851-43CC-A6F0-9A820479C7CC}" type="datetime1">
              <a:rPr lang="en-US" smtClean="0"/>
              <a:t>3/14/2018</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FAB73BC-B049-4115-A692-8D63A059BFB8}" type="slidenum">
              <a:rPr lang="en-US" dirty="0"/>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106424" y="1173575"/>
            <a:ext cx="9966960" cy="2926080"/>
          </a:xfrm>
        </p:spPr>
        <p:txBody>
          <a:bodyPr anchor="b">
            <a:noAutofit/>
          </a:bodyPr>
          <a:lstStyle>
            <a:lvl1pPr algn="ctr">
              <a:lnSpc>
                <a:spcPct val="85000"/>
              </a:lnSpc>
              <a:defRPr sz="7200" b="0" cap="all" baseline="0"/>
            </a:lvl1pPr>
          </a:lstStyle>
          <a:p>
            <a:r>
              <a:rPr lang="en-US" smtClean="0"/>
              <a:t>Click to edit Master title style</a:t>
            </a:r>
            <a:endParaRPr lang="en-US" dirty="0"/>
          </a:p>
        </p:txBody>
      </p:sp>
      <p:sp>
        <p:nvSpPr>
          <p:cNvPr id="3" name="Text Placeholder 2"/>
          <p:cNvSpPr>
            <a:spLocks noGrp="1"/>
          </p:cNvSpPr>
          <p:nvPr>
            <p:ph type="body" idx="1"/>
          </p:nvPr>
        </p:nvSpPr>
        <p:spPr>
          <a:xfrm>
            <a:off x="1709928" y="4154520"/>
            <a:ext cx="8769096" cy="1363806"/>
          </a:xfrm>
        </p:spPr>
        <p:txBody>
          <a:bodyPr anchor="t">
            <a:normAutofit/>
          </a:bodyPr>
          <a:lstStyle>
            <a:lvl1pPr marL="0" indent="0" algn="ctr">
              <a:buNone/>
              <a:defRPr sz="2200">
                <a:solidFill>
                  <a:schemeClr val="accent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974C62B0-49DB-4A76-BD63-D56215DB7963}" type="datetime1">
              <a:rPr lang="en-US" smtClean="0"/>
              <a:t>3/14/2018</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FAB73BC-B049-4115-A692-8D63A059BFB8}" type="slidenum">
              <a:rPr lang="en-US" dirty="0"/>
              <a:t>‹#›</a:t>
            </a:fld>
            <a:endParaRPr lang="en-US" dirty="0"/>
          </a:p>
        </p:txBody>
      </p:sp>
      <p:cxnSp>
        <p:nvCxnSpPr>
          <p:cNvPr id="7" name="Straight Connector 6"/>
          <p:cNvCxnSpPr/>
          <p:nvPr/>
        </p:nvCxnSpPr>
        <p:spPr>
          <a:xfrm>
            <a:off x="1981200" y="4020408"/>
            <a:ext cx="8229601" cy="0"/>
          </a:xfrm>
          <a:prstGeom prst="line">
            <a:avLst/>
          </a:prstGeom>
          <a:ln>
            <a:solidFill>
              <a:schemeClr val="accent1"/>
            </a:solidFill>
          </a:ln>
        </p:spPr>
        <p:style>
          <a:lnRef idx="1">
            <a:schemeClr val="accent1"/>
          </a:lnRef>
          <a:fillRef idx="0">
            <a:schemeClr val="accent1"/>
          </a:fillRef>
          <a:effectRef idx="0">
            <a:schemeClr val="accent1"/>
          </a:effectRef>
          <a:fontRef idx="minor">
            <a:schemeClr val="tx1"/>
          </a:fontRef>
        </p:style>
      </p:cxn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1143000" y="2057399"/>
            <a:ext cx="4754880" cy="4023360"/>
          </a:xfrm>
        </p:spPr>
        <p:txBody>
          <a:bodyPr/>
          <a:lstStyle>
            <a:lvl1pPr>
              <a:defRPr sz="22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6267612" y="2057400"/>
            <a:ext cx="4754880" cy="4023360"/>
          </a:xfrm>
        </p:spPr>
        <p:txBody>
          <a:bodyPr/>
          <a:lstStyle>
            <a:lvl1pPr>
              <a:defRPr sz="22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E1B70B17-433D-4BB2-9392-647F727E1E9C}" type="datetime1">
              <a:rPr lang="en-US" smtClean="0"/>
              <a:t>3/14/2018</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4FAB73BC-B049-4115-A692-8D63A059BFB8}" type="slidenum">
              <a:rPr lang="en-US" dirty="0"/>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p:txBody>
          <a:bodyPr/>
          <a:lstStyle/>
          <a:p>
            <a:r>
              <a:rPr lang="en-US" smtClean="0"/>
              <a:t>Click to edit Master title style</a:t>
            </a:r>
            <a:endParaRPr lang="en-US" dirty="0"/>
          </a:p>
        </p:txBody>
      </p:sp>
      <p:sp>
        <p:nvSpPr>
          <p:cNvPr id="3" name="Text Placeholder 2"/>
          <p:cNvSpPr>
            <a:spLocks noGrp="1"/>
          </p:cNvSpPr>
          <p:nvPr>
            <p:ph type="body" idx="1"/>
          </p:nvPr>
        </p:nvSpPr>
        <p:spPr>
          <a:xfrm>
            <a:off x="1143000" y="2001511"/>
            <a:ext cx="4754880" cy="777240"/>
          </a:xfrm>
        </p:spPr>
        <p:txBody>
          <a:bodyPr anchor="ctr"/>
          <a:lstStyle>
            <a:lvl1pPr marL="0" indent="0">
              <a:spcBef>
                <a:spcPts val="0"/>
              </a:spcBef>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1143000" y="2721483"/>
            <a:ext cx="4754880" cy="3383280"/>
          </a:xfrm>
        </p:spPr>
        <p:txBody>
          <a:bodyPr/>
          <a:lstStyle>
            <a:lvl1pPr>
              <a:defRPr sz="22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6269173" y="1999032"/>
            <a:ext cx="4754880" cy="777240"/>
          </a:xfrm>
        </p:spPr>
        <p:txBody>
          <a:bodyPr anchor="ctr"/>
          <a:lstStyle>
            <a:lvl1pPr marL="0" indent="0">
              <a:spcBef>
                <a:spcPts val="0"/>
              </a:spcBef>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6269173" y="2719322"/>
            <a:ext cx="4754880" cy="3383280"/>
          </a:xfrm>
        </p:spPr>
        <p:txBody>
          <a:bodyPr/>
          <a:lstStyle>
            <a:lvl1pPr>
              <a:defRPr sz="22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2E2E13CA-A139-4819-8A98-C8A6E953BE53}" type="datetime1">
              <a:rPr lang="en-US" smtClean="0"/>
              <a:t>3/14/2018</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4FAB73BC-B049-4115-A692-8D63A059BFB8}" type="slidenum">
              <a:rPr lang="en-US" dirty="0"/>
              <a:t>‹#›</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258A732E-A252-467E-80FF-9758A06EED86}" type="datetime1">
              <a:rPr lang="en-US" smtClean="0"/>
              <a:t>3/14/2018</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4FAB73BC-B049-4115-A692-8D63A059BFB8}" type="slidenum">
              <a:rPr lang="en-US" dirty="0"/>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005FB823-4A39-4D18-999D-95DE203F2A3E}" type="datetime1">
              <a:rPr lang="en-US" smtClean="0"/>
              <a:t>3/14/2018</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4FAB73BC-B049-4115-A692-8D63A059BFB8}" type="slidenum">
              <a:rPr lang="en-US" dirty="0"/>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43000" y="1097280"/>
            <a:ext cx="3931920" cy="1737360"/>
          </a:xfrm>
        </p:spPr>
        <p:txBody>
          <a:bodyPr anchor="b">
            <a:noAutofit/>
          </a:bodyPr>
          <a:lstStyle>
            <a:lvl1pPr>
              <a:lnSpc>
                <a:spcPct val="90000"/>
              </a:lnSpc>
              <a:defRPr sz="4000" b="0"/>
            </a:lvl1pPr>
          </a:lstStyle>
          <a:p>
            <a:r>
              <a:rPr lang="en-US" smtClean="0"/>
              <a:t>Click to edit Master title style</a:t>
            </a:r>
            <a:endParaRPr lang="en-US" dirty="0"/>
          </a:p>
        </p:txBody>
      </p:sp>
      <p:sp>
        <p:nvSpPr>
          <p:cNvPr id="3" name="Content Placeholder 2"/>
          <p:cNvSpPr>
            <a:spLocks noGrp="1"/>
          </p:cNvSpPr>
          <p:nvPr>
            <p:ph idx="1"/>
          </p:nvPr>
        </p:nvSpPr>
        <p:spPr>
          <a:xfrm>
            <a:off x="5852159" y="1097280"/>
            <a:ext cx="5212080" cy="4663440"/>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1143000" y="2834640"/>
            <a:ext cx="3931920" cy="3017520"/>
          </a:xfrm>
        </p:spPr>
        <p:txBody>
          <a:bodyPr>
            <a:normAutofit/>
          </a:bodyPr>
          <a:lstStyle>
            <a:lvl1pPr marL="0" indent="0">
              <a:lnSpc>
                <a:spcPct val="100000"/>
              </a:lnSpc>
              <a:spcBef>
                <a:spcPts val="1000"/>
              </a:spcBef>
              <a:buNone/>
              <a:defRPr sz="17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27AA6F76-BF84-4793-9629-EE24C7AEB3A0}" type="datetime1">
              <a:rPr lang="en-US" smtClean="0"/>
              <a:t>3/14/2018</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4FAB73BC-B049-4115-A692-8D63A059BFB8}" type="slidenum">
              <a:rPr lang="en-US" dirty="0"/>
              <a:t>‹#›</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43000" y="1097280"/>
            <a:ext cx="3931920" cy="1737360"/>
          </a:xfrm>
        </p:spPr>
        <p:txBody>
          <a:bodyPr anchor="b">
            <a:noAutofit/>
          </a:bodyPr>
          <a:lstStyle>
            <a:lvl1pPr>
              <a:lnSpc>
                <a:spcPct val="90000"/>
              </a:lnSpc>
              <a:defRPr sz="4000" b="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5413248" y="1069847"/>
            <a:ext cx="6099048" cy="4800600"/>
          </a:xfrm>
        </p:spPr>
        <p:txBody>
          <a:bodyPr lIns="274320" tIns="182880" anchor="t">
            <a:normAutofit/>
          </a:bodyPr>
          <a:lstStyle>
            <a:lvl1pPr marL="0" indent="0">
              <a:buNone/>
              <a:defRPr sz="28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dirty="0"/>
          </a:p>
        </p:txBody>
      </p:sp>
      <p:sp>
        <p:nvSpPr>
          <p:cNvPr id="4" name="Text Placeholder 3"/>
          <p:cNvSpPr>
            <a:spLocks noGrp="1"/>
          </p:cNvSpPr>
          <p:nvPr>
            <p:ph type="body" sz="half" idx="2"/>
          </p:nvPr>
        </p:nvSpPr>
        <p:spPr>
          <a:xfrm>
            <a:off x="1143000" y="2834640"/>
            <a:ext cx="3931920" cy="2880360"/>
          </a:xfrm>
        </p:spPr>
        <p:txBody>
          <a:bodyPr>
            <a:normAutofit/>
          </a:bodyPr>
          <a:lstStyle>
            <a:lvl1pPr marL="0" indent="0">
              <a:lnSpc>
                <a:spcPct val="100000"/>
              </a:lnSpc>
              <a:spcBef>
                <a:spcPts val="1000"/>
              </a:spcBef>
              <a:buNone/>
              <a:defRPr sz="17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B2761BC1-8035-4106-91A9-3498863EC201}" type="datetime1">
              <a:rPr lang="en-US" smtClean="0"/>
              <a:t>3/14/2018</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4FAB73BC-B049-4115-A692-8D63A059BFB8}" type="slidenum">
              <a:rPr lang="en-US" dirty="0"/>
              <a:t>‹#›</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79100C3E-D3A3-49B7-ACF4-B5C6DD926CB4}" type="datetime1">
              <a:rPr lang="en-US" smtClean="0"/>
              <a:t>3/14/2018</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FAB73BC-B049-4115-A692-8D63A059BFB8}" type="slidenum">
              <a:rPr lang="en-US" dirty="0"/>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762000"/>
            <a:ext cx="2324100" cy="5410200"/>
          </a:xfrm>
        </p:spPr>
        <p:txBody>
          <a:bodyPr vert="eaVert"/>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1143000" y="762000"/>
            <a:ext cx="7429500" cy="5410200"/>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3522B087-F86F-4682-B3B6-3630B5A4D998}" type="datetime1">
              <a:rPr lang="en-US" smtClean="0"/>
              <a:t>3/14/2018</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FAB73BC-B049-4115-A692-8D63A059BFB8}" type="slidenum">
              <a:rPr lang="en-US" dirty="0"/>
              <a:t>‹#›</a:t>
            </a:fld>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accent1"/>
        </a:solidFill>
        <a:effectLst/>
      </p:bgPr>
    </p:bg>
    <p:spTree>
      <p:nvGrpSpPr>
        <p:cNvPr id="1" name=""/>
        <p:cNvGrpSpPr/>
        <p:nvPr/>
      </p:nvGrpSpPr>
      <p:grpSpPr>
        <a:xfrm>
          <a:off x="0" y="0"/>
          <a:ext cx="0" cy="0"/>
          <a:chOff x="0" y="0"/>
          <a:chExt cx="0" cy="0"/>
        </a:xfrm>
      </p:grpSpPr>
      <p:sp>
        <p:nvSpPr>
          <p:cNvPr id="7" name="Rectangle 6"/>
          <p:cNvSpPr>
            <a:spLocks noChangeAspect="1"/>
          </p:cNvSpPr>
          <p:nvPr/>
        </p:nvSpPr>
        <p:spPr>
          <a:xfrm>
            <a:off x="231140" y="243840"/>
            <a:ext cx="11724640" cy="6377939"/>
          </a:xfrm>
          <a:prstGeom prst="rect">
            <a:avLst/>
          </a:prstGeom>
          <a:solidFill>
            <a:schemeClr val="bg1"/>
          </a:solidFill>
          <a:ln w="12700">
            <a:noFill/>
          </a:ln>
        </p:spPr>
        <p:style>
          <a:lnRef idx="2">
            <a:schemeClr val="accent1">
              <a:shade val="50000"/>
            </a:schemeClr>
          </a:lnRef>
          <a:fillRef idx="1">
            <a:schemeClr val="accent1"/>
          </a:fillRef>
          <a:effectRef idx="0">
            <a:schemeClr val="accent1"/>
          </a:effectRef>
          <a:fontRef idx="minor">
            <a:schemeClr val="lt1"/>
          </a:fontRef>
        </p:style>
      </p:sp>
      <p:sp>
        <p:nvSpPr>
          <p:cNvPr id="2" name="Title Placeholder 1"/>
          <p:cNvSpPr>
            <a:spLocks noGrp="1"/>
          </p:cNvSpPr>
          <p:nvPr>
            <p:ph type="title"/>
          </p:nvPr>
        </p:nvSpPr>
        <p:spPr>
          <a:xfrm>
            <a:off x="1143000" y="609600"/>
            <a:ext cx="9875520" cy="1356360"/>
          </a:xfrm>
          <a:prstGeom prst="rect">
            <a:avLst/>
          </a:prstGeom>
        </p:spPr>
        <p:txBody>
          <a:bodyPr vert="horz" lIns="91440" tIns="45720" rIns="91440" bIns="45720" rtlCol="0" anchor="ctr">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1143000" y="2057400"/>
            <a:ext cx="9872871" cy="40386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1142996" y="6223828"/>
            <a:ext cx="2329074" cy="365125"/>
          </a:xfrm>
          <a:prstGeom prst="rect">
            <a:avLst/>
          </a:prstGeom>
        </p:spPr>
        <p:txBody>
          <a:bodyPr vert="horz" lIns="91440" tIns="45720" rIns="91440" bIns="45720" rtlCol="0" anchor="ctr"/>
          <a:lstStyle>
            <a:lvl1pPr algn="l">
              <a:defRPr sz="1200">
                <a:solidFill>
                  <a:schemeClr val="accent1"/>
                </a:solidFill>
              </a:defRPr>
            </a:lvl1pPr>
          </a:lstStyle>
          <a:p>
            <a:fld id="{B53C56C1-63DD-4FD6-979B-1188C3D47636}" type="datetime1">
              <a:rPr lang="en-US" smtClean="0"/>
              <a:t>3/14/2018</a:t>
            </a:fld>
            <a:endParaRPr lang="en-US" dirty="0"/>
          </a:p>
        </p:txBody>
      </p:sp>
      <p:sp>
        <p:nvSpPr>
          <p:cNvPr id="5" name="Footer Placeholder 4"/>
          <p:cNvSpPr>
            <a:spLocks noGrp="1"/>
          </p:cNvSpPr>
          <p:nvPr>
            <p:ph type="ftr" sz="quarter" idx="3"/>
          </p:nvPr>
        </p:nvSpPr>
        <p:spPr>
          <a:xfrm>
            <a:off x="3949148" y="6223828"/>
            <a:ext cx="4717774" cy="365125"/>
          </a:xfrm>
          <a:prstGeom prst="rect">
            <a:avLst/>
          </a:prstGeom>
        </p:spPr>
        <p:txBody>
          <a:bodyPr vert="horz" lIns="91440" tIns="45720" rIns="91440" bIns="45720" rtlCol="0" anchor="ctr"/>
          <a:lstStyle>
            <a:lvl1pPr algn="ctr">
              <a:defRPr sz="1200">
                <a:solidFill>
                  <a:schemeClr val="accent1"/>
                </a:solidFill>
              </a:defRPr>
            </a:lvl1pPr>
          </a:lstStyle>
          <a:p>
            <a:endParaRPr lang="en-US" dirty="0"/>
          </a:p>
        </p:txBody>
      </p:sp>
      <p:sp>
        <p:nvSpPr>
          <p:cNvPr id="6" name="Slide Number Placeholder 5"/>
          <p:cNvSpPr>
            <a:spLocks noGrp="1"/>
          </p:cNvSpPr>
          <p:nvPr>
            <p:ph type="sldNum" sz="quarter" idx="4"/>
          </p:nvPr>
        </p:nvSpPr>
        <p:spPr>
          <a:xfrm>
            <a:off x="9329530" y="6223828"/>
            <a:ext cx="1706217" cy="365125"/>
          </a:xfrm>
          <a:prstGeom prst="rect">
            <a:avLst/>
          </a:prstGeom>
        </p:spPr>
        <p:txBody>
          <a:bodyPr vert="horz" lIns="91440" tIns="45720" rIns="91440" bIns="45720" rtlCol="0" anchor="ctr"/>
          <a:lstStyle>
            <a:lvl1pPr algn="r">
              <a:defRPr sz="1200">
                <a:solidFill>
                  <a:schemeClr val="accent1"/>
                </a:solidFill>
              </a:defRPr>
            </a:lvl1pPr>
          </a:lstStyle>
          <a:p>
            <a:fld id="{4FAB73BC-B049-4115-A692-8D63A059BFB8}" type="slidenum">
              <a:rPr lang="en-US" dirty="0"/>
              <a:pPr/>
              <a:t>‹#›</a:t>
            </a:fld>
            <a:endParaRPr lang="en-US" dirty="0"/>
          </a:p>
        </p:txBody>
      </p:sp>
    </p:spTree>
  </p:cSld>
  <p:clrMap bg1="lt1" tx1="dk1" bg2="lt2" tx2="dk2" accent1="accent1" accent2="accent2" accent3="accent3" accent4="accent4" accent5="accent5" accent6="accent6" hlink="hlink" folHlink="folHlink"/>
  <p:sldLayoutIdLst>
    <p:sldLayoutId id="2147483685" r:id="rId1"/>
    <p:sldLayoutId id="2147483686" r:id="rId2"/>
    <p:sldLayoutId id="2147483687" r:id="rId3"/>
    <p:sldLayoutId id="2147483688" r:id="rId4"/>
    <p:sldLayoutId id="2147483689" r:id="rId5"/>
    <p:sldLayoutId id="2147483690" r:id="rId6"/>
    <p:sldLayoutId id="2147483691" r:id="rId7"/>
    <p:sldLayoutId id="2147483692" r:id="rId8"/>
    <p:sldLayoutId id="2147483693" r:id="rId9"/>
    <p:sldLayoutId id="2147483694" r:id="rId10"/>
    <p:sldLayoutId id="2147483695" r:id="rId11"/>
  </p:sldLayoutIdLst>
  <p:hf hdr="0" ftr="0" dt="0"/>
  <p:txStyles>
    <p:titleStyle>
      <a:lvl1pPr algn="l" defTabSz="914400" rtl="0" eaLnBrk="1" latinLnBrk="0" hangingPunct="1">
        <a:lnSpc>
          <a:spcPct val="90000"/>
        </a:lnSpc>
        <a:spcBef>
          <a:spcPct val="0"/>
        </a:spcBef>
        <a:buNone/>
        <a:defRPr sz="4400" kern="1200">
          <a:solidFill>
            <a:schemeClr val="accent1"/>
          </a:solidFill>
          <a:latin typeface="+mj-lt"/>
          <a:ea typeface="+mj-ea"/>
          <a:cs typeface="+mj-cs"/>
        </a:defRPr>
      </a:lvl1pPr>
    </p:titleStyle>
    <p:bodyStyle>
      <a:lvl1pPr marL="228600" indent="-182880" algn="l" defTabSz="914400" rtl="0" eaLnBrk="1" latinLnBrk="0" hangingPunct="1">
        <a:lnSpc>
          <a:spcPct val="90000"/>
        </a:lnSpc>
        <a:spcBef>
          <a:spcPts val="1400"/>
        </a:spcBef>
        <a:buClr>
          <a:schemeClr val="accent1"/>
        </a:buClr>
        <a:buSzPct val="80000"/>
        <a:buFont typeface="Corbel" pitchFamily="34" charset="0"/>
        <a:buChar char="•"/>
        <a:defRPr sz="2200" kern="1200">
          <a:solidFill>
            <a:schemeClr val="accent1"/>
          </a:solidFill>
          <a:latin typeface="+mn-lt"/>
          <a:ea typeface="+mn-ea"/>
          <a:cs typeface="+mn-cs"/>
        </a:defRPr>
      </a:lvl1pPr>
      <a:lvl2pPr marL="457200" indent="-182880" algn="l" defTabSz="914400" rtl="0" eaLnBrk="1" latinLnBrk="0" hangingPunct="1">
        <a:lnSpc>
          <a:spcPct val="90000"/>
        </a:lnSpc>
        <a:spcBef>
          <a:spcPts val="200"/>
        </a:spcBef>
        <a:spcAft>
          <a:spcPts val="400"/>
        </a:spcAft>
        <a:buClr>
          <a:schemeClr val="accent1"/>
        </a:buClr>
        <a:buSzPct val="80000"/>
        <a:buFont typeface="Corbel" pitchFamily="34" charset="0"/>
        <a:buChar char="•"/>
        <a:defRPr sz="2000" kern="1200">
          <a:solidFill>
            <a:schemeClr val="accent1"/>
          </a:solidFill>
          <a:latin typeface="+mn-lt"/>
          <a:ea typeface="+mn-ea"/>
          <a:cs typeface="+mn-cs"/>
        </a:defRPr>
      </a:lvl2pPr>
      <a:lvl3pPr marL="731520" indent="-182880" algn="l" defTabSz="914400" rtl="0" eaLnBrk="1" latinLnBrk="0" hangingPunct="1">
        <a:lnSpc>
          <a:spcPct val="90000"/>
        </a:lnSpc>
        <a:spcBef>
          <a:spcPts val="200"/>
        </a:spcBef>
        <a:spcAft>
          <a:spcPts val="400"/>
        </a:spcAft>
        <a:buClr>
          <a:schemeClr val="accent1"/>
        </a:buClr>
        <a:buSzPct val="80000"/>
        <a:buFont typeface="Corbel" pitchFamily="34" charset="0"/>
        <a:buChar char="•"/>
        <a:defRPr sz="1800" kern="1200">
          <a:solidFill>
            <a:schemeClr val="accent1"/>
          </a:solidFill>
          <a:latin typeface="+mn-lt"/>
          <a:ea typeface="+mn-ea"/>
          <a:cs typeface="+mn-cs"/>
        </a:defRPr>
      </a:lvl3pPr>
      <a:lvl4pPr marL="1005840" indent="-182880" algn="l" defTabSz="914400" rtl="0" eaLnBrk="1" latinLnBrk="0" hangingPunct="1">
        <a:lnSpc>
          <a:spcPct val="90000"/>
        </a:lnSpc>
        <a:spcBef>
          <a:spcPts val="200"/>
        </a:spcBef>
        <a:spcAft>
          <a:spcPts val="400"/>
        </a:spcAft>
        <a:buClr>
          <a:schemeClr val="accent1"/>
        </a:buClr>
        <a:buSzPct val="80000"/>
        <a:buFont typeface="Corbel" pitchFamily="34" charset="0"/>
        <a:buChar char="•"/>
        <a:defRPr sz="1600" kern="1200">
          <a:solidFill>
            <a:schemeClr val="accent1"/>
          </a:solidFill>
          <a:latin typeface="+mn-lt"/>
          <a:ea typeface="+mn-ea"/>
          <a:cs typeface="+mn-cs"/>
        </a:defRPr>
      </a:lvl4pPr>
      <a:lvl5pPr marL="1280160" indent="-182880" algn="l" defTabSz="914400" rtl="0" eaLnBrk="1" latinLnBrk="0" hangingPunct="1">
        <a:lnSpc>
          <a:spcPct val="90000"/>
        </a:lnSpc>
        <a:spcBef>
          <a:spcPts val="200"/>
        </a:spcBef>
        <a:spcAft>
          <a:spcPts val="400"/>
        </a:spcAft>
        <a:buClr>
          <a:schemeClr val="accent1"/>
        </a:buClr>
        <a:buSzPct val="80000"/>
        <a:buFont typeface="Corbel" pitchFamily="34" charset="0"/>
        <a:buChar char="•"/>
        <a:defRPr sz="1600" kern="1200">
          <a:solidFill>
            <a:schemeClr val="accent1"/>
          </a:solidFill>
          <a:latin typeface="+mn-lt"/>
          <a:ea typeface="+mn-ea"/>
          <a:cs typeface="+mn-cs"/>
        </a:defRPr>
      </a:lvl5pPr>
      <a:lvl6pPr marL="1600000" indent="-228600" algn="l" defTabSz="914400" rtl="0" eaLnBrk="1" latinLnBrk="0" hangingPunct="1">
        <a:lnSpc>
          <a:spcPct val="90000"/>
        </a:lnSpc>
        <a:spcBef>
          <a:spcPts val="200"/>
        </a:spcBef>
        <a:spcAft>
          <a:spcPts val="400"/>
        </a:spcAft>
        <a:buClr>
          <a:schemeClr val="accent1"/>
        </a:buClr>
        <a:buSzPct val="80000"/>
        <a:buFont typeface="Corbel" pitchFamily="34" charset="0"/>
        <a:buChar char="•"/>
        <a:defRPr sz="1600" kern="1200">
          <a:solidFill>
            <a:schemeClr val="accent1"/>
          </a:solidFill>
          <a:latin typeface="+mn-lt"/>
          <a:ea typeface="+mn-ea"/>
          <a:cs typeface="+mn-cs"/>
        </a:defRPr>
      </a:lvl6pPr>
      <a:lvl7pPr marL="1900000" indent="-228600" algn="l" defTabSz="914400" rtl="0" eaLnBrk="1" latinLnBrk="0" hangingPunct="1">
        <a:lnSpc>
          <a:spcPct val="90000"/>
        </a:lnSpc>
        <a:spcBef>
          <a:spcPts val="200"/>
        </a:spcBef>
        <a:spcAft>
          <a:spcPts val="400"/>
        </a:spcAft>
        <a:buClr>
          <a:schemeClr val="accent1"/>
        </a:buClr>
        <a:buSzPct val="80000"/>
        <a:buFont typeface="Corbel" pitchFamily="34" charset="0"/>
        <a:buChar char="•"/>
        <a:defRPr sz="1600" kern="1200">
          <a:solidFill>
            <a:schemeClr val="accent1"/>
          </a:solidFill>
          <a:latin typeface="+mn-lt"/>
          <a:ea typeface="+mn-ea"/>
          <a:cs typeface="+mn-cs"/>
        </a:defRPr>
      </a:lvl7pPr>
      <a:lvl8pPr marL="2200000" indent="-228600" algn="l" defTabSz="914400" rtl="0" eaLnBrk="1" latinLnBrk="0" hangingPunct="1">
        <a:lnSpc>
          <a:spcPct val="90000"/>
        </a:lnSpc>
        <a:spcBef>
          <a:spcPts val="200"/>
        </a:spcBef>
        <a:spcAft>
          <a:spcPts val="400"/>
        </a:spcAft>
        <a:buClr>
          <a:schemeClr val="accent1"/>
        </a:buClr>
        <a:buSzPct val="80000"/>
        <a:buFont typeface="Corbel" pitchFamily="34" charset="0"/>
        <a:buChar char="•"/>
        <a:defRPr sz="1600" kern="1200">
          <a:solidFill>
            <a:schemeClr val="accent1"/>
          </a:solidFill>
          <a:latin typeface="+mn-lt"/>
          <a:ea typeface="+mn-ea"/>
          <a:cs typeface="+mn-cs"/>
        </a:defRPr>
      </a:lvl8pPr>
      <a:lvl9pPr marL="2500000" indent="-228600" algn="l" defTabSz="914400" rtl="0" eaLnBrk="1" latinLnBrk="0" hangingPunct="1">
        <a:lnSpc>
          <a:spcPct val="90000"/>
        </a:lnSpc>
        <a:spcBef>
          <a:spcPts val="200"/>
        </a:spcBef>
        <a:spcAft>
          <a:spcPts val="400"/>
        </a:spcAft>
        <a:buClr>
          <a:schemeClr val="accent1"/>
        </a:buClr>
        <a:buSzPct val="80000"/>
        <a:buFont typeface="Corbel" pitchFamily="34" charset="0"/>
        <a:buChar char="•"/>
        <a:defRPr sz="1600" kern="1200">
          <a:solidFill>
            <a:schemeClr val="accent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109980" y="494852"/>
            <a:ext cx="9884335" cy="4044875"/>
          </a:xfrm>
          <a:solidFill>
            <a:schemeClr val="accent1">
              <a:lumMod val="50000"/>
            </a:schemeClr>
          </a:solidFill>
          <a:ln>
            <a:solidFill>
              <a:schemeClr val="accent1">
                <a:lumMod val="75000"/>
              </a:schemeClr>
            </a:solidFill>
          </a:ln>
        </p:spPr>
        <p:txBody>
          <a:bodyPr>
            <a:normAutofit fontScale="90000"/>
          </a:bodyPr>
          <a:lstStyle/>
          <a:p>
            <a:r>
              <a:rPr lang="en-GB" dirty="0" smtClean="0">
                <a:latin typeface="Comic Sans MS" panose="030F0702030302020204" pitchFamily="66" charset="0"/>
              </a:rPr>
              <a:t/>
            </a:r>
            <a:br>
              <a:rPr lang="en-GB" dirty="0" smtClean="0">
                <a:latin typeface="Comic Sans MS" panose="030F0702030302020204" pitchFamily="66" charset="0"/>
              </a:rPr>
            </a:br>
            <a:r>
              <a:rPr lang="en-GB" dirty="0" smtClean="0">
                <a:latin typeface="Comic Sans MS" panose="030F0702030302020204" pitchFamily="66" charset="0"/>
              </a:rPr>
              <a:t>Skills for the field /</a:t>
            </a:r>
            <a:br>
              <a:rPr lang="en-GB" dirty="0" smtClean="0">
                <a:latin typeface="Comic Sans MS" panose="030F0702030302020204" pitchFamily="66" charset="0"/>
              </a:rPr>
            </a:br>
            <a:r>
              <a:rPr lang="en-GB" dirty="0" smtClean="0">
                <a:latin typeface="Comic Sans MS" panose="030F0702030302020204" pitchFamily="66" charset="0"/>
              </a:rPr>
              <a:t>Introduction to fieldwork</a:t>
            </a:r>
            <a:endParaRPr lang="en-GB" dirty="0">
              <a:latin typeface="Comic Sans MS" panose="030F0702030302020204" pitchFamily="66" charset="0"/>
            </a:endParaRPr>
          </a:p>
        </p:txBody>
      </p:sp>
      <p:sp>
        <p:nvSpPr>
          <p:cNvPr id="3" name="Subtitle 2"/>
          <p:cNvSpPr>
            <a:spLocks noGrp="1"/>
          </p:cNvSpPr>
          <p:nvPr>
            <p:ph type="subTitle" idx="1"/>
          </p:nvPr>
        </p:nvSpPr>
        <p:spPr>
          <a:xfrm>
            <a:off x="1709530" y="4765638"/>
            <a:ext cx="8767860" cy="1452282"/>
          </a:xfrm>
          <a:solidFill>
            <a:schemeClr val="accent1">
              <a:lumMod val="50000"/>
            </a:schemeClr>
          </a:solidFill>
        </p:spPr>
        <p:txBody>
          <a:bodyPr/>
          <a:lstStyle/>
          <a:p>
            <a:endParaRPr lang="en-GB" dirty="0" smtClean="0">
              <a:latin typeface="Comic Sans MS" panose="030F0702030302020204" pitchFamily="66" charset="0"/>
            </a:endParaRPr>
          </a:p>
          <a:p>
            <a:r>
              <a:rPr lang="en-GB" dirty="0" smtClean="0">
                <a:latin typeface="Comic Sans MS" panose="030F0702030302020204" pitchFamily="66" charset="0"/>
              </a:rPr>
              <a:t>Eloise Govier e.govier@uwtsd.ac.uk</a:t>
            </a:r>
            <a:endParaRPr lang="en-GB" dirty="0">
              <a:latin typeface="Comic Sans MS" panose="030F0702030302020204" pitchFamily="66" charset="0"/>
            </a:endParaRPr>
          </a:p>
        </p:txBody>
      </p:sp>
      <p:sp>
        <p:nvSpPr>
          <p:cNvPr id="6" name="Slide Number Placeholder 5"/>
          <p:cNvSpPr>
            <a:spLocks noGrp="1"/>
          </p:cNvSpPr>
          <p:nvPr>
            <p:ph type="sldNum" sz="quarter" idx="12"/>
          </p:nvPr>
        </p:nvSpPr>
        <p:spPr>
          <a:xfrm>
            <a:off x="10233172" y="6217920"/>
            <a:ext cx="1706217" cy="365125"/>
          </a:xfrm>
        </p:spPr>
        <p:txBody>
          <a:bodyPr/>
          <a:lstStyle/>
          <a:p>
            <a:fld id="{4FAB73BC-B049-4115-A692-8D63A059BFB8}" type="slidenum">
              <a:rPr lang="en-US" sz="2800" smtClean="0">
                <a:latin typeface="Comic Sans MS" panose="030F0702030302020204" pitchFamily="66" charset="0"/>
              </a:rPr>
              <a:t>1</a:t>
            </a:fld>
            <a:endParaRPr lang="en-US" sz="2800" dirty="0">
              <a:latin typeface="Comic Sans MS" panose="030F0702030302020204" pitchFamily="66" charset="0"/>
            </a:endParaRPr>
          </a:p>
        </p:txBody>
      </p:sp>
    </p:spTree>
    <p:extLst>
      <p:ext uri="{BB962C8B-B14F-4D97-AF65-F5344CB8AC3E}">
        <p14:creationId xmlns:p14="http://schemas.microsoft.com/office/powerpoint/2010/main" val="398764816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latin typeface="Comic Sans MS" panose="030F0702030302020204" pitchFamily="66" charset="0"/>
              </a:rPr>
              <a:t>Ethnographic Writing</a:t>
            </a:r>
            <a:endParaRPr lang="en-GB" dirty="0">
              <a:latin typeface="Comic Sans MS" panose="030F0702030302020204" pitchFamily="66" charset="0"/>
            </a:endParaRPr>
          </a:p>
        </p:txBody>
      </p:sp>
      <p:sp>
        <p:nvSpPr>
          <p:cNvPr id="3" name="Content Placeholder 2"/>
          <p:cNvSpPr>
            <a:spLocks noGrp="1"/>
          </p:cNvSpPr>
          <p:nvPr>
            <p:ph idx="1"/>
          </p:nvPr>
        </p:nvSpPr>
        <p:spPr/>
        <p:txBody>
          <a:bodyPr>
            <a:normAutofit/>
          </a:bodyPr>
          <a:lstStyle/>
          <a:p>
            <a:r>
              <a:rPr lang="en-GB" sz="4800" dirty="0" smtClean="0">
                <a:latin typeface="Comic Sans MS" panose="030F0702030302020204" pitchFamily="66" charset="0"/>
              </a:rPr>
              <a:t>What are we trying to capture/</a:t>
            </a:r>
          </a:p>
          <a:p>
            <a:r>
              <a:rPr lang="en-GB" sz="4800" dirty="0" smtClean="0">
                <a:latin typeface="Comic Sans MS" panose="030F0702030302020204" pitchFamily="66" charset="0"/>
              </a:rPr>
              <a:t>What are we doing?</a:t>
            </a:r>
          </a:p>
          <a:p>
            <a:r>
              <a:rPr lang="en-GB" sz="4800" dirty="0" smtClean="0">
                <a:latin typeface="Comic Sans MS" panose="030F0702030302020204" pitchFamily="66" charset="0"/>
              </a:rPr>
              <a:t>How do we do it?</a:t>
            </a:r>
            <a:endParaRPr lang="en-GB" sz="4800" dirty="0">
              <a:latin typeface="Comic Sans MS" panose="030F0702030302020204" pitchFamily="66" charset="0"/>
            </a:endParaRPr>
          </a:p>
        </p:txBody>
      </p:sp>
      <p:sp>
        <p:nvSpPr>
          <p:cNvPr id="4" name="Slide Number Placeholder 3"/>
          <p:cNvSpPr>
            <a:spLocks noGrp="1"/>
          </p:cNvSpPr>
          <p:nvPr>
            <p:ph type="sldNum" sz="quarter" idx="12"/>
          </p:nvPr>
        </p:nvSpPr>
        <p:spPr/>
        <p:txBody>
          <a:bodyPr/>
          <a:lstStyle/>
          <a:p>
            <a:fld id="{4FAB73BC-B049-4115-A692-8D63A059BFB8}" type="slidenum">
              <a:rPr lang="en-US" sz="2800" smtClean="0"/>
              <a:t>2</a:t>
            </a:fld>
            <a:endParaRPr lang="en-US" sz="2800" dirty="0"/>
          </a:p>
        </p:txBody>
      </p:sp>
    </p:spTree>
    <p:extLst>
      <p:ext uri="{BB962C8B-B14F-4D97-AF65-F5344CB8AC3E}">
        <p14:creationId xmlns:p14="http://schemas.microsoft.com/office/powerpoint/2010/main" val="296485025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140351" y="701040"/>
            <a:ext cx="9875520" cy="1127760"/>
          </a:xfrm>
          <a:solidFill>
            <a:schemeClr val="accent1">
              <a:lumMod val="50000"/>
            </a:schemeClr>
          </a:solidFill>
        </p:spPr>
        <p:txBody>
          <a:bodyPr/>
          <a:lstStyle/>
          <a:p>
            <a:endParaRPr lang="en-GB" dirty="0">
              <a:solidFill>
                <a:schemeClr val="bg1"/>
              </a:solidFill>
              <a:latin typeface="Comic Sans MS" panose="030F0702030302020204" pitchFamily="66" charset="0"/>
            </a:endParaRPr>
          </a:p>
        </p:txBody>
      </p:sp>
      <p:sp>
        <p:nvSpPr>
          <p:cNvPr id="3" name="Content Placeholder 2"/>
          <p:cNvSpPr>
            <a:spLocks noGrp="1"/>
          </p:cNvSpPr>
          <p:nvPr>
            <p:ph idx="1"/>
          </p:nvPr>
        </p:nvSpPr>
        <p:spPr>
          <a:xfrm>
            <a:off x="1143000" y="994610"/>
            <a:ext cx="9872871" cy="5101389"/>
          </a:xfrm>
          <a:solidFill>
            <a:schemeClr val="accent1">
              <a:lumMod val="50000"/>
            </a:schemeClr>
          </a:solidFill>
        </p:spPr>
        <p:txBody>
          <a:bodyPr>
            <a:normAutofit fontScale="62500" lnSpcReduction="20000"/>
          </a:bodyPr>
          <a:lstStyle/>
          <a:p>
            <a:r>
              <a:rPr lang="en-US" altLang="en-US" sz="7300" dirty="0">
                <a:solidFill>
                  <a:schemeClr val="bg1"/>
                </a:solidFill>
                <a:latin typeface="Comic Sans MS" panose="030F0702030302020204" pitchFamily="66" charset="0"/>
                <a:ea typeface="Hoefler Text" charset="0"/>
                <a:cs typeface="Hoefler Text" charset="0"/>
                <a:sym typeface="Hoefler Text" charset="0"/>
              </a:rPr>
              <a:t>The events that unfold in front of and around the </a:t>
            </a:r>
            <a:r>
              <a:rPr lang="en-US" altLang="en-US" sz="7300" dirty="0" smtClean="0">
                <a:solidFill>
                  <a:schemeClr val="bg1"/>
                </a:solidFill>
                <a:latin typeface="Comic Sans MS" panose="030F0702030302020204" pitchFamily="66" charset="0"/>
                <a:ea typeface="Hoefler Text" charset="0"/>
                <a:cs typeface="Hoefler Text" charset="0"/>
                <a:sym typeface="Hoefler Text" charset="0"/>
              </a:rPr>
              <a:t>ethnographer (Gregson 2007)</a:t>
            </a:r>
          </a:p>
          <a:p>
            <a:r>
              <a:rPr lang="en-US" altLang="en-US" sz="7300" dirty="0" smtClean="0">
                <a:solidFill>
                  <a:schemeClr val="bg1"/>
                </a:solidFill>
                <a:latin typeface="Comic Sans MS" panose="030F0702030302020204" pitchFamily="66" charset="0"/>
              </a:rPr>
              <a:t>‘</a:t>
            </a:r>
            <a:r>
              <a:rPr lang="en-US" altLang="en-US" sz="7300" dirty="0">
                <a:solidFill>
                  <a:schemeClr val="bg1"/>
                </a:solidFill>
                <a:latin typeface="Comic Sans MS" panose="030F0702030302020204" pitchFamily="66" charset="0"/>
              </a:rPr>
              <a:t>Dialogue is discovery and only partial knowledge will ever be attained’ (</a:t>
            </a:r>
            <a:r>
              <a:rPr lang="en-US" altLang="en-US" sz="7300" dirty="0" err="1">
                <a:solidFill>
                  <a:schemeClr val="bg1"/>
                </a:solidFill>
                <a:latin typeface="Comic Sans MS" panose="030F0702030302020204" pitchFamily="66" charset="0"/>
              </a:rPr>
              <a:t>Heyl</a:t>
            </a:r>
            <a:r>
              <a:rPr lang="en-US" altLang="en-US" sz="7300" dirty="0">
                <a:solidFill>
                  <a:schemeClr val="bg1"/>
                </a:solidFill>
                <a:latin typeface="Comic Sans MS" panose="030F0702030302020204" pitchFamily="66" charset="0"/>
              </a:rPr>
              <a:t> 2001: </a:t>
            </a:r>
            <a:r>
              <a:rPr lang="en-US" altLang="en-US" sz="7300" dirty="0" smtClean="0">
                <a:solidFill>
                  <a:schemeClr val="bg1"/>
                </a:solidFill>
                <a:latin typeface="Comic Sans MS" panose="030F0702030302020204" pitchFamily="66" charset="0"/>
              </a:rPr>
              <a:t>370)</a:t>
            </a:r>
          </a:p>
          <a:p>
            <a:r>
              <a:rPr lang="en-US" altLang="en-US" sz="7300" dirty="0" smtClean="0">
                <a:solidFill>
                  <a:schemeClr val="bg1"/>
                </a:solidFill>
                <a:latin typeface="Comic Sans MS" panose="030F0702030302020204" pitchFamily="66" charset="0"/>
              </a:rPr>
              <a:t>Researchers </a:t>
            </a:r>
            <a:r>
              <a:rPr lang="en-US" altLang="en-US" sz="7300" dirty="0">
                <a:solidFill>
                  <a:schemeClr val="bg1"/>
                </a:solidFill>
                <a:latin typeface="Comic Sans MS" panose="030F0702030302020204" pitchFamily="66" charset="0"/>
              </a:rPr>
              <a:t>bring with them a ‘vocabulary of method’ (</a:t>
            </a:r>
            <a:r>
              <a:rPr lang="en-US" altLang="en-US" sz="7300" dirty="0" err="1">
                <a:solidFill>
                  <a:schemeClr val="bg1"/>
                </a:solidFill>
                <a:latin typeface="Comic Sans MS" panose="030F0702030302020204" pitchFamily="66" charset="0"/>
              </a:rPr>
              <a:t>Heyl</a:t>
            </a:r>
            <a:r>
              <a:rPr lang="en-US" altLang="en-US" sz="7300" dirty="0">
                <a:solidFill>
                  <a:schemeClr val="bg1"/>
                </a:solidFill>
                <a:latin typeface="Comic Sans MS" panose="030F0702030302020204" pitchFamily="66" charset="0"/>
              </a:rPr>
              <a:t> 2001: 371)</a:t>
            </a:r>
          </a:p>
          <a:p>
            <a:endParaRPr lang="en-GB" sz="4400" dirty="0">
              <a:solidFill>
                <a:schemeClr val="bg1"/>
              </a:solidFill>
              <a:latin typeface="Comic Sans MS" panose="030F0702030302020204" pitchFamily="66" charset="0"/>
            </a:endParaRPr>
          </a:p>
          <a:p>
            <a:endParaRPr lang="en-GB" dirty="0">
              <a:solidFill>
                <a:schemeClr val="bg1"/>
              </a:solidFill>
              <a:latin typeface="Comic Sans MS" panose="030F0702030302020204" pitchFamily="66" charset="0"/>
            </a:endParaRPr>
          </a:p>
        </p:txBody>
      </p:sp>
      <p:sp>
        <p:nvSpPr>
          <p:cNvPr id="4" name="Slide Number Placeholder 3"/>
          <p:cNvSpPr>
            <a:spLocks noGrp="1"/>
          </p:cNvSpPr>
          <p:nvPr>
            <p:ph type="sldNum" sz="quarter" idx="12"/>
          </p:nvPr>
        </p:nvSpPr>
        <p:spPr/>
        <p:txBody>
          <a:bodyPr/>
          <a:lstStyle/>
          <a:p>
            <a:fld id="{4FAB73BC-B049-4115-A692-8D63A059BFB8}" type="slidenum">
              <a:rPr lang="en-US" sz="2800" smtClean="0"/>
              <a:t>3</a:t>
            </a:fld>
            <a:endParaRPr lang="en-US" sz="2800" dirty="0"/>
          </a:p>
        </p:txBody>
      </p:sp>
    </p:spTree>
    <p:extLst>
      <p:ext uri="{BB962C8B-B14F-4D97-AF65-F5344CB8AC3E}">
        <p14:creationId xmlns:p14="http://schemas.microsoft.com/office/powerpoint/2010/main" val="411462406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solidFill>
            <a:schemeClr val="accent1">
              <a:lumMod val="50000"/>
            </a:schemeClr>
          </a:solidFill>
        </p:spPr>
        <p:txBody>
          <a:bodyPr/>
          <a:lstStyle/>
          <a:p>
            <a:r>
              <a:rPr lang="en-GB" dirty="0">
                <a:solidFill>
                  <a:schemeClr val="bg1"/>
                </a:solidFill>
                <a:latin typeface="Comic Sans MS" panose="030F0702030302020204" pitchFamily="66" charset="0"/>
              </a:rPr>
              <a:t>Gregson (2007) notes:</a:t>
            </a:r>
            <a:endParaRPr lang="en-GB" dirty="0">
              <a:solidFill>
                <a:schemeClr val="bg1"/>
              </a:solidFill>
              <a:latin typeface="Comic Sans MS" panose="030F0702030302020204" pitchFamily="66" charset="0"/>
            </a:endParaRPr>
          </a:p>
        </p:txBody>
      </p:sp>
      <p:sp>
        <p:nvSpPr>
          <p:cNvPr id="3" name="Content Placeholder 2"/>
          <p:cNvSpPr>
            <a:spLocks noGrp="1"/>
          </p:cNvSpPr>
          <p:nvPr>
            <p:ph idx="1"/>
          </p:nvPr>
        </p:nvSpPr>
        <p:spPr>
          <a:solidFill>
            <a:schemeClr val="accent1">
              <a:lumMod val="50000"/>
            </a:schemeClr>
          </a:solidFill>
        </p:spPr>
        <p:txBody>
          <a:bodyPr>
            <a:normAutofit/>
          </a:bodyPr>
          <a:lstStyle/>
          <a:p>
            <a:pPr marL="487681" indent="-487681" defTabSz="650240">
              <a:spcBef>
                <a:spcPts val="1422"/>
              </a:spcBef>
              <a:buClr>
                <a:schemeClr val="bg2">
                  <a:lumMod val="40000"/>
                  <a:lumOff val="60000"/>
                </a:schemeClr>
              </a:buClr>
              <a:buFont typeface="Wingdings 3" charset="2"/>
              <a:buChar char=""/>
              <a:defRPr/>
            </a:pPr>
            <a:r>
              <a:rPr lang="en-US" altLang="en-US" sz="2400" dirty="0" smtClean="0">
                <a:solidFill>
                  <a:schemeClr val="bg1"/>
                </a:solidFill>
                <a:latin typeface="Comic Sans MS" panose="030F0702030302020204" pitchFamily="66" charset="0"/>
                <a:ea typeface="Gill Sans" charset="0"/>
                <a:cs typeface="Gill Sans" charset="0"/>
              </a:rPr>
              <a:t>Interviews </a:t>
            </a:r>
            <a:r>
              <a:rPr lang="en-US" altLang="en-US" sz="2400" dirty="0">
                <a:solidFill>
                  <a:schemeClr val="bg1"/>
                </a:solidFill>
                <a:latin typeface="Comic Sans MS" panose="030F0702030302020204" pitchFamily="66" charset="0"/>
                <a:ea typeface="Gill Sans" charset="0"/>
                <a:cs typeface="Gill Sans" charset="0"/>
              </a:rPr>
              <a:t>act as an anchor for ethnography</a:t>
            </a:r>
          </a:p>
          <a:p>
            <a:pPr marL="487681" indent="-487681" defTabSz="650240">
              <a:spcBef>
                <a:spcPts val="1422"/>
              </a:spcBef>
              <a:buClr>
                <a:schemeClr val="bg2">
                  <a:lumMod val="40000"/>
                  <a:lumOff val="60000"/>
                </a:schemeClr>
              </a:buClr>
              <a:buFont typeface="Wingdings 3" charset="2"/>
              <a:buChar char=""/>
              <a:defRPr/>
            </a:pPr>
            <a:r>
              <a:rPr lang="en-US" altLang="en-US" sz="2400" dirty="0" smtClean="0">
                <a:solidFill>
                  <a:schemeClr val="bg1"/>
                </a:solidFill>
                <a:latin typeface="Comic Sans MS" panose="030F0702030302020204" pitchFamily="66" charset="0"/>
                <a:ea typeface="Hoefler Text" charset="0"/>
                <a:cs typeface="Hoefler Text" charset="0"/>
                <a:sym typeface="Hoefler Text" charset="0"/>
              </a:rPr>
              <a:t>Solo </a:t>
            </a:r>
            <a:r>
              <a:rPr lang="en-US" altLang="en-US" sz="2400" dirty="0">
                <a:solidFill>
                  <a:schemeClr val="bg1"/>
                </a:solidFill>
                <a:latin typeface="Comic Sans MS" panose="030F0702030302020204" pitchFamily="66" charset="0"/>
                <a:ea typeface="Hoefler Text" charset="0"/>
                <a:cs typeface="Hoefler Text" charset="0"/>
                <a:sym typeface="Hoefler Text" charset="0"/>
              </a:rPr>
              <a:t>ethnographer.</a:t>
            </a:r>
          </a:p>
          <a:p>
            <a:pPr marL="487681" indent="-487681" defTabSz="650240">
              <a:spcBef>
                <a:spcPts val="1422"/>
              </a:spcBef>
              <a:buClr>
                <a:schemeClr val="bg2">
                  <a:lumMod val="40000"/>
                  <a:lumOff val="60000"/>
                </a:schemeClr>
              </a:buClr>
              <a:buFont typeface="Wingdings 3" charset="2"/>
              <a:buChar char=""/>
              <a:defRPr/>
            </a:pPr>
            <a:r>
              <a:rPr lang="en-US" altLang="en-US" sz="2400" dirty="0" smtClean="0">
                <a:solidFill>
                  <a:schemeClr val="bg1"/>
                </a:solidFill>
                <a:latin typeface="Comic Sans MS" panose="030F0702030302020204" pitchFamily="66" charset="0"/>
                <a:ea typeface="Hoefler Text" charset="0"/>
                <a:cs typeface="Hoefler Text" charset="0"/>
                <a:sym typeface="Hoefler Text" charset="0"/>
              </a:rPr>
              <a:t>Rupture </a:t>
            </a:r>
            <a:r>
              <a:rPr lang="en-US" altLang="en-US" sz="2400" dirty="0">
                <a:solidFill>
                  <a:schemeClr val="bg1"/>
                </a:solidFill>
                <a:latin typeface="Comic Sans MS" panose="030F0702030302020204" pitchFamily="66" charset="0"/>
                <a:ea typeface="Hoefler Text" charset="0"/>
                <a:cs typeface="Hoefler Text" charset="0"/>
                <a:sym typeface="Hoefler Text" charset="0"/>
              </a:rPr>
              <a:t>points.</a:t>
            </a:r>
          </a:p>
          <a:p>
            <a:pPr marL="487681" indent="-487681" defTabSz="650240">
              <a:spcBef>
                <a:spcPts val="1422"/>
              </a:spcBef>
              <a:buClr>
                <a:schemeClr val="bg2">
                  <a:lumMod val="40000"/>
                  <a:lumOff val="60000"/>
                </a:schemeClr>
              </a:buClr>
              <a:buFont typeface="Wingdings 3" charset="2"/>
              <a:buChar char=""/>
              <a:defRPr/>
            </a:pPr>
            <a:r>
              <a:rPr lang="en-US" altLang="en-US" sz="2400" dirty="0" smtClean="0">
                <a:solidFill>
                  <a:schemeClr val="bg1"/>
                </a:solidFill>
                <a:latin typeface="Comic Sans MS" panose="030F0702030302020204" pitchFamily="66" charset="0"/>
                <a:ea typeface="Hoefler Text" charset="0"/>
                <a:cs typeface="Hoefler Text" charset="0"/>
                <a:sym typeface="Hoefler Text" charset="0"/>
              </a:rPr>
              <a:t>The </a:t>
            </a:r>
            <a:r>
              <a:rPr lang="en-US" altLang="en-US" sz="2400" dirty="0">
                <a:solidFill>
                  <a:schemeClr val="bg1"/>
                </a:solidFill>
                <a:latin typeface="Comic Sans MS" panose="030F0702030302020204" pitchFamily="66" charset="0"/>
                <a:ea typeface="Hoefler Text" charset="0"/>
                <a:cs typeface="Hoefler Text" charset="0"/>
                <a:sym typeface="Hoefler Text" charset="0"/>
              </a:rPr>
              <a:t>ethnographer’s stories act as a filter.</a:t>
            </a:r>
          </a:p>
          <a:p>
            <a:pPr marL="487681" indent="-487681" defTabSz="650240">
              <a:spcBef>
                <a:spcPts val="1422"/>
              </a:spcBef>
              <a:buClr>
                <a:schemeClr val="bg2">
                  <a:lumMod val="40000"/>
                  <a:lumOff val="60000"/>
                </a:schemeClr>
              </a:buClr>
              <a:buFont typeface="Wingdings 3" charset="2"/>
              <a:buChar char=""/>
              <a:defRPr/>
            </a:pPr>
            <a:r>
              <a:rPr lang="en-US" altLang="en-US" sz="2400" dirty="0" smtClean="0">
                <a:solidFill>
                  <a:schemeClr val="bg1"/>
                </a:solidFill>
                <a:latin typeface="Comic Sans MS" panose="030F0702030302020204" pitchFamily="66" charset="0"/>
                <a:ea typeface="Hoefler Text" charset="0"/>
                <a:cs typeface="Hoefler Text" charset="0"/>
                <a:sym typeface="Hoefler Text" charset="0"/>
              </a:rPr>
              <a:t>The </a:t>
            </a:r>
            <a:r>
              <a:rPr lang="en-US" altLang="en-US" sz="2400" dirty="0">
                <a:solidFill>
                  <a:schemeClr val="bg1"/>
                </a:solidFill>
                <a:latin typeface="Comic Sans MS" panose="030F0702030302020204" pitchFamily="66" charset="0"/>
                <a:ea typeface="Hoefler Text" charset="0"/>
                <a:cs typeface="Hoefler Text" charset="0"/>
                <a:sym typeface="Hoefler Text" charset="0"/>
              </a:rPr>
              <a:t>research team (those working alongside the ethnographer) are positioned more as an audience than within the research as enacted.</a:t>
            </a:r>
          </a:p>
          <a:p>
            <a:pPr marL="45720" indent="0" algn="r">
              <a:buNone/>
            </a:pPr>
            <a:endParaRPr lang="en-GB" dirty="0">
              <a:solidFill>
                <a:schemeClr val="bg1"/>
              </a:solidFill>
              <a:latin typeface="Comic Sans MS" panose="030F0702030302020204" pitchFamily="66" charset="0"/>
            </a:endParaRPr>
          </a:p>
          <a:p>
            <a:endParaRPr lang="en-GB" dirty="0">
              <a:solidFill>
                <a:schemeClr val="bg1"/>
              </a:solidFill>
              <a:latin typeface="Comic Sans MS" panose="030F0702030302020204" pitchFamily="66" charset="0"/>
            </a:endParaRPr>
          </a:p>
          <a:p>
            <a:endParaRPr lang="en-GB" dirty="0">
              <a:solidFill>
                <a:schemeClr val="bg1"/>
              </a:solidFill>
              <a:latin typeface="Comic Sans MS" panose="030F0702030302020204" pitchFamily="66" charset="0"/>
            </a:endParaRPr>
          </a:p>
        </p:txBody>
      </p:sp>
      <p:sp>
        <p:nvSpPr>
          <p:cNvPr id="4" name="Slide Number Placeholder 3"/>
          <p:cNvSpPr>
            <a:spLocks noGrp="1"/>
          </p:cNvSpPr>
          <p:nvPr>
            <p:ph type="sldNum" sz="quarter" idx="12"/>
          </p:nvPr>
        </p:nvSpPr>
        <p:spPr/>
        <p:txBody>
          <a:bodyPr/>
          <a:lstStyle/>
          <a:p>
            <a:fld id="{4FAB73BC-B049-4115-A692-8D63A059BFB8}" type="slidenum">
              <a:rPr lang="en-US" sz="2400" smtClean="0"/>
              <a:t>4</a:t>
            </a:fld>
            <a:endParaRPr lang="en-US" sz="2400" dirty="0"/>
          </a:p>
        </p:txBody>
      </p:sp>
    </p:spTree>
    <p:extLst>
      <p:ext uri="{BB962C8B-B14F-4D97-AF65-F5344CB8AC3E}">
        <p14:creationId xmlns:p14="http://schemas.microsoft.com/office/powerpoint/2010/main" val="77206214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solidFill>
            <a:schemeClr val="accent1">
              <a:lumMod val="50000"/>
            </a:schemeClr>
          </a:solidFill>
        </p:spPr>
        <p:txBody>
          <a:bodyPr/>
          <a:lstStyle/>
          <a:p>
            <a:r>
              <a:rPr lang="en-GB" dirty="0" smtClean="0">
                <a:solidFill>
                  <a:schemeClr val="bg1"/>
                </a:solidFill>
                <a:latin typeface="Comic Sans MS" panose="030F0702030302020204" pitchFamily="66" charset="0"/>
              </a:rPr>
              <a:t>The ethnographer</a:t>
            </a:r>
            <a:endParaRPr lang="en-GB" dirty="0">
              <a:solidFill>
                <a:schemeClr val="bg1"/>
              </a:solidFill>
              <a:latin typeface="Comic Sans MS" panose="030F0702030302020204" pitchFamily="66" charset="0"/>
            </a:endParaRPr>
          </a:p>
        </p:txBody>
      </p:sp>
      <p:sp>
        <p:nvSpPr>
          <p:cNvPr id="3" name="Content Placeholder 2"/>
          <p:cNvSpPr>
            <a:spLocks noGrp="1"/>
          </p:cNvSpPr>
          <p:nvPr>
            <p:ph idx="1"/>
          </p:nvPr>
        </p:nvSpPr>
        <p:spPr>
          <a:xfrm>
            <a:off x="1143000" y="2057400"/>
            <a:ext cx="9875519" cy="4038600"/>
          </a:xfrm>
          <a:solidFill>
            <a:schemeClr val="accent1">
              <a:lumMod val="50000"/>
            </a:schemeClr>
          </a:solidFill>
        </p:spPr>
        <p:txBody>
          <a:bodyPr/>
          <a:lstStyle/>
          <a:p>
            <a:r>
              <a:rPr lang="en-US" altLang="en-US" sz="2400" dirty="0" smtClean="0">
                <a:solidFill>
                  <a:schemeClr val="bg1"/>
                </a:solidFill>
                <a:latin typeface="Comic Sans MS" panose="030F0702030302020204" pitchFamily="66" charset="0"/>
                <a:ea typeface="Hoefler Text" charset="0"/>
                <a:cs typeface="Hoefler Text" charset="0"/>
                <a:sym typeface="Hoefler Text" charset="0"/>
              </a:rPr>
              <a:t>“The </a:t>
            </a:r>
            <a:r>
              <a:rPr lang="en-US" altLang="en-US" sz="2400" dirty="0">
                <a:solidFill>
                  <a:schemeClr val="bg1"/>
                </a:solidFill>
                <a:latin typeface="Comic Sans MS" panose="030F0702030302020204" pitchFamily="66" charset="0"/>
                <a:ea typeface="Hoefler Text" charset="0"/>
                <a:cs typeface="Hoefler Text" charset="0"/>
                <a:sym typeface="Hoefler Text" charset="0"/>
              </a:rPr>
              <a:t>I who was </a:t>
            </a:r>
            <a:r>
              <a:rPr lang="en-US" altLang="en-US" sz="2400" dirty="0" smtClean="0">
                <a:solidFill>
                  <a:schemeClr val="bg1"/>
                </a:solidFill>
                <a:latin typeface="Comic Sans MS" panose="030F0702030302020204" pitchFamily="66" charset="0"/>
                <a:ea typeface="Hoefler Text" charset="0"/>
                <a:cs typeface="Hoefler Text" charset="0"/>
                <a:sym typeface="Hoefler Text" charset="0"/>
              </a:rPr>
              <a:t>there”</a:t>
            </a:r>
            <a:endParaRPr lang="en-GB" dirty="0" smtClean="0">
              <a:solidFill>
                <a:schemeClr val="bg1"/>
              </a:solidFill>
              <a:latin typeface="Comic Sans MS" panose="030F0702030302020204" pitchFamily="66" charset="0"/>
            </a:endParaRPr>
          </a:p>
          <a:p>
            <a:r>
              <a:rPr lang="en-US" altLang="en-US" sz="2800" dirty="0">
                <a:solidFill>
                  <a:schemeClr val="bg1"/>
                </a:solidFill>
                <a:latin typeface="Comic Sans MS" panose="030F0702030302020204" pitchFamily="66" charset="0"/>
                <a:ea typeface="Hoefler Text" charset="0"/>
                <a:cs typeface="Hoefler Text" charset="0"/>
                <a:sym typeface="Hoefler Text" charset="0"/>
              </a:rPr>
              <a:t>“In its very enactment, then, through its doing, recording and writing, ethnography works to constitute the ethnographer as the witnessing, knowing, authoring, subject, as the ‘I who was there’, and who therefore, somehow, is invested with the authority to know, however much this is acknowledged to be partial and provisional; not because of any desire to be such an I, but as an effect of its practice”. (</a:t>
            </a:r>
            <a:r>
              <a:rPr lang="en-US" altLang="en-US" sz="2800" dirty="0" smtClean="0">
                <a:solidFill>
                  <a:schemeClr val="bg1"/>
                </a:solidFill>
                <a:latin typeface="Comic Sans MS" panose="030F0702030302020204" pitchFamily="66" charset="0"/>
                <a:ea typeface="Hoefler Text" charset="0"/>
                <a:cs typeface="Hoefler Text" charset="0"/>
                <a:sym typeface="Hoefler Text" charset="0"/>
              </a:rPr>
              <a:t>Gregson 2007</a:t>
            </a:r>
            <a:r>
              <a:rPr lang="en-US" altLang="en-US" sz="2800" dirty="0">
                <a:solidFill>
                  <a:schemeClr val="bg1"/>
                </a:solidFill>
                <a:latin typeface="Comic Sans MS" panose="030F0702030302020204" pitchFamily="66" charset="0"/>
                <a:ea typeface="Hoefler Text" charset="0"/>
                <a:cs typeface="Hoefler Text" charset="0"/>
                <a:sym typeface="Hoefler Text" charset="0"/>
              </a:rPr>
              <a:t>: 5).</a:t>
            </a:r>
            <a:r>
              <a:rPr lang="en-US" altLang="en-US" sz="2800" dirty="0" smtClean="0">
                <a:solidFill>
                  <a:schemeClr val="bg1"/>
                </a:solidFill>
                <a:latin typeface="Comic Sans MS" panose="030F0702030302020204" pitchFamily="66" charset="0"/>
                <a:ea typeface="Hoefler Text" charset="0"/>
                <a:cs typeface="Hoefler Text" charset="0"/>
                <a:sym typeface="Hoefler Text" charset="0"/>
              </a:rPr>
              <a:t> </a:t>
            </a:r>
            <a:endParaRPr lang="en-GB" sz="2800" dirty="0">
              <a:solidFill>
                <a:schemeClr val="bg1"/>
              </a:solidFill>
              <a:latin typeface="Comic Sans MS" panose="030F0702030302020204" pitchFamily="66" charset="0"/>
            </a:endParaRPr>
          </a:p>
        </p:txBody>
      </p:sp>
      <p:sp>
        <p:nvSpPr>
          <p:cNvPr id="5" name="Slide Number Placeholder 4"/>
          <p:cNvSpPr>
            <a:spLocks noGrp="1"/>
          </p:cNvSpPr>
          <p:nvPr>
            <p:ph type="sldNum" sz="quarter" idx="12"/>
          </p:nvPr>
        </p:nvSpPr>
        <p:spPr>
          <a:xfrm>
            <a:off x="9312302" y="6031832"/>
            <a:ext cx="1706217" cy="365125"/>
          </a:xfrm>
        </p:spPr>
        <p:txBody>
          <a:bodyPr/>
          <a:lstStyle/>
          <a:p>
            <a:endParaRPr lang="en-US" dirty="0"/>
          </a:p>
          <a:p>
            <a:fld id="{4FAB73BC-B049-4115-A692-8D63A059BFB8}" type="slidenum">
              <a:rPr lang="en-US" sz="2400" smtClean="0"/>
              <a:t>5</a:t>
            </a:fld>
            <a:endParaRPr lang="en-US" sz="2400" dirty="0"/>
          </a:p>
        </p:txBody>
      </p:sp>
    </p:spTree>
    <p:extLst>
      <p:ext uri="{BB962C8B-B14F-4D97-AF65-F5344CB8AC3E}">
        <p14:creationId xmlns:p14="http://schemas.microsoft.com/office/powerpoint/2010/main" val="241752590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143000" y="240632"/>
            <a:ext cx="9875520" cy="1725328"/>
          </a:xfrm>
          <a:solidFill>
            <a:schemeClr val="accent1">
              <a:lumMod val="50000"/>
            </a:schemeClr>
          </a:solidFill>
        </p:spPr>
        <p:txBody>
          <a:bodyPr>
            <a:normAutofit fontScale="90000"/>
          </a:bodyPr>
          <a:lstStyle/>
          <a:p>
            <a:r>
              <a:rPr lang="en-US" altLang="en-US" sz="9600" dirty="0">
                <a:solidFill>
                  <a:schemeClr val="bg1"/>
                </a:solidFill>
                <a:latin typeface="Comic Sans MS" panose="030F0702030302020204" pitchFamily="66" charset="0"/>
                <a:ea typeface="Hoefler Text" charset="0"/>
                <a:cs typeface="Hoefler Text" charset="0"/>
                <a:sym typeface="Hoefler Text" charset="0"/>
              </a:rPr>
              <a:t>Being the ‘visitor’</a:t>
            </a:r>
            <a:br>
              <a:rPr lang="en-US" altLang="en-US" sz="9600" dirty="0">
                <a:solidFill>
                  <a:schemeClr val="bg1"/>
                </a:solidFill>
                <a:latin typeface="Comic Sans MS" panose="030F0702030302020204" pitchFamily="66" charset="0"/>
                <a:ea typeface="Hoefler Text" charset="0"/>
                <a:cs typeface="Hoefler Text" charset="0"/>
                <a:sym typeface="Hoefler Text" charset="0"/>
              </a:rPr>
            </a:br>
            <a:endParaRPr lang="en-GB" dirty="0">
              <a:solidFill>
                <a:schemeClr val="bg1"/>
              </a:solidFill>
              <a:latin typeface="Comic Sans MS" panose="030F0702030302020204" pitchFamily="66" charset="0"/>
            </a:endParaRPr>
          </a:p>
        </p:txBody>
      </p:sp>
      <p:sp>
        <p:nvSpPr>
          <p:cNvPr id="3" name="Content Placeholder 2"/>
          <p:cNvSpPr>
            <a:spLocks noGrp="1"/>
          </p:cNvSpPr>
          <p:nvPr>
            <p:ph idx="1"/>
          </p:nvPr>
        </p:nvSpPr>
        <p:spPr>
          <a:solidFill>
            <a:schemeClr val="accent1">
              <a:lumMod val="50000"/>
            </a:schemeClr>
          </a:solidFill>
        </p:spPr>
        <p:txBody>
          <a:bodyPr>
            <a:normAutofit fontScale="25000" lnSpcReduction="20000"/>
          </a:bodyPr>
          <a:lstStyle/>
          <a:p>
            <a:r>
              <a:rPr lang="en-US" altLang="en-US" sz="16000" dirty="0" smtClean="0">
                <a:solidFill>
                  <a:schemeClr val="bg1"/>
                </a:solidFill>
                <a:latin typeface="Comic Sans MS" panose="030F0702030302020204" pitchFamily="66" charset="0"/>
                <a:ea typeface="Hoefler Text" charset="0"/>
                <a:cs typeface="Hoefler Text" charset="0"/>
                <a:sym typeface="Hoefler Text" charset="0"/>
              </a:rPr>
              <a:t>Cultural impediments?</a:t>
            </a:r>
          </a:p>
          <a:p>
            <a:r>
              <a:rPr lang="en-US" altLang="en-US" sz="16000" dirty="0" smtClean="0">
                <a:solidFill>
                  <a:schemeClr val="bg1"/>
                </a:solidFill>
                <a:latin typeface="Comic Sans MS" panose="030F0702030302020204" pitchFamily="66" charset="0"/>
                <a:ea typeface="ヒラギノ明朝 ProN W3" charset="0"/>
                <a:cs typeface="ヒラギノ明朝 ProN W3" charset="0"/>
                <a:sym typeface="Hoefler Text" charset="0"/>
              </a:rPr>
              <a:t>T</a:t>
            </a:r>
            <a:r>
              <a:rPr lang="en-US" altLang="en-US" sz="16000" dirty="0" smtClean="0">
                <a:solidFill>
                  <a:schemeClr val="bg1"/>
                </a:solidFill>
                <a:latin typeface="Comic Sans MS" panose="030F0702030302020204" pitchFamily="66" charset="0"/>
                <a:ea typeface="Hoefler Text" charset="0"/>
                <a:cs typeface="Hoefler Text" charset="0"/>
                <a:sym typeface="Hoefler Text" charset="0"/>
              </a:rPr>
              <a:t>he </a:t>
            </a:r>
            <a:r>
              <a:rPr lang="en-US" altLang="en-US" sz="16000" dirty="0">
                <a:solidFill>
                  <a:schemeClr val="bg1"/>
                </a:solidFill>
                <a:latin typeface="Comic Sans MS" panose="030F0702030302020204" pitchFamily="66" charset="0"/>
                <a:ea typeface="Hoefler Text" charset="0"/>
                <a:cs typeface="Hoefler Text" charset="0"/>
                <a:sym typeface="Hoefler Text" charset="0"/>
              </a:rPr>
              <a:t>choice to work productively with a culture, rather than against it</a:t>
            </a:r>
            <a:r>
              <a:rPr lang="en-US" altLang="en-US" sz="16000" dirty="0" smtClean="0">
                <a:solidFill>
                  <a:schemeClr val="bg1"/>
                </a:solidFill>
                <a:latin typeface="Comic Sans MS" panose="030F0702030302020204" pitchFamily="66" charset="0"/>
                <a:ea typeface="Hoefler Text" charset="0"/>
                <a:cs typeface="Hoefler Text" charset="0"/>
                <a:sym typeface="Hoefler Text" charset="0"/>
              </a:rPr>
              <a:t>.</a:t>
            </a:r>
            <a:endParaRPr lang="en-US" altLang="en-US" sz="16000" dirty="0">
              <a:solidFill>
                <a:schemeClr val="bg1"/>
              </a:solidFill>
              <a:latin typeface="Comic Sans MS" panose="030F0702030302020204" pitchFamily="66" charset="0"/>
              <a:ea typeface="ヒラギノ明朝 ProN W3" charset="0"/>
              <a:cs typeface="ヒラギノ明朝 ProN W3" charset="0"/>
              <a:sym typeface="Hoefler Text" charset="0"/>
            </a:endParaRPr>
          </a:p>
          <a:p>
            <a:r>
              <a:rPr lang="en-US" altLang="en-US" sz="16000" dirty="0">
                <a:solidFill>
                  <a:schemeClr val="bg1"/>
                </a:solidFill>
                <a:latin typeface="Comic Sans MS" panose="030F0702030302020204" pitchFamily="66" charset="0"/>
                <a:ea typeface="Hoefler Text" charset="0"/>
                <a:cs typeface="Hoefler Text" charset="0"/>
                <a:sym typeface="Hoefler Text" charset="0"/>
              </a:rPr>
              <a:t>Gregson talks about conducting house-based </a:t>
            </a:r>
            <a:r>
              <a:rPr lang="en-US" altLang="en-US" sz="16000" dirty="0" smtClean="0">
                <a:solidFill>
                  <a:schemeClr val="bg1"/>
                </a:solidFill>
                <a:latin typeface="Comic Sans MS" panose="030F0702030302020204" pitchFamily="66" charset="0"/>
                <a:ea typeface="Hoefler Text" charset="0"/>
                <a:cs typeface="Hoefler Text" charset="0"/>
                <a:sym typeface="Hoefler Text" charset="0"/>
              </a:rPr>
              <a:t>research.</a:t>
            </a:r>
          </a:p>
          <a:p>
            <a:pPr marL="45720" indent="0">
              <a:buNone/>
            </a:pPr>
            <a:r>
              <a:rPr lang="en-US" altLang="en-US" sz="16000" dirty="0">
                <a:solidFill>
                  <a:schemeClr val="bg1"/>
                </a:solidFill>
                <a:latin typeface="Comic Sans MS" panose="030F0702030302020204" pitchFamily="66" charset="0"/>
                <a:ea typeface="ヒラギノ明朝 ProN W3" charset="0"/>
                <a:cs typeface="ヒラギノ明朝 ProN W3" charset="0"/>
                <a:sym typeface="Hoefler Text" charset="0"/>
              </a:rPr>
              <a:t/>
            </a:r>
            <a:br>
              <a:rPr lang="en-US" altLang="en-US" sz="16000" dirty="0">
                <a:solidFill>
                  <a:schemeClr val="bg1"/>
                </a:solidFill>
                <a:latin typeface="Comic Sans MS" panose="030F0702030302020204" pitchFamily="66" charset="0"/>
                <a:ea typeface="ヒラギノ明朝 ProN W3" charset="0"/>
                <a:cs typeface="ヒラギノ明朝 ProN W3" charset="0"/>
                <a:sym typeface="Hoefler Text" charset="0"/>
              </a:rPr>
            </a:br>
            <a:endParaRPr lang="en-GB" sz="16000" dirty="0">
              <a:solidFill>
                <a:schemeClr val="bg1"/>
              </a:solidFill>
              <a:latin typeface="Comic Sans MS" panose="030F0702030302020204" pitchFamily="66" charset="0"/>
            </a:endParaRPr>
          </a:p>
          <a:p>
            <a:endParaRPr lang="en-GB" dirty="0" smtClean="0">
              <a:solidFill>
                <a:schemeClr val="bg1"/>
              </a:solidFill>
              <a:latin typeface="Comic Sans MS" panose="030F0702030302020204" pitchFamily="66" charset="0"/>
            </a:endParaRPr>
          </a:p>
          <a:p>
            <a:endParaRPr lang="en-GB" dirty="0">
              <a:solidFill>
                <a:schemeClr val="bg1"/>
              </a:solidFill>
              <a:latin typeface="Comic Sans MS" panose="030F0702030302020204" pitchFamily="66" charset="0"/>
            </a:endParaRPr>
          </a:p>
          <a:p>
            <a:endParaRPr lang="en-GB" dirty="0" smtClean="0">
              <a:solidFill>
                <a:schemeClr val="bg1"/>
              </a:solidFill>
              <a:latin typeface="Comic Sans MS" panose="030F0702030302020204" pitchFamily="66" charset="0"/>
            </a:endParaRPr>
          </a:p>
          <a:p>
            <a:endParaRPr lang="en-GB" dirty="0">
              <a:solidFill>
                <a:schemeClr val="bg1"/>
              </a:solidFill>
              <a:latin typeface="Comic Sans MS" panose="030F0702030302020204" pitchFamily="66" charset="0"/>
            </a:endParaRPr>
          </a:p>
          <a:p>
            <a:endParaRPr lang="en-GB" dirty="0" smtClean="0">
              <a:solidFill>
                <a:schemeClr val="bg1"/>
              </a:solidFill>
              <a:latin typeface="Comic Sans MS" panose="030F0702030302020204" pitchFamily="66" charset="0"/>
            </a:endParaRPr>
          </a:p>
          <a:p>
            <a:endParaRPr lang="en-GB" dirty="0">
              <a:solidFill>
                <a:schemeClr val="bg1"/>
              </a:solidFill>
              <a:latin typeface="Comic Sans MS" panose="030F0702030302020204" pitchFamily="66" charset="0"/>
            </a:endParaRPr>
          </a:p>
          <a:p>
            <a:pPr marL="45720" indent="0" algn="r">
              <a:buNone/>
            </a:pPr>
            <a:fld id="{A297F4E5-B006-4968-B51F-39809F11320D}" type="slidenum">
              <a:rPr lang="en-GB" smtClean="0">
                <a:solidFill>
                  <a:schemeClr val="bg1"/>
                </a:solidFill>
                <a:latin typeface="Comic Sans MS" panose="030F0702030302020204" pitchFamily="66" charset="0"/>
              </a:rPr>
              <a:pPr marL="45720" indent="0" algn="r">
                <a:buNone/>
              </a:pPr>
              <a:t>6</a:t>
            </a:fld>
            <a:r>
              <a:rPr lang="en-GB" dirty="0" smtClean="0">
                <a:solidFill>
                  <a:schemeClr val="bg1"/>
                </a:solidFill>
                <a:latin typeface="Comic Sans MS" panose="030F0702030302020204" pitchFamily="66" charset="0"/>
              </a:rPr>
              <a:t> </a:t>
            </a:r>
            <a:endParaRPr lang="en-GB" dirty="0">
              <a:solidFill>
                <a:schemeClr val="bg1"/>
              </a:solidFill>
              <a:latin typeface="Comic Sans MS" panose="030F0702030302020204" pitchFamily="66" charset="0"/>
            </a:endParaRPr>
          </a:p>
        </p:txBody>
      </p:sp>
      <p:sp>
        <p:nvSpPr>
          <p:cNvPr id="5" name="Slide Number Placeholder 4"/>
          <p:cNvSpPr>
            <a:spLocks noGrp="1"/>
          </p:cNvSpPr>
          <p:nvPr>
            <p:ph type="sldNum" sz="quarter" idx="12"/>
          </p:nvPr>
        </p:nvSpPr>
        <p:spPr/>
        <p:txBody>
          <a:bodyPr/>
          <a:lstStyle/>
          <a:p>
            <a:fld id="{4FAB73BC-B049-4115-A692-8D63A059BFB8}" type="slidenum">
              <a:rPr lang="en-US" sz="2400" smtClean="0"/>
              <a:t>6</a:t>
            </a:fld>
            <a:endParaRPr lang="en-US" sz="2400" dirty="0"/>
          </a:p>
        </p:txBody>
      </p:sp>
    </p:spTree>
    <p:extLst>
      <p:ext uri="{BB962C8B-B14F-4D97-AF65-F5344CB8AC3E}">
        <p14:creationId xmlns:p14="http://schemas.microsoft.com/office/powerpoint/2010/main" val="394481011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latin typeface="Comic Sans MS" panose="030F0702030302020204" pitchFamily="66" charset="0"/>
              </a:rPr>
              <a:t>Ethnographic Writing is…</a:t>
            </a:r>
            <a:endParaRPr lang="en-GB" dirty="0">
              <a:latin typeface="Comic Sans MS" panose="030F0702030302020204" pitchFamily="66" charset="0"/>
            </a:endParaRPr>
          </a:p>
        </p:txBody>
      </p:sp>
      <p:sp>
        <p:nvSpPr>
          <p:cNvPr id="3" name="Content Placeholder 2"/>
          <p:cNvSpPr>
            <a:spLocks noGrp="1"/>
          </p:cNvSpPr>
          <p:nvPr>
            <p:ph idx="1"/>
          </p:nvPr>
        </p:nvSpPr>
        <p:spPr/>
        <p:txBody>
          <a:bodyPr/>
          <a:lstStyle/>
          <a:p>
            <a:pPr marL="889000"/>
            <a:r>
              <a:rPr lang="en-US" altLang="en-US" sz="7200" dirty="0">
                <a:latin typeface="Comic Sans MS" panose="030F0702030302020204" pitchFamily="66" charset="0"/>
              </a:rPr>
              <a:t>Descriptive</a:t>
            </a:r>
          </a:p>
          <a:p>
            <a:pPr marL="889000"/>
            <a:r>
              <a:rPr lang="en-US" altLang="en-US" sz="7200" dirty="0">
                <a:latin typeface="Comic Sans MS" panose="030F0702030302020204" pitchFamily="66" charset="0"/>
              </a:rPr>
              <a:t>Reflective</a:t>
            </a:r>
          </a:p>
          <a:p>
            <a:pPr marL="889000"/>
            <a:r>
              <a:rPr lang="en-US" altLang="en-US" sz="7200" dirty="0">
                <a:latin typeface="Comic Sans MS" panose="030F0702030302020204" pitchFamily="66" charset="0"/>
              </a:rPr>
              <a:t>Interpretive </a:t>
            </a:r>
          </a:p>
          <a:p>
            <a:endParaRPr lang="en-GB" dirty="0"/>
          </a:p>
        </p:txBody>
      </p:sp>
      <p:sp>
        <p:nvSpPr>
          <p:cNvPr id="4" name="Slide Number Placeholder 3"/>
          <p:cNvSpPr>
            <a:spLocks noGrp="1"/>
          </p:cNvSpPr>
          <p:nvPr>
            <p:ph type="sldNum" sz="quarter" idx="12"/>
          </p:nvPr>
        </p:nvSpPr>
        <p:spPr/>
        <p:txBody>
          <a:bodyPr/>
          <a:lstStyle/>
          <a:p>
            <a:fld id="{4FAB73BC-B049-4115-A692-8D63A059BFB8}" type="slidenum">
              <a:rPr lang="en-US" sz="2400" smtClean="0"/>
              <a:t>7</a:t>
            </a:fld>
            <a:endParaRPr lang="en-US" sz="2400" dirty="0"/>
          </a:p>
        </p:txBody>
      </p:sp>
    </p:spTree>
    <p:extLst>
      <p:ext uri="{BB962C8B-B14F-4D97-AF65-F5344CB8AC3E}">
        <p14:creationId xmlns:p14="http://schemas.microsoft.com/office/powerpoint/2010/main" val="198710211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latin typeface="Comic Sans MS" panose="030F0702030302020204" pitchFamily="66" charset="0"/>
              </a:rPr>
              <a:t>Ethnographic writing</a:t>
            </a:r>
            <a:endParaRPr lang="en-GB" dirty="0">
              <a:latin typeface="Comic Sans MS" panose="030F0702030302020204" pitchFamily="66" charset="0"/>
            </a:endParaRPr>
          </a:p>
        </p:txBody>
      </p:sp>
      <p:sp>
        <p:nvSpPr>
          <p:cNvPr id="3" name="Content Placeholder 2"/>
          <p:cNvSpPr>
            <a:spLocks noGrp="1"/>
          </p:cNvSpPr>
          <p:nvPr>
            <p:ph idx="1"/>
          </p:nvPr>
        </p:nvSpPr>
        <p:spPr>
          <a:xfrm>
            <a:off x="1143000" y="1965960"/>
            <a:ext cx="9872871" cy="4038600"/>
          </a:xfrm>
        </p:spPr>
        <p:txBody>
          <a:bodyPr>
            <a:normAutofit lnSpcReduction="10000"/>
          </a:bodyPr>
          <a:lstStyle/>
          <a:p>
            <a:r>
              <a:rPr lang="en-US" altLang="en-US" sz="4400" dirty="0">
                <a:latin typeface="Comic Sans MS" panose="030F0702030302020204" pitchFamily="66" charset="0"/>
              </a:rPr>
              <a:t>“Ethnographic observations of, and interactions with, others highlight how bodies interact, meld, and constitute social spaces, and thereby create inclusions and exclusions” (Watson and Till 2009: 122)</a:t>
            </a:r>
          </a:p>
          <a:p>
            <a:endParaRPr lang="en-GB" dirty="0"/>
          </a:p>
        </p:txBody>
      </p:sp>
      <p:sp>
        <p:nvSpPr>
          <p:cNvPr id="4" name="Slide Number Placeholder 3"/>
          <p:cNvSpPr>
            <a:spLocks noGrp="1"/>
          </p:cNvSpPr>
          <p:nvPr>
            <p:ph type="sldNum" sz="quarter" idx="12"/>
          </p:nvPr>
        </p:nvSpPr>
        <p:spPr/>
        <p:txBody>
          <a:bodyPr/>
          <a:lstStyle/>
          <a:p>
            <a:fld id="{4FAB73BC-B049-4115-A692-8D63A059BFB8}" type="slidenum">
              <a:rPr lang="en-US" sz="2400" smtClean="0"/>
              <a:t>8</a:t>
            </a:fld>
            <a:endParaRPr lang="en-US" sz="2400" dirty="0"/>
          </a:p>
        </p:txBody>
      </p:sp>
    </p:spTree>
    <p:extLst>
      <p:ext uri="{BB962C8B-B14F-4D97-AF65-F5344CB8AC3E}">
        <p14:creationId xmlns:p14="http://schemas.microsoft.com/office/powerpoint/2010/main" val="16469258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latin typeface="Comic Sans MS" panose="030F0702030302020204" pitchFamily="66" charset="0"/>
              </a:rPr>
              <a:t>Ethnographic Writing</a:t>
            </a:r>
            <a:endParaRPr lang="en-GB" dirty="0">
              <a:latin typeface="Comic Sans MS" panose="030F0702030302020204" pitchFamily="66" charset="0"/>
            </a:endParaRPr>
          </a:p>
        </p:txBody>
      </p:sp>
      <p:sp>
        <p:nvSpPr>
          <p:cNvPr id="3" name="Content Placeholder 2"/>
          <p:cNvSpPr>
            <a:spLocks noGrp="1"/>
          </p:cNvSpPr>
          <p:nvPr>
            <p:ph idx="1"/>
          </p:nvPr>
        </p:nvSpPr>
        <p:spPr/>
        <p:txBody>
          <a:bodyPr/>
          <a:lstStyle/>
          <a:p>
            <a:r>
              <a:rPr lang="en-US" altLang="en-US" sz="4400" dirty="0" smtClean="0">
                <a:latin typeface="Comic Sans MS" panose="030F0702030302020204" pitchFamily="66" charset="0"/>
              </a:rPr>
              <a:t>Circumstances </a:t>
            </a:r>
            <a:r>
              <a:rPr lang="en-US" altLang="en-US" sz="4400" dirty="0">
                <a:latin typeface="Comic Sans MS" panose="030F0702030302020204" pitchFamily="66" charset="0"/>
              </a:rPr>
              <a:t>of </a:t>
            </a:r>
            <a:r>
              <a:rPr lang="en-US" altLang="en-US" sz="4400" dirty="0" smtClean="0">
                <a:latin typeface="Comic Sans MS" panose="030F0702030302020204" pitchFamily="66" charset="0"/>
              </a:rPr>
              <a:t>events</a:t>
            </a:r>
          </a:p>
          <a:p>
            <a:pPr marL="889000"/>
            <a:r>
              <a:rPr lang="en-US" altLang="en-US" sz="4400" dirty="0">
                <a:latin typeface="Comic Sans MS" panose="030F0702030302020204" pitchFamily="66" charset="0"/>
              </a:rPr>
              <a:t>Details of landscapes</a:t>
            </a:r>
          </a:p>
          <a:p>
            <a:pPr marL="889000"/>
            <a:r>
              <a:rPr lang="en-US" altLang="en-US" sz="4400" dirty="0">
                <a:latin typeface="Comic Sans MS" panose="030F0702030302020204" pitchFamily="66" charset="0"/>
              </a:rPr>
              <a:t>Peoples’ moods, movements, dress</a:t>
            </a:r>
          </a:p>
          <a:p>
            <a:pPr marL="889000"/>
            <a:r>
              <a:rPr lang="en-US" altLang="en-US" sz="4400" dirty="0">
                <a:latin typeface="Comic Sans MS" panose="030F0702030302020204" pitchFamily="66" charset="0"/>
              </a:rPr>
              <a:t>Rich description and detailed accounts</a:t>
            </a:r>
          </a:p>
          <a:p>
            <a:endParaRPr lang="en-GB" dirty="0"/>
          </a:p>
        </p:txBody>
      </p:sp>
      <p:sp>
        <p:nvSpPr>
          <p:cNvPr id="4" name="Slide Number Placeholder 3"/>
          <p:cNvSpPr>
            <a:spLocks noGrp="1"/>
          </p:cNvSpPr>
          <p:nvPr>
            <p:ph type="sldNum" sz="quarter" idx="12"/>
          </p:nvPr>
        </p:nvSpPr>
        <p:spPr/>
        <p:txBody>
          <a:bodyPr/>
          <a:lstStyle/>
          <a:p>
            <a:fld id="{4FAB73BC-B049-4115-A692-8D63A059BFB8}" type="slidenum">
              <a:rPr lang="en-US" sz="2400" smtClean="0"/>
              <a:t>9</a:t>
            </a:fld>
            <a:endParaRPr lang="en-US" sz="2400" dirty="0"/>
          </a:p>
        </p:txBody>
      </p:sp>
    </p:spTree>
    <p:extLst>
      <p:ext uri="{BB962C8B-B14F-4D97-AF65-F5344CB8AC3E}">
        <p14:creationId xmlns:p14="http://schemas.microsoft.com/office/powerpoint/2010/main" val="336139926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latin typeface="Comic Sans MS" panose="030F0702030302020204" pitchFamily="66" charset="0"/>
              </a:rPr>
              <a:t>Participant Observation</a:t>
            </a:r>
            <a:endParaRPr lang="en-GB" dirty="0">
              <a:latin typeface="Comic Sans MS" panose="030F0702030302020204" pitchFamily="66" charset="0"/>
            </a:endParaRPr>
          </a:p>
        </p:txBody>
      </p:sp>
      <p:sp>
        <p:nvSpPr>
          <p:cNvPr id="3" name="Content Placeholder 2"/>
          <p:cNvSpPr>
            <a:spLocks noGrp="1"/>
          </p:cNvSpPr>
          <p:nvPr>
            <p:ph idx="1"/>
          </p:nvPr>
        </p:nvSpPr>
        <p:spPr/>
        <p:txBody>
          <a:bodyPr/>
          <a:lstStyle/>
          <a:p>
            <a:pPr marL="889000"/>
            <a:r>
              <a:rPr lang="en-US" altLang="en-US" sz="4400" dirty="0">
                <a:latin typeface="Comic Sans MS" panose="030F0702030302020204" pitchFamily="66" charset="0"/>
              </a:rPr>
              <a:t>“Doings” unconscious or unarticulated acts</a:t>
            </a:r>
          </a:p>
          <a:p>
            <a:pPr marL="889000"/>
            <a:r>
              <a:rPr lang="en-US" altLang="en-US" sz="4400" dirty="0">
                <a:latin typeface="Comic Sans MS" panose="030F0702030302020204" pitchFamily="66" charset="0"/>
              </a:rPr>
              <a:t>What people </a:t>
            </a:r>
            <a:r>
              <a:rPr lang="en-US" altLang="en-US" sz="4400" i="1" dirty="0">
                <a:latin typeface="Comic Sans MS" panose="030F0702030302020204" pitchFamily="66" charset="0"/>
              </a:rPr>
              <a:t>do </a:t>
            </a:r>
          </a:p>
          <a:p>
            <a:pPr marL="889000"/>
            <a:r>
              <a:rPr lang="en-US" altLang="en-US" sz="4400" dirty="0">
                <a:latin typeface="Comic Sans MS" panose="030F0702030302020204" pitchFamily="66" charset="0"/>
              </a:rPr>
              <a:t>Interviews do not solely make an ethnography</a:t>
            </a:r>
          </a:p>
          <a:p>
            <a:endParaRPr lang="en-GB" dirty="0"/>
          </a:p>
        </p:txBody>
      </p:sp>
      <p:sp>
        <p:nvSpPr>
          <p:cNvPr id="4" name="Slide Number Placeholder 3"/>
          <p:cNvSpPr>
            <a:spLocks noGrp="1"/>
          </p:cNvSpPr>
          <p:nvPr>
            <p:ph type="sldNum" sz="quarter" idx="12"/>
          </p:nvPr>
        </p:nvSpPr>
        <p:spPr/>
        <p:txBody>
          <a:bodyPr/>
          <a:lstStyle/>
          <a:p>
            <a:fld id="{4FAB73BC-B049-4115-A692-8D63A059BFB8}" type="slidenum">
              <a:rPr lang="en-US" sz="2400" smtClean="0"/>
              <a:t>10</a:t>
            </a:fld>
            <a:endParaRPr lang="en-US" sz="2400" dirty="0"/>
          </a:p>
        </p:txBody>
      </p:sp>
    </p:spTree>
    <p:extLst>
      <p:ext uri="{BB962C8B-B14F-4D97-AF65-F5344CB8AC3E}">
        <p14:creationId xmlns:p14="http://schemas.microsoft.com/office/powerpoint/2010/main" val="264796230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r>
              <a:rPr lang="en-US" altLang="en-US" sz="5400" dirty="0">
                <a:latin typeface="Comic Sans MS" panose="030F0702030302020204" pitchFamily="66" charset="0"/>
              </a:rPr>
              <a:t>“Ethnography is more about its ‘doing’ than it is about the procurement of facts” (Watson and Till 2009: 134)</a:t>
            </a:r>
          </a:p>
          <a:p>
            <a:endParaRPr lang="en-GB" dirty="0"/>
          </a:p>
        </p:txBody>
      </p:sp>
      <p:sp>
        <p:nvSpPr>
          <p:cNvPr id="4" name="Slide Number Placeholder 3"/>
          <p:cNvSpPr>
            <a:spLocks noGrp="1"/>
          </p:cNvSpPr>
          <p:nvPr>
            <p:ph type="sldNum" sz="quarter" idx="12"/>
          </p:nvPr>
        </p:nvSpPr>
        <p:spPr/>
        <p:txBody>
          <a:bodyPr/>
          <a:lstStyle/>
          <a:p>
            <a:fld id="{4FAB73BC-B049-4115-A692-8D63A059BFB8}" type="slidenum">
              <a:rPr lang="en-US" sz="2400" smtClean="0"/>
              <a:t>11</a:t>
            </a:fld>
            <a:endParaRPr lang="en-US" sz="2400" dirty="0"/>
          </a:p>
        </p:txBody>
      </p:sp>
    </p:spTree>
    <p:extLst>
      <p:ext uri="{BB962C8B-B14F-4D97-AF65-F5344CB8AC3E}">
        <p14:creationId xmlns:p14="http://schemas.microsoft.com/office/powerpoint/2010/main" val="141425000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solidFill>
            <a:schemeClr val="accent1">
              <a:lumMod val="50000"/>
            </a:schemeClr>
          </a:solidFill>
        </p:spPr>
        <p:txBody>
          <a:bodyPr/>
          <a:lstStyle/>
          <a:p>
            <a:r>
              <a:rPr lang="en-GB" dirty="0" smtClean="0">
                <a:solidFill>
                  <a:schemeClr val="bg1"/>
                </a:solidFill>
                <a:latin typeface="Comic Sans MS" panose="030F0702030302020204" pitchFamily="66" charset="0"/>
              </a:rPr>
              <a:t>Anthropological Fieldwork</a:t>
            </a:r>
            <a:endParaRPr lang="en-GB" dirty="0">
              <a:solidFill>
                <a:schemeClr val="bg1"/>
              </a:solidFill>
              <a:latin typeface="Comic Sans MS" panose="030F0702030302020204" pitchFamily="66" charset="0"/>
            </a:endParaRPr>
          </a:p>
        </p:txBody>
      </p:sp>
      <p:sp>
        <p:nvSpPr>
          <p:cNvPr id="3" name="Content Placeholder 2"/>
          <p:cNvSpPr>
            <a:spLocks noGrp="1"/>
          </p:cNvSpPr>
          <p:nvPr>
            <p:ph idx="1"/>
          </p:nvPr>
        </p:nvSpPr>
        <p:spPr>
          <a:solidFill>
            <a:schemeClr val="accent1">
              <a:lumMod val="50000"/>
            </a:schemeClr>
          </a:solidFill>
          <a:ln>
            <a:solidFill>
              <a:schemeClr val="accent1">
                <a:lumMod val="50000"/>
              </a:schemeClr>
            </a:solidFill>
          </a:ln>
        </p:spPr>
        <p:txBody>
          <a:bodyPr>
            <a:normAutofit/>
          </a:bodyPr>
          <a:lstStyle/>
          <a:p>
            <a:r>
              <a:rPr lang="en-US" altLang="en-US" sz="5400" dirty="0">
                <a:solidFill>
                  <a:schemeClr val="bg1"/>
                </a:solidFill>
                <a:latin typeface="Comic Sans MS" panose="030F0702030302020204" pitchFamily="66" charset="0"/>
                <a:ea typeface="Hoefler Text" charset="0"/>
                <a:cs typeface="Hoefler Text" charset="0"/>
                <a:sym typeface="Hoefler Text" charset="0"/>
              </a:rPr>
              <a:t>The boundary between self and research</a:t>
            </a:r>
            <a:endParaRPr lang="en-GB" sz="5400" dirty="0">
              <a:solidFill>
                <a:schemeClr val="bg1"/>
              </a:solidFill>
              <a:latin typeface="Comic Sans MS" panose="030F0702030302020204" pitchFamily="66" charset="0"/>
            </a:endParaRPr>
          </a:p>
          <a:p>
            <a:pPr marL="45720" indent="0" algn="r">
              <a:buNone/>
            </a:pPr>
            <a:endParaRPr lang="en-GB" sz="2800" dirty="0" smtClean="0">
              <a:solidFill>
                <a:schemeClr val="bg1"/>
              </a:solidFill>
              <a:latin typeface="Comic Sans MS" panose="030F0702030302020204" pitchFamily="66" charset="0"/>
            </a:endParaRPr>
          </a:p>
          <a:p>
            <a:endParaRPr lang="en-GB" sz="5400" dirty="0">
              <a:latin typeface="Comic Sans MS" panose="030F0702030302020204" pitchFamily="66" charset="0"/>
            </a:endParaRPr>
          </a:p>
        </p:txBody>
      </p:sp>
      <p:sp>
        <p:nvSpPr>
          <p:cNvPr id="4" name="Slide Number Placeholder 3"/>
          <p:cNvSpPr>
            <a:spLocks noGrp="1"/>
          </p:cNvSpPr>
          <p:nvPr>
            <p:ph type="sldNum" sz="quarter" idx="12"/>
          </p:nvPr>
        </p:nvSpPr>
        <p:spPr/>
        <p:txBody>
          <a:bodyPr/>
          <a:lstStyle/>
          <a:p>
            <a:fld id="{4FAB73BC-B049-4115-A692-8D63A059BFB8}" type="slidenum">
              <a:rPr lang="en-US" sz="2400" smtClean="0"/>
              <a:t>12</a:t>
            </a:fld>
            <a:endParaRPr lang="en-US" sz="2400" dirty="0"/>
          </a:p>
        </p:txBody>
      </p:sp>
    </p:spTree>
    <p:extLst>
      <p:ext uri="{BB962C8B-B14F-4D97-AF65-F5344CB8AC3E}">
        <p14:creationId xmlns:p14="http://schemas.microsoft.com/office/powerpoint/2010/main" val="56764233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solidFill>
            <a:schemeClr val="accent1">
              <a:lumMod val="50000"/>
            </a:schemeClr>
          </a:solidFill>
        </p:spPr>
        <p:txBody>
          <a:bodyPr/>
          <a:lstStyle/>
          <a:p>
            <a:r>
              <a:rPr lang="en-GB" dirty="0" smtClean="0">
                <a:solidFill>
                  <a:schemeClr val="bg1"/>
                </a:solidFill>
                <a:latin typeface="Comic Sans MS" panose="030F0702030302020204" pitchFamily="66" charset="0"/>
              </a:rPr>
              <a:t>Amit (2000)</a:t>
            </a:r>
            <a:endParaRPr lang="en-GB" dirty="0">
              <a:solidFill>
                <a:schemeClr val="bg1"/>
              </a:solidFill>
              <a:latin typeface="Comic Sans MS" panose="030F0702030302020204" pitchFamily="66" charset="0"/>
            </a:endParaRPr>
          </a:p>
        </p:txBody>
      </p:sp>
      <p:sp>
        <p:nvSpPr>
          <p:cNvPr id="3" name="Content Placeholder 2"/>
          <p:cNvSpPr>
            <a:spLocks noGrp="1"/>
          </p:cNvSpPr>
          <p:nvPr>
            <p:ph idx="1"/>
          </p:nvPr>
        </p:nvSpPr>
        <p:spPr>
          <a:solidFill>
            <a:schemeClr val="accent1">
              <a:lumMod val="50000"/>
            </a:schemeClr>
          </a:solidFill>
          <a:ln>
            <a:solidFill>
              <a:schemeClr val="accent1">
                <a:lumMod val="50000"/>
              </a:schemeClr>
            </a:solidFill>
          </a:ln>
        </p:spPr>
        <p:txBody>
          <a:bodyPr>
            <a:normAutofit lnSpcReduction="10000"/>
          </a:bodyPr>
          <a:lstStyle/>
          <a:p>
            <a:pPr marL="487681" indent="-487681" defTabSz="650240">
              <a:spcBef>
                <a:spcPts val="1422"/>
              </a:spcBef>
              <a:buClr>
                <a:schemeClr val="bg2">
                  <a:lumMod val="40000"/>
                  <a:lumOff val="60000"/>
                </a:schemeClr>
              </a:buClr>
              <a:buFont typeface="Wingdings 3" charset="2"/>
              <a:buChar char=""/>
              <a:defRPr/>
            </a:pPr>
            <a:r>
              <a:rPr lang="en-US" altLang="en-US" sz="4400" dirty="0">
                <a:solidFill>
                  <a:schemeClr val="bg1"/>
                </a:solidFill>
                <a:latin typeface="Comic Sans MS" panose="030F0702030302020204" pitchFamily="66" charset="0"/>
                <a:ea typeface="Hoefler Text" charset="0"/>
                <a:cs typeface="Hoefler Text" charset="0"/>
                <a:sym typeface="Hoefler Text" charset="0"/>
              </a:rPr>
              <a:t>Discusses “the discomfiture many anthropologists have with using terms such as informant, respondent or research subject as textual references for people they have known as friends, </a:t>
            </a:r>
            <a:r>
              <a:rPr lang="en-US" altLang="en-US" sz="4400" dirty="0" err="1">
                <a:solidFill>
                  <a:schemeClr val="bg1"/>
                </a:solidFill>
                <a:latin typeface="Comic Sans MS" panose="030F0702030302020204" pitchFamily="66" charset="0"/>
                <a:ea typeface="Hoefler Text" charset="0"/>
                <a:cs typeface="Hoefler Text" charset="0"/>
                <a:sym typeface="Hoefler Text" charset="0"/>
              </a:rPr>
              <a:t>neighbours</a:t>
            </a:r>
            <a:r>
              <a:rPr lang="en-US" altLang="en-US" sz="4400" dirty="0">
                <a:solidFill>
                  <a:schemeClr val="bg1"/>
                </a:solidFill>
                <a:latin typeface="Comic Sans MS" panose="030F0702030302020204" pitchFamily="66" charset="0"/>
                <a:ea typeface="Hoefler Text" charset="0"/>
                <a:cs typeface="Hoefler Text" charset="0"/>
                <a:sym typeface="Hoefler Text" charset="0"/>
              </a:rPr>
              <a:t>, advisers, </a:t>
            </a:r>
            <a:r>
              <a:rPr lang="en-US" altLang="en-US" sz="4400" dirty="0" err="1">
                <a:solidFill>
                  <a:schemeClr val="bg1"/>
                </a:solidFill>
                <a:latin typeface="Comic Sans MS" panose="030F0702030302020204" pitchFamily="66" charset="0"/>
                <a:ea typeface="Hoefler Text" charset="0"/>
                <a:cs typeface="Hoefler Text" charset="0"/>
                <a:sym typeface="Hoefler Text" charset="0"/>
              </a:rPr>
              <a:t>etc</a:t>
            </a:r>
            <a:r>
              <a:rPr lang="en-US" altLang="en-US" sz="4400" dirty="0">
                <a:solidFill>
                  <a:schemeClr val="bg1"/>
                </a:solidFill>
                <a:latin typeface="Comic Sans MS" panose="030F0702030302020204" pitchFamily="66" charset="0"/>
                <a:ea typeface="Hoefler Text" charset="0"/>
                <a:cs typeface="Hoefler Text" charset="0"/>
                <a:sym typeface="Hoefler Text" charset="0"/>
              </a:rPr>
              <a:t>”.</a:t>
            </a:r>
          </a:p>
          <a:p>
            <a:endParaRPr lang="en-GB" sz="4400" dirty="0">
              <a:latin typeface="Comic Sans MS" panose="030F0702030302020204" pitchFamily="66" charset="0"/>
            </a:endParaRPr>
          </a:p>
          <a:p>
            <a:pPr marL="2271400" lvl="8" indent="0" algn="r">
              <a:buNone/>
            </a:pPr>
            <a:endParaRPr lang="en-GB" sz="3800" dirty="0" smtClean="0">
              <a:solidFill>
                <a:schemeClr val="bg1"/>
              </a:solidFill>
              <a:latin typeface="Comic Sans MS" panose="030F0702030302020204" pitchFamily="66" charset="0"/>
            </a:endParaRPr>
          </a:p>
        </p:txBody>
      </p:sp>
      <p:sp>
        <p:nvSpPr>
          <p:cNvPr id="4" name="Slide Number Placeholder 3"/>
          <p:cNvSpPr>
            <a:spLocks noGrp="1"/>
          </p:cNvSpPr>
          <p:nvPr>
            <p:ph type="sldNum" sz="quarter" idx="12"/>
          </p:nvPr>
        </p:nvSpPr>
        <p:spPr/>
        <p:txBody>
          <a:bodyPr/>
          <a:lstStyle/>
          <a:p>
            <a:fld id="{4FAB73BC-B049-4115-A692-8D63A059BFB8}" type="slidenum">
              <a:rPr lang="en-US" sz="2400" smtClean="0"/>
              <a:t>13</a:t>
            </a:fld>
            <a:endParaRPr lang="en-US" sz="2400" dirty="0"/>
          </a:p>
        </p:txBody>
      </p:sp>
    </p:spTree>
    <p:extLst>
      <p:ext uri="{BB962C8B-B14F-4D97-AF65-F5344CB8AC3E}">
        <p14:creationId xmlns:p14="http://schemas.microsoft.com/office/powerpoint/2010/main" val="1096721079"/>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solidFill>
            <a:schemeClr val="accent1">
              <a:lumMod val="50000"/>
            </a:schemeClr>
          </a:solidFill>
        </p:spPr>
        <p:txBody>
          <a:bodyPr/>
          <a:lstStyle/>
          <a:p>
            <a:r>
              <a:rPr lang="en-GB" dirty="0" smtClean="0">
                <a:solidFill>
                  <a:schemeClr val="bg1"/>
                </a:solidFill>
                <a:latin typeface="Comic Sans MS" panose="030F0702030302020204" pitchFamily="66" charset="0"/>
              </a:rPr>
              <a:t>Amit (2000)</a:t>
            </a:r>
            <a:endParaRPr lang="en-GB" dirty="0">
              <a:solidFill>
                <a:schemeClr val="bg1"/>
              </a:solidFill>
              <a:latin typeface="Comic Sans MS" panose="030F0702030302020204" pitchFamily="66" charset="0"/>
            </a:endParaRPr>
          </a:p>
        </p:txBody>
      </p:sp>
      <p:sp>
        <p:nvSpPr>
          <p:cNvPr id="3" name="Content Placeholder 2"/>
          <p:cNvSpPr>
            <a:spLocks noGrp="1"/>
          </p:cNvSpPr>
          <p:nvPr>
            <p:ph idx="1"/>
          </p:nvPr>
        </p:nvSpPr>
        <p:spPr>
          <a:solidFill>
            <a:schemeClr val="accent1">
              <a:lumMod val="50000"/>
            </a:schemeClr>
          </a:solidFill>
        </p:spPr>
        <p:txBody>
          <a:bodyPr>
            <a:normAutofit/>
          </a:bodyPr>
          <a:lstStyle/>
          <a:p>
            <a:r>
              <a:rPr lang="en-US" altLang="en-US" sz="4000" dirty="0" smtClean="0">
                <a:solidFill>
                  <a:schemeClr val="bg1"/>
                </a:solidFill>
                <a:latin typeface="Comic Sans MS" panose="030F0702030302020204" pitchFamily="66" charset="0"/>
                <a:ea typeface="Hoefler Text" charset="0"/>
                <a:cs typeface="Hoefler Text" charset="0"/>
                <a:sym typeface="Hoefler Text" charset="0"/>
              </a:rPr>
              <a:t>Contends </a:t>
            </a:r>
            <a:r>
              <a:rPr lang="en-US" altLang="en-US" sz="4000" dirty="0">
                <a:solidFill>
                  <a:schemeClr val="bg1"/>
                </a:solidFill>
                <a:latin typeface="Comic Sans MS" panose="030F0702030302020204" pitchFamily="66" charset="0"/>
                <a:ea typeface="Hoefler Text" charset="0"/>
                <a:cs typeface="Hoefler Text" charset="0"/>
                <a:sym typeface="Hoefler Text" charset="0"/>
              </a:rPr>
              <a:t>that there is a disciplinary bias towards the distantly exotic as more valid sites for fieldwork continues to shape training and hiring practices at the very least in North American and British anthropology </a:t>
            </a:r>
            <a:r>
              <a:rPr lang="en-US" altLang="en-US" sz="4000" dirty="0" smtClean="0">
                <a:solidFill>
                  <a:schemeClr val="bg1"/>
                </a:solidFill>
                <a:latin typeface="Comic Sans MS" panose="030F0702030302020204" pitchFamily="66" charset="0"/>
                <a:ea typeface="Hoefler Text" charset="0"/>
                <a:cs typeface="Hoefler Text" charset="0"/>
                <a:sym typeface="Hoefler Text" charset="0"/>
              </a:rPr>
              <a:t>departments</a:t>
            </a:r>
            <a:r>
              <a:rPr lang="en-US" altLang="en-US" sz="4000" dirty="0">
                <a:solidFill>
                  <a:schemeClr val="bg1"/>
                </a:solidFill>
                <a:latin typeface="Comic Sans MS" panose="030F0702030302020204" pitchFamily="66" charset="0"/>
                <a:ea typeface="Hoefler Text" charset="0"/>
                <a:cs typeface="Hoefler Text" charset="0"/>
                <a:sym typeface="Hoefler Text" charset="0"/>
              </a:rPr>
              <a:t>.</a:t>
            </a:r>
            <a:endParaRPr lang="en-GB" sz="4000" dirty="0">
              <a:solidFill>
                <a:schemeClr val="bg1"/>
              </a:solidFill>
              <a:latin typeface="Comic Sans MS" panose="030F0702030302020204" pitchFamily="66" charset="0"/>
            </a:endParaRPr>
          </a:p>
        </p:txBody>
      </p:sp>
      <p:sp>
        <p:nvSpPr>
          <p:cNvPr id="4" name="Slide Number Placeholder 3"/>
          <p:cNvSpPr>
            <a:spLocks noGrp="1"/>
          </p:cNvSpPr>
          <p:nvPr>
            <p:ph type="sldNum" sz="quarter" idx="12"/>
          </p:nvPr>
        </p:nvSpPr>
        <p:spPr/>
        <p:txBody>
          <a:bodyPr/>
          <a:lstStyle/>
          <a:p>
            <a:fld id="{4FAB73BC-B049-4115-A692-8D63A059BFB8}" type="slidenum">
              <a:rPr lang="en-US" sz="2400" smtClean="0"/>
              <a:t>14</a:t>
            </a:fld>
            <a:endParaRPr lang="en-US" sz="2400" dirty="0"/>
          </a:p>
        </p:txBody>
      </p:sp>
    </p:spTree>
    <p:extLst>
      <p:ext uri="{BB962C8B-B14F-4D97-AF65-F5344CB8AC3E}">
        <p14:creationId xmlns:p14="http://schemas.microsoft.com/office/powerpoint/2010/main" val="1789901284"/>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solidFill>
            <a:schemeClr val="accent1">
              <a:lumMod val="50000"/>
            </a:schemeClr>
          </a:solidFill>
        </p:spPr>
        <p:txBody>
          <a:bodyPr/>
          <a:lstStyle/>
          <a:p>
            <a:r>
              <a:rPr lang="en-GB" dirty="0" smtClean="0">
                <a:solidFill>
                  <a:schemeClr val="bg1"/>
                </a:solidFill>
                <a:latin typeface="Comic Sans MS" panose="030F0702030302020204" pitchFamily="66" charset="0"/>
              </a:rPr>
              <a:t>Immersive experience</a:t>
            </a:r>
            <a:endParaRPr lang="en-GB" dirty="0">
              <a:solidFill>
                <a:schemeClr val="bg1"/>
              </a:solidFill>
              <a:latin typeface="Comic Sans MS" panose="030F0702030302020204" pitchFamily="66" charset="0"/>
            </a:endParaRPr>
          </a:p>
        </p:txBody>
      </p:sp>
      <p:sp>
        <p:nvSpPr>
          <p:cNvPr id="3" name="Content Placeholder 2"/>
          <p:cNvSpPr>
            <a:spLocks noGrp="1"/>
          </p:cNvSpPr>
          <p:nvPr>
            <p:ph idx="1"/>
          </p:nvPr>
        </p:nvSpPr>
        <p:spPr>
          <a:solidFill>
            <a:schemeClr val="accent1">
              <a:lumMod val="50000"/>
            </a:schemeClr>
          </a:solidFill>
        </p:spPr>
        <p:txBody>
          <a:bodyPr>
            <a:normAutofit/>
          </a:bodyPr>
          <a:lstStyle/>
          <a:p>
            <a:r>
              <a:rPr lang="en-US" altLang="en-US" sz="4000" dirty="0">
                <a:solidFill>
                  <a:schemeClr val="bg1"/>
                </a:solidFill>
                <a:latin typeface="Comic Sans MS" panose="030F0702030302020204" pitchFamily="66" charset="0"/>
                <a:ea typeface="Hoefler Text" charset="0"/>
                <a:cs typeface="Hoefler Text" charset="0"/>
                <a:sym typeface="Hoefler Text" charset="0"/>
              </a:rPr>
              <a:t>Anthropological research </a:t>
            </a:r>
            <a:r>
              <a:rPr lang="en-US" altLang="en-US" sz="4000" dirty="0" smtClean="0">
                <a:solidFill>
                  <a:schemeClr val="bg1"/>
                </a:solidFill>
                <a:latin typeface="Comic Sans MS" panose="030F0702030302020204" pitchFamily="66" charset="0"/>
                <a:ea typeface="Hoefler Text" charset="0"/>
                <a:cs typeface="Hoefler Text" charset="0"/>
                <a:sym typeface="Hoefler Text" charset="0"/>
              </a:rPr>
              <a:t>is an </a:t>
            </a:r>
            <a:r>
              <a:rPr lang="en-US" altLang="en-US" sz="4000" dirty="0">
                <a:solidFill>
                  <a:schemeClr val="bg1"/>
                </a:solidFill>
                <a:latin typeface="Comic Sans MS" panose="030F0702030302020204" pitchFamily="66" charset="0"/>
                <a:ea typeface="Hoefler Text" charset="0"/>
                <a:cs typeface="Hoefler Text" charset="0"/>
                <a:sym typeface="Hoefler Text" charset="0"/>
              </a:rPr>
              <a:t>immersive experience that is: ‘a total experience, demanding all of the anthropologist’s resources, intellectual, physical, emotional, political and intuitive. (Oakley 1992: 8) </a:t>
            </a:r>
            <a:endParaRPr lang="en-GB" sz="4000" dirty="0">
              <a:solidFill>
                <a:schemeClr val="bg1"/>
              </a:solidFill>
              <a:latin typeface="Comic Sans MS" panose="030F0702030302020204" pitchFamily="66" charset="0"/>
            </a:endParaRPr>
          </a:p>
          <a:p>
            <a:endParaRPr lang="en-GB" sz="4000" dirty="0" smtClean="0">
              <a:latin typeface="Comic Sans MS" panose="030F0702030302020204" pitchFamily="66" charset="0"/>
            </a:endParaRPr>
          </a:p>
          <a:p>
            <a:pPr marL="45720" indent="0">
              <a:buNone/>
            </a:pPr>
            <a:endParaRPr lang="en-GB" sz="4000" dirty="0">
              <a:latin typeface="Comic Sans MS" panose="030F0702030302020204" pitchFamily="66" charset="0"/>
            </a:endParaRPr>
          </a:p>
        </p:txBody>
      </p:sp>
      <p:sp>
        <p:nvSpPr>
          <p:cNvPr id="4" name="Slide Number Placeholder 3"/>
          <p:cNvSpPr>
            <a:spLocks noGrp="1"/>
          </p:cNvSpPr>
          <p:nvPr>
            <p:ph type="sldNum" sz="quarter" idx="12"/>
          </p:nvPr>
        </p:nvSpPr>
        <p:spPr/>
        <p:txBody>
          <a:bodyPr/>
          <a:lstStyle/>
          <a:p>
            <a:fld id="{4FAB73BC-B049-4115-A692-8D63A059BFB8}" type="slidenum">
              <a:rPr lang="en-US" sz="2400" smtClean="0"/>
              <a:t>15</a:t>
            </a:fld>
            <a:endParaRPr lang="en-US" sz="2400" dirty="0"/>
          </a:p>
        </p:txBody>
      </p:sp>
    </p:spTree>
    <p:extLst>
      <p:ext uri="{BB962C8B-B14F-4D97-AF65-F5344CB8AC3E}">
        <p14:creationId xmlns:p14="http://schemas.microsoft.com/office/powerpoint/2010/main" val="928233007"/>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143000" y="256674"/>
            <a:ext cx="9875520" cy="1709286"/>
          </a:xfrm>
          <a:solidFill>
            <a:schemeClr val="accent1">
              <a:lumMod val="50000"/>
            </a:schemeClr>
          </a:solidFill>
        </p:spPr>
        <p:txBody>
          <a:bodyPr>
            <a:normAutofit fontScale="90000"/>
          </a:bodyPr>
          <a:lstStyle/>
          <a:p>
            <a:r>
              <a:rPr lang="en-US" altLang="en-US" dirty="0">
                <a:solidFill>
                  <a:schemeClr val="bg1"/>
                </a:solidFill>
                <a:latin typeface="Comic Sans MS" panose="030F0702030302020204" pitchFamily="66" charset="0"/>
                <a:ea typeface="Hoefler Text" charset="0"/>
                <a:cs typeface="Hoefler Text" charset="0"/>
                <a:sym typeface="Hoefler Text" charset="0"/>
              </a:rPr>
              <a:t>Immersion and presence archetypes for anthropological fieldwork? (Amit 2000:5)</a:t>
            </a:r>
            <a:endParaRPr lang="en-GB" dirty="0">
              <a:solidFill>
                <a:schemeClr val="bg1"/>
              </a:solidFill>
              <a:latin typeface="Comic Sans MS" panose="030F0702030302020204" pitchFamily="66" charset="0"/>
            </a:endParaRPr>
          </a:p>
        </p:txBody>
      </p:sp>
      <p:sp>
        <p:nvSpPr>
          <p:cNvPr id="3" name="Content Placeholder 2"/>
          <p:cNvSpPr>
            <a:spLocks noGrp="1"/>
          </p:cNvSpPr>
          <p:nvPr>
            <p:ph idx="1"/>
          </p:nvPr>
        </p:nvSpPr>
        <p:spPr>
          <a:solidFill>
            <a:schemeClr val="accent1">
              <a:lumMod val="50000"/>
            </a:schemeClr>
          </a:solidFill>
        </p:spPr>
        <p:txBody>
          <a:bodyPr>
            <a:normAutofit/>
          </a:bodyPr>
          <a:lstStyle/>
          <a:p>
            <a:pPr marL="487681" indent="-487681" defTabSz="650240">
              <a:spcBef>
                <a:spcPts val="1422"/>
              </a:spcBef>
              <a:buClr>
                <a:schemeClr val="bg2">
                  <a:lumMod val="40000"/>
                  <a:lumOff val="60000"/>
                </a:schemeClr>
              </a:buClr>
              <a:buFont typeface="Wingdings 3" charset="2"/>
              <a:buChar char=""/>
              <a:defRPr/>
            </a:pPr>
            <a:r>
              <a:rPr lang="en-US" altLang="en-US" sz="3600" dirty="0">
                <a:solidFill>
                  <a:schemeClr val="bg1"/>
                </a:solidFill>
                <a:latin typeface="Comic Sans MS" panose="030F0702030302020204" pitchFamily="66" charset="0"/>
                <a:ea typeface="Hoefler Text" charset="0"/>
                <a:cs typeface="Hoefler Text" charset="0"/>
                <a:sym typeface="Hoefler Text" charset="0"/>
              </a:rPr>
              <a:t>In a ‘world of infinite interconnections and overlapping contexts’</a:t>
            </a:r>
          </a:p>
          <a:p>
            <a:pPr marL="487681" indent="-487681" defTabSz="650240">
              <a:spcBef>
                <a:spcPts val="1422"/>
              </a:spcBef>
              <a:buClr>
                <a:schemeClr val="bg2">
                  <a:lumMod val="40000"/>
                  <a:lumOff val="60000"/>
                </a:schemeClr>
              </a:buClr>
              <a:buFont typeface="Wingdings 3" charset="2"/>
              <a:buChar char=""/>
              <a:defRPr/>
            </a:pPr>
            <a:r>
              <a:rPr lang="en-US" altLang="en-US" sz="3600" dirty="0">
                <a:solidFill>
                  <a:schemeClr val="bg1"/>
                </a:solidFill>
                <a:latin typeface="Comic Sans MS" panose="030F0702030302020204" pitchFamily="66" charset="0"/>
                <a:ea typeface="Hoefler Text" charset="0"/>
                <a:cs typeface="Hoefler Text" charset="0"/>
                <a:sym typeface="Hoefler Text" charset="0"/>
              </a:rPr>
              <a:t>Argues the ‘field’ has been constructed</a:t>
            </a:r>
          </a:p>
          <a:p>
            <a:pPr marL="487681" indent="-487681" defTabSz="650240">
              <a:spcBef>
                <a:spcPts val="1422"/>
              </a:spcBef>
              <a:buClr>
                <a:schemeClr val="bg2">
                  <a:lumMod val="40000"/>
                  <a:lumOff val="60000"/>
                </a:schemeClr>
              </a:buClr>
              <a:buFont typeface="Wingdings 3" charset="2"/>
              <a:buChar char=""/>
              <a:defRPr/>
            </a:pPr>
            <a:r>
              <a:rPr lang="en-US" altLang="en-US" sz="3600" dirty="0">
                <a:solidFill>
                  <a:schemeClr val="bg1"/>
                </a:solidFill>
                <a:latin typeface="Comic Sans MS" panose="030F0702030302020204" pitchFamily="66" charset="0"/>
                <a:ea typeface="Hoefler Text" charset="0"/>
                <a:cs typeface="Hoefler Text" charset="0"/>
                <a:sym typeface="Hoefler Text" charset="0"/>
              </a:rPr>
              <a:t>Shaped by ‘the conceptual, professional, financial and relational opportunities and resources accessible to the ethnographer</a:t>
            </a:r>
            <a:r>
              <a:rPr lang="en-US" altLang="en-US" sz="3600" dirty="0" smtClean="0">
                <a:solidFill>
                  <a:schemeClr val="bg1"/>
                </a:solidFill>
                <a:latin typeface="Comic Sans MS" panose="030F0702030302020204" pitchFamily="66" charset="0"/>
                <a:ea typeface="Hoefler Text" charset="0"/>
                <a:cs typeface="Hoefler Text" charset="0"/>
                <a:sym typeface="Hoefler Text" charset="0"/>
              </a:rPr>
              <a:t>’.</a:t>
            </a:r>
            <a:endParaRPr lang="en-US" altLang="en-US" sz="3600" dirty="0">
              <a:solidFill>
                <a:schemeClr val="bg1"/>
              </a:solidFill>
              <a:latin typeface="Comic Sans MS" panose="030F0702030302020204" pitchFamily="66" charset="0"/>
              <a:ea typeface="Hoefler Text" charset="0"/>
              <a:cs typeface="Hoefler Text" charset="0"/>
              <a:sym typeface="Hoefler Text" charset="0"/>
            </a:endParaRPr>
          </a:p>
        </p:txBody>
      </p:sp>
      <p:sp>
        <p:nvSpPr>
          <p:cNvPr id="4" name="Slide Number Placeholder 3"/>
          <p:cNvSpPr>
            <a:spLocks noGrp="1"/>
          </p:cNvSpPr>
          <p:nvPr>
            <p:ph type="sldNum" sz="quarter" idx="12"/>
          </p:nvPr>
        </p:nvSpPr>
        <p:spPr/>
        <p:txBody>
          <a:bodyPr/>
          <a:lstStyle/>
          <a:p>
            <a:fld id="{4FAB73BC-B049-4115-A692-8D63A059BFB8}" type="slidenum">
              <a:rPr lang="en-US" sz="2400" smtClean="0"/>
              <a:t>16</a:t>
            </a:fld>
            <a:endParaRPr lang="en-US" sz="2400" dirty="0"/>
          </a:p>
        </p:txBody>
      </p:sp>
    </p:spTree>
    <p:extLst>
      <p:ext uri="{BB962C8B-B14F-4D97-AF65-F5344CB8AC3E}">
        <p14:creationId xmlns:p14="http://schemas.microsoft.com/office/powerpoint/2010/main" val="2295728403"/>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solidFill>
            <a:schemeClr val="accent1">
              <a:lumMod val="50000"/>
            </a:schemeClr>
          </a:solidFill>
        </p:spPr>
        <p:txBody>
          <a:bodyPr>
            <a:normAutofit fontScale="90000"/>
          </a:bodyPr>
          <a:lstStyle/>
          <a:p>
            <a:r>
              <a:rPr lang="en-GB" dirty="0">
                <a:solidFill>
                  <a:schemeClr val="bg1"/>
                </a:solidFill>
                <a:latin typeface="Comic Sans MS" panose="030F0702030302020204" pitchFamily="66" charset="0"/>
              </a:rPr>
              <a:t>Amit (2000) debates traditional approaches to ethnographic fieldwork</a:t>
            </a:r>
            <a:endParaRPr lang="en-GB" dirty="0">
              <a:solidFill>
                <a:schemeClr val="bg1"/>
              </a:solidFill>
              <a:latin typeface="Comic Sans MS" panose="030F0702030302020204" pitchFamily="66" charset="0"/>
            </a:endParaRPr>
          </a:p>
        </p:txBody>
      </p:sp>
      <p:sp>
        <p:nvSpPr>
          <p:cNvPr id="3" name="Content Placeholder 2"/>
          <p:cNvSpPr>
            <a:spLocks noGrp="1"/>
          </p:cNvSpPr>
          <p:nvPr>
            <p:ph idx="1"/>
          </p:nvPr>
        </p:nvSpPr>
        <p:spPr>
          <a:solidFill>
            <a:schemeClr val="accent1">
              <a:lumMod val="50000"/>
            </a:schemeClr>
          </a:solidFill>
        </p:spPr>
        <p:txBody>
          <a:bodyPr>
            <a:normAutofit fontScale="55000" lnSpcReduction="20000"/>
          </a:bodyPr>
          <a:lstStyle/>
          <a:p>
            <a:pPr marL="487681" indent="-487681" defTabSz="650240">
              <a:spcBef>
                <a:spcPts val="1422"/>
              </a:spcBef>
              <a:buClr>
                <a:schemeClr val="bg2">
                  <a:lumMod val="40000"/>
                  <a:lumOff val="60000"/>
                </a:schemeClr>
              </a:buClr>
              <a:buFont typeface="Wingdings 3" charset="2"/>
              <a:buChar char=""/>
              <a:defRPr/>
            </a:pPr>
            <a:r>
              <a:rPr lang="en-US" altLang="en-US" sz="4400" dirty="0">
                <a:solidFill>
                  <a:schemeClr val="bg1"/>
                </a:solidFill>
                <a:latin typeface="Comic Sans MS" panose="030F0702030302020204" pitchFamily="66" charset="0"/>
                <a:ea typeface="Hoefler Text" charset="0"/>
                <a:cs typeface="Hoefler Text" charset="0"/>
                <a:sym typeface="Hoefler Text" charset="0"/>
              </a:rPr>
              <a:t>Fieldwork is often cited as a defining criteria of anthropology</a:t>
            </a:r>
          </a:p>
          <a:p>
            <a:pPr marL="487681" indent="-487681" defTabSz="650240">
              <a:spcBef>
                <a:spcPts val="1422"/>
              </a:spcBef>
              <a:buClr>
                <a:schemeClr val="bg2">
                  <a:lumMod val="40000"/>
                  <a:lumOff val="60000"/>
                </a:schemeClr>
              </a:buClr>
              <a:buFont typeface="Wingdings 3" charset="2"/>
              <a:buChar char=""/>
              <a:defRPr/>
            </a:pPr>
            <a:r>
              <a:rPr lang="en-US" altLang="en-US" sz="4400" dirty="0">
                <a:solidFill>
                  <a:schemeClr val="bg1"/>
                </a:solidFill>
                <a:latin typeface="Comic Sans MS" panose="030F0702030302020204" pitchFamily="66" charset="0"/>
                <a:ea typeface="Hoefler Text" charset="0"/>
                <a:cs typeface="Hoefler Text" charset="0"/>
                <a:sym typeface="Hoefler Text" charset="0"/>
              </a:rPr>
              <a:t>“Intensive participant observation in turn is frequently treated as defining anthropological fieldwork (see Clifford, 1992)”. </a:t>
            </a:r>
          </a:p>
          <a:p>
            <a:pPr marL="487681" indent="-487681" defTabSz="650240">
              <a:spcBef>
                <a:spcPts val="1422"/>
              </a:spcBef>
              <a:buClr>
                <a:schemeClr val="bg2">
                  <a:lumMod val="40000"/>
                  <a:lumOff val="60000"/>
                </a:schemeClr>
              </a:buClr>
              <a:buFont typeface="Wingdings 3" charset="2"/>
              <a:buChar char=""/>
              <a:defRPr/>
            </a:pPr>
            <a:r>
              <a:rPr lang="en-US" altLang="en-US" sz="4400" dirty="0" err="1">
                <a:solidFill>
                  <a:schemeClr val="bg1"/>
                </a:solidFill>
                <a:latin typeface="Comic Sans MS" panose="030F0702030302020204" pitchFamily="66" charset="0"/>
                <a:ea typeface="Hoefler Text" charset="0"/>
                <a:cs typeface="Hoefler Text" charset="0"/>
                <a:sym typeface="Hoefler Text" charset="0"/>
              </a:rPr>
              <a:t>Hastrup</a:t>
            </a:r>
            <a:r>
              <a:rPr lang="en-US" altLang="en-US" sz="4400" dirty="0">
                <a:solidFill>
                  <a:schemeClr val="bg1"/>
                </a:solidFill>
                <a:latin typeface="Comic Sans MS" panose="030F0702030302020204" pitchFamily="66" charset="0"/>
                <a:ea typeface="Hoefler Text" charset="0"/>
                <a:cs typeface="Hoefler Text" charset="0"/>
                <a:sym typeface="Hoefler Text" charset="0"/>
              </a:rPr>
              <a:t> and </a:t>
            </a:r>
            <a:r>
              <a:rPr lang="en-US" altLang="en-US" sz="4400" dirty="0" err="1">
                <a:solidFill>
                  <a:schemeClr val="bg1"/>
                </a:solidFill>
                <a:latin typeface="Comic Sans MS" panose="030F0702030302020204" pitchFamily="66" charset="0"/>
                <a:ea typeface="Hoefler Text" charset="0"/>
                <a:cs typeface="Hoefler Text" charset="0"/>
                <a:sym typeface="Hoefler Text" charset="0"/>
              </a:rPr>
              <a:t>Hervik</a:t>
            </a:r>
            <a:r>
              <a:rPr lang="en-US" altLang="en-US" sz="4400" dirty="0">
                <a:solidFill>
                  <a:schemeClr val="bg1"/>
                </a:solidFill>
                <a:latin typeface="Comic Sans MS" panose="030F0702030302020204" pitchFamily="66" charset="0"/>
                <a:ea typeface="Hoefler Text" charset="0"/>
                <a:cs typeface="Hoefler Text" charset="0"/>
                <a:sym typeface="Hoefler Text" charset="0"/>
              </a:rPr>
              <a:t> (1994a:3) contend:</a:t>
            </a:r>
          </a:p>
          <a:p>
            <a:pPr marL="1056641" lvl="1" indent="-406401" defTabSz="650240">
              <a:spcBef>
                <a:spcPts val="1422"/>
              </a:spcBef>
              <a:spcAft>
                <a:spcPts val="0"/>
              </a:spcAft>
              <a:buClr>
                <a:schemeClr val="bg2">
                  <a:lumMod val="40000"/>
                  <a:lumOff val="60000"/>
                </a:schemeClr>
              </a:buClr>
              <a:buFont typeface="Wingdings 3" charset="2"/>
              <a:buChar char=""/>
              <a:defRPr/>
            </a:pPr>
            <a:r>
              <a:rPr lang="en-US" altLang="en-US" sz="4400" dirty="0">
                <a:solidFill>
                  <a:schemeClr val="bg1"/>
                </a:solidFill>
                <a:latin typeface="Comic Sans MS" panose="030F0702030302020204" pitchFamily="66" charset="0"/>
                <a:ea typeface="Hoefler Text" charset="0"/>
                <a:cs typeface="Hoefler Text" charset="0"/>
                <a:sym typeface="Hoefler Text" charset="0"/>
              </a:rPr>
              <a:t>Physically present in the field</a:t>
            </a:r>
          </a:p>
          <a:p>
            <a:pPr marL="1056641" lvl="1" indent="-406401" defTabSz="650240">
              <a:spcBef>
                <a:spcPts val="1422"/>
              </a:spcBef>
              <a:spcAft>
                <a:spcPts val="0"/>
              </a:spcAft>
              <a:buClr>
                <a:schemeClr val="bg2">
                  <a:lumMod val="40000"/>
                  <a:lumOff val="60000"/>
                </a:schemeClr>
              </a:buClr>
              <a:buFont typeface="Wingdings 3" charset="2"/>
              <a:buChar char=""/>
              <a:defRPr/>
            </a:pPr>
            <a:r>
              <a:rPr lang="en-US" altLang="en-US" sz="4400" dirty="0">
                <a:solidFill>
                  <a:schemeClr val="bg1"/>
                </a:solidFill>
                <a:latin typeface="Comic Sans MS" panose="030F0702030302020204" pitchFamily="66" charset="0"/>
                <a:ea typeface="Hoefler Text" charset="0"/>
                <a:cs typeface="Hoefler Text" charset="0"/>
                <a:sym typeface="Hoefler Text" charset="0"/>
              </a:rPr>
              <a:t>Long-distance methods of communication problematic</a:t>
            </a:r>
          </a:p>
          <a:p>
            <a:pPr marL="1056641" lvl="1" indent="-406401" defTabSz="650240">
              <a:spcBef>
                <a:spcPts val="1422"/>
              </a:spcBef>
              <a:spcAft>
                <a:spcPts val="0"/>
              </a:spcAft>
              <a:buClr>
                <a:schemeClr val="bg2">
                  <a:lumMod val="40000"/>
                  <a:lumOff val="60000"/>
                </a:schemeClr>
              </a:buClr>
              <a:buFont typeface="Wingdings 3" charset="2"/>
              <a:buChar char=""/>
              <a:defRPr/>
            </a:pPr>
            <a:r>
              <a:rPr lang="en-US" altLang="en-US" sz="4400" dirty="0">
                <a:solidFill>
                  <a:schemeClr val="bg1"/>
                </a:solidFill>
                <a:latin typeface="Comic Sans MS" panose="030F0702030302020204" pitchFamily="66" charset="0"/>
                <a:ea typeface="Hoefler Text" charset="0"/>
                <a:cs typeface="Hoefler Text" charset="0"/>
                <a:sym typeface="Hoefler Text" charset="0"/>
              </a:rPr>
              <a:t>Ethnographic field-work must be experienced as performed</a:t>
            </a:r>
          </a:p>
          <a:p>
            <a:endParaRPr lang="en-GB" sz="4800" dirty="0" smtClean="0">
              <a:latin typeface="Comic Sans MS" panose="030F0702030302020204" pitchFamily="66" charset="0"/>
            </a:endParaRPr>
          </a:p>
        </p:txBody>
      </p:sp>
      <p:sp>
        <p:nvSpPr>
          <p:cNvPr id="4" name="Slide Number Placeholder 3"/>
          <p:cNvSpPr>
            <a:spLocks noGrp="1"/>
          </p:cNvSpPr>
          <p:nvPr>
            <p:ph type="sldNum" sz="quarter" idx="12"/>
          </p:nvPr>
        </p:nvSpPr>
        <p:spPr/>
        <p:txBody>
          <a:bodyPr/>
          <a:lstStyle/>
          <a:p>
            <a:fld id="{4FAB73BC-B049-4115-A692-8D63A059BFB8}" type="slidenum">
              <a:rPr lang="en-US" sz="2400" smtClean="0"/>
              <a:t>17</a:t>
            </a:fld>
            <a:endParaRPr lang="en-US" sz="2400" dirty="0"/>
          </a:p>
        </p:txBody>
      </p:sp>
    </p:spTree>
    <p:extLst>
      <p:ext uri="{BB962C8B-B14F-4D97-AF65-F5344CB8AC3E}">
        <p14:creationId xmlns:p14="http://schemas.microsoft.com/office/powerpoint/2010/main" val="939216013"/>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solidFill>
            <a:schemeClr val="accent1">
              <a:lumMod val="50000"/>
            </a:schemeClr>
          </a:solidFill>
        </p:spPr>
        <p:txBody>
          <a:bodyPr/>
          <a:lstStyle/>
          <a:p>
            <a:r>
              <a:rPr lang="en-GB" dirty="0" smtClean="0">
                <a:solidFill>
                  <a:schemeClr val="bg1"/>
                </a:solidFill>
                <a:latin typeface="Comic Sans MS" panose="030F0702030302020204" pitchFamily="66" charset="0"/>
              </a:rPr>
              <a:t>The Field</a:t>
            </a:r>
            <a:endParaRPr lang="en-GB" dirty="0">
              <a:solidFill>
                <a:schemeClr val="bg1"/>
              </a:solidFill>
              <a:latin typeface="Comic Sans MS" panose="030F0702030302020204" pitchFamily="66" charset="0"/>
            </a:endParaRPr>
          </a:p>
        </p:txBody>
      </p:sp>
      <p:sp>
        <p:nvSpPr>
          <p:cNvPr id="3" name="Content Placeholder 2"/>
          <p:cNvSpPr>
            <a:spLocks noGrp="1"/>
          </p:cNvSpPr>
          <p:nvPr>
            <p:ph idx="1"/>
          </p:nvPr>
        </p:nvSpPr>
        <p:spPr>
          <a:solidFill>
            <a:schemeClr val="accent1">
              <a:lumMod val="50000"/>
            </a:schemeClr>
          </a:solidFill>
        </p:spPr>
        <p:txBody>
          <a:bodyPr>
            <a:normAutofit lnSpcReduction="10000"/>
          </a:bodyPr>
          <a:lstStyle/>
          <a:p>
            <a:endParaRPr lang="en-GB" sz="3600" dirty="0">
              <a:solidFill>
                <a:schemeClr val="bg1"/>
              </a:solidFill>
              <a:latin typeface="Comic Sans MS" panose="030F0702030302020204" pitchFamily="66" charset="0"/>
            </a:endParaRPr>
          </a:p>
          <a:p>
            <a:pPr lvl="4"/>
            <a:r>
              <a:rPr lang="en-US" altLang="en-US" sz="3200" dirty="0" smtClean="0">
                <a:solidFill>
                  <a:schemeClr val="bg1"/>
                </a:solidFill>
                <a:latin typeface="Comic Sans MS" panose="030F0702030302020204" pitchFamily="66" charset="0"/>
                <a:ea typeface="Hoefler Text" charset="0"/>
                <a:cs typeface="Hoefler Text" charset="0"/>
                <a:sym typeface="Hoefler Text" charset="0"/>
              </a:rPr>
              <a:t> “</a:t>
            </a:r>
            <a:r>
              <a:rPr lang="en-US" altLang="en-US" sz="3200" dirty="0">
                <a:solidFill>
                  <a:schemeClr val="bg1"/>
                </a:solidFill>
                <a:latin typeface="Comic Sans MS" panose="030F0702030302020204" pitchFamily="66" charset="0"/>
                <a:ea typeface="Hoefler Text" charset="0"/>
                <a:cs typeface="Hoefler Text" charset="0"/>
                <a:sym typeface="Hoefler Text" charset="0"/>
              </a:rPr>
              <a:t>However much ethnographers may seek to leave the field, whether through travel, changes in activity or shifts in perspective, they cannot help but take it with them because the ‘field’ has now become incorporated into their biographies, understandings and associations”. (Amit 2000: 9</a:t>
            </a:r>
            <a:r>
              <a:rPr lang="en-US" altLang="en-US" sz="3200" dirty="0" smtClean="0">
                <a:solidFill>
                  <a:schemeClr val="bg1"/>
                </a:solidFill>
                <a:latin typeface="Comic Sans MS" panose="030F0702030302020204" pitchFamily="66" charset="0"/>
                <a:ea typeface="Hoefler Text" charset="0"/>
                <a:cs typeface="Hoefler Text" charset="0"/>
                <a:sym typeface="Hoefler Text" charset="0"/>
              </a:rPr>
              <a:t>)</a:t>
            </a:r>
          </a:p>
        </p:txBody>
      </p:sp>
      <p:sp>
        <p:nvSpPr>
          <p:cNvPr id="4" name="Slide Number Placeholder 3"/>
          <p:cNvSpPr>
            <a:spLocks noGrp="1"/>
          </p:cNvSpPr>
          <p:nvPr>
            <p:ph type="sldNum" sz="quarter" idx="12"/>
          </p:nvPr>
        </p:nvSpPr>
        <p:spPr/>
        <p:txBody>
          <a:bodyPr/>
          <a:lstStyle/>
          <a:p>
            <a:fld id="{4FAB73BC-B049-4115-A692-8D63A059BFB8}" type="slidenum">
              <a:rPr lang="en-US" sz="2400" smtClean="0"/>
              <a:t>18</a:t>
            </a:fld>
            <a:endParaRPr lang="en-US" sz="2400" dirty="0"/>
          </a:p>
        </p:txBody>
      </p:sp>
    </p:spTree>
    <p:extLst>
      <p:ext uri="{BB962C8B-B14F-4D97-AF65-F5344CB8AC3E}">
        <p14:creationId xmlns:p14="http://schemas.microsoft.com/office/powerpoint/2010/main" val="5778057"/>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solidFill>
            <a:schemeClr val="accent1">
              <a:lumMod val="50000"/>
            </a:schemeClr>
          </a:solidFill>
        </p:spPr>
        <p:txBody>
          <a:bodyPr>
            <a:normAutofit/>
          </a:bodyPr>
          <a:lstStyle/>
          <a:p>
            <a:r>
              <a:rPr lang="en-GB" dirty="0" smtClean="0">
                <a:solidFill>
                  <a:schemeClr val="bg1"/>
                </a:solidFill>
                <a:latin typeface="Comic Sans MS" panose="030F0702030302020204" pitchFamily="66" charset="0"/>
              </a:rPr>
              <a:t>Suggested Reading </a:t>
            </a:r>
            <a:endParaRPr lang="en-GB" dirty="0">
              <a:solidFill>
                <a:schemeClr val="bg1"/>
              </a:solidFill>
              <a:latin typeface="Comic Sans MS" panose="030F0702030302020204" pitchFamily="66" charset="0"/>
            </a:endParaRPr>
          </a:p>
        </p:txBody>
      </p:sp>
      <p:sp>
        <p:nvSpPr>
          <p:cNvPr id="3" name="Content Placeholder 2"/>
          <p:cNvSpPr>
            <a:spLocks noGrp="1"/>
          </p:cNvSpPr>
          <p:nvPr>
            <p:ph idx="1"/>
          </p:nvPr>
        </p:nvSpPr>
        <p:spPr>
          <a:solidFill>
            <a:schemeClr val="accent1">
              <a:lumMod val="50000"/>
            </a:schemeClr>
          </a:solidFill>
        </p:spPr>
        <p:txBody>
          <a:bodyPr>
            <a:normAutofit/>
          </a:bodyPr>
          <a:lstStyle/>
          <a:p>
            <a:pPr marL="45720" indent="0">
              <a:buNone/>
            </a:pPr>
            <a:r>
              <a:rPr lang="en-US" altLang="en-US" sz="3600" dirty="0">
                <a:solidFill>
                  <a:schemeClr val="bg1"/>
                </a:solidFill>
                <a:latin typeface="Comic Sans MS" panose="030F0702030302020204" pitchFamily="66" charset="0"/>
                <a:ea typeface="Hoefler Text" charset="0"/>
                <a:cs typeface="Hoefler Text" charset="0"/>
                <a:sym typeface="Hoefler Text" charset="0"/>
              </a:rPr>
              <a:t>Pink, S. 2000. ‘Informants’ who come ‘home’. In: V. Amit (</a:t>
            </a:r>
            <a:r>
              <a:rPr lang="en-US" altLang="en-US" sz="3600" dirty="0" err="1">
                <a:solidFill>
                  <a:schemeClr val="bg1"/>
                </a:solidFill>
                <a:latin typeface="Comic Sans MS" panose="030F0702030302020204" pitchFamily="66" charset="0"/>
                <a:ea typeface="Hoefler Text" charset="0"/>
                <a:cs typeface="Hoefler Text" charset="0"/>
                <a:sym typeface="Hoefler Text" charset="0"/>
              </a:rPr>
              <a:t>ed</a:t>
            </a:r>
            <a:r>
              <a:rPr lang="en-US" altLang="en-US" sz="3600" dirty="0">
                <a:solidFill>
                  <a:schemeClr val="bg1"/>
                </a:solidFill>
                <a:latin typeface="Comic Sans MS" panose="030F0702030302020204" pitchFamily="66" charset="0"/>
                <a:ea typeface="Hoefler Text" charset="0"/>
                <a:cs typeface="Hoefler Text" charset="0"/>
                <a:sym typeface="Hoefler Text" charset="0"/>
              </a:rPr>
              <a:t>), </a:t>
            </a:r>
            <a:r>
              <a:rPr lang="en-US" altLang="en-US" sz="3600" i="1" dirty="0">
                <a:solidFill>
                  <a:schemeClr val="bg1"/>
                </a:solidFill>
                <a:latin typeface="Comic Sans MS" panose="030F0702030302020204" pitchFamily="66" charset="0"/>
                <a:ea typeface="Hoefler Text" charset="0"/>
                <a:cs typeface="Hoefler Text" charset="0"/>
                <a:sym typeface="Hoefler Text" charset="0"/>
              </a:rPr>
              <a:t>Constructing the Field. Ethnographic Fieldwork in the Contemporary world</a:t>
            </a:r>
            <a:r>
              <a:rPr lang="en-US" altLang="en-US" sz="3600" dirty="0">
                <a:solidFill>
                  <a:schemeClr val="bg1"/>
                </a:solidFill>
                <a:latin typeface="Comic Sans MS" panose="030F0702030302020204" pitchFamily="66" charset="0"/>
                <a:ea typeface="Hoefler Text" charset="0"/>
                <a:cs typeface="Hoefler Text" charset="0"/>
                <a:sym typeface="Hoefler Text" charset="0"/>
              </a:rPr>
              <a:t>. Routledge: London, UK; New York, NY. pp.96-120. </a:t>
            </a:r>
            <a:endParaRPr lang="en-GB" sz="3600" dirty="0">
              <a:solidFill>
                <a:schemeClr val="bg1"/>
              </a:solidFill>
              <a:latin typeface="Comic Sans MS" panose="030F0702030302020204" pitchFamily="66" charset="0"/>
            </a:endParaRPr>
          </a:p>
        </p:txBody>
      </p:sp>
      <p:sp>
        <p:nvSpPr>
          <p:cNvPr id="4" name="Slide Number Placeholder 3"/>
          <p:cNvSpPr>
            <a:spLocks noGrp="1"/>
          </p:cNvSpPr>
          <p:nvPr>
            <p:ph type="sldNum" sz="quarter" idx="12"/>
          </p:nvPr>
        </p:nvSpPr>
        <p:spPr/>
        <p:txBody>
          <a:bodyPr/>
          <a:lstStyle/>
          <a:p>
            <a:fld id="{4FAB73BC-B049-4115-A692-8D63A059BFB8}" type="slidenum">
              <a:rPr lang="en-US" sz="2400" smtClean="0"/>
              <a:t>19</a:t>
            </a:fld>
            <a:endParaRPr lang="en-US" sz="2400" dirty="0"/>
          </a:p>
        </p:txBody>
      </p:sp>
    </p:spTree>
    <p:extLst>
      <p:ext uri="{BB962C8B-B14F-4D97-AF65-F5344CB8AC3E}">
        <p14:creationId xmlns:p14="http://schemas.microsoft.com/office/powerpoint/2010/main" val="3260603400"/>
      </p:ext>
    </p:extLst>
  </p:cSld>
  <p:clrMapOvr>
    <a:masterClrMapping/>
  </p:clrMapOvr>
</p:sld>
</file>

<file path=ppt/theme/theme1.xml><?xml version="1.0" encoding="utf-8"?>
<a:theme xmlns:a="http://schemas.openxmlformats.org/drawingml/2006/main" name="Basis">
  <a:themeElements>
    <a:clrScheme name="Basis">
      <a:dk1>
        <a:srgbClr val="000000"/>
      </a:dk1>
      <a:lt1>
        <a:srgbClr val="FFFFFF"/>
      </a:lt1>
      <a:dk2>
        <a:srgbClr val="565349"/>
      </a:dk2>
      <a:lt2>
        <a:srgbClr val="DDDDDD"/>
      </a:lt2>
      <a:accent1>
        <a:srgbClr val="A6B727"/>
      </a:accent1>
      <a:accent2>
        <a:srgbClr val="DF5327"/>
      </a:accent2>
      <a:accent3>
        <a:srgbClr val="FE9E00"/>
      </a:accent3>
      <a:accent4>
        <a:srgbClr val="418AB3"/>
      </a:accent4>
      <a:accent5>
        <a:srgbClr val="D7D447"/>
      </a:accent5>
      <a:accent6>
        <a:srgbClr val="818183"/>
      </a:accent6>
      <a:hlink>
        <a:srgbClr val="F59E00"/>
      </a:hlink>
      <a:folHlink>
        <a:srgbClr val="B2B2B2"/>
      </a:folHlink>
    </a:clrScheme>
    <a:fontScheme name="Basis">
      <a:majorFont>
        <a:latin typeface="Corbel" panose="020B05030202040202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orbel" panose="020B05030202040202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Basis">
      <a:fillStyleLst>
        <a:solidFill>
          <a:schemeClr val="phClr"/>
        </a:solidFill>
        <a:solidFill>
          <a:schemeClr val="phClr">
            <a:tint val="55000"/>
            <a:satMod val="130000"/>
          </a:schemeClr>
        </a:solidFill>
        <a:gradFill rotWithShape="1">
          <a:gsLst>
            <a:gs pos="0">
              <a:schemeClr val="phClr"/>
            </a:gs>
            <a:gs pos="90000">
              <a:schemeClr val="phClr">
                <a:shade val="100000"/>
                <a:satMod val="105000"/>
              </a:schemeClr>
            </a:gs>
            <a:gs pos="100000">
              <a:schemeClr val="phClr">
                <a:shade val="80000"/>
                <a:satMod val="120000"/>
              </a:schemeClr>
            </a:gs>
          </a:gsLst>
          <a:path path="circle">
            <a:fillToRect l="100000" t="100000" r="100000" b="100000"/>
          </a:path>
        </a:gradFill>
      </a:fillStyleLst>
      <a:lnStyleLst>
        <a:ln w="10000" cap="flat" cmpd="sng" algn="ctr">
          <a:solidFill>
            <a:schemeClr val="phClr"/>
          </a:solidFill>
          <a:prstDash val="solid"/>
        </a:ln>
        <a:ln w="19050" cap="flat" cmpd="sng" algn="ctr">
          <a:solidFill>
            <a:schemeClr val="phClr"/>
          </a:solidFill>
          <a:prstDash val="solid"/>
        </a:ln>
        <a:ln w="53975" cap="flat" cmpd="dbl" algn="ctr">
          <a:solidFill>
            <a:schemeClr val="phClr"/>
          </a:solidFill>
          <a:prstDash val="solid"/>
        </a:ln>
      </a:lnStyleLst>
      <a:effectStyleLst>
        <a:effectStyle>
          <a:effectLst/>
        </a:effectStyle>
        <a:effectStyle>
          <a:effectLst>
            <a:outerShdw blurRad="38100" dist="25400" dir="5400000" rotWithShape="0">
              <a:srgbClr val="000000">
                <a:alpha val="45000"/>
              </a:srgbClr>
            </a:outerShdw>
          </a:effectLst>
        </a:effectStyle>
        <a:effectStyle>
          <a:effectLst>
            <a:outerShdw blurRad="38100" dist="25400" dir="5400000" rotWithShape="0">
              <a:srgbClr val="000000">
                <a:alpha val="45000"/>
              </a:srgbClr>
            </a:outerShdw>
          </a:effectLst>
          <a:scene3d>
            <a:camera prst="orthographicFront">
              <a:rot lat="0" lon="0" rev="0"/>
            </a:camera>
            <a:lightRig rig="brightRoom" dir="t"/>
          </a:scene3d>
          <a:sp3d extrusionH="12700" contourW="25400" prstMaterial="flat">
            <a:bevelT w="63500" h="152400" prst="angle"/>
            <a:contourClr>
              <a:schemeClr val="phClr">
                <a:shade val="27000"/>
                <a:satMod val="120000"/>
              </a:schemeClr>
            </a:contourClr>
          </a:sp3d>
        </a:effectStyle>
      </a:effectStyleLst>
      <a:bgFillStyleLst>
        <a:solidFill>
          <a:schemeClr val="phClr"/>
        </a:solidFill>
        <a:solidFill>
          <a:schemeClr val="phClr">
            <a:tint val="95000"/>
            <a:shade val="95000"/>
            <a:satMod val="140000"/>
          </a:schemeClr>
        </a:solidFill>
        <a:solidFill>
          <a:schemeClr val="phClr">
            <a:tint val="90000"/>
            <a:shade val="85000"/>
            <a:satMod val="160000"/>
            <a:lumMod val="110000"/>
          </a:schemeClr>
        </a:solidFill>
      </a:bgFillStyleLst>
    </a:fmtScheme>
  </a:themeElements>
  <a:objectDefaults/>
  <a:extraClrSchemeLst/>
  <a:extLst>
    <a:ext uri="{05A4C25C-085E-4340-85A3-A5531E510DB2}">
      <thm15:themeFamily xmlns:thm15="http://schemas.microsoft.com/office/thememl/2012/main" name="Basis" id="{5665723A-49BA-4B57-8411-A56F8F207965}" vid="{90E45F77-AEFC-46EF-A7C1-5B338C297B02}"/>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TM03457444[[fn=Basis]]</Template>
  <TotalTime>127</TotalTime>
  <Words>728</Words>
  <Application>Microsoft Office PowerPoint</Application>
  <PresentationFormat>Widescreen</PresentationFormat>
  <Paragraphs>94</Paragraphs>
  <Slides>19</Slides>
  <Notes>2</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19</vt:i4>
      </vt:variant>
    </vt:vector>
  </HeadingPairs>
  <TitlesOfParts>
    <vt:vector size="27" baseType="lpstr">
      <vt:lpstr>Calibri</vt:lpstr>
      <vt:lpstr>Comic Sans MS</vt:lpstr>
      <vt:lpstr>Corbel</vt:lpstr>
      <vt:lpstr>Gill Sans</vt:lpstr>
      <vt:lpstr>Hoefler Text</vt:lpstr>
      <vt:lpstr>Wingdings 3</vt:lpstr>
      <vt:lpstr>ヒラギノ明朝 ProN W3</vt:lpstr>
      <vt:lpstr>Basis</vt:lpstr>
      <vt:lpstr> Skills for the field / Introduction to fieldwork</vt:lpstr>
      <vt:lpstr>Ethnographic Writing</vt:lpstr>
      <vt:lpstr>PowerPoint Presentation</vt:lpstr>
      <vt:lpstr>Gregson (2007) notes:</vt:lpstr>
      <vt:lpstr>The ethnographer</vt:lpstr>
      <vt:lpstr>Being the ‘visitor’ </vt:lpstr>
      <vt:lpstr>Ethnographic Writing is…</vt:lpstr>
      <vt:lpstr>Ethnographic writing</vt:lpstr>
      <vt:lpstr>Ethnographic Writing</vt:lpstr>
      <vt:lpstr>Participant Observation</vt:lpstr>
      <vt:lpstr>PowerPoint Presentation</vt:lpstr>
      <vt:lpstr>Anthropological Fieldwork</vt:lpstr>
      <vt:lpstr>Amit (2000)</vt:lpstr>
      <vt:lpstr>Amit (2000)</vt:lpstr>
      <vt:lpstr>Immersive experience</vt:lpstr>
      <vt:lpstr>Immersion and presence archetypes for anthropological fieldwork? (Amit 2000:5)</vt:lpstr>
      <vt:lpstr>Amit (2000) debates traditional approaches to ethnographic fieldwork</vt:lpstr>
      <vt:lpstr>The Field</vt:lpstr>
      <vt:lpstr>Suggested Reading </vt:lpstr>
    </vt:vector>
  </TitlesOfParts>
  <Company>University of Wales Trinity Saint David</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Skills for the field Introduction to fieldwork</dc:title>
  <dc:creator>Eloise Govier</dc:creator>
  <cp:lastModifiedBy>Eloise Govier</cp:lastModifiedBy>
  <cp:revision>10</cp:revision>
  <dcterms:created xsi:type="dcterms:W3CDTF">2018-02-01T10:26:06Z</dcterms:created>
  <dcterms:modified xsi:type="dcterms:W3CDTF">2018-03-14T16:43:09Z</dcterms:modified>
</cp:coreProperties>
</file>