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4" autoAdjust="0"/>
    <p:restoredTop sz="94660"/>
  </p:normalViewPr>
  <p:slideViewPr>
    <p:cSldViewPr snapToGrid="0">
      <p:cViewPr>
        <p:scale>
          <a:sx n="42" d="100"/>
          <a:sy n="42" d="100"/>
        </p:scale>
        <p:origin x="5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7-29T18:31:20.513"/>
    </inkml:context>
    <inkml:brush xml:id="br0">
      <inkml:brushProperty name="width" value="0.1" units="cm"/>
      <inkml:brushProperty name="height" value="0.2" units="cm"/>
      <inkml:brushProperty name="tip" value="rectangle"/>
      <inkml:brushProperty name="rasterOp" value="maskPen"/>
      <inkml:brushProperty name="ignorePressure" value="1"/>
    </inkml:brush>
  </inkml:definitions>
  <inkml:trace contextRef="#ctx0" brushRef="#br0">262 263,'2492'2491,"-5203"-5202,2668 2669</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7-29T18:32:05.022"/>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2561 2560,'-2560'-2560,"4187"4188,-1587-1588</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44F62A-D811-4404-A07E-F59DDAD4AEDE}"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ED8F4-9051-4DD1-9A76-35B0A382E647}" type="slidenum">
              <a:rPr lang="en-GB" smtClean="0"/>
              <a:t>‹#›</a:t>
            </a:fld>
            <a:endParaRPr lang="en-GB"/>
          </a:p>
        </p:txBody>
      </p:sp>
    </p:spTree>
    <p:extLst>
      <p:ext uri="{BB962C8B-B14F-4D97-AF65-F5344CB8AC3E}">
        <p14:creationId xmlns:p14="http://schemas.microsoft.com/office/powerpoint/2010/main" val="3818252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44F62A-D811-4404-A07E-F59DDAD4AEDE}"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ED8F4-9051-4DD1-9A76-35B0A382E647}" type="slidenum">
              <a:rPr lang="en-GB" smtClean="0"/>
              <a:t>‹#›</a:t>
            </a:fld>
            <a:endParaRPr lang="en-GB"/>
          </a:p>
        </p:txBody>
      </p:sp>
    </p:spTree>
    <p:extLst>
      <p:ext uri="{BB962C8B-B14F-4D97-AF65-F5344CB8AC3E}">
        <p14:creationId xmlns:p14="http://schemas.microsoft.com/office/powerpoint/2010/main" val="177753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44F62A-D811-4404-A07E-F59DDAD4AEDE}"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ED8F4-9051-4DD1-9A76-35B0A382E647}" type="slidenum">
              <a:rPr lang="en-GB" smtClean="0"/>
              <a:t>‹#›</a:t>
            </a:fld>
            <a:endParaRPr lang="en-GB"/>
          </a:p>
        </p:txBody>
      </p:sp>
    </p:spTree>
    <p:extLst>
      <p:ext uri="{BB962C8B-B14F-4D97-AF65-F5344CB8AC3E}">
        <p14:creationId xmlns:p14="http://schemas.microsoft.com/office/powerpoint/2010/main" val="1230035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44F62A-D811-4404-A07E-F59DDAD4AEDE}" type="datetimeFigureOut">
              <a:rPr lang="en-GB" smtClean="0"/>
              <a:t>29/07/2022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BED8F4-9051-4DD1-9A76-35B0A382E647}" type="slidenum">
              <a:rPr lang="en-GB" smtClean="0"/>
              <a:t>‹#›</a:t>
            </a:fld>
            <a:endParaRPr lang="en-GB"/>
          </a:p>
        </p:txBody>
      </p:sp>
    </p:spTree>
    <p:extLst>
      <p:ext uri="{BB962C8B-B14F-4D97-AF65-F5344CB8AC3E}">
        <p14:creationId xmlns:p14="http://schemas.microsoft.com/office/powerpoint/2010/main" val="3585381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44F62A-D811-4404-A07E-F59DDAD4AEDE}" type="datetimeFigureOut">
              <a:rPr lang="en-GB" smtClean="0"/>
              <a:t>29/07/2022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BED8F4-9051-4DD1-9A76-35B0A382E647}" type="slidenum">
              <a:rPr lang="en-GB" smtClean="0"/>
              <a:t>‹#›</a:t>
            </a:fld>
            <a:endParaRPr lang="en-GB"/>
          </a:p>
        </p:txBody>
      </p:sp>
    </p:spTree>
    <p:extLst>
      <p:ext uri="{BB962C8B-B14F-4D97-AF65-F5344CB8AC3E}">
        <p14:creationId xmlns:p14="http://schemas.microsoft.com/office/powerpoint/2010/main" val="1247262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44F62A-D811-4404-A07E-F59DDAD4AEDE}" type="datetimeFigureOut">
              <a:rPr lang="en-GB" smtClean="0"/>
              <a:t>29/07/2022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BED8F4-9051-4DD1-9A76-35B0A382E647}" type="slidenum">
              <a:rPr lang="en-GB" smtClean="0"/>
              <a:t>‹#›</a:t>
            </a:fld>
            <a:endParaRPr lang="en-GB"/>
          </a:p>
        </p:txBody>
      </p:sp>
    </p:spTree>
    <p:extLst>
      <p:ext uri="{BB962C8B-B14F-4D97-AF65-F5344CB8AC3E}">
        <p14:creationId xmlns:p14="http://schemas.microsoft.com/office/powerpoint/2010/main" val="3641840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44F62A-D811-4404-A07E-F59DDAD4AEDE}" type="datetimeFigureOut">
              <a:rPr lang="en-GB" smtClean="0"/>
              <a:t>29/07/2022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BED8F4-9051-4DD1-9A76-35B0A382E647}" type="slidenum">
              <a:rPr lang="en-GB" smtClean="0"/>
              <a:t>‹#›</a:t>
            </a:fld>
            <a:endParaRPr lang="en-GB"/>
          </a:p>
        </p:txBody>
      </p:sp>
    </p:spTree>
    <p:extLst>
      <p:ext uri="{BB962C8B-B14F-4D97-AF65-F5344CB8AC3E}">
        <p14:creationId xmlns:p14="http://schemas.microsoft.com/office/powerpoint/2010/main" val="622912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1E44F62A-D811-4404-A07E-F59DDAD4AEDE}" type="datetimeFigureOut">
              <a:rPr lang="en-GB" smtClean="0"/>
              <a:t>29/07/2022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BED8F4-9051-4DD1-9A76-35B0A382E647}" type="slidenum">
              <a:rPr lang="en-GB" smtClean="0"/>
              <a:t>‹#›</a:t>
            </a:fld>
            <a:endParaRPr lang="en-GB"/>
          </a:p>
        </p:txBody>
      </p:sp>
    </p:spTree>
    <p:extLst>
      <p:ext uri="{BB962C8B-B14F-4D97-AF65-F5344CB8AC3E}">
        <p14:creationId xmlns:p14="http://schemas.microsoft.com/office/powerpoint/2010/main" val="446026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1E44F62A-D811-4404-A07E-F59DDAD4AEDE}" type="datetimeFigureOut">
              <a:rPr lang="en-GB" smtClean="0"/>
              <a:t>29/07/2022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BED8F4-9051-4DD1-9A76-35B0A382E647}" type="slidenum">
              <a:rPr lang="en-GB" smtClean="0"/>
              <a:t>‹#›</a:t>
            </a:fld>
            <a:endParaRPr lang="en-GB"/>
          </a:p>
        </p:txBody>
      </p:sp>
    </p:spTree>
    <p:extLst>
      <p:ext uri="{BB962C8B-B14F-4D97-AF65-F5344CB8AC3E}">
        <p14:creationId xmlns:p14="http://schemas.microsoft.com/office/powerpoint/2010/main" val="3258666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44F62A-D811-4404-A07E-F59DDAD4AEDE}"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ED8F4-9051-4DD1-9A76-35B0A382E647}" type="slidenum">
              <a:rPr lang="en-GB" smtClean="0"/>
              <a:t>‹#›</a:t>
            </a:fld>
            <a:endParaRPr lang="en-GB"/>
          </a:p>
        </p:txBody>
      </p:sp>
    </p:spTree>
    <p:extLst>
      <p:ext uri="{BB962C8B-B14F-4D97-AF65-F5344CB8AC3E}">
        <p14:creationId xmlns:p14="http://schemas.microsoft.com/office/powerpoint/2010/main" val="2556478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44F62A-D811-4404-A07E-F59DDAD4AEDE}"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ED8F4-9051-4DD1-9A76-35B0A382E647}" type="slidenum">
              <a:rPr lang="en-GB" smtClean="0"/>
              <a:t>‹#›</a:t>
            </a:fld>
            <a:endParaRPr lang="en-GB"/>
          </a:p>
        </p:txBody>
      </p:sp>
    </p:spTree>
    <p:extLst>
      <p:ext uri="{BB962C8B-B14F-4D97-AF65-F5344CB8AC3E}">
        <p14:creationId xmlns:p14="http://schemas.microsoft.com/office/powerpoint/2010/main" val="3509036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1E44F62A-D811-4404-A07E-F59DDAD4AEDE}" type="datetimeFigureOut">
              <a:rPr lang="en-GB" smtClean="0"/>
              <a:t>29/07/2022</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DFBED8F4-9051-4DD1-9A76-35B0A382E647}" type="slidenum">
              <a:rPr lang="en-GB" smtClean="0"/>
              <a:t>‹#›</a:t>
            </a:fld>
            <a:endParaRPr lang="en-GB"/>
          </a:p>
        </p:txBody>
      </p:sp>
    </p:spTree>
    <p:extLst>
      <p:ext uri="{BB962C8B-B14F-4D97-AF65-F5344CB8AC3E}">
        <p14:creationId xmlns:p14="http://schemas.microsoft.com/office/powerpoint/2010/main" val="3053304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customXml" Target="../ink/ink1.xml"/><Relationship Id="rId7"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customXml" Target="../ink/ink2.xml"/><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9AC306F-BEF8-7F08-4E52-8AFF19DB361F}"/>
              </a:ext>
            </a:extLst>
          </p:cNvPr>
          <p:cNvSpPr txBox="1"/>
          <p:nvPr/>
        </p:nvSpPr>
        <p:spPr>
          <a:xfrm>
            <a:off x="292608" y="512064"/>
            <a:ext cx="8613648" cy="1323439"/>
          </a:xfrm>
          <a:prstGeom prst="rect">
            <a:avLst/>
          </a:prstGeom>
          <a:noFill/>
        </p:spPr>
        <p:txBody>
          <a:bodyPr wrap="square" rtlCol="0">
            <a:spAutoFit/>
          </a:bodyPr>
          <a:lstStyle/>
          <a:p>
            <a:pPr algn="ctr"/>
            <a:r>
              <a:rPr lang="en-GB" sz="4000" b="1" u="sng" dirty="0">
                <a:solidFill>
                  <a:srgbClr val="FFFF00"/>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SKILLS</a:t>
            </a:r>
            <a:r>
              <a:rPr lang="en-GB" sz="4000" b="1" u="sng" dirty="0">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 DEVELOPMENT</a:t>
            </a:r>
            <a:r>
              <a:rPr lang="en-GB" sz="4000" b="1" u="sng" dirty="0">
                <a:solidFill>
                  <a:srgbClr val="FFFF00"/>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 IN </a:t>
            </a:r>
            <a:r>
              <a:rPr lang="en-GB" sz="4000" b="1" u="sng" dirty="0">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THE </a:t>
            </a:r>
            <a:r>
              <a:rPr lang="en-GB" sz="4000" b="1" u="sng" dirty="0">
                <a:solidFill>
                  <a:srgbClr val="FFFF00"/>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WORKPLACE </a:t>
            </a:r>
          </a:p>
        </p:txBody>
      </p:sp>
      <p:sp>
        <p:nvSpPr>
          <p:cNvPr id="6" name="TextBox 5">
            <a:extLst>
              <a:ext uri="{FF2B5EF4-FFF2-40B4-BE49-F238E27FC236}">
                <a16:creationId xmlns:a16="http://schemas.microsoft.com/office/drawing/2014/main" id="{D6031EE8-693A-C673-CE96-E17FE3F875BA}"/>
              </a:ext>
            </a:extLst>
          </p:cNvPr>
          <p:cNvSpPr txBox="1"/>
          <p:nvPr/>
        </p:nvSpPr>
        <p:spPr>
          <a:xfrm>
            <a:off x="146304" y="1835503"/>
            <a:ext cx="2633472" cy="584775"/>
          </a:xfrm>
          <a:prstGeom prst="rect">
            <a:avLst/>
          </a:prstGeom>
          <a:noFill/>
        </p:spPr>
        <p:txBody>
          <a:bodyPr wrap="square" rtlCol="0">
            <a:spAutoFit/>
          </a:bodyPr>
          <a:lstStyle/>
          <a:p>
            <a:r>
              <a:rPr lang="en-GB" sz="1600" dirty="0"/>
              <a:t>Student Name: Kurt Mamlah</a:t>
            </a:r>
          </a:p>
          <a:p>
            <a:r>
              <a:rPr lang="en-GB" sz="1600" dirty="0"/>
              <a:t>Student Number: 2107562</a:t>
            </a:r>
          </a:p>
        </p:txBody>
      </p:sp>
      <p:sp>
        <p:nvSpPr>
          <p:cNvPr id="7" name="TextBox 6">
            <a:extLst>
              <a:ext uri="{FF2B5EF4-FFF2-40B4-BE49-F238E27FC236}">
                <a16:creationId xmlns:a16="http://schemas.microsoft.com/office/drawing/2014/main" id="{C8684B4B-48A3-E686-B094-BEE576B899C9}"/>
              </a:ext>
            </a:extLst>
          </p:cNvPr>
          <p:cNvSpPr txBox="1"/>
          <p:nvPr/>
        </p:nvSpPr>
        <p:spPr>
          <a:xfrm>
            <a:off x="146304" y="3158942"/>
            <a:ext cx="4187953" cy="313932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b="1" u="sng" dirty="0">
                <a:latin typeface="Adobe Gothic Std B" panose="020B0800000000000000" pitchFamily="34" charset="-128"/>
                <a:ea typeface="Adobe Gothic Std B" panose="020B0800000000000000" pitchFamily="34" charset="-128"/>
              </a:rPr>
              <a:t>UNIT 1- IDEAS AND VALUES </a:t>
            </a:r>
          </a:p>
          <a:p>
            <a:pPr algn="just"/>
            <a:r>
              <a:rPr lang="en-GB" u="sng" dirty="0">
                <a:ea typeface="Adobe Gothic Std B" panose="020B0800000000000000" pitchFamily="34" charset="-128"/>
              </a:rPr>
              <a:t>MIND MAP</a:t>
            </a:r>
          </a:p>
          <a:p>
            <a:pPr algn="just"/>
            <a:r>
              <a:rPr lang="en-GB" dirty="0">
                <a:ea typeface="Adobe Gothic Std B" panose="020B0800000000000000" pitchFamily="34" charset="-128"/>
              </a:rPr>
              <a:t>First off I created a mind map showcasing how the ideas and values which are: Topic 1  “How Innovation changes the world.” Topic 2 “Who Am I? My sense of self. Topic 3 “Addressing Sustainability. Topic 4 “Making statements.” All these topics come together to contribute to the development of my project idea which is “poverty”. </a:t>
            </a:r>
          </a:p>
        </p:txBody>
      </p:sp>
      <p:sp>
        <p:nvSpPr>
          <p:cNvPr id="8" name="TextBox 7">
            <a:extLst>
              <a:ext uri="{FF2B5EF4-FFF2-40B4-BE49-F238E27FC236}">
                <a16:creationId xmlns:a16="http://schemas.microsoft.com/office/drawing/2014/main" id="{634B60E2-C581-0264-F7E0-00530B0260E6}"/>
              </a:ext>
            </a:extLst>
          </p:cNvPr>
          <p:cNvSpPr txBox="1"/>
          <p:nvPr/>
        </p:nvSpPr>
        <p:spPr>
          <a:xfrm>
            <a:off x="5266944" y="3200400"/>
            <a:ext cx="3383280" cy="175432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b="1" u="sng" dirty="0">
                <a:latin typeface="Adobe Gothic Std B" panose="020B0800000000000000" pitchFamily="34" charset="-128"/>
                <a:ea typeface="Adobe Gothic Std B" panose="020B0800000000000000" pitchFamily="34" charset="-128"/>
              </a:rPr>
              <a:t>UNIT 3-MOBILISING AND SUPPORT</a:t>
            </a:r>
          </a:p>
          <a:p>
            <a:r>
              <a:rPr lang="en-GB" dirty="0">
                <a:ea typeface="Adobe Gothic Std B" panose="020B0800000000000000" pitchFamily="34" charset="-128"/>
              </a:rPr>
              <a:t>I have made a 2-minute recording of my unit 2 project featuring my voice. I have explained all my writing work in detail.</a:t>
            </a:r>
          </a:p>
        </p:txBody>
      </p:sp>
      <p:pic>
        <p:nvPicPr>
          <p:cNvPr id="9" name="Picture 8">
            <a:extLst>
              <a:ext uri="{FF2B5EF4-FFF2-40B4-BE49-F238E27FC236}">
                <a16:creationId xmlns:a16="http://schemas.microsoft.com/office/drawing/2014/main" id="{0A844A9D-17AC-65B2-5A4F-256B05983D19}"/>
              </a:ext>
            </a:extLst>
          </p:cNvPr>
          <p:cNvPicPr>
            <a:picLocks noChangeAspect="1"/>
          </p:cNvPicPr>
          <p:nvPr/>
        </p:nvPicPr>
        <p:blipFill>
          <a:blip r:embed="rId2"/>
          <a:stretch>
            <a:fillRect/>
          </a:stretch>
        </p:blipFill>
        <p:spPr>
          <a:xfrm>
            <a:off x="146304" y="6421885"/>
            <a:ext cx="1988451" cy="1420322"/>
          </a:xfrm>
          <a:prstGeom prst="rect">
            <a:avLst/>
          </a:prstGeom>
          <a:ln>
            <a:noFill/>
          </a:ln>
          <a:effectLst>
            <a:softEdge rad="112500"/>
          </a:effectLst>
        </p:spPr>
      </p:pic>
      <mc:AlternateContent xmlns:mc="http://schemas.openxmlformats.org/markup-compatibility/2006">
        <mc:Choice xmlns:p14="http://schemas.microsoft.com/office/powerpoint/2010/main" Requires="p14">
          <p:contentPart p14:bwMode="auto" r:id="rId3">
            <p14:nvContentPartPr>
              <p14:cNvPr id="22" name="Ink 21">
                <a:extLst>
                  <a:ext uri="{FF2B5EF4-FFF2-40B4-BE49-F238E27FC236}">
                    <a16:creationId xmlns:a16="http://schemas.microsoft.com/office/drawing/2014/main" id="{7BA1926D-9FBE-D3AB-EB6C-2617C076623D}"/>
                  </a:ext>
                </a:extLst>
              </p14:cNvPr>
              <p14:cNvContentPartPr/>
              <p14:nvPr/>
            </p14:nvContentPartPr>
            <p14:xfrm>
              <a:off x="3666270" y="2848860"/>
              <a:ext cx="991620" cy="991620"/>
            </p14:xfrm>
          </p:contentPart>
        </mc:Choice>
        <mc:Fallback>
          <p:pic>
            <p:nvPicPr>
              <p:cNvPr id="22" name="Ink 21">
                <a:extLst>
                  <a:ext uri="{FF2B5EF4-FFF2-40B4-BE49-F238E27FC236}">
                    <a16:creationId xmlns:a16="http://schemas.microsoft.com/office/drawing/2014/main" id="{7BA1926D-9FBE-D3AB-EB6C-2617C076623D}"/>
                  </a:ext>
                </a:extLst>
              </p:cNvPr>
              <p:cNvPicPr/>
              <p:nvPr/>
            </p:nvPicPr>
            <p:blipFill>
              <a:blip r:embed="rId4"/>
              <a:stretch>
                <a:fillRect/>
              </a:stretch>
            </p:blipFill>
            <p:spPr>
              <a:xfrm>
                <a:off x="3648273" y="2813226"/>
                <a:ext cx="1027254" cy="1063247"/>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24" name="Ink 23">
                <a:extLst>
                  <a:ext uri="{FF2B5EF4-FFF2-40B4-BE49-F238E27FC236}">
                    <a16:creationId xmlns:a16="http://schemas.microsoft.com/office/drawing/2014/main" id="{1A574785-A283-F13E-4C74-9E10B3CEA2C6}"/>
                  </a:ext>
                </a:extLst>
              </p14:cNvPr>
              <p14:cNvContentPartPr/>
              <p14:nvPr/>
            </p14:nvContentPartPr>
            <p14:xfrm>
              <a:off x="3744390" y="2717820"/>
              <a:ext cx="921960" cy="921960"/>
            </p14:xfrm>
          </p:contentPart>
        </mc:Choice>
        <mc:Fallback>
          <p:pic>
            <p:nvPicPr>
              <p:cNvPr id="24" name="Ink 23">
                <a:extLst>
                  <a:ext uri="{FF2B5EF4-FFF2-40B4-BE49-F238E27FC236}">
                    <a16:creationId xmlns:a16="http://schemas.microsoft.com/office/drawing/2014/main" id="{1A574785-A283-F13E-4C74-9E10B3CEA2C6}"/>
                  </a:ext>
                </a:extLst>
              </p:cNvPr>
              <p:cNvPicPr/>
              <p:nvPr/>
            </p:nvPicPr>
            <p:blipFill>
              <a:blip r:embed="rId6"/>
              <a:stretch>
                <a:fillRect/>
              </a:stretch>
            </p:blipFill>
            <p:spPr>
              <a:xfrm>
                <a:off x="3726750" y="2681820"/>
                <a:ext cx="957600" cy="993600"/>
              </a:xfrm>
              <a:prstGeom prst="rect">
                <a:avLst/>
              </a:prstGeom>
            </p:spPr>
          </p:pic>
        </mc:Fallback>
      </mc:AlternateContent>
      <p:sp>
        <p:nvSpPr>
          <p:cNvPr id="27" name="TextBox 26">
            <a:extLst>
              <a:ext uri="{FF2B5EF4-FFF2-40B4-BE49-F238E27FC236}">
                <a16:creationId xmlns:a16="http://schemas.microsoft.com/office/drawing/2014/main" id="{1B8562B9-DCD7-6535-FF74-6635975C5255}"/>
              </a:ext>
            </a:extLst>
          </p:cNvPr>
          <p:cNvSpPr txBox="1"/>
          <p:nvPr/>
        </p:nvSpPr>
        <p:spPr>
          <a:xfrm>
            <a:off x="146304" y="8169880"/>
            <a:ext cx="4044696" cy="369331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u="sng" dirty="0">
                <a:latin typeface="Adobe Gothic Std B" panose="020B0800000000000000" pitchFamily="34" charset="-128"/>
                <a:ea typeface="Adobe Gothic Std B" panose="020B0800000000000000" pitchFamily="34" charset="-128"/>
              </a:rPr>
              <a:t>UNIT 2- CREATIVE SOLUTIONS</a:t>
            </a:r>
          </a:p>
          <a:p>
            <a:r>
              <a:rPr lang="en-GB" dirty="0">
                <a:ea typeface="Adobe Gothic Std B" panose="020B0800000000000000" pitchFamily="34" charset="-128"/>
              </a:rPr>
              <a:t>The first topic which is “Changemaking- The act of creating value” where I talked about different historic characters of our ages, for example, Nelson Mandela, Martin Luther King, etc. I also went into detail about the meaning and attributes of Entrepreneurship and innovations. Finally, I explained how storytelling is loved and entertaining to us humans and how authors like JK Rowling inspire a lot of people today to never give up on chasing their dreams.  </a:t>
            </a:r>
          </a:p>
        </p:txBody>
      </p:sp>
      <p:pic>
        <p:nvPicPr>
          <p:cNvPr id="28" name="Picture 27">
            <a:extLst>
              <a:ext uri="{FF2B5EF4-FFF2-40B4-BE49-F238E27FC236}">
                <a16:creationId xmlns:a16="http://schemas.microsoft.com/office/drawing/2014/main" id="{E10E0B32-1E99-3BCB-DB11-75B14F048B42}"/>
              </a:ext>
            </a:extLst>
          </p:cNvPr>
          <p:cNvPicPr>
            <a:picLocks noChangeAspect="1"/>
          </p:cNvPicPr>
          <p:nvPr/>
        </p:nvPicPr>
        <p:blipFill rotWithShape="1">
          <a:blip r:embed="rId7"/>
          <a:srcRect b="8002"/>
          <a:stretch/>
        </p:blipFill>
        <p:spPr>
          <a:xfrm>
            <a:off x="2230915" y="6462442"/>
            <a:ext cx="2103342" cy="1516999"/>
          </a:xfrm>
          <a:prstGeom prst="rect">
            <a:avLst/>
          </a:prstGeom>
          <a:ln>
            <a:noFill/>
          </a:ln>
          <a:effectLst>
            <a:softEdge rad="112500"/>
          </a:effectLst>
        </p:spPr>
      </p:pic>
      <p:pic>
        <p:nvPicPr>
          <p:cNvPr id="31" name="Picture 30">
            <a:extLst>
              <a:ext uri="{FF2B5EF4-FFF2-40B4-BE49-F238E27FC236}">
                <a16:creationId xmlns:a16="http://schemas.microsoft.com/office/drawing/2014/main" id="{773DD7FB-4299-12B5-8E2C-BB4AB0D09D21}"/>
              </a:ext>
            </a:extLst>
          </p:cNvPr>
          <p:cNvPicPr>
            <a:picLocks noChangeAspect="1"/>
          </p:cNvPicPr>
          <p:nvPr/>
        </p:nvPicPr>
        <p:blipFill>
          <a:blip r:embed="rId8"/>
          <a:stretch>
            <a:fillRect/>
          </a:stretch>
        </p:blipFill>
        <p:spPr>
          <a:xfrm>
            <a:off x="5253462" y="5129594"/>
            <a:ext cx="3396762" cy="1929574"/>
          </a:xfrm>
          <a:prstGeom prst="rect">
            <a:avLst/>
          </a:prstGeom>
          <a:ln>
            <a:noFill/>
          </a:ln>
          <a:effectLst>
            <a:softEdge rad="112500"/>
          </a:effectLst>
        </p:spPr>
      </p:pic>
      <p:sp>
        <p:nvSpPr>
          <p:cNvPr id="32" name="TextBox 31">
            <a:extLst>
              <a:ext uri="{FF2B5EF4-FFF2-40B4-BE49-F238E27FC236}">
                <a16:creationId xmlns:a16="http://schemas.microsoft.com/office/drawing/2014/main" id="{CFFD451E-FC30-EB21-5102-46228F4B834C}"/>
              </a:ext>
            </a:extLst>
          </p:cNvPr>
          <p:cNvSpPr txBox="1"/>
          <p:nvPr/>
        </p:nvSpPr>
        <p:spPr>
          <a:xfrm>
            <a:off x="4800600" y="7234036"/>
            <a:ext cx="4302485" cy="535531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b="1" u="sng" dirty="0">
                <a:latin typeface="Adobe Gothic Std B" panose="020B0800000000000000" pitchFamily="34" charset="-128"/>
                <a:ea typeface="Adobe Gothic Std B" panose="020B0800000000000000" pitchFamily="34" charset="-128"/>
              </a:rPr>
              <a:t>UNIT 4-EVALUATION</a:t>
            </a:r>
          </a:p>
          <a:p>
            <a:r>
              <a:rPr lang="en-GB" dirty="0">
                <a:ea typeface="Adobe Gothic Std B" panose="020B0800000000000000" pitchFamily="34" charset="-128"/>
              </a:rPr>
              <a:t>What is success? It’s a very difficult question to answer from everyone’s perspective. But I believe success is when you feel truly happy in life and you’re financially stable. Talking about poverty for my first unit was very difficult because interconnecting it to the ideas and values was hard and I thought I was not going to have any success with it. How do you deal with failure? As I mentioned before in Unit 2 JK Rowling came back from failure 12 times when publishers turned her down, now she is one of the best authors in the world. This suggests how important it is to fail in life to succeed. While doing this module it has taught me some life-changing ideas and values that I will carry for the rest of my life.</a:t>
            </a:r>
          </a:p>
        </p:txBody>
      </p:sp>
      <p:pic>
        <p:nvPicPr>
          <p:cNvPr id="35" name="Picture 34">
            <a:extLst>
              <a:ext uri="{FF2B5EF4-FFF2-40B4-BE49-F238E27FC236}">
                <a16:creationId xmlns:a16="http://schemas.microsoft.com/office/drawing/2014/main" id="{ABA3593E-F6CA-1858-C44A-278AC2C7B255}"/>
              </a:ext>
            </a:extLst>
          </p:cNvPr>
          <p:cNvPicPr>
            <a:picLocks noChangeAspect="1"/>
          </p:cNvPicPr>
          <p:nvPr/>
        </p:nvPicPr>
        <p:blipFill>
          <a:blip r:embed="rId9"/>
          <a:stretch>
            <a:fillRect/>
          </a:stretch>
        </p:blipFill>
        <p:spPr>
          <a:xfrm>
            <a:off x="7899943" y="2735795"/>
            <a:ext cx="1042506" cy="1115665"/>
          </a:xfrm>
          <a:prstGeom prst="rect">
            <a:avLst/>
          </a:prstGeom>
        </p:spPr>
      </p:pic>
      <p:pic>
        <p:nvPicPr>
          <p:cNvPr id="37" name="Picture 36">
            <a:extLst>
              <a:ext uri="{FF2B5EF4-FFF2-40B4-BE49-F238E27FC236}">
                <a16:creationId xmlns:a16="http://schemas.microsoft.com/office/drawing/2014/main" id="{EF458A75-76B8-A33D-C16A-7F317EAAFEE8}"/>
              </a:ext>
            </a:extLst>
          </p:cNvPr>
          <p:cNvPicPr>
            <a:picLocks noChangeAspect="1"/>
          </p:cNvPicPr>
          <p:nvPr/>
        </p:nvPicPr>
        <p:blipFill>
          <a:blip r:embed="rId10"/>
          <a:stretch>
            <a:fillRect/>
          </a:stretch>
        </p:blipFill>
        <p:spPr>
          <a:xfrm>
            <a:off x="7796688" y="2839909"/>
            <a:ext cx="1109568" cy="1182727"/>
          </a:xfrm>
          <a:prstGeom prst="rect">
            <a:avLst/>
          </a:prstGeom>
        </p:spPr>
      </p:pic>
      <p:pic>
        <p:nvPicPr>
          <p:cNvPr id="38" name="Picture 37">
            <a:extLst>
              <a:ext uri="{FF2B5EF4-FFF2-40B4-BE49-F238E27FC236}">
                <a16:creationId xmlns:a16="http://schemas.microsoft.com/office/drawing/2014/main" id="{141D885F-4AEC-4C8B-E575-AFE361D717A2}"/>
              </a:ext>
            </a:extLst>
          </p:cNvPr>
          <p:cNvPicPr>
            <a:picLocks noChangeAspect="1"/>
          </p:cNvPicPr>
          <p:nvPr/>
        </p:nvPicPr>
        <p:blipFill>
          <a:blip r:embed="rId10"/>
          <a:stretch>
            <a:fillRect/>
          </a:stretch>
        </p:blipFill>
        <p:spPr>
          <a:xfrm>
            <a:off x="8281320" y="6983399"/>
            <a:ext cx="1109568" cy="1182727"/>
          </a:xfrm>
          <a:prstGeom prst="rect">
            <a:avLst/>
          </a:prstGeom>
        </p:spPr>
      </p:pic>
      <p:pic>
        <p:nvPicPr>
          <p:cNvPr id="39" name="Picture 38">
            <a:extLst>
              <a:ext uri="{FF2B5EF4-FFF2-40B4-BE49-F238E27FC236}">
                <a16:creationId xmlns:a16="http://schemas.microsoft.com/office/drawing/2014/main" id="{6E5D3404-1CEB-52F7-FC8D-2DB5B90BB73A}"/>
              </a:ext>
            </a:extLst>
          </p:cNvPr>
          <p:cNvPicPr>
            <a:picLocks noChangeAspect="1"/>
          </p:cNvPicPr>
          <p:nvPr/>
        </p:nvPicPr>
        <p:blipFill>
          <a:blip r:embed="rId9"/>
          <a:stretch>
            <a:fillRect/>
          </a:stretch>
        </p:blipFill>
        <p:spPr>
          <a:xfrm>
            <a:off x="8412390" y="6863776"/>
            <a:ext cx="1042506" cy="1115665"/>
          </a:xfrm>
          <a:prstGeom prst="rect">
            <a:avLst/>
          </a:prstGeom>
        </p:spPr>
      </p:pic>
      <p:pic>
        <p:nvPicPr>
          <p:cNvPr id="40" name="Picture 39">
            <a:extLst>
              <a:ext uri="{FF2B5EF4-FFF2-40B4-BE49-F238E27FC236}">
                <a16:creationId xmlns:a16="http://schemas.microsoft.com/office/drawing/2014/main" id="{7C5312FA-4A50-9179-A935-94B64C9C3CD4}"/>
              </a:ext>
            </a:extLst>
          </p:cNvPr>
          <p:cNvPicPr>
            <a:picLocks noChangeAspect="1"/>
          </p:cNvPicPr>
          <p:nvPr/>
        </p:nvPicPr>
        <p:blipFill>
          <a:blip r:embed="rId10"/>
          <a:stretch>
            <a:fillRect/>
          </a:stretch>
        </p:blipFill>
        <p:spPr>
          <a:xfrm>
            <a:off x="3508541" y="7853305"/>
            <a:ext cx="921960" cy="982749"/>
          </a:xfrm>
          <a:prstGeom prst="rect">
            <a:avLst/>
          </a:prstGeom>
        </p:spPr>
      </p:pic>
      <p:pic>
        <p:nvPicPr>
          <p:cNvPr id="41" name="Picture 40">
            <a:extLst>
              <a:ext uri="{FF2B5EF4-FFF2-40B4-BE49-F238E27FC236}">
                <a16:creationId xmlns:a16="http://schemas.microsoft.com/office/drawing/2014/main" id="{B8004FC1-84F3-AB6C-7270-48B440E6FD2F}"/>
              </a:ext>
            </a:extLst>
          </p:cNvPr>
          <p:cNvPicPr>
            <a:picLocks noChangeAspect="1"/>
          </p:cNvPicPr>
          <p:nvPr/>
        </p:nvPicPr>
        <p:blipFill>
          <a:blip r:embed="rId9"/>
          <a:stretch>
            <a:fillRect/>
          </a:stretch>
        </p:blipFill>
        <p:spPr>
          <a:xfrm>
            <a:off x="3710689" y="7894243"/>
            <a:ext cx="795928" cy="851783"/>
          </a:xfrm>
          <a:prstGeom prst="rect">
            <a:avLst/>
          </a:prstGeom>
        </p:spPr>
      </p:pic>
    </p:spTree>
    <p:extLst>
      <p:ext uri="{BB962C8B-B14F-4D97-AF65-F5344CB8AC3E}">
        <p14:creationId xmlns:p14="http://schemas.microsoft.com/office/powerpoint/2010/main" val="12937217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82</TotalTime>
  <Words>352</Words>
  <Application>Microsoft Office PowerPoint</Application>
  <PresentationFormat>A3 Paper (297x420 mm)</PresentationFormat>
  <Paragraphs>12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Adobe Gothic Std B</vt: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Kurt Mamlah</dc:creator>
  <cp:lastModifiedBy>Kurt Mamlah</cp:lastModifiedBy>
  <cp:revision>1</cp:revision>
  <dcterms:created xsi:type="dcterms:W3CDTF">2022-07-29T18:01:27Z</dcterms:created>
  <dcterms:modified xsi:type="dcterms:W3CDTF">2022-07-29T19:23:40Z</dcterms:modified>
</cp:coreProperties>
</file>