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5" r:id="rId4"/>
    <p:sldId id="258" r:id="rId5"/>
    <p:sldId id="266" r:id="rId6"/>
    <p:sldId id="264" r:id="rId7"/>
    <p:sldId id="263" r:id="rId8"/>
    <p:sldId id="261" r:id="rId9"/>
    <p:sldId id="267" r:id="rId10"/>
    <p:sldId id="260" r:id="rId11"/>
    <p:sldId id="259"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2" d="100"/>
          <a:sy n="82" d="100"/>
        </p:scale>
        <p:origin x="1474"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583950F7-FD00-426E-8450-2F50D60326BA}" type="datetimeFigureOut">
              <a:rPr lang="en-US" smtClean="0"/>
              <a:t>8/24/2018</a:t>
            </a:fld>
            <a:endParaRPr lang="en-AU"/>
          </a:p>
        </p:txBody>
      </p:sp>
      <p:sp>
        <p:nvSpPr>
          <p:cNvPr id="17" name="Footer Placeholder 16"/>
          <p:cNvSpPr>
            <a:spLocks noGrp="1"/>
          </p:cNvSpPr>
          <p:nvPr>
            <p:ph type="ftr" sz="quarter" idx="11"/>
          </p:nvPr>
        </p:nvSpPr>
        <p:spPr/>
        <p:txBody>
          <a:bodyPr/>
          <a:lstStyle/>
          <a:p>
            <a:endParaRPr lang="en-AU"/>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E8AC3B37-4748-43E4-A524-DCACE7A07794}" type="slidenum">
              <a:rPr lang="en-AU" smtClean="0"/>
              <a:t>‹#›</a:t>
            </a:fld>
            <a:endParaRPr lang="en-AU"/>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583950F7-FD00-426E-8450-2F50D60326BA}" type="datetimeFigureOut">
              <a:rPr lang="en-US" smtClean="0"/>
              <a:t>8/24/2018</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AC3B37-4748-43E4-A524-DCACE7A07794}" type="slidenum">
              <a:rPr lang="en-AU" smtClean="0"/>
              <a:t>‹#›</a:t>
            </a:fld>
            <a:endParaRPr lang="en-AU"/>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83950F7-FD00-426E-8450-2F50D60326BA}" type="datetimeFigureOut">
              <a:rPr lang="en-US" smtClean="0"/>
              <a:t>8/24/2018</a:t>
            </a:fld>
            <a:endParaRPr lang="en-AU"/>
          </a:p>
        </p:txBody>
      </p:sp>
      <p:sp>
        <p:nvSpPr>
          <p:cNvPr id="5" name="Footer Placeholder 4"/>
          <p:cNvSpPr>
            <a:spLocks noGrp="1"/>
          </p:cNvSpPr>
          <p:nvPr>
            <p:ph type="ftr" sz="quarter" idx="11"/>
          </p:nvPr>
        </p:nvSpPr>
        <p:spPr>
          <a:xfrm>
            <a:off x="800100" y="6172200"/>
            <a:ext cx="4000500" cy="457200"/>
          </a:xfrm>
        </p:spPr>
        <p:txBody>
          <a:bodyPr/>
          <a:lstStyle/>
          <a:p>
            <a:endParaRPr lang="en-AU"/>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E8AC3B37-4748-43E4-A524-DCACE7A07794}" type="slidenum">
              <a:rPr lang="en-AU" smtClean="0"/>
              <a:t>‹#›</a:t>
            </a:fld>
            <a:endParaRPr lang="en-AU"/>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583950F7-FD00-426E-8450-2F50D60326BA}" type="datetimeFigureOut">
              <a:rPr lang="en-US" smtClean="0"/>
              <a:t>8/24/2018</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E8AC3B37-4748-43E4-A524-DCACE7A07794}" type="slidenum">
              <a:rPr lang="en-AU" smtClean="0"/>
              <a:t>‹#›</a:t>
            </a:fld>
            <a:endParaRPr lang="en-AU"/>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583950F7-FD00-426E-8450-2F50D60326BA}" type="datetimeFigureOut">
              <a:rPr lang="en-US" smtClean="0"/>
              <a:t>8/24/2018</a:t>
            </a:fld>
            <a:endParaRPr lang="en-AU"/>
          </a:p>
        </p:txBody>
      </p:sp>
      <p:sp>
        <p:nvSpPr>
          <p:cNvPr id="8" name="Footer Placeholder 7"/>
          <p:cNvSpPr>
            <a:spLocks noGrp="1"/>
          </p:cNvSpPr>
          <p:nvPr>
            <p:ph type="ftr" sz="quarter" idx="11"/>
          </p:nvPr>
        </p:nvSpPr>
        <p:spPr/>
        <p:txBody>
          <a:bodyPr/>
          <a:lstStyle/>
          <a:p>
            <a:endParaRPr lang="en-AU"/>
          </a:p>
        </p:txBody>
      </p:sp>
      <p:sp>
        <p:nvSpPr>
          <p:cNvPr id="9" name="Slide Number Placeholder 8"/>
          <p:cNvSpPr>
            <a:spLocks noGrp="1"/>
          </p:cNvSpPr>
          <p:nvPr>
            <p:ph type="sldNum" sz="quarter" idx="12"/>
          </p:nvPr>
        </p:nvSpPr>
        <p:spPr/>
        <p:txBody>
          <a:bodyPr/>
          <a:lstStyle/>
          <a:p>
            <a:fld id="{E8AC3B37-4748-43E4-A524-DCACE7A07794}" type="slidenum">
              <a:rPr lang="en-AU" smtClean="0"/>
              <a:t>‹#›</a:t>
            </a:fld>
            <a:endParaRPr lang="en-AU"/>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583950F7-FD00-426E-8450-2F50D60326BA}" type="datetimeFigureOut">
              <a:rPr lang="en-US" smtClean="0"/>
              <a:t>8/24/2018</a:t>
            </a:fld>
            <a:endParaRPr lang="en-AU"/>
          </a:p>
        </p:txBody>
      </p:sp>
      <p:sp>
        <p:nvSpPr>
          <p:cNvPr id="4" name="Footer Placeholder 3"/>
          <p:cNvSpPr>
            <a:spLocks noGrp="1"/>
          </p:cNvSpPr>
          <p:nvPr>
            <p:ph type="ftr" sz="quarter" idx="11"/>
          </p:nvPr>
        </p:nvSpPr>
        <p:spPr/>
        <p:txBody>
          <a:bodyPr/>
          <a:lstStyle/>
          <a:p>
            <a:endParaRPr lang="en-AU"/>
          </a:p>
        </p:txBody>
      </p:sp>
      <p:sp>
        <p:nvSpPr>
          <p:cNvPr id="5" name="Slide Number Placeholder 4"/>
          <p:cNvSpPr>
            <a:spLocks noGrp="1"/>
          </p:cNvSpPr>
          <p:nvPr>
            <p:ph type="sldNum" sz="quarter" idx="12"/>
          </p:nvPr>
        </p:nvSpPr>
        <p:spPr/>
        <p:txBody>
          <a:bodyPr/>
          <a:lstStyle/>
          <a:p>
            <a:fld id="{E8AC3B37-4748-43E4-A524-DCACE7A07794}" type="slidenum">
              <a:rPr lang="en-AU" smtClean="0"/>
              <a:t>‹#›</a:t>
            </a:fld>
            <a:endParaRPr lang="en-AU"/>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3950F7-FD00-426E-8450-2F50D60326BA}" type="datetimeFigureOut">
              <a:rPr lang="en-US" smtClean="0"/>
              <a:t>8/24/2018</a:t>
            </a:fld>
            <a:endParaRPr lang="en-AU"/>
          </a:p>
        </p:txBody>
      </p:sp>
      <p:sp>
        <p:nvSpPr>
          <p:cNvPr id="3" name="Footer Placeholder 2"/>
          <p:cNvSpPr>
            <a:spLocks noGrp="1"/>
          </p:cNvSpPr>
          <p:nvPr>
            <p:ph type="ftr" sz="quarter" idx="11"/>
          </p:nvPr>
        </p:nvSpPr>
        <p:spPr/>
        <p:txBody>
          <a:bodyPr/>
          <a:lstStyle/>
          <a:p>
            <a:endParaRPr lang="en-AU"/>
          </a:p>
        </p:txBody>
      </p:sp>
      <p:sp>
        <p:nvSpPr>
          <p:cNvPr id="4" name="Slide Number Placeholder 3"/>
          <p:cNvSpPr>
            <a:spLocks noGrp="1"/>
          </p:cNvSpPr>
          <p:nvPr>
            <p:ph type="sldNum" sz="quarter" idx="12"/>
          </p:nvPr>
        </p:nvSpPr>
        <p:spPr/>
        <p:txBody>
          <a:bodyPr/>
          <a:lstStyle/>
          <a:p>
            <a:fld id="{E8AC3B37-4748-43E4-A524-DCACE7A07794}" type="slidenum">
              <a:rPr lang="en-AU" smtClean="0"/>
              <a:t>‹#›</a:t>
            </a:fld>
            <a:endParaRPr lang="en-AU"/>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83950F7-FD00-426E-8450-2F50D60326BA}" type="datetimeFigureOut">
              <a:rPr lang="en-US" smtClean="0"/>
              <a:t>8/24/2018</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E8AC3B37-4748-43E4-A524-DCACE7A07794}" type="slidenum">
              <a:rPr lang="en-AU" smtClean="0"/>
              <a:t>‹#›</a:t>
            </a:fld>
            <a:endParaRPr lang="en-AU"/>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83950F7-FD00-426E-8450-2F50D60326BA}" type="datetimeFigureOut">
              <a:rPr lang="en-US" smtClean="0"/>
              <a:t>8/24/2018</a:t>
            </a:fld>
            <a:endParaRPr lang="en-AU"/>
          </a:p>
        </p:txBody>
      </p:sp>
      <p:sp>
        <p:nvSpPr>
          <p:cNvPr id="6" name="Footer Placeholder 5"/>
          <p:cNvSpPr>
            <a:spLocks noGrp="1"/>
          </p:cNvSpPr>
          <p:nvPr>
            <p:ph type="ftr" sz="quarter" idx="11"/>
          </p:nvPr>
        </p:nvSpPr>
        <p:spPr>
          <a:xfrm>
            <a:off x="914400" y="6172200"/>
            <a:ext cx="3886200" cy="457200"/>
          </a:xfrm>
        </p:spPr>
        <p:txBody>
          <a:bodyPr/>
          <a:lstStyle/>
          <a:p>
            <a:endParaRPr lang="en-AU"/>
          </a:p>
        </p:txBody>
      </p:sp>
      <p:sp>
        <p:nvSpPr>
          <p:cNvPr id="7" name="Slide Number Placeholder 6"/>
          <p:cNvSpPr>
            <a:spLocks noGrp="1"/>
          </p:cNvSpPr>
          <p:nvPr>
            <p:ph type="sldNum" sz="quarter" idx="12"/>
          </p:nvPr>
        </p:nvSpPr>
        <p:spPr>
          <a:xfrm>
            <a:off x="146304" y="6208776"/>
            <a:ext cx="457200" cy="457200"/>
          </a:xfrm>
        </p:spPr>
        <p:txBody>
          <a:bodyPr/>
          <a:lstStyle/>
          <a:p>
            <a:fld id="{E8AC3B37-4748-43E4-A524-DCACE7A07794}" type="slidenum">
              <a:rPr lang="en-AU" smtClean="0"/>
              <a:t>‹#›</a:t>
            </a:fld>
            <a:endParaRPr lang="en-AU"/>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83950F7-FD00-426E-8450-2F50D60326BA}" type="datetimeFigureOut">
              <a:rPr lang="en-US" smtClean="0"/>
              <a:t>8/24/2018</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AC3B37-4748-43E4-A524-DCACE7A07794}" type="slidenum">
              <a:rPr lang="en-AU" smtClean="0"/>
              <a:t>‹#›</a:t>
            </a:fld>
            <a:endParaRPr lang="en-AU"/>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83950F7-FD00-426E-8450-2F50D60326BA}" type="datetimeFigureOut">
              <a:rPr lang="en-US" smtClean="0"/>
              <a:t>8/24/2018</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E8AC3B37-4748-43E4-A524-DCACE7A07794}" type="slidenum">
              <a:rPr lang="en-AU" smtClean="0"/>
              <a:t>‹#›</a:t>
            </a:fld>
            <a:endParaRPr lang="en-AU"/>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583950F7-FD00-426E-8450-2F50D60326BA}" type="datetimeFigureOut">
              <a:rPr lang="en-US" smtClean="0"/>
              <a:t>8/24/2018</a:t>
            </a:fld>
            <a:endParaRPr lang="en-AU"/>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AU"/>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E8AC3B37-4748-43E4-A524-DCACE7A07794}" type="slidenum">
              <a:rPr lang="en-AU" smtClean="0"/>
              <a:t>‹#›</a:t>
            </a:fld>
            <a:endParaRPr lang="en-AU"/>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US" dirty="0"/>
              <a:t>Presented : Muhammad Altamash Faisal Katper</a:t>
            </a:r>
          </a:p>
          <a:p>
            <a:endParaRPr lang="en-US" dirty="0"/>
          </a:p>
          <a:p>
            <a:endParaRPr lang="en-US" dirty="0"/>
          </a:p>
          <a:p>
            <a:endParaRPr lang="en-US" dirty="0"/>
          </a:p>
          <a:p>
            <a:endParaRPr lang="en-AU" dirty="0"/>
          </a:p>
        </p:txBody>
      </p:sp>
      <p:sp>
        <p:nvSpPr>
          <p:cNvPr id="2" name="Title 1"/>
          <p:cNvSpPr>
            <a:spLocks noGrp="1"/>
          </p:cNvSpPr>
          <p:nvPr>
            <p:ph type="ctrTitle"/>
          </p:nvPr>
        </p:nvSpPr>
        <p:spPr/>
        <p:txBody>
          <a:bodyPr>
            <a:normAutofit fontScale="90000"/>
          </a:bodyPr>
          <a:lstStyle/>
          <a:p>
            <a:r>
              <a:rPr lang="en-AU" b="1" dirty="0"/>
              <a:t>The effect of human resource practice on the sales and financial information of edible oil manufacturing companies in UK</a:t>
            </a:r>
            <a:endParaRPr lang="en-AU"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AU" b="1" dirty="0"/>
              <a:t>Introduction and Context	</a:t>
            </a:r>
            <a:endParaRPr lang="en-AU" dirty="0"/>
          </a:p>
        </p:txBody>
      </p:sp>
      <p:sp>
        <p:nvSpPr>
          <p:cNvPr id="3" name="Content Placeholder 2"/>
          <p:cNvSpPr>
            <a:spLocks noGrp="1"/>
          </p:cNvSpPr>
          <p:nvPr>
            <p:ph sz="quarter" idx="1"/>
          </p:nvPr>
        </p:nvSpPr>
        <p:spPr/>
        <p:txBody>
          <a:bodyPr/>
          <a:lstStyle/>
          <a:p>
            <a:r>
              <a:rPr lang="en-AU" dirty="0"/>
              <a:t>The research proposal will be based on the topic of “the effect of human resource practice on the sales and financial information of edible oil manufacturing companies in UK”.</a:t>
            </a:r>
          </a:p>
          <a:p>
            <a:r>
              <a:rPr lang="en-AU" dirty="0"/>
              <a:t> The research approach that will be carried forward in the research will be qualitative approach. </a:t>
            </a:r>
          </a:p>
          <a:p>
            <a:r>
              <a:rPr lang="en-AU" dirty="0"/>
              <a:t>The proposal will be entailed on the research questions with regards to the topic along with the research philosophy.</a:t>
            </a:r>
          </a:p>
          <a:p>
            <a:r>
              <a:rPr lang="en-AU" dirty="0"/>
              <a:t> A critical review of the relevant literature will be undertaken further.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AU" b="1" dirty="0"/>
              <a:t>Literature review</a:t>
            </a:r>
            <a:endParaRPr lang="en-AU" dirty="0"/>
          </a:p>
        </p:txBody>
      </p:sp>
      <p:sp>
        <p:nvSpPr>
          <p:cNvPr id="3" name="Content Placeholder 2"/>
          <p:cNvSpPr>
            <a:spLocks noGrp="1"/>
          </p:cNvSpPr>
          <p:nvPr>
            <p:ph sz="quarter" idx="1"/>
          </p:nvPr>
        </p:nvSpPr>
        <p:spPr/>
        <p:txBody>
          <a:bodyPr/>
          <a:lstStyle/>
          <a:p>
            <a:r>
              <a:rPr lang="en-AU" dirty="0"/>
              <a:t>The HR strategy of the company is created in a way that supports strategic directions of the company (</a:t>
            </a:r>
            <a:r>
              <a:rPr lang="en-AU" dirty="0" err="1"/>
              <a:t>Beitzen-Heineke</a:t>
            </a:r>
            <a:r>
              <a:rPr lang="en-AU" dirty="0"/>
              <a:t>, </a:t>
            </a:r>
            <a:r>
              <a:rPr lang="en-AU" dirty="0" err="1"/>
              <a:t>Balta-Ozkan</a:t>
            </a:r>
            <a:r>
              <a:rPr lang="en-AU" dirty="0"/>
              <a:t>, and </a:t>
            </a:r>
            <a:r>
              <a:rPr lang="en-AU" dirty="0" err="1"/>
              <a:t>Reefke</a:t>
            </a:r>
            <a:r>
              <a:rPr lang="en-AU" dirty="0"/>
              <a:t>, 2017).</a:t>
            </a:r>
          </a:p>
          <a:p>
            <a:r>
              <a:rPr lang="en-AU" dirty="0"/>
              <a:t>Furthermore, the training and development is associated with career growth of their employees and to upgrade their work knowledge to perform better jobs. </a:t>
            </a:r>
          </a:p>
          <a:p>
            <a:r>
              <a:rPr lang="en-AU" dirty="0"/>
              <a:t>As Moral-</a:t>
            </a:r>
            <a:r>
              <a:rPr lang="en-AU" dirty="0" err="1"/>
              <a:t>Pajares</a:t>
            </a:r>
            <a:r>
              <a:rPr lang="en-AU" dirty="0"/>
              <a:t>, </a:t>
            </a:r>
            <a:r>
              <a:rPr lang="en-AU" dirty="0" err="1"/>
              <a:t>Mozas</a:t>
            </a:r>
            <a:r>
              <a:rPr lang="en-AU" dirty="0"/>
              <a:t>-Moral, Bernal-</a:t>
            </a:r>
            <a:r>
              <a:rPr lang="en-AU" dirty="0" err="1"/>
              <a:t>Jurado</a:t>
            </a:r>
            <a:r>
              <a:rPr lang="en-AU" dirty="0"/>
              <a:t>, and Medina-</a:t>
            </a:r>
            <a:r>
              <a:rPr lang="en-AU" dirty="0" err="1"/>
              <a:t>Viruel</a:t>
            </a:r>
            <a:r>
              <a:rPr lang="en-AU" dirty="0"/>
              <a:t>, (2015) have said that the employees show high efforts on their duties when they receive training sessions and programs offered by their organization.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AU" b="1" dirty="0"/>
              <a:t>Research question</a:t>
            </a:r>
            <a:endParaRPr lang="en-AU" dirty="0"/>
          </a:p>
        </p:txBody>
      </p:sp>
      <p:sp>
        <p:nvSpPr>
          <p:cNvPr id="3" name="Content Placeholder 2"/>
          <p:cNvSpPr>
            <a:spLocks noGrp="1"/>
          </p:cNvSpPr>
          <p:nvPr>
            <p:ph sz="quarter" idx="1"/>
          </p:nvPr>
        </p:nvSpPr>
        <p:spPr/>
        <p:txBody>
          <a:bodyPr/>
          <a:lstStyle/>
          <a:p>
            <a:r>
              <a:rPr lang="en-AU" dirty="0"/>
              <a:t>An analysis of the role of the HRM strategies on sales and financial performance. </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AU" b="1" dirty="0"/>
              <a:t>Research philosophy and Method</a:t>
            </a:r>
            <a:endParaRPr lang="en-AU" dirty="0"/>
          </a:p>
        </p:txBody>
      </p:sp>
      <p:sp>
        <p:nvSpPr>
          <p:cNvPr id="3" name="Content Placeholder 2"/>
          <p:cNvSpPr>
            <a:spLocks noGrp="1"/>
          </p:cNvSpPr>
          <p:nvPr>
            <p:ph sz="quarter" idx="1"/>
          </p:nvPr>
        </p:nvSpPr>
        <p:spPr/>
        <p:txBody>
          <a:bodyPr/>
          <a:lstStyle/>
          <a:p>
            <a:r>
              <a:rPr lang="en-AU" dirty="0"/>
              <a:t>The researcher of this study will select the paradigm of </a:t>
            </a:r>
            <a:r>
              <a:rPr lang="en-AU" dirty="0" err="1"/>
              <a:t>interpretivism</a:t>
            </a:r>
            <a:r>
              <a:rPr lang="en-AU" dirty="0"/>
              <a:t> to create the root for collecting data for this research. </a:t>
            </a:r>
          </a:p>
          <a:p>
            <a:r>
              <a:rPr lang="en-AU" dirty="0"/>
              <a:t>Therefore, the primary data will be collected in a qualitative manner. </a:t>
            </a:r>
          </a:p>
          <a:p>
            <a:r>
              <a:rPr lang="en-AU" dirty="0"/>
              <a:t>Other than that, the researcher of this study will be approached towards the </a:t>
            </a:r>
            <a:r>
              <a:rPr lang="en-AU" dirty="0" err="1"/>
              <a:t>interpretivism</a:t>
            </a:r>
            <a:r>
              <a:rPr lang="en-AU" dirty="0"/>
              <a:t> philosophy for due to the logic based inquiry related to the subject of an issue.</a:t>
            </a:r>
          </a:p>
          <a:p>
            <a:endParaRPr lang="en-AU"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2057400"/>
            <a:ext cx="7772400" cy="3505200"/>
          </a:xfrm>
        </p:spPr>
        <p:txBody>
          <a:bodyPr>
            <a:normAutofit fontScale="92500"/>
          </a:bodyPr>
          <a:lstStyle/>
          <a:p>
            <a:pPr marL="0" indent="0">
              <a:buNone/>
            </a:pPr>
            <a:r>
              <a:rPr lang="en-AU" b="1" dirty="0"/>
              <a:t>Description of the context of the participants</a:t>
            </a:r>
            <a:endParaRPr lang="en-AU" dirty="0"/>
          </a:p>
          <a:p>
            <a:r>
              <a:rPr lang="en-AU" dirty="0"/>
              <a:t>The research strategy is a roadmap to collect primary data. </a:t>
            </a:r>
          </a:p>
          <a:p>
            <a:r>
              <a:rPr lang="en-AU" dirty="0"/>
              <a:t>There are various types of strategies exist to execute the studies which are; interview, survey, case study approach and etc. </a:t>
            </a:r>
          </a:p>
          <a:p>
            <a:r>
              <a:rPr lang="en-AU" dirty="0"/>
              <a:t>The primary data of this study will be gathered through survey strategy in order to collect views and opinions of the general public of the company those are the customers of the product sold by the company.</a:t>
            </a:r>
          </a:p>
          <a:p>
            <a:pPr marL="0" indent="0">
              <a:buNone/>
            </a:pPr>
            <a:endParaRPr lang="en-AU" dirty="0"/>
          </a:p>
        </p:txBody>
      </p:sp>
      <p:sp>
        <p:nvSpPr>
          <p:cNvPr id="4" name="Title 1"/>
          <p:cNvSpPr txBox="1">
            <a:spLocks/>
          </p:cNvSpPr>
          <p:nvPr/>
        </p:nvSpPr>
        <p:spPr>
          <a:xfrm>
            <a:off x="228600" y="440893"/>
            <a:ext cx="8763000" cy="1143000"/>
          </a:xfrm>
          <a:prstGeom prst="rect">
            <a:avLst/>
          </a:prstGeom>
        </p:spPr>
        <p:txBody>
          <a:bodyPr bIns="91440" anchor="b" anchorCtr="0">
            <a:normAutofit/>
          </a:bodyPr>
          <a:lstStyle>
            <a:lvl1pPr algn="l" rtl="0" eaLnBrk="1" latinLnBrk="0" hangingPunct="1">
              <a:spcBef>
                <a:spcPct val="0"/>
              </a:spcBef>
              <a:buNone/>
              <a:defRPr kumimoji="0" sz="4000" kern="1200">
                <a:solidFill>
                  <a:schemeClr val="tx2"/>
                </a:solidFill>
                <a:latin typeface="+mj-lt"/>
                <a:ea typeface="+mj-ea"/>
                <a:cs typeface="+mj-cs"/>
              </a:defRPr>
            </a:lvl1pPr>
          </a:lstStyle>
          <a:p>
            <a:r>
              <a:rPr lang="en-AU" b="1" dirty="0"/>
              <a:t>Research philosophy and Method    </a:t>
            </a:r>
            <a:r>
              <a:rPr lang="en-AU" sz="2800" b="1" dirty="0"/>
              <a:t>cont.</a:t>
            </a:r>
            <a:endParaRPr lang="en-AU"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p:txBody>
          <a:bodyPr>
            <a:normAutofit fontScale="92500" lnSpcReduction="20000"/>
          </a:bodyPr>
          <a:lstStyle/>
          <a:p>
            <a:pPr marL="0" indent="0">
              <a:buNone/>
            </a:pPr>
            <a:endParaRPr lang="en-AU" b="1" dirty="0"/>
          </a:p>
          <a:p>
            <a:pPr marL="0" indent="0">
              <a:buNone/>
            </a:pPr>
            <a:r>
              <a:rPr lang="en-AU" b="1" dirty="0"/>
              <a:t>Explanations of the data collection steps</a:t>
            </a:r>
          </a:p>
          <a:p>
            <a:pPr marL="0" indent="0">
              <a:buNone/>
            </a:pPr>
            <a:endParaRPr lang="en-AU" dirty="0"/>
          </a:p>
          <a:p>
            <a:r>
              <a:rPr lang="en-AU" dirty="0"/>
              <a:t>The research under discussion will be based on the inductive approach because the researcher of this study will identify the effects of the human resource practice on the sales and financial information of edible oil manufacturing companies in UK. </a:t>
            </a:r>
          </a:p>
          <a:p>
            <a:r>
              <a:rPr lang="en-AU" dirty="0"/>
              <a:t>Therefore, the relevant theories will be adopted for reviewing them in order to create literature review of this study.  </a:t>
            </a:r>
          </a:p>
          <a:p>
            <a:r>
              <a:rPr lang="en-AU" dirty="0"/>
              <a:t>In a nutshell, the qualitative assessment, systematic analysis of the existing literature, bottom up approach and review of theories are most highlighted reasons to adopt an inductive approach for this study</a:t>
            </a:r>
          </a:p>
        </p:txBody>
      </p:sp>
      <p:sp>
        <p:nvSpPr>
          <p:cNvPr id="5" name="Title 1"/>
          <p:cNvSpPr txBox="1">
            <a:spLocks/>
          </p:cNvSpPr>
          <p:nvPr/>
        </p:nvSpPr>
        <p:spPr>
          <a:xfrm>
            <a:off x="228600" y="440893"/>
            <a:ext cx="8763000" cy="1143000"/>
          </a:xfrm>
          <a:prstGeom prst="rect">
            <a:avLst/>
          </a:prstGeom>
        </p:spPr>
        <p:txBody>
          <a:bodyPr bIns="91440" anchor="b" anchorCtr="0">
            <a:normAutofit/>
          </a:bodyPr>
          <a:lstStyle>
            <a:lvl1pPr algn="l" rtl="0" eaLnBrk="1" latinLnBrk="0" hangingPunct="1">
              <a:spcBef>
                <a:spcPct val="0"/>
              </a:spcBef>
              <a:buNone/>
              <a:defRPr kumimoji="0" sz="4000" kern="1200">
                <a:solidFill>
                  <a:schemeClr val="tx2"/>
                </a:solidFill>
                <a:latin typeface="+mj-lt"/>
                <a:ea typeface="+mj-ea"/>
                <a:cs typeface="+mj-cs"/>
              </a:defRPr>
            </a:lvl1pPr>
          </a:lstStyle>
          <a:p>
            <a:r>
              <a:rPr lang="en-AU" b="1" dirty="0"/>
              <a:t>Research philosophy and Method    </a:t>
            </a:r>
            <a:r>
              <a:rPr lang="en-AU" sz="2800" b="1" dirty="0"/>
              <a:t>cont.</a:t>
            </a:r>
            <a:endParaRPr lang="en-AU"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AU" b="1" dirty="0"/>
              <a:t>Preliminary findings</a:t>
            </a:r>
            <a:endParaRPr lang="en-AU" dirty="0"/>
          </a:p>
        </p:txBody>
      </p:sp>
      <p:sp>
        <p:nvSpPr>
          <p:cNvPr id="3" name="Content Placeholder 2"/>
          <p:cNvSpPr>
            <a:spLocks noGrp="1"/>
          </p:cNvSpPr>
          <p:nvPr>
            <p:ph sz="quarter" idx="1"/>
          </p:nvPr>
        </p:nvSpPr>
        <p:spPr/>
        <p:txBody>
          <a:bodyPr>
            <a:normAutofit lnSpcReduction="10000"/>
          </a:bodyPr>
          <a:lstStyle/>
          <a:p>
            <a:r>
              <a:rPr lang="en-AU" dirty="0"/>
              <a:t>The strategies that will be identified for countering the identified problems are a development of monitoring and control system to evaluate and monitor the overall performance of the sales staff. </a:t>
            </a:r>
          </a:p>
          <a:p>
            <a:r>
              <a:rPr lang="en-AU" dirty="0"/>
              <a:t> Strategy that will be devised for this purpose is to develop sound appraisal system through which employees can get regular feedback about their performance.</a:t>
            </a:r>
          </a:p>
          <a:p>
            <a:r>
              <a:rPr lang="en-AU" dirty="0"/>
              <a:t> Apart from that, providing employees with high level of incentives is also one of the causes through which turnover problem of the sales staff can be resolved (</a:t>
            </a:r>
            <a:r>
              <a:rPr lang="en-AU" dirty="0" err="1"/>
              <a:t>Boella</a:t>
            </a:r>
            <a:r>
              <a:rPr lang="en-AU" dirty="0"/>
              <a:t>, and Goss-Turner, 2013).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Analysis and Limitation</a:t>
            </a:r>
          </a:p>
        </p:txBody>
      </p:sp>
      <p:sp>
        <p:nvSpPr>
          <p:cNvPr id="3" name="Content Placeholder 2"/>
          <p:cNvSpPr>
            <a:spLocks noGrp="1"/>
          </p:cNvSpPr>
          <p:nvPr>
            <p:ph sz="quarter" idx="1"/>
          </p:nvPr>
        </p:nvSpPr>
        <p:spPr/>
        <p:txBody>
          <a:bodyPr>
            <a:normAutofit fontScale="92500" lnSpcReduction="10000"/>
          </a:bodyPr>
          <a:lstStyle/>
          <a:p>
            <a:pPr marL="0" indent="0">
              <a:buNone/>
            </a:pPr>
            <a:endParaRPr lang="en-US" dirty="0"/>
          </a:p>
          <a:p>
            <a:pPr marL="0" indent="0">
              <a:buNone/>
            </a:pPr>
            <a:r>
              <a:rPr lang="en-AU" b="1" dirty="0"/>
              <a:t>Explanation of data analysis</a:t>
            </a:r>
            <a:endParaRPr lang="en-AU" dirty="0"/>
          </a:p>
          <a:p>
            <a:r>
              <a:rPr lang="en-AU" dirty="0"/>
              <a:t>This study will be created through an equal contribution of secondary and primary data. </a:t>
            </a:r>
          </a:p>
          <a:p>
            <a:r>
              <a:rPr lang="en-AU" dirty="0"/>
              <a:t>The mixture of these two types of data will help the researcher in identifying knowledge gap related to research subject and to fill those gaps through the primary data and findings of this study.</a:t>
            </a:r>
          </a:p>
          <a:p>
            <a:pPr marL="0" indent="0">
              <a:buNone/>
            </a:pPr>
            <a:r>
              <a:rPr lang="en-US" b="1" dirty="0"/>
              <a:t>Limitations</a:t>
            </a:r>
          </a:p>
          <a:p>
            <a:r>
              <a:rPr lang="en-US" dirty="0"/>
              <a:t>Depending on qualitative data</a:t>
            </a:r>
          </a:p>
          <a:p>
            <a:r>
              <a:rPr lang="en-US" dirty="0"/>
              <a:t>Personal biases</a:t>
            </a:r>
          </a:p>
          <a:p>
            <a:r>
              <a:rPr lang="en-US" dirty="0"/>
              <a:t>reliability related concerns</a:t>
            </a:r>
          </a:p>
          <a:p>
            <a:pPr marL="0" indent="0">
              <a:buNone/>
            </a:pPr>
            <a:endParaRPr lang="en-US" dirty="0"/>
          </a:p>
        </p:txBody>
      </p:sp>
    </p:spTree>
    <p:extLst>
      <p:ext uri="{BB962C8B-B14F-4D97-AF65-F5344CB8AC3E}">
        <p14:creationId xmlns:p14="http://schemas.microsoft.com/office/powerpoint/2010/main" val="37531926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AU" b="1" dirty="0"/>
              <a:t>Discussion and Conclusion</a:t>
            </a:r>
            <a:endParaRPr lang="en-AU" dirty="0"/>
          </a:p>
        </p:txBody>
      </p:sp>
      <p:sp>
        <p:nvSpPr>
          <p:cNvPr id="3" name="Content Placeholder 2"/>
          <p:cNvSpPr>
            <a:spLocks noGrp="1"/>
          </p:cNvSpPr>
          <p:nvPr>
            <p:ph sz="quarter" idx="1"/>
          </p:nvPr>
        </p:nvSpPr>
        <p:spPr/>
        <p:txBody>
          <a:bodyPr>
            <a:normAutofit fontScale="92500" lnSpcReduction="20000"/>
          </a:bodyPr>
          <a:lstStyle/>
          <a:p>
            <a:r>
              <a:rPr lang="en-AU" dirty="0"/>
              <a:t>This project under discussion is based on the topic “the effect of human resource practice on the sales and financial information of edible oil manufacturing companies in UK”.</a:t>
            </a:r>
          </a:p>
          <a:p>
            <a:r>
              <a:rPr lang="en-AU" dirty="0"/>
              <a:t> In order to provide consultancy for improving business operations. </a:t>
            </a:r>
          </a:p>
          <a:p>
            <a:r>
              <a:rPr lang="en-AU" dirty="0"/>
              <a:t>Two specific problems will be discussed throughout this project for providing a set of detailer recommendations to resolve these issues.</a:t>
            </a:r>
          </a:p>
          <a:p>
            <a:r>
              <a:rPr lang="en-AU" dirty="0"/>
              <a:t> This first issue is related to the high focus of sales people towards wholesalers for achieving their sales target. </a:t>
            </a:r>
          </a:p>
          <a:p>
            <a:r>
              <a:rPr lang="en-AU" dirty="0"/>
              <a:t>However, the retail sector has been ignored by the sales people which are the starting point of dissatisfaction observed from the retail side.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References</a:t>
            </a:r>
            <a:endParaRPr lang="en-AU" dirty="0"/>
          </a:p>
        </p:txBody>
      </p:sp>
      <p:sp>
        <p:nvSpPr>
          <p:cNvPr id="3" name="Content Placeholder 2"/>
          <p:cNvSpPr>
            <a:spLocks noGrp="1"/>
          </p:cNvSpPr>
          <p:nvPr>
            <p:ph sz="quarter" idx="1"/>
          </p:nvPr>
        </p:nvSpPr>
        <p:spPr/>
        <p:txBody>
          <a:bodyPr>
            <a:normAutofit lnSpcReduction="10000"/>
          </a:bodyPr>
          <a:lstStyle/>
          <a:p>
            <a:r>
              <a:rPr lang="en-AU" dirty="0" err="1"/>
              <a:t>Beitzen-Heineke</a:t>
            </a:r>
            <a:r>
              <a:rPr lang="en-AU" dirty="0"/>
              <a:t>, E. F., </a:t>
            </a:r>
            <a:r>
              <a:rPr lang="en-AU" dirty="0" err="1"/>
              <a:t>Balta-Ozkan</a:t>
            </a:r>
            <a:r>
              <a:rPr lang="en-AU" dirty="0"/>
              <a:t>, N., and </a:t>
            </a:r>
            <a:r>
              <a:rPr lang="en-AU" dirty="0" err="1"/>
              <a:t>Reefke</a:t>
            </a:r>
            <a:r>
              <a:rPr lang="en-AU" dirty="0"/>
              <a:t>, H. (2017). The prospects of zero-packaging grocery stores to improve the social and environmental impacts of the food supply chain. </a:t>
            </a:r>
            <a:r>
              <a:rPr lang="en-AU" i="1" dirty="0"/>
              <a:t>Journal of Cleaner Production</a:t>
            </a:r>
            <a:r>
              <a:rPr lang="en-AU" dirty="0"/>
              <a:t>, </a:t>
            </a:r>
            <a:r>
              <a:rPr lang="en-AU" i="1" dirty="0"/>
              <a:t>140</a:t>
            </a:r>
            <a:r>
              <a:rPr lang="en-AU" dirty="0"/>
              <a:t>, 1528-1541.</a:t>
            </a:r>
          </a:p>
          <a:p>
            <a:r>
              <a:rPr lang="en-AU" dirty="0" err="1"/>
              <a:t>Boella</a:t>
            </a:r>
            <a:r>
              <a:rPr lang="en-AU" dirty="0"/>
              <a:t>, M., and Goss-Turner, S. (2013). </a:t>
            </a:r>
            <a:r>
              <a:rPr lang="en-AU" i="1" dirty="0"/>
              <a:t>Human resource management in the hospitality industry: A guide to best practice</a:t>
            </a:r>
            <a:r>
              <a:rPr lang="en-AU" dirty="0"/>
              <a:t>. </a:t>
            </a:r>
            <a:r>
              <a:rPr lang="en-AU" dirty="0" err="1"/>
              <a:t>Routledge</a:t>
            </a:r>
            <a:r>
              <a:rPr lang="en-AU" dirty="0"/>
              <a:t>.</a:t>
            </a:r>
          </a:p>
          <a:p>
            <a:r>
              <a:rPr lang="en-AU" dirty="0"/>
              <a:t>Moral-</a:t>
            </a:r>
            <a:r>
              <a:rPr lang="en-AU" dirty="0" err="1"/>
              <a:t>Pajares</a:t>
            </a:r>
            <a:r>
              <a:rPr lang="en-AU" dirty="0"/>
              <a:t>, E., </a:t>
            </a:r>
            <a:r>
              <a:rPr lang="en-AU" dirty="0" err="1"/>
              <a:t>Mozas</a:t>
            </a:r>
            <a:r>
              <a:rPr lang="en-AU" dirty="0"/>
              <a:t>-Moral, A., Bernal-</a:t>
            </a:r>
            <a:r>
              <a:rPr lang="en-AU" dirty="0" err="1"/>
              <a:t>Jurado</a:t>
            </a:r>
            <a:r>
              <a:rPr lang="en-AU" dirty="0"/>
              <a:t>, E., and Medina-</a:t>
            </a:r>
            <a:r>
              <a:rPr lang="en-AU" dirty="0" err="1"/>
              <a:t>Viruel</a:t>
            </a:r>
            <a:r>
              <a:rPr lang="en-AU" dirty="0"/>
              <a:t>, M. J. (2015). Efficiency and exports: Evidence from Southern European companies. </a:t>
            </a:r>
            <a:r>
              <a:rPr lang="en-AU" i="1" dirty="0"/>
              <a:t>Journal of Business Research</a:t>
            </a:r>
            <a:r>
              <a:rPr lang="en-AU" dirty="0"/>
              <a:t>, </a:t>
            </a:r>
            <a:r>
              <a:rPr lang="en-AU" i="1" dirty="0"/>
              <a:t>68</a:t>
            </a:r>
            <a:r>
              <a:rPr lang="en-AU" dirty="0"/>
              <a:t>(7), 1506-1511.</a:t>
            </a:r>
            <a:endParaRPr lang="en-AU"/>
          </a:p>
          <a:p>
            <a:endParaRPr lang="en-AU"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0</TotalTime>
  <Words>792</Words>
  <Application>Microsoft Office PowerPoint</Application>
  <PresentationFormat>On-screen Show (4:3)</PresentationFormat>
  <Paragraphs>54</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Franklin Gothic Book</vt:lpstr>
      <vt:lpstr>Perpetua</vt:lpstr>
      <vt:lpstr>Wingdings 2</vt:lpstr>
      <vt:lpstr>Equity</vt:lpstr>
      <vt:lpstr>The effect of human resource practice on the sales and financial information of edible oil manufacturing companies in UK</vt:lpstr>
      <vt:lpstr>Introduction and Context </vt:lpstr>
      <vt:lpstr>Literature review</vt:lpstr>
      <vt:lpstr>Research question</vt:lpstr>
      <vt:lpstr>Research philosophy and Method</vt:lpstr>
      <vt:lpstr>PowerPoint Presentation</vt:lpstr>
      <vt:lpstr>PowerPoint Presentation</vt:lpstr>
      <vt:lpstr>Preliminary findings</vt:lpstr>
      <vt:lpstr>Analysis and Limitation</vt:lpstr>
      <vt:lpstr>Discussion and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Lenovo</dc:creator>
  <cp:lastModifiedBy>altamash faisal</cp:lastModifiedBy>
  <cp:revision>34</cp:revision>
  <dcterms:created xsi:type="dcterms:W3CDTF">2017-08-22T18:04:38Z</dcterms:created>
  <dcterms:modified xsi:type="dcterms:W3CDTF">2018-08-24T00:06:00Z</dcterms:modified>
</cp:coreProperties>
</file>