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4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  <p:sldMasterId id="2147483669" r:id="rId3"/>
    <p:sldMasterId id="2147483681" r:id="rId4"/>
    <p:sldMasterId id="2147483693" r:id="rId5"/>
    <p:sldMasterId id="2147483705" r:id="rId6"/>
  </p:sldMasterIdLst>
  <p:notesMasterIdLst>
    <p:notesMasterId r:id="rId71"/>
  </p:notesMasterIdLst>
  <p:sldIdLst>
    <p:sldId id="307" r:id="rId7"/>
    <p:sldId id="257" r:id="rId8"/>
    <p:sldId id="315" r:id="rId9"/>
    <p:sldId id="316" r:id="rId10"/>
    <p:sldId id="256" r:id="rId11"/>
    <p:sldId id="304" r:id="rId12"/>
    <p:sldId id="305" r:id="rId13"/>
    <p:sldId id="306" r:id="rId14"/>
    <p:sldId id="382" r:id="rId15"/>
    <p:sldId id="333" r:id="rId16"/>
    <p:sldId id="260" r:id="rId17"/>
    <p:sldId id="384" r:id="rId18"/>
    <p:sldId id="385" r:id="rId19"/>
    <p:sldId id="336" r:id="rId20"/>
    <p:sldId id="386" r:id="rId21"/>
    <p:sldId id="331" r:id="rId22"/>
    <p:sldId id="337" r:id="rId23"/>
    <p:sldId id="339" r:id="rId24"/>
    <p:sldId id="338" r:id="rId25"/>
    <p:sldId id="340" r:id="rId26"/>
    <p:sldId id="332" r:id="rId27"/>
    <p:sldId id="359" r:id="rId28"/>
    <p:sldId id="370" r:id="rId29"/>
    <p:sldId id="373" r:id="rId30"/>
    <p:sldId id="372" r:id="rId31"/>
    <p:sldId id="381" r:id="rId32"/>
    <p:sldId id="371" r:id="rId33"/>
    <p:sldId id="383" r:id="rId34"/>
    <p:sldId id="387" r:id="rId35"/>
    <p:sldId id="388" r:id="rId36"/>
    <p:sldId id="389" r:id="rId37"/>
    <p:sldId id="390" r:id="rId38"/>
    <p:sldId id="391" r:id="rId39"/>
    <p:sldId id="392" r:id="rId40"/>
    <p:sldId id="393" r:id="rId41"/>
    <p:sldId id="395" r:id="rId42"/>
    <p:sldId id="394" r:id="rId43"/>
    <p:sldId id="319" r:id="rId44"/>
    <p:sldId id="317" r:id="rId45"/>
    <p:sldId id="325" r:id="rId46"/>
    <p:sldId id="397" r:id="rId47"/>
    <p:sldId id="329" r:id="rId48"/>
    <p:sldId id="398" r:id="rId49"/>
    <p:sldId id="396" r:id="rId50"/>
    <p:sldId id="313" r:id="rId51"/>
    <p:sldId id="263" r:id="rId52"/>
    <p:sldId id="264" r:id="rId53"/>
    <p:sldId id="265" r:id="rId54"/>
    <p:sldId id="266" r:id="rId55"/>
    <p:sldId id="268" r:id="rId56"/>
    <p:sldId id="311" r:id="rId57"/>
    <p:sldId id="269" r:id="rId58"/>
    <p:sldId id="271" r:id="rId59"/>
    <p:sldId id="274" r:id="rId60"/>
    <p:sldId id="275" r:id="rId61"/>
    <p:sldId id="276" r:id="rId62"/>
    <p:sldId id="277" r:id="rId63"/>
    <p:sldId id="288" r:id="rId64"/>
    <p:sldId id="291" r:id="rId65"/>
    <p:sldId id="400" r:id="rId66"/>
    <p:sldId id="309" r:id="rId67"/>
    <p:sldId id="308" r:id="rId68"/>
    <p:sldId id="267" r:id="rId69"/>
    <p:sldId id="399" r:id="rId7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9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40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7" Type="http://schemas.openxmlformats.org/officeDocument/2006/relationships/slide" Target="slides/slide1.xml"/><Relationship Id="rId71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slide" Target="slides/slide60.xml"/><Relationship Id="rId7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61" Type="http://schemas.openxmlformats.org/officeDocument/2006/relationships/slide" Target="slides/slide55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slide" Target="slides/slide6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4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The Electorate as a Percentage of the Adult Population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Electorate</c:v>
                </c:pt>
              </c:strCache>
            </c:strRef>
          </c:tx>
          <c:spPr>
            <a:solidFill>
              <a:schemeClr val="accent1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1831</c:v>
                </c:pt>
                <c:pt idx="1">
                  <c:v>1832</c:v>
                </c:pt>
                <c:pt idx="2">
                  <c:v>1868</c:v>
                </c:pt>
                <c:pt idx="3">
                  <c:v>1886</c:v>
                </c:pt>
                <c:pt idx="4">
                  <c:v>1921</c:v>
                </c:pt>
                <c:pt idx="5">
                  <c:v>1931</c:v>
                </c:pt>
              </c:numCache>
            </c:numRef>
          </c:cat>
          <c:val>
            <c:numRef>
              <c:f>Sheet1!$B$2:$B$7</c:f>
              <c:numCache>
                <c:formatCode>General</c:formatCode>
                <c:ptCount val="6"/>
                <c:pt idx="0">
                  <c:v>4.4000000000000004</c:v>
                </c:pt>
                <c:pt idx="1">
                  <c:v>7.1</c:v>
                </c:pt>
                <c:pt idx="2">
                  <c:v>16.399999999999999</c:v>
                </c:pt>
                <c:pt idx="3">
                  <c:v>28.5</c:v>
                </c:pt>
                <c:pt idx="4">
                  <c:v>74</c:v>
                </c:pt>
                <c:pt idx="5">
                  <c:v>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848-43C7-9396-BFCBEB5F8DDF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65"/>
        <c:axId val="1244081423"/>
        <c:axId val="1244593535"/>
      </c:barChart>
      <c:catAx>
        <c:axId val="124408142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44593535"/>
        <c:crosses val="autoZero"/>
        <c:auto val="1"/>
        <c:lblAlgn val="ctr"/>
        <c:lblOffset val="100"/>
        <c:noMultiLvlLbl val="0"/>
      </c:catAx>
      <c:valAx>
        <c:axId val="1244593535"/>
        <c:scaling>
          <c:orientation val="minMax"/>
        </c:scaling>
        <c:delete val="1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124408142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 sz="2000"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5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197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04F6AE-D954-4DD6-AFED-68D8413F6FC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F3DE186-64C0-4B3D-810E-BC1DA3E9A8F1}">
      <dgm:prSet/>
      <dgm:spPr/>
      <dgm:t>
        <a:bodyPr/>
        <a:lstStyle/>
        <a:p>
          <a:r>
            <a:rPr lang="en-GB"/>
            <a:t>Argument, debate, lobbying over decades</a:t>
          </a:r>
          <a:endParaRPr lang="en-US"/>
        </a:p>
      </dgm:t>
    </dgm:pt>
    <dgm:pt modelId="{D67E5193-F20E-44A2-BE08-CAFF0D0E5E15}" type="parTrans" cxnId="{84538F8B-611B-4D47-BF39-CD2823C0AAD5}">
      <dgm:prSet/>
      <dgm:spPr/>
      <dgm:t>
        <a:bodyPr/>
        <a:lstStyle/>
        <a:p>
          <a:endParaRPr lang="en-US"/>
        </a:p>
      </dgm:t>
    </dgm:pt>
    <dgm:pt modelId="{E9F887E5-6F32-40B6-BDC5-77EE57F522D4}" type="sibTrans" cxnId="{84538F8B-611B-4D47-BF39-CD2823C0AAD5}">
      <dgm:prSet/>
      <dgm:spPr/>
      <dgm:t>
        <a:bodyPr/>
        <a:lstStyle/>
        <a:p>
          <a:endParaRPr lang="en-US"/>
        </a:p>
      </dgm:t>
    </dgm:pt>
    <dgm:pt modelId="{D1A8FFDC-E71C-4A66-B9E2-6451376679F2}">
      <dgm:prSet/>
      <dgm:spPr/>
      <dgm:t>
        <a:bodyPr/>
        <a:lstStyle/>
        <a:p>
          <a:r>
            <a:rPr lang="en-GB"/>
            <a:t>National politicians agree in opposition</a:t>
          </a:r>
          <a:endParaRPr lang="en-US"/>
        </a:p>
      </dgm:t>
    </dgm:pt>
    <dgm:pt modelId="{CD280E71-5680-47FF-B8B5-46B438E00B62}" type="parTrans" cxnId="{E82A81D3-1695-4166-B597-89198867D762}">
      <dgm:prSet/>
      <dgm:spPr/>
      <dgm:t>
        <a:bodyPr/>
        <a:lstStyle/>
        <a:p>
          <a:endParaRPr lang="en-US"/>
        </a:p>
      </dgm:t>
    </dgm:pt>
    <dgm:pt modelId="{877A694F-2D07-4F56-AA0D-175EFA423A48}" type="sibTrans" cxnId="{E82A81D3-1695-4166-B597-89198867D762}">
      <dgm:prSet/>
      <dgm:spPr/>
      <dgm:t>
        <a:bodyPr/>
        <a:lstStyle/>
        <a:p>
          <a:endParaRPr lang="en-US"/>
        </a:p>
      </dgm:t>
    </dgm:pt>
    <dgm:pt modelId="{4669A9C5-E1A6-4B48-A337-9FD242A84B14}">
      <dgm:prSet/>
      <dgm:spPr/>
      <dgm:t>
        <a:bodyPr/>
        <a:lstStyle/>
        <a:p>
          <a:r>
            <a:rPr lang="en-GB"/>
            <a:t>Referendum on devolution</a:t>
          </a:r>
          <a:endParaRPr lang="en-US"/>
        </a:p>
      </dgm:t>
    </dgm:pt>
    <dgm:pt modelId="{2DB1FE42-3F9A-4C5B-AB1B-A9AAB7185FD7}" type="parTrans" cxnId="{6A31764F-82E3-4AAE-AAF2-4A5EA70F6F12}">
      <dgm:prSet/>
      <dgm:spPr/>
      <dgm:t>
        <a:bodyPr/>
        <a:lstStyle/>
        <a:p>
          <a:endParaRPr lang="en-US"/>
        </a:p>
      </dgm:t>
    </dgm:pt>
    <dgm:pt modelId="{FF5F5C5A-0D4D-4107-B349-2DCDCBF5E508}" type="sibTrans" cxnId="{6A31764F-82E3-4AAE-AAF2-4A5EA70F6F12}">
      <dgm:prSet/>
      <dgm:spPr/>
      <dgm:t>
        <a:bodyPr/>
        <a:lstStyle/>
        <a:p>
          <a:endParaRPr lang="en-US"/>
        </a:p>
      </dgm:t>
    </dgm:pt>
    <dgm:pt modelId="{FCF533D9-6832-4407-BEEC-07070113B6BD}">
      <dgm:prSet/>
      <dgm:spPr/>
      <dgm:t>
        <a:bodyPr/>
        <a:lstStyle/>
        <a:p>
          <a:r>
            <a:rPr lang="en-GB"/>
            <a:t>An Assembly for Wales with devolved powers</a:t>
          </a:r>
          <a:endParaRPr lang="en-US"/>
        </a:p>
      </dgm:t>
    </dgm:pt>
    <dgm:pt modelId="{D31A361D-5C5E-4710-9750-B0A164DF6AFF}" type="parTrans" cxnId="{EB46B558-C6AC-431D-846C-FDB896F155D8}">
      <dgm:prSet/>
      <dgm:spPr/>
      <dgm:t>
        <a:bodyPr/>
        <a:lstStyle/>
        <a:p>
          <a:endParaRPr lang="en-US"/>
        </a:p>
      </dgm:t>
    </dgm:pt>
    <dgm:pt modelId="{A3F1741E-925B-4ABD-9897-1AFFF2330F66}" type="sibTrans" cxnId="{EB46B558-C6AC-431D-846C-FDB896F155D8}">
      <dgm:prSet/>
      <dgm:spPr/>
      <dgm:t>
        <a:bodyPr/>
        <a:lstStyle/>
        <a:p>
          <a:endParaRPr lang="en-US"/>
        </a:p>
      </dgm:t>
    </dgm:pt>
    <dgm:pt modelId="{25BC3D99-4E29-4BD7-8410-8BEA02A4DBF3}">
      <dgm:prSet/>
      <dgm:spPr/>
      <dgm:t>
        <a:bodyPr/>
        <a:lstStyle/>
        <a:p>
          <a:r>
            <a:rPr lang="en-GB"/>
            <a:t>A Cabinet of Welsh Ministers</a:t>
          </a:r>
          <a:endParaRPr lang="en-US"/>
        </a:p>
      </dgm:t>
    </dgm:pt>
    <dgm:pt modelId="{94FA2EEA-9091-43A3-9C59-841BEBD4D469}" type="parTrans" cxnId="{6D6A0ADC-0DB4-4165-8B8E-9471EFEB7E24}">
      <dgm:prSet/>
      <dgm:spPr/>
      <dgm:t>
        <a:bodyPr/>
        <a:lstStyle/>
        <a:p>
          <a:endParaRPr lang="en-US"/>
        </a:p>
      </dgm:t>
    </dgm:pt>
    <dgm:pt modelId="{4369B8E8-B4C9-480B-A694-AB41D0AF9270}" type="sibTrans" cxnId="{6D6A0ADC-0DB4-4165-8B8E-9471EFEB7E24}">
      <dgm:prSet/>
      <dgm:spPr/>
      <dgm:t>
        <a:bodyPr/>
        <a:lstStyle/>
        <a:p>
          <a:endParaRPr lang="en-US"/>
        </a:p>
      </dgm:t>
    </dgm:pt>
    <dgm:pt modelId="{19EAAA41-17C5-4669-99D6-5B8385C0EDA1}">
      <dgm:prSet/>
      <dgm:spPr/>
      <dgm:t>
        <a:bodyPr/>
        <a:lstStyle/>
        <a:p>
          <a:r>
            <a:rPr lang="en-GB"/>
            <a:t>Argument, debate, lobbying for more power</a:t>
          </a:r>
          <a:endParaRPr lang="en-US"/>
        </a:p>
      </dgm:t>
    </dgm:pt>
    <dgm:pt modelId="{0AB24781-0178-4647-8263-E2E900970B9A}" type="parTrans" cxnId="{1A05A322-B38E-467D-A2FA-2527A8F77424}">
      <dgm:prSet/>
      <dgm:spPr/>
      <dgm:t>
        <a:bodyPr/>
        <a:lstStyle/>
        <a:p>
          <a:endParaRPr lang="en-US"/>
        </a:p>
      </dgm:t>
    </dgm:pt>
    <dgm:pt modelId="{786DF309-C2EB-4C06-905F-B3C824D09DA6}" type="sibTrans" cxnId="{1A05A322-B38E-467D-A2FA-2527A8F77424}">
      <dgm:prSet/>
      <dgm:spPr/>
      <dgm:t>
        <a:bodyPr/>
        <a:lstStyle/>
        <a:p>
          <a:endParaRPr lang="en-US"/>
        </a:p>
      </dgm:t>
    </dgm:pt>
    <dgm:pt modelId="{DE02B872-EAF2-4CA9-ACFA-C1948C65B798}" type="pres">
      <dgm:prSet presAssocID="{2704F6AE-D954-4DD6-AFED-68D8413F6FCA}" presName="Name0" presStyleCnt="0">
        <dgm:presLayoutVars>
          <dgm:dir/>
          <dgm:resizeHandles val="exact"/>
        </dgm:presLayoutVars>
      </dgm:prSet>
      <dgm:spPr/>
    </dgm:pt>
    <dgm:pt modelId="{6995736E-2FE8-483A-9654-A07EA67A2867}" type="pres">
      <dgm:prSet presAssocID="{8F3DE186-64C0-4B3D-810E-BC1DA3E9A8F1}" presName="node" presStyleLbl="node1" presStyleIdx="0" presStyleCnt="6">
        <dgm:presLayoutVars>
          <dgm:bulletEnabled val="1"/>
        </dgm:presLayoutVars>
      </dgm:prSet>
      <dgm:spPr/>
    </dgm:pt>
    <dgm:pt modelId="{E5E33880-007A-4386-ADB7-CE79080FBDFE}" type="pres">
      <dgm:prSet presAssocID="{E9F887E5-6F32-40B6-BDC5-77EE57F522D4}" presName="sibTrans" presStyleLbl="sibTrans1D1" presStyleIdx="0" presStyleCnt="5"/>
      <dgm:spPr/>
    </dgm:pt>
    <dgm:pt modelId="{0DFA5AF4-59E6-43EC-9DAC-838FACE4A081}" type="pres">
      <dgm:prSet presAssocID="{E9F887E5-6F32-40B6-BDC5-77EE57F522D4}" presName="connectorText" presStyleLbl="sibTrans1D1" presStyleIdx="0" presStyleCnt="5"/>
      <dgm:spPr/>
    </dgm:pt>
    <dgm:pt modelId="{B6A43BCC-875B-43FB-8B59-769817A69DAF}" type="pres">
      <dgm:prSet presAssocID="{D1A8FFDC-E71C-4A66-B9E2-6451376679F2}" presName="node" presStyleLbl="node1" presStyleIdx="1" presStyleCnt="6">
        <dgm:presLayoutVars>
          <dgm:bulletEnabled val="1"/>
        </dgm:presLayoutVars>
      </dgm:prSet>
      <dgm:spPr/>
    </dgm:pt>
    <dgm:pt modelId="{01FC46D7-3CB8-4980-9F84-7C96E806D4D3}" type="pres">
      <dgm:prSet presAssocID="{877A694F-2D07-4F56-AA0D-175EFA423A48}" presName="sibTrans" presStyleLbl="sibTrans1D1" presStyleIdx="1" presStyleCnt="5"/>
      <dgm:spPr/>
    </dgm:pt>
    <dgm:pt modelId="{4A1BD007-7DE2-4B35-BED5-266E0CED857E}" type="pres">
      <dgm:prSet presAssocID="{877A694F-2D07-4F56-AA0D-175EFA423A48}" presName="connectorText" presStyleLbl="sibTrans1D1" presStyleIdx="1" presStyleCnt="5"/>
      <dgm:spPr/>
    </dgm:pt>
    <dgm:pt modelId="{BF0697FC-D5F0-4E2E-B0E7-ADEB35CFB501}" type="pres">
      <dgm:prSet presAssocID="{4669A9C5-E1A6-4B48-A337-9FD242A84B14}" presName="node" presStyleLbl="node1" presStyleIdx="2" presStyleCnt="6">
        <dgm:presLayoutVars>
          <dgm:bulletEnabled val="1"/>
        </dgm:presLayoutVars>
      </dgm:prSet>
      <dgm:spPr/>
    </dgm:pt>
    <dgm:pt modelId="{34DB9F59-CC24-4869-96AE-E42C4ECB3963}" type="pres">
      <dgm:prSet presAssocID="{FF5F5C5A-0D4D-4107-B349-2DCDCBF5E508}" presName="sibTrans" presStyleLbl="sibTrans1D1" presStyleIdx="2" presStyleCnt="5"/>
      <dgm:spPr/>
    </dgm:pt>
    <dgm:pt modelId="{1898E024-832F-4E6E-A08D-A529720FF549}" type="pres">
      <dgm:prSet presAssocID="{FF5F5C5A-0D4D-4107-B349-2DCDCBF5E508}" presName="connectorText" presStyleLbl="sibTrans1D1" presStyleIdx="2" presStyleCnt="5"/>
      <dgm:spPr/>
    </dgm:pt>
    <dgm:pt modelId="{FC518696-DA09-4392-93CA-4F5197D7D5CB}" type="pres">
      <dgm:prSet presAssocID="{FCF533D9-6832-4407-BEEC-07070113B6BD}" presName="node" presStyleLbl="node1" presStyleIdx="3" presStyleCnt="6">
        <dgm:presLayoutVars>
          <dgm:bulletEnabled val="1"/>
        </dgm:presLayoutVars>
      </dgm:prSet>
      <dgm:spPr/>
    </dgm:pt>
    <dgm:pt modelId="{C9BB664F-33C6-4BA1-8AA4-D028452CA449}" type="pres">
      <dgm:prSet presAssocID="{A3F1741E-925B-4ABD-9897-1AFFF2330F66}" presName="sibTrans" presStyleLbl="sibTrans1D1" presStyleIdx="3" presStyleCnt="5"/>
      <dgm:spPr/>
    </dgm:pt>
    <dgm:pt modelId="{22282155-7122-43FE-B0E7-BAC6A46CD476}" type="pres">
      <dgm:prSet presAssocID="{A3F1741E-925B-4ABD-9897-1AFFF2330F66}" presName="connectorText" presStyleLbl="sibTrans1D1" presStyleIdx="3" presStyleCnt="5"/>
      <dgm:spPr/>
    </dgm:pt>
    <dgm:pt modelId="{5F78CE21-D001-48EB-81FB-EFFA6A9ADC36}" type="pres">
      <dgm:prSet presAssocID="{25BC3D99-4E29-4BD7-8410-8BEA02A4DBF3}" presName="node" presStyleLbl="node1" presStyleIdx="4" presStyleCnt="6">
        <dgm:presLayoutVars>
          <dgm:bulletEnabled val="1"/>
        </dgm:presLayoutVars>
      </dgm:prSet>
      <dgm:spPr/>
    </dgm:pt>
    <dgm:pt modelId="{59401A79-3312-44EC-9D26-8EB30AE44045}" type="pres">
      <dgm:prSet presAssocID="{4369B8E8-B4C9-480B-A694-AB41D0AF9270}" presName="sibTrans" presStyleLbl="sibTrans1D1" presStyleIdx="4" presStyleCnt="5"/>
      <dgm:spPr/>
    </dgm:pt>
    <dgm:pt modelId="{B41B53A5-E769-4B57-B58F-F45A21867571}" type="pres">
      <dgm:prSet presAssocID="{4369B8E8-B4C9-480B-A694-AB41D0AF9270}" presName="connectorText" presStyleLbl="sibTrans1D1" presStyleIdx="4" presStyleCnt="5"/>
      <dgm:spPr/>
    </dgm:pt>
    <dgm:pt modelId="{D529449D-86B4-4888-9148-07532B78FA9A}" type="pres">
      <dgm:prSet presAssocID="{19EAAA41-17C5-4669-99D6-5B8385C0EDA1}" presName="node" presStyleLbl="node1" presStyleIdx="5" presStyleCnt="6">
        <dgm:presLayoutVars>
          <dgm:bulletEnabled val="1"/>
        </dgm:presLayoutVars>
      </dgm:prSet>
      <dgm:spPr/>
    </dgm:pt>
  </dgm:ptLst>
  <dgm:cxnLst>
    <dgm:cxn modelId="{6BA14B14-0E1D-4D4E-BFA0-42ADE19BD29C}" type="presOf" srcId="{D1A8FFDC-E71C-4A66-B9E2-6451376679F2}" destId="{B6A43BCC-875B-43FB-8B59-769817A69DAF}" srcOrd="0" destOrd="0" presId="urn:microsoft.com/office/officeart/2016/7/layout/RepeatingBendingProcessNew"/>
    <dgm:cxn modelId="{1A05A322-B38E-467D-A2FA-2527A8F77424}" srcId="{2704F6AE-D954-4DD6-AFED-68D8413F6FCA}" destId="{19EAAA41-17C5-4669-99D6-5B8385C0EDA1}" srcOrd="5" destOrd="0" parTransId="{0AB24781-0178-4647-8263-E2E900970B9A}" sibTransId="{786DF309-C2EB-4C06-905F-B3C824D09DA6}"/>
    <dgm:cxn modelId="{9FD82C2B-E764-438E-B74A-347559718E64}" type="presOf" srcId="{FF5F5C5A-0D4D-4107-B349-2DCDCBF5E508}" destId="{34DB9F59-CC24-4869-96AE-E42C4ECB3963}" srcOrd="0" destOrd="0" presId="urn:microsoft.com/office/officeart/2016/7/layout/RepeatingBendingProcessNew"/>
    <dgm:cxn modelId="{CC5E883C-7C47-4CF9-89EC-51F1F9937D8E}" type="presOf" srcId="{877A694F-2D07-4F56-AA0D-175EFA423A48}" destId="{01FC46D7-3CB8-4980-9F84-7C96E806D4D3}" srcOrd="0" destOrd="0" presId="urn:microsoft.com/office/officeart/2016/7/layout/RepeatingBendingProcessNew"/>
    <dgm:cxn modelId="{A940A14B-1205-4444-9009-5716C9CB8E20}" type="presOf" srcId="{25BC3D99-4E29-4BD7-8410-8BEA02A4DBF3}" destId="{5F78CE21-D001-48EB-81FB-EFFA6A9ADC36}" srcOrd="0" destOrd="0" presId="urn:microsoft.com/office/officeart/2016/7/layout/RepeatingBendingProcessNew"/>
    <dgm:cxn modelId="{2C126B4E-ABF5-4917-AE03-3A63F9DAE5D4}" type="presOf" srcId="{4369B8E8-B4C9-480B-A694-AB41D0AF9270}" destId="{59401A79-3312-44EC-9D26-8EB30AE44045}" srcOrd="0" destOrd="0" presId="urn:microsoft.com/office/officeart/2016/7/layout/RepeatingBendingProcessNew"/>
    <dgm:cxn modelId="{3FECE84E-CBFA-4625-843E-7866BEAE25EB}" type="presOf" srcId="{E9F887E5-6F32-40B6-BDC5-77EE57F522D4}" destId="{0DFA5AF4-59E6-43EC-9DAC-838FACE4A081}" srcOrd="1" destOrd="0" presId="urn:microsoft.com/office/officeart/2016/7/layout/RepeatingBendingProcessNew"/>
    <dgm:cxn modelId="{6A31764F-82E3-4AAE-AAF2-4A5EA70F6F12}" srcId="{2704F6AE-D954-4DD6-AFED-68D8413F6FCA}" destId="{4669A9C5-E1A6-4B48-A337-9FD242A84B14}" srcOrd="2" destOrd="0" parTransId="{2DB1FE42-3F9A-4C5B-AB1B-A9AAB7185FD7}" sibTransId="{FF5F5C5A-0D4D-4107-B349-2DCDCBF5E508}"/>
    <dgm:cxn modelId="{EB46B558-C6AC-431D-846C-FDB896F155D8}" srcId="{2704F6AE-D954-4DD6-AFED-68D8413F6FCA}" destId="{FCF533D9-6832-4407-BEEC-07070113B6BD}" srcOrd="3" destOrd="0" parTransId="{D31A361D-5C5E-4710-9750-B0A164DF6AFF}" sibTransId="{A3F1741E-925B-4ABD-9897-1AFFF2330F66}"/>
    <dgm:cxn modelId="{84538F8B-611B-4D47-BF39-CD2823C0AAD5}" srcId="{2704F6AE-D954-4DD6-AFED-68D8413F6FCA}" destId="{8F3DE186-64C0-4B3D-810E-BC1DA3E9A8F1}" srcOrd="0" destOrd="0" parTransId="{D67E5193-F20E-44A2-BE08-CAFF0D0E5E15}" sibTransId="{E9F887E5-6F32-40B6-BDC5-77EE57F522D4}"/>
    <dgm:cxn modelId="{80358496-51DA-4B63-8A0D-39D62CC31974}" type="presOf" srcId="{19EAAA41-17C5-4669-99D6-5B8385C0EDA1}" destId="{D529449D-86B4-4888-9148-07532B78FA9A}" srcOrd="0" destOrd="0" presId="urn:microsoft.com/office/officeart/2016/7/layout/RepeatingBendingProcessNew"/>
    <dgm:cxn modelId="{296F37A3-6DCF-477B-B94A-C71F3C32DA05}" type="presOf" srcId="{877A694F-2D07-4F56-AA0D-175EFA423A48}" destId="{4A1BD007-7DE2-4B35-BED5-266E0CED857E}" srcOrd="1" destOrd="0" presId="urn:microsoft.com/office/officeart/2016/7/layout/RepeatingBendingProcessNew"/>
    <dgm:cxn modelId="{FE7F85B2-91DF-4877-A35A-8721EC5DF853}" type="presOf" srcId="{E9F887E5-6F32-40B6-BDC5-77EE57F522D4}" destId="{E5E33880-007A-4386-ADB7-CE79080FBDFE}" srcOrd="0" destOrd="0" presId="urn:microsoft.com/office/officeart/2016/7/layout/RepeatingBendingProcessNew"/>
    <dgm:cxn modelId="{2794ECB7-8DCB-4BD0-BCA2-64DA86F26917}" type="presOf" srcId="{A3F1741E-925B-4ABD-9897-1AFFF2330F66}" destId="{C9BB664F-33C6-4BA1-8AA4-D028452CA449}" srcOrd="0" destOrd="0" presId="urn:microsoft.com/office/officeart/2016/7/layout/RepeatingBendingProcessNew"/>
    <dgm:cxn modelId="{5A97C1C3-79D6-4C1C-B0A3-4ABA7428238F}" type="presOf" srcId="{FF5F5C5A-0D4D-4107-B349-2DCDCBF5E508}" destId="{1898E024-832F-4E6E-A08D-A529720FF549}" srcOrd="1" destOrd="0" presId="urn:microsoft.com/office/officeart/2016/7/layout/RepeatingBendingProcessNew"/>
    <dgm:cxn modelId="{E82A81D3-1695-4166-B597-89198867D762}" srcId="{2704F6AE-D954-4DD6-AFED-68D8413F6FCA}" destId="{D1A8FFDC-E71C-4A66-B9E2-6451376679F2}" srcOrd="1" destOrd="0" parTransId="{CD280E71-5680-47FF-B8B5-46B438E00B62}" sibTransId="{877A694F-2D07-4F56-AA0D-175EFA423A48}"/>
    <dgm:cxn modelId="{6D6A0ADC-0DB4-4165-8B8E-9471EFEB7E24}" srcId="{2704F6AE-D954-4DD6-AFED-68D8413F6FCA}" destId="{25BC3D99-4E29-4BD7-8410-8BEA02A4DBF3}" srcOrd="4" destOrd="0" parTransId="{94FA2EEA-9091-43A3-9C59-841BEBD4D469}" sibTransId="{4369B8E8-B4C9-480B-A694-AB41D0AF9270}"/>
    <dgm:cxn modelId="{21448CEC-81E8-482D-B58F-A08273450E75}" type="presOf" srcId="{8F3DE186-64C0-4B3D-810E-BC1DA3E9A8F1}" destId="{6995736E-2FE8-483A-9654-A07EA67A2867}" srcOrd="0" destOrd="0" presId="urn:microsoft.com/office/officeart/2016/7/layout/RepeatingBendingProcessNew"/>
    <dgm:cxn modelId="{24003EEF-BF68-425D-A44C-BA281BF3177E}" type="presOf" srcId="{2704F6AE-D954-4DD6-AFED-68D8413F6FCA}" destId="{DE02B872-EAF2-4CA9-ACFA-C1948C65B798}" srcOrd="0" destOrd="0" presId="urn:microsoft.com/office/officeart/2016/7/layout/RepeatingBendingProcessNew"/>
    <dgm:cxn modelId="{9C51BAEF-7ABF-4AAE-8E25-B0F65ADF6D66}" type="presOf" srcId="{4369B8E8-B4C9-480B-A694-AB41D0AF9270}" destId="{B41B53A5-E769-4B57-B58F-F45A21867571}" srcOrd="1" destOrd="0" presId="urn:microsoft.com/office/officeart/2016/7/layout/RepeatingBendingProcessNew"/>
    <dgm:cxn modelId="{EC3D05F3-9E5E-4BBE-965C-4586261EE8F0}" type="presOf" srcId="{4669A9C5-E1A6-4B48-A337-9FD242A84B14}" destId="{BF0697FC-D5F0-4E2E-B0E7-ADEB35CFB501}" srcOrd="0" destOrd="0" presId="urn:microsoft.com/office/officeart/2016/7/layout/RepeatingBendingProcessNew"/>
    <dgm:cxn modelId="{173506F6-2BB8-4D48-A526-FAB45297F770}" type="presOf" srcId="{A3F1741E-925B-4ABD-9897-1AFFF2330F66}" destId="{22282155-7122-43FE-B0E7-BAC6A46CD476}" srcOrd="1" destOrd="0" presId="urn:microsoft.com/office/officeart/2016/7/layout/RepeatingBendingProcessNew"/>
    <dgm:cxn modelId="{E40298FD-ADC3-43C5-9BAE-6C7F8876832B}" type="presOf" srcId="{FCF533D9-6832-4407-BEEC-07070113B6BD}" destId="{FC518696-DA09-4392-93CA-4F5197D7D5CB}" srcOrd="0" destOrd="0" presId="urn:microsoft.com/office/officeart/2016/7/layout/RepeatingBendingProcessNew"/>
    <dgm:cxn modelId="{DFEE9872-3C53-45B8-B97A-0AD320B1A7CD}" type="presParOf" srcId="{DE02B872-EAF2-4CA9-ACFA-C1948C65B798}" destId="{6995736E-2FE8-483A-9654-A07EA67A2867}" srcOrd="0" destOrd="0" presId="urn:microsoft.com/office/officeart/2016/7/layout/RepeatingBendingProcessNew"/>
    <dgm:cxn modelId="{5DC1E314-626E-4267-903F-C7BD6C52E9DE}" type="presParOf" srcId="{DE02B872-EAF2-4CA9-ACFA-C1948C65B798}" destId="{E5E33880-007A-4386-ADB7-CE79080FBDFE}" srcOrd="1" destOrd="0" presId="urn:microsoft.com/office/officeart/2016/7/layout/RepeatingBendingProcessNew"/>
    <dgm:cxn modelId="{137657E9-C66F-4A29-90C0-BDC101559456}" type="presParOf" srcId="{E5E33880-007A-4386-ADB7-CE79080FBDFE}" destId="{0DFA5AF4-59E6-43EC-9DAC-838FACE4A081}" srcOrd="0" destOrd="0" presId="urn:microsoft.com/office/officeart/2016/7/layout/RepeatingBendingProcessNew"/>
    <dgm:cxn modelId="{31CE59BD-F724-4BCF-BF49-CD0970840116}" type="presParOf" srcId="{DE02B872-EAF2-4CA9-ACFA-C1948C65B798}" destId="{B6A43BCC-875B-43FB-8B59-769817A69DAF}" srcOrd="2" destOrd="0" presId="urn:microsoft.com/office/officeart/2016/7/layout/RepeatingBendingProcessNew"/>
    <dgm:cxn modelId="{6C7C8EA1-EF24-4480-B9B5-DF9450618F53}" type="presParOf" srcId="{DE02B872-EAF2-4CA9-ACFA-C1948C65B798}" destId="{01FC46D7-3CB8-4980-9F84-7C96E806D4D3}" srcOrd="3" destOrd="0" presId="urn:microsoft.com/office/officeart/2016/7/layout/RepeatingBendingProcessNew"/>
    <dgm:cxn modelId="{111C487E-E087-487B-8BCB-652F661C3777}" type="presParOf" srcId="{01FC46D7-3CB8-4980-9F84-7C96E806D4D3}" destId="{4A1BD007-7DE2-4B35-BED5-266E0CED857E}" srcOrd="0" destOrd="0" presId="urn:microsoft.com/office/officeart/2016/7/layout/RepeatingBendingProcessNew"/>
    <dgm:cxn modelId="{AED7ABB3-E5D1-4147-BCF8-62A5385B5520}" type="presParOf" srcId="{DE02B872-EAF2-4CA9-ACFA-C1948C65B798}" destId="{BF0697FC-D5F0-4E2E-B0E7-ADEB35CFB501}" srcOrd="4" destOrd="0" presId="urn:microsoft.com/office/officeart/2016/7/layout/RepeatingBendingProcessNew"/>
    <dgm:cxn modelId="{97819CAC-F44F-4346-A429-B34133BF65E1}" type="presParOf" srcId="{DE02B872-EAF2-4CA9-ACFA-C1948C65B798}" destId="{34DB9F59-CC24-4869-96AE-E42C4ECB3963}" srcOrd="5" destOrd="0" presId="urn:microsoft.com/office/officeart/2016/7/layout/RepeatingBendingProcessNew"/>
    <dgm:cxn modelId="{CDAC60ED-66F5-41BD-88FE-9586DF7EE5EB}" type="presParOf" srcId="{34DB9F59-CC24-4869-96AE-E42C4ECB3963}" destId="{1898E024-832F-4E6E-A08D-A529720FF549}" srcOrd="0" destOrd="0" presId="urn:microsoft.com/office/officeart/2016/7/layout/RepeatingBendingProcessNew"/>
    <dgm:cxn modelId="{6251C773-FDFB-4031-BCC6-C968E4600165}" type="presParOf" srcId="{DE02B872-EAF2-4CA9-ACFA-C1948C65B798}" destId="{FC518696-DA09-4392-93CA-4F5197D7D5CB}" srcOrd="6" destOrd="0" presId="urn:microsoft.com/office/officeart/2016/7/layout/RepeatingBendingProcessNew"/>
    <dgm:cxn modelId="{6A639E46-7BAD-4831-AF8A-4F54F63918BC}" type="presParOf" srcId="{DE02B872-EAF2-4CA9-ACFA-C1948C65B798}" destId="{C9BB664F-33C6-4BA1-8AA4-D028452CA449}" srcOrd="7" destOrd="0" presId="urn:microsoft.com/office/officeart/2016/7/layout/RepeatingBendingProcessNew"/>
    <dgm:cxn modelId="{4CB863E4-1B61-4663-91EF-B7EC2C947572}" type="presParOf" srcId="{C9BB664F-33C6-4BA1-8AA4-D028452CA449}" destId="{22282155-7122-43FE-B0E7-BAC6A46CD476}" srcOrd="0" destOrd="0" presId="urn:microsoft.com/office/officeart/2016/7/layout/RepeatingBendingProcessNew"/>
    <dgm:cxn modelId="{A4C1FB9B-1F1A-4F65-AE01-367B6457A286}" type="presParOf" srcId="{DE02B872-EAF2-4CA9-ACFA-C1948C65B798}" destId="{5F78CE21-D001-48EB-81FB-EFFA6A9ADC36}" srcOrd="8" destOrd="0" presId="urn:microsoft.com/office/officeart/2016/7/layout/RepeatingBendingProcessNew"/>
    <dgm:cxn modelId="{0EC54355-5053-4819-8B3A-C0CD38D532ED}" type="presParOf" srcId="{DE02B872-EAF2-4CA9-ACFA-C1948C65B798}" destId="{59401A79-3312-44EC-9D26-8EB30AE44045}" srcOrd="9" destOrd="0" presId="urn:microsoft.com/office/officeart/2016/7/layout/RepeatingBendingProcessNew"/>
    <dgm:cxn modelId="{CE45905B-7214-403D-9D84-9BA5F0CAE04C}" type="presParOf" srcId="{59401A79-3312-44EC-9D26-8EB30AE44045}" destId="{B41B53A5-E769-4B57-B58F-F45A21867571}" srcOrd="0" destOrd="0" presId="urn:microsoft.com/office/officeart/2016/7/layout/RepeatingBendingProcessNew"/>
    <dgm:cxn modelId="{883671E0-7BEC-43C3-9B9E-01369D7EBF32}" type="presParOf" srcId="{DE02B872-EAF2-4CA9-ACFA-C1948C65B798}" destId="{D529449D-86B4-4888-9148-07532B78FA9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E33880-007A-4386-ADB7-CE79080FBDFE}">
      <dsp:nvSpPr>
        <dsp:cNvPr id="0" name=""/>
        <dsp:cNvSpPr/>
      </dsp:nvSpPr>
      <dsp:spPr>
        <a:xfrm>
          <a:off x="2899779" y="686484"/>
          <a:ext cx="5304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464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985" y="729398"/>
        <a:ext cx="28053" cy="5610"/>
      </dsp:txXfrm>
    </dsp:sp>
    <dsp:sp modelId="{6995736E-2FE8-483A-9654-A07EA67A2867}">
      <dsp:nvSpPr>
        <dsp:cNvPr id="0" name=""/>
        <dsp:cNvSpPr/>
      </dsp:nvSpPr>
      <dsp:spPr>
        <a:xfrm>
          <a:off x="462167" y="380"/>
          <a:ext cx="2439412" cy="14636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Argument, debate, lobbying over decades</a:t>
          </a:r>
          <a:endParaRPr lang="en-US" sz="2500" kern="1200"/>
        </a:p>
      </dsp:txBody>
      <dsp:txXfrm>
        <a:off x="462167" y="380"/>
        <a:ext cx="2439412" cy="1463647"/>
      </dsp:txXfrm>
    </dsp:sp>
    <dsp:sp modelId="{01FC46D7-3CB8-4980-9F84-7C96E806D4D3}">
      <dsp:nvSpPr>
        <dsp:cNvPr id="0" name=""/>
        <dsp:cNvSpPr/>
      </dsp:nvSpPr>
      <dsp:spPr>
        <a:xfrm>
          <a:off x="1681873" y="1462227"/>
          <a:ext cx="3000476" cy="530464"/>
        </a:xfrm>
        <a:custGeom>
          <a:avLst/>
          <a:gdLst/>
          <a:ahLst/>
          <a:cxnLst/>
          <a:rect l="0" t="0" r="0" b="0"/>
          <a:pathLst>
            <a:path>
              <a:moveTo>
                <a:pt x="3000476" y="0"/>
              </a:moveTo>
              <a:lnTo>
                <a:pt x="3000476" y="282332"/>
              </a:lnTo>
              <a:lnTo>
                <a:pt x="0" y="282332"/>
              </a:lnTo>
              <a:lnTo>
                <a:pt x="0" y="530464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5799" y="1724654"/>
        <a:ext cx="152624" cy="5610"/>
      </dsp:txXfrm>
    </dsp:sp>
    <dsp:sp modelId="{B6A43BCC-875B-43FB-8B59-769817A69DAF}">
      <dsp:nvSpPr>
        <dsp:cNvPr id="0" name=""/>
        <dsp:cNvSpPr/>
      </dsp:nvSpPr>
      <dsp:spPr>
        <a:xfrm>
          <a:off x="3462644" y="380"/>
          <a:ext cx="2439412" cy="14636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National politicians agree in opposition</a:t>
          </a:r>
          <a:endParaRPr lang="en-US" sz="2500" kern="1200"/>
        </a:p>
      </dsp:txBody>
      <dsp:txXfrm>
        <a:off x="3462644" y="380"/>
        <a:ext cx="2439412" cy="1463647"/>
      </dsp:txXfrm>
    </dsp:sp>
    <dsp:sp modelId="{34DB9F59-CC24-4869-96AE-E42C4ECB3963}">
      <dsp:nvSpPr>
        <dsp:cNvPr id="0" name=""/>
        <dsp:cNvSpPr/>
      </dsp:nvSpPr>
      <dsp:spPr>
        <a:xfrm>
          <a:off x="2899779" y="2711196"/>
          <a:ext cx="5304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464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985" y="2754110"/>
        <a:ext cx="28053" cy="5610"/>
      </dsp:txXfrm>
    </dsp:sp>
    <dsp:sp modelId="{BF0697FC-D5F0-4E2E-B0E7-ADEB35CFB501}">
      <dsp:nvSpPr>
        <dsp:cNvPr id="0" name=""/>
        <dsp:cNvSpPr/>
      </dsp:nvSpPr>
      <dsp:spPr>
        <a:xfrm>
          <a:off x="462167" y="2025092"/>
          <a:ext cx="2439412" cy="146364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Referendum on devolution</a:t>
          </a:r>
          <a:endParaRPr lang="en-US" sz="2500" kern="1200"/>
        </a:p>
      </dsp:txBody>
      <dsp:txXfrm>
        <a:off x="462167" y="2025092"/>
        <a:ext cx="2439412" cy="1463647"/>
      </dsp:txXfrm>
    </dsp:sp>
    <dsp:sp modelId="{C9BB664F-33C6-4BA1-8AA4-D028452CA449}">
      <dsp:nvSpPr>
        <dsp:cNvPr id="0" name=""/>
        <dsp:cNvSpPr/>
      </dsp:nvSpPr>
      <dsp:spPr>
        <a:xfrm>
          <a:off x="1681873" y="3486939"/>
          <a:ext cx="3000476" cy="530464"/>
        </a:xfrm>
        <a:custGeom>
          <a:avLst/>
          <a:gdLst/>
          <a:ahLst/>
          <a:cxnLst/>
          <a:rect l="0" t="0" r="0" b="0"/>
          <a:pathLst>
            <a:path>
              <a:moveTo>
                <a:pt x="3000476" y="0"/>
              </a:moveTo>
              <a:lnTo>
                <a:pt x="3000476" y="282332"/>
              </a:lnTo>
              <a:lnTo>
                <a:pt x="0" y="282332"/>
              </a:lnTo>
              <a:lnTo>
                <a:pt x="0" y="530464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5799" y="3749366"/>
        <a:ext cx="152624" cy="5610"/>
      </dsp:txXfrm>
    </dsp:sp>
    <dsp:sp modelId="{FC518696-DA09-4392-93CA-4F5197D7D5CB}">
      <dsp:nvSpPr>
        <dsp:cNvPr id="0" name=""/>
        <dsp:cNvSpPr/>
      </dsp:nvSpPr>
      <dsp:spPr>
        <a:xfrm>
          <a:off x="3462644" y="2025092"/>
          <a:ext cx="2439412" cy="146364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Assembly for Wales with devolved powers</a:t>
          </a:r>
          <a:endParaRPr lang="en-US" sz="2500" kern="1200"/>
        </a:p>
      </dsp:txBody>
      <dsp:txXfrm>
        <a:off x="3462644" y="2025092"/>
        <a:ext cx="2439412" cy="1463647"/>
      </dsp:txXfrm>
    </dsp:sp>
    <dsp:sp modelId="{59401A79-3312-44EC-9D26-8EB30AE44045}">
      <dsp:nvSpPr>
        <dsp:cNvPr id="0" name=""/>
        <dsp:cNvSpPr/>
      </dsp:nvSpPr>
      <dsp:spPr>
        <a:xfrm>
          <a:off x="2899779" y="4735907"/>
          <a:ext cx="5304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464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985" y="4778822"/>
        <a:ext cx="28053" cy="5610"/>
      </dsp:txXfrm>
    </dsp:sp>
    <dsp:sp modelId="{5F78CE21-D001-48EB-81FB-EFFA6A9ADC36}">
      <dsp:nvSpPr>
        <dsp:cNvPr id="0" name=""/>
        <dsp:cNvSpPr/>
      </dsp:nvSpPr>
      <dsp:spPr>
        <a:xfrm>
          <a:off x="462167" y="4049804"/>
          <a:ext cx="2439412" cy="146364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Cabinet of Welsh Ministers</a:t>
          </a:r>
          <a:endParaRPr lang="en-US" sz="2500" kern="1200"/>
        </a:p>
      </dsp:txBody>
      <dsp:txXfrm>
        <a:off x="462167" y="4049804"/>
        <a:ext cx="2439412" cy="1463647"/>
      </dsp:txXfrm>
    </dsp:sp>
    <dsp:sp modelId="{D529449D-86B4-4888-9148-07532B78FA9A}">
      <dsp:nvSpPr>
        <dsp:cNvPr id="0" name=""/>
        <dsp:cNvSpPr/>
      </dsp:nvSpPr>
      <dsp:spPr>
        <a:xfrm>
          <a:off x="3462644" y="4049804"/>
          <a:ext cx="2439412" cy="14636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Argument, debate, lobbying for more power</a:t>
          </a:r>
          <a:endParaRPr lang="en-US" sz="2500" kern="1200"/>
        </a:p>
      </dsp:txBody>
      <dsp:txXfrm>
        <a:off x="3462644" y="4049804"/>
        <a:ext cx="2439412" cy="14636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0.0487</cdr:x>
      <cdr:y>0.24495</cdr:y>
    </cdr:from>
    <cdr:to>
      <cdr:x>0.5</cdr:x>
      <cdr:y>0.61386</cdr:y>
    </cdr:to>
    <cdr:sp macro="" textlink="">
      <cdr:nvSpPr>
        <cdr:cNvPr id="3" name="TextBox 2">
          <a:extLst xmlns:a="http://schemas.openxmlformats.org/drawingml/2006/main">
            <a:ext uri="{FF2B5EF4-FFF2-40B4-BE49-F238E27FC236}">
              <a16:creationId xmlns:a16="http://schemas.microsoft.com/office/drawing/2014/main" id="{44BBC410-4EAD-6BAA-C93B-82D1F796044F}"/>
            </a:ext>
          </a:extLst>
        </cdr:cNvPr>
        <cdr:cNvSpPr txBox="1"/>
      </cdr:nvSpPr>
      <cdr:spPr>
        <a:xfrm xmlns:a="http://schemas.openxmlformats.org/drawingml/2006/main">
          <a:off x="512135" y="1352007"/>
          <a:ext cx="4745665" cy="203613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2400" dirty="0"/>
            <a:t>1832 First Reform Act</a:t>
          </a:r>
        </a:p>
        <a:p xmlns:a="http://schemas.openxmlformats.org/drawingml/2006/main">
          <a:r>
            <a:rPr lang="en-GB" sz="2400" dirty="0"/>
            <a:t>1867 Second Reform Act</a:t>
          </a:r>
        </a:p>
        <a:p xmlns:a="http://schemas.openxmlformats.org/drawingml/2006/main">
          <a:r>
            <a:rPr lang="en-GB" sz="2400" dirty="0"/>
            <a:t>1884 Third Reform Act</a:t>
          </a:r>
        </a:p>
        <a:p xmlns:a="http://schemas.openxmlformats.org/drawingml/2006/main">
          <a:r>
            <a:rPr lang="en-GB" sz="2400" dirty="0"/>
            <a:t>1918 Votes for women over 30</a:t>
          </a:r>
        </a:p>
        <a:p xmlns:a="http://schemas.openxmlformats.org/drawingml/2006/main">
          <a:r>
            <a:rPr lang="en-GB" sz="2400" dirty="0"/>
            <a:t>1928 Equal Franchise Act </a:t>
          </a: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D11497-5B52-48DC-BCE3-0CE0116BDB06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3FC88-F1B3-4170-BF3A-970EEFA5C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917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C6A9C-D4D2-4563-AD30-12ABE45B6C6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650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C6A9C-D4D2-4563-AD30-12ABE45B6C6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917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C6A9C-D4D2-4563-AD30-12ABE45B6C6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792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9E25-0C64-4809-BF32-F36473B9DCA8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80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AFC0-D7FF-45FD-8672-986DC5E6ADDF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866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35395-E44D-450B-A912-231A6F230F9D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05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82DFE-D8B2-446A-A8DC-EE7AA332ECF2}" type="datetime1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557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89F-4E9D-480F-BA8C-D8898F54CA61}" type="datetime1">
              <a:rPr lang="en-GB" smtClean="0"/>
              <a:t>22/10/2024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550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98246-515F-4CA0-A296-F5E89B509209}" type="datetime1">
              <a:rPr lang="en-GB" smtClean="0"/>
              <a:t>22/10/2024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394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A133-AB00-42D4-BD39-EB832BDFD3AE}" type="datetime1">
              <a:rPr lang="en-GB" smtClean="0"/>
              <a:t>22/10/2024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887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18FC9-9E45-4724-A0A0-FED64AF98966}" type="datetime1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67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99A13-A7ED-4F89-9D01-24C852EBA969}" type="datetime1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237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DA214-D9C6-4B28-B43D-DDBDCEF62C31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527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DEFB2-68EF-4882-996F-947A40168F38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4727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 Placeholder 29">
            <a:extLst>
              <a:ext uri="{FF2B5EF4-FFF2-40B4-BE49-F238E27FC236}">
                <a16:creationId xmlns:a16="http://schemas.microsoft.com/office/drawing/2014/main" id="{7E09C742-5D77-43A5-A33A-73D138825CC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0299" y="4191996"/>
            <a:ext cx="2299102" cy="693081"/>
          </a:xfrm>
        </p:spPr>
        <p:txBody>
          <a:bodyPr lIns="0" rIns="0" anchor="b">
            <a:noAutofit/>
          </a:bodyPr>
          <a:lstStyle>
            <a:lvl1pPr marL="0" indent="0">
              <a:buNone/>
              <a:defRPr sz="20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5" name="Text Placeholder 29">
            <a:extLst>
              <a:ext uri="{FF2B5EF4-FFF2-40B4-BE49-F238E27FC236}">
                <a16:creationId xmlns:a16="http://schemas.microsoft.com/office/drawing/2014/main" id="{878C8350-ACA7-4A8E-B350-5311BA06462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69300" y="4191996"/>
            <a:ext cx="2299103" cy="693081"/>
          </a:xfrm>
        </p:spPr>
        <p:txBody>
          <a:bodyPr lIns="0" rIns="0" anchor="b">
            <a:noAutofit/>
          </a:bodyPr>
          <a:lstStyle>
            <a:lvl1pPr marL="0" indent="0">
              <a:buNone/>
              <a:defRPr sz="20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6" name="Text Placeholder 29">
            <a:extLst>
              <a:ext uri="{FF2B5EF4-FFF2-40B4-BE49-F238E27FC236}">
                <a16:creationId xmlns:a16="http://schemas.microsoft.com/office/drawing/2014/main" id="{F2A8EB81-781B-48A6-AEC3-3C6467F831A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16299" y="4191996"/>
            <a:ext cx="2299102" cy="693081"/>
          </a:xfrm>
        </p:spPr>
        <p:txBody>
          <a:bodyPr lIns="0" rIns="0" anchor="b">
            <a:noAutofit/>
          </a:bodyPr>
          <a:lstStyle>
            <a:lvl1pPr marL="0" indent="0">
              <a:buNone/>
              <a:defRPr sz="20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7" name="Text Placeholder 29">
            <a:extLst>
              <a:ext uri="{FF2B5EF4-FFF2-40B4-BE49-F238E27FC236}">
                <a16:creationId xmlns:a16="http://schemas.microsoft.com/office/drawing/2014/main" id="{A9EE98B1-8D2A-449C-96EF-F184DF61070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656633" y="4191996"/>
            <a:ext cx="2306767" cy="693081"/>
          </a:xfrm>
        </p:spPr>
        <p:txBody>
          <a:bodyPr lIns="0" rIns="0" anchor="b">
            <a:noAutofit/>
          </a:bodyPr>
          <a:lstStyle>
            <a:lvl1pPr marL="0" indent="0">
              <a:buNone/>
              <a:defRPr sz="20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8484A25E-AE23-40DD-A3BE-DA02A03AEA90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20298" y="2211773"/>
            <a:ext cx="1871210" cy="1871210"/>
          </a:xfrm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Picture Placeholder 47">
            <a:extLst>
              <a:ext uri="{FF2B5EF4-FFF2-40B4-BE49-F238E27FC236}">
                <a16:creationId xmlns:a16="http://schemas.microsoft.com/office/drawing/2014/main" id="{A29E5169-BCAD-4547-9CE2-A20078F01E1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568298" y="2211773"/>
            <a:ext cx="1871210" cy="1871210"/>
          </a:xfrm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0" name="Picture Placeholder 47">
            <a:extLst>
              <a:ext uri="{FF2B5EF4-FFF2-40B4-BE49-F238E27FC236}">
                <a16:creationId xmlns:a16="http://schemas.microsoft.com/office/drawing/2014/main" id="{A101710F-0F09-47D0-834B-8D89EDB95FF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616298" y="2211773"/>
            <a:ext cx="1871210" cy="1871210"/>
          </a:xfrm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47">
            <a:extLst>
              <a:ext uri="{FF2B5EF4-FFF2-40B4-BE49-F238E27FC236}">
                <a16:creationId xmlns:a16="http://schemas.microsoft.com/office/drawing/2014/main" id="{5FAFAEF7-2532-42BC-9CA3-D109538AC87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667307" y="2211773"/>
            <a:ext cx="1871210" cy="1871210"/>
          </a:xfrm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5" name="Text Placeholder 29">
            <a:extLst>
              <a:ext uri="{FF2B5EF4-FFF2-40B4-BE49-F238E27FC236}">
                <a16:creationId xmlns:a16="http://schemas.microsoft.com/office/drawing/2014/main" id="{C0B3A230-8B78-438B-8350-7C8430DEEFF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20299" y="4939990"/>
            <a:ext cx="2299102" cy="419100"/>
          </a:xfrm>
        </p:spPr>
        <p:txBody>
          <a:bodyPr lIns="0" rIns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56" name="Text Placeholder 29">
            <a:extLst>
              <a:ext uri="{FF2B5EF4-FFF2-40B4-BE49-F238E27FC236}">
                <a16:creationId xmlns:a16="http://schemas.microsoft.com/office/drawing/2014/main" id="{ED6E9576-E633-4CDE-B44E-7E810BB8B41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68881" y="4939990"/>
            <a:ext cx="2299103" cy="419100"/>
          </a:xfrm>
        </p:spPr>
        <p:txBody>
          <a:bodyPr lIns="0" rIns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57" name="Text Placeholder 29">
            <a:extLst>
              <a:ext uri="{FF2B5EF4-FFF2-40B4-BE49-F238E27FC236}">
                <a16:creationId xmlns:a16="http://schemas.microsoft.com/office/drawing/2014/main" id="{839F3D9E-A504-4099-B225-3C7C0823F1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616299" y="4939990"/>
            <a:ext cx="2299102" cy="419100"/>
          </a:xfrm>
        </p:spPr>
        <p:txBody>
          <a:bodyPr lIns="0" rIns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58" name="Text Placeholder 29">
            <a:extLst>
              <a:ext uri="{FF2B5EF4-FFF2-40B4-BE49-F238E27FC236}">
                <a16:creationId xmlns:a16="http://schemas.microsoft.com/office/drawing/2014/main" id="{0ACDF000-4FBF-40D1-A089-C38F77F4187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56633" y="4939990"/>
            <a:ext cx="2306767" cy="419100"/>
          </a:xfrm>
        </p:spPr>
        <p:txBody>
          <a:bodyPr lIns="0" rIns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C5B4E-B37A-42FE-AD0A-48A006152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638029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60">
          <p15:clr>
            <a:srgbClr val="FBAE40"/>
          </p15:clr>
        </p15:guide>
        <p15:guide id="4" pos="3984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i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26">
            <a:extLst>
              <a:ext uri="{FF2B5EF4-FFF2-40B4-BE49-F238E27FC236}">
                <a16:creationId xmlns:a16="http://schemas.microsoft.com/office/drawing/2014/main" id="{500654BA-1541-433B-9215-28700B0303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547411" y="4242295"/>
            <a:ext cx="1263606" cy="1263606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B81BF663-6BBA-4370-86CA-D3FBEBE9C79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048000" y="1714764"/>
            <a:ext cx="2541629" cy="254162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26">
            <a:extLst>
              <a:ext uri="{FF2B5EF4-FFF2-40B4-BE49-F238E27FC236}">
                <a16:creationId xmlns:a16="http://schemas.microsoft.com/office/drawing/2014/main" id="{3110FC8C-CC95-4860-9D85-D223D0B5AB2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6577" y="2984114"/>
            <a:ext cx="1263606" cy="1263606"/>
          </a:xfr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26">
            <a:extLst>
              <a:ext uri="{FF2B5EF4-FFF2-40B4-BE49-F238E27FC236}">
                <a16:creationId xmlns:a16="http://schemas.microsoft.com/office/drawing/2014/main" id="{96B6629B-A998-4E97-AF59-820607964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346361" y="2944684"/>
            <a:ext cx="1263606" cy="1263606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26">
            <a:extLst>
              <a:ext uri="{FF2B5EF4-FFF2-40B4-BE49-F238E27FC236}">
                <a16:creationId xmlns:a16="http://schemas.microsoft.com/office/drawing/2014/main" id="{E7068E7E-100A-4416-ADAD-62C7E40DC9F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13135" y="4251739"/>
            <a:ext cx="1813600" cy="18136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Picture Placeholder 26">
            <a:extLst>
              <a:ext uri="{FF2B5EF4-FFF2-40B4-BE49-F238E27FC236}">
                <a16:creationId xmlns:a16="http://schemas.microsoft.com/office/drawing/2014/main" id="{46EF57CD-F1F0-45CD-A774-1000903DF4B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14479" y="4223307"/>
            <a:ext cx="1263606" cy="1263606"/>
          </a:xfr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2744E1-F9AC-47B5-B4DD-40D0F4C4D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250967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84" userDrawn="1">
          <p15:clr>
            <a:srgbClr val="FBAE40"/>
          </p15:clr>
        </p15:guide>
        <p15:guide id="4" pos="3984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e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icture Placeholder 28">
            <a:extLst>
              <a:ext uri="{FF2B5EF4-FFF2-40B4-BE49-F238E27FC236}">
                <a16:creationId xmlns:a16="http://schemas.microsoft.com/office/drawing/2014/main" id="{F0B59EAE-3448-4C8D-9F63-2A067F99C43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45667" y="4024752"/>
            <a:ext cx="2286000" cy="2286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Picture Placeholder 26">
            <a:extLst>
              <a:ext uri="{FF2B5EF4-FFF2-40B4-BE49-F238E27FC236}">
                <a16:creationId xmlns:a16="http://schemas.microsoft.com/office/drawing/2014/main" id="{5B622DF5-037D-4153-A007-BEE4BEB9702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7871387" y="4024752"/>
            <a:ext cx="1100137" cy="110013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Picture Placeholder 26">
            <a:extLst>
              <a:ext uri="{FF2B5EF4-FFF2-40B4-BE49-F238E27FC236}">
                <a16:creationId xmlns:a16="http://schemas.microsoft.com/office/drawing/2014/main" id="{60739051-C6F9-42ED-871D-C3E2D661639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2084331" y="2912808"/>
            <a:ext cx="1100137" cy="110013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2" name="Picture Placeholder 28">
            <a:extLst>
              <a:ext uri="{FF2B5EF4-FFF2-40B4-BE49-F238E27FC236}">
                <a16:creationId xmlns:a16="http://schemas.microsoft.com/office/drawing/2014/main" id="{35DC6B6A-CE04-4515-AAC6-01D7FA260D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19409" y="1726945"/>
            <a:ext cx="2286000" cy="2286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3" name="Picture Placeholder 30">
            <a:extLst>
              <a:ext uri="{FF2B5EF4-FFF2-40B4-BE49-F238E27FC236}">
                <a16:creationId xmlns:a16="http://schemas.microsoft.com/office/drawing/2014/main" id="{3CB73B8D-B9F9-4E4D-8D17-6266625030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416920" y="1164077"/>
            <a:ext cx="1085760" cy="1084194"/>
          </a:xfr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000">
                <a:ln w="28575">
                  <a:noFill/>
                </a:ln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4" name="Picture Placeholder 26">
            <a:extLst>
              <a:ext uri="{FF2B5EF4-FFF2-40B4-BE49-F238E27FC236}">
                <a16:creationId xmlns:a16="http://schemas.microsoft.com/office/drawing/2014/main" id="{123B7275-EAEA-4196-91EE-C2CF607B395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405272" y="4024752"/>
            <a:ext cx="1100137" cy="110013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7" name="Picture Placeholder 26">
            <a:extLst>
              <a:ext uri="{FF2B5EF4-FFF2-40B4-BE49-F238E27FC236}">
                <a16:creationId xmlns:a16="http://schemas.microsoft.com/office/drawing/2014/main" id="{EA4F503B-83E3-43B6-A01D-D92C1C8D557F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545667" y="2912808"/>
            <a:ext cx="1100137" cy="110013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Picture Placeholder 26">
            <a:extLst>
              <a:ext uri="{FF2B5EF4-FFF2-40B4-BE49-F238E27FC236}">
                <a16:creationId xmlns:a16="http://schemas.microsoft.com/office/drawing/2014/main" id="{F2BAEADF-D952-4076-B480-97792260B746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970911" y="2912808"/>
            <a:ext cx="1100137" cy="110013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6974F-00CB-42EC-BC7B-353EF1787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426462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92">
          <p15:clr>
            <a:srgbClr val="FBAE40"/>
          </p15:clr>
        </p15:guide>
        <p15:guide id="2" pos="3840">
          <p15:clr>
            <a:srgbClr val="FBAE40"/>
          </p15:clr>
        </p15:guide>
        <p15:guide id="3" pos="5688">
          <p15:clr>
            <a:srgbClr val="FBAE40"/>
          </p15:clr>
        </p15:guide>
        <p15:guide id="4" pos="3984">
          <p15:clr>
            <a:srgbClr val="5ACBF0"/>
          </p15:clr>
        </p15:guide>
        <p15:guide id="5" pos="3696">
          <p15:clr>
            <a:srgbClr val="5ACBF0"/>
          </p15:clr>
        </p15:guide>
        <p15:guide id="6" pos="2136">
          <p15:clr>
            <a:srgbClr val="5ACBF0"/>
          </p15:clr>
        </p15:guide>
        <p15:guide id="7" pos="1848">
          <p15:clr>
            <a:srgbClr val="5ACBF0"/>
          </p15:clr>
        </p15:guide>
        <p15:guide id="8" pos="5544">
          <p15:clr>
            <a:srgbClr val="5ACBF0"/>
          </p15:clr>
        </p15:guide>
        <p15:guide id="9" pos="5832">
          <p15:clr>
            <a:srgbClr val="5ACBF0"/>
          </p15:clr>
        </p15:guide>
        <p15:guide id="10" pos="144">
          <p15:clr>
            <a:srgbClr val="FBAE40"/>
          </p15:clr>
        </p15:guide>
        <p15:guide id="11" orient="horz" pos="4176">
          <p15:clr>
            <a:srgbClr val="FBAE40"/>
          </p15:clr>
        </p15:guide>
        <p15:guide id="12" pos="7536">
          <p15:clr>
            <a:srgbClr val="FBAE40"/>
          </p15:clr>
        </p15:guide>
        <p15:guide id="13" orient="horz" pos="144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21CB26-3253-492F-8F56-DF36663F1FE8}" type="datetime1">
              <a:rPr lang="en-US" smtClean="0"/>
              <a:t>10/22/2024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835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1A3B3-A0CF-4248-BEDA-707692138203}" type="datetime1">
              <a:rPr lang="en-US" smtClean="0"/>
              <a:t>10/22/2024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705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99ED2-53DA-4196-81E8-57A2C045EEFE}" type="datetime1">
              <a:rPr lang="en-US" smtClean="0"/>
              <a:t>10/22/2024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4007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83694-A123-4E7F-BEF5-4A3D1FE866BF}" type="datetime1">
              <a:rPr lang="en-US" smtClean="0"/>
              <a:t>10/22/2024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3624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47042-4A67-4060-B958-0A6179C6B8C3}" type="datetime1">
              <a:rPr lang="en-US" smtClean="0"/>
              <a:t>10/22/2024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8141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51495-3DD4-416D-AA87-375B3913C15A}" type="datetime1">
              <a:rPr lang="en-US" smtClean="0"/>
              <a:t>10/22/2024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7718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31EA5-BB86-4A9F-89CA-4D50B3CEE6B2}" type="datetime1">
              <a:rPr lang="en-US" smtClean="0"/>
              <a:t>10/22/2024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0860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375F6-B3AB-46CE-A482-7EA009331F0F}" type="datetime1">
              <a:rPr lang="en-US" smtClean="0"/>
              <a:t>10/22/2024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9493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CA907-4811-4AD3-A3CC-26AC3702DDFF}" type="datetime1">
              <a:rPr lang="en-US" smtClean="0"/>
              <a:t>10/22/2024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9507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218D-C815-4009-B4B1-4EBD381D28A6}" type="datetime1">
              <a:rPr lang="en-US" smtClean="0"/>
              <a:t>10/22/2024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9858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B4D8F-289C-4D69-B5B2-BDDCE13D7C24}" type="datetime1">
              <a:rPr lang="en-US" smtClean="0"/>
              <a:t>10/22/2024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3602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2769F-203D-D56D-25F6-37BF7BDBD5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DDB35-C027-9FB1-02AA-052B109249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76D87-0E90-E0C8-7287-DBBA06E93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F817E-ABF4-4A53-A211-9E853A2911D8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D5E4F-6264-37C3-96EB-CB06C78E7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9E37A-CA21-4376-81CF-1745B99F3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3772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C6CD-BA44-1176-F0FF-C16FBC608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B9B05-19A0-155A-3F68-EC169F35B2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B6BCB-936C-F27D-2013-5D3313355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88113-B748-439F-B6FA-CE643CC493E1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383630-BC34-4156-33F5-26ABBA5CB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00C92-CBFE-6BE3-88CD-47B03E283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24104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9D663-1FE7-B175-2223-3CCB2414B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F8680A-C34A-2E4D-B4EB-9C85F7F35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2A6E2-1ECC-850E-D5CC-88F31A857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5B841-4352-4781-84F6-A338A53E97C8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AED64C-243E-69AB-5999-C75D2D831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09A97-0E38-902F-66C0-D4819202F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3494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C4CCC-A7A2-CA43-FFA0-158614771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A8C80-CCA4-1E1A-965B-3971EDC92A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BAEF76-787A-1C5A-F035-938954D3EB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707AA8-B508-26DB-F295-4D691C152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65AF8-6E73-43DE-A118-D7226D0587AF}" type="datetime1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A9241B-79EA-A2C7-EBE1-D61CDFAE8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83FF14-B6E3-C9A7-0ABD-9A2A8F2FC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6157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86ACA-A568-9DC3-F034-F6CFCF807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DA03D9-F423-C5E9-A29A-F91C52EE69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21375B-16BE-D0F5-A76A-FB98D267C0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FDA712-6195-AB12-869E-D449777AD5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8C9B90-7FB7-85F8-7051-097C15D9D0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B0037D-63B1-0A13-4697-DF95B0350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ABDAD-C72C-47E4-ACFA-6166975F4ADB}" type="datetime1">
              <a:rPr lang="en-GB" smtClean="0"/>
              <a:t>22/10/2024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7B39D-371F-1ED4-C2E8-50DFD4B0B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F6F11-18F4-12C5-CBC9-09544E984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5926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6C6A9-C960-9A45-C21B-82A6AFF9B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ABAA77-70D9-7B6B-513E-A9EA9B268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C0CB2-C1F5-466E-8448-C6FDCF58767E}" type="datetime1">
              <a:rPr lang="en-GB" smtClean="0"/>
              <a:t>22/10/2024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2BD672-EEB8-58DF-C8F9-D40B3C5BB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E901F-D313-38C0-300E-363272705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9738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8D8349-F758-6A8C-9CE1-1691D3500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1ECD6-8E95-4B66-8F85-26255C9F9F7D}" type="datetime1">
              <a:rPr lang="en-GB" smtClean="0"/>
              <a:t>22/10/2024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728B82-5985-5543-8B9A-714DA5F60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29E447-6099-13EF-3722-7634022BF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366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44E31-9A90-229C-0374-73773C545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6554B-5437-D02C-1016-3CC0E825F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563A16-71CF-54E3-72A1-E83F226610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FEB1ED-B10F-B6E8-2C07-516019350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01CFF-9801-483F-AFF1-D82981F4AEB5}" type="datetime1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7F6423-9A73-1927-16DF-0903B4AE9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1A000C-9DD4-DF7A-32AF-FD2DC4B49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4291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9D0A6-B484-0FED-B913-047ED34AF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98E761-55DF-BAB6-541B-3A7B9CC745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A71FE5-4D89-252E-EF71-97C8D351F1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CFCB18-0EAF-C74A-1963-5111DCCEA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8271-63DC-40EA-9B7B-D042359F8F6B}" type="datetime1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5B134B-76B5-90FF-438A-B144B7545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FF29B5-48D6-B9A1-1F73-BE6340069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9031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FD957-4DD8-9B75-7F0A-2064048DF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FB4FB8-6C4A-BC8B-3A7E-8E5D8A8D03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EB6DA-D66E-FBD3-A868-C3C7CEEFB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51B53-FF82-4EE8-B896-2448A46C81E3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FDF71C-0EFB-6112-8856-A399C3ED9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568A77-68B9-6074-7761-D12758AE6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0060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28E24B-6DC7-D581-9DEE-73581B98D2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FCF67D-4632-5967-C8E1-4B3373FD54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ABAB4F-A4E2-D780-C675-22755A976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5D38C-CBF2-4B84-8EA0-38FE1047E6DF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54119B-A060-6577-F711-DE7F34A82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09DB1F-D387-7841-2599-CA131F33A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230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66338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086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55835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5229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31151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90747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00031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35168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84226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3704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5435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FBE65-71F1-4806-AA80-6EAD9017A5E2}" type="datetime1">
              <a:rPr lang="en-US" smtClean="0"/>
              <a:t>10/22/2024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6358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7037B-F273-4704-B5AB-304D9AEFF135}" type="datetime1">
              <a:rPr lang="en-US" smtClean="0"/>
              <a:t>10/22/2024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33288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DAC6E-4A61-4C7A-8053-27C5C32BE4EA}" type="datetime1">
              <a:rPr lang="en-US" smtClean="0"/>
              <a:t>10/22/2024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19280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C072-2FF3-46BD-9A14-4893BDE61902}" type="datetime1">
              <a:rPr lang="en-US" smtClean="0"/>
              <a:t>10/22/2024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6492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9D1D0-4948-44D0-B40F-6746811A7A1F}" type="datetime1">
              <a:rPr lang="en-US" smtClean="0"/>
              <a:t>10/22/2024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05284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94CE8-92DB-4DE1-9679-93B37C9D6A1F}" type="datetime1">
              <a:rPr lang="en-US" smtClean="0"/>
              <a:t>10/22/2024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44367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7977-1FD1-4DD7-ABA5-9FDA19EF7810}" type="datetime1">
              <a:rPr lang="en-US" smtClean="0"/>
              <a:t>10/22/2024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0930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335F-B2B5-49F6-A25B-B1C0BE57D084}" type="datetime1">
              <a:rPr lang="en-US" smtClean="0"/>
              <a:t>10/22/2024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8486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B53A3-9BF1-4995-BC0B-234AC854FAD1}" type="datetime1">
              <a:rPr lang="en-US" smtClean="0"/>
              <a:t>10/22/2024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80356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B7A14-66B6-4EBE-9A7F-39567D3F4987}" type="datetime1">
              <a:rPr lang="en-US" smtClean="0"/>
              <a:t>10/22/2024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55192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0978F-C2A6-4FF5-A9C6-9FF56C1D0927}" type="datetime1">
              <a:rPr lang="en-US" smtClean="0"/>
              <a:t>10/22/2024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775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286391-6DFD-4799-A2C4-ACB3A5CCBF95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8BBCC-E20C-458B-953C-36E0436B3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178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90B616-241D-4DFE-BC2F-C001ED77E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24" y="457200"/>
            <a:ext cx="11731752" cy="60350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AE909E-CC4A-4E51-BC02-B893225D2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B6EE4-1695-4DD6-9758-84FFE963D6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D3046-BCD3-4AFA-971C-8788C7A077D1}" type="datetime1">
              <a:rPr lang="en-GB" smtClean="0"/>
              <a:t>22/10/2024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3250D-A8F9-4682-AD84-FD37BCAA62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1A788-841D-41AB-A983-152B6532F7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E3823-CC86-4AC6-95C0-DC3ECA80FD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240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8" r:id="rId2"/>
    <p:sldLayoutId id="2147483667" r:id="rId3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C301DE-C791-4A7D-ACAB-E9AF76BAE129}" type="datetime1">
              <a:rPr lang="en-US" smtClean="0"/>
              <a:t>10/22/2024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195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EC3B6F-1441-D62F-C7E3-D3CD019F2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693B31-99AC-3085-89BF-16818FF13A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0CB004-2C37-6791-76CB-296CD071A1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4D5F9E-E264-41C5-9B87-545FB20B724B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827697-9D5F-6C22-A6A2-7FED5062A5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CB980-CBD9-84A8-D088-266E398CE9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9AD26F-1390-4587-9428-553C8629B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606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937A92-328B-45E9-8FDE-C1459F883D53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30FD48-F89A-4419-BE24-37DED8897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137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B78FD-D9D6-45CB-B2B4-903C77E3750D}" type="datetime1">
              <a:rPr lang="en-US" smtClean="0"/>
              <a:t>10/22/2024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868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www.bbc.co.uk/news/uk-wales-18784782" TargetMode="External"/><Relationship Id="rId1" Type="http://schemas.openxmlformats.org/officeDocument/2006/relationships/slideLayout" Target="../slideLayouts/slideLayout32.xml"/><Relationship Id="rId6" Type="http://schemas.openxmlformats.org/officeDocument/2006/relationships/hyperlink" Target="http://www.maryjones.us/ctexts/laws_hywel_dda.html" TargetMode="External"/><Relationship Id="rId5" Type="http://schemas.openxmlformats.org/officeDocument/2006/relationships/image" Target="../media/image24.png"/><Relationship Id="rId4" Type="http://schemas.openxmlformats.org/officeDocument/2006/relationships/hyperlink" Target="https://www.llgc.org.uk/discover/digital-gallery/manuscripts/the-middle-ages/laws-of-hywel-dda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3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4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9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49.xml"/><Relationship Id="rId4" Type="http://schemas.openxmlformats.org/officeDocument/2006/relationships/image" Target="../media/image54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://webarchive.nationalarchives.gov.uk/20140605075122/http:/commissionondevolutioninwales.independent.gov.uk/" TargetMode="External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9.pn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anaw/2015/2/pdfs/anaw_20150002" TargetMode="External"/><Relationship Id="rId2" Type="http://schemas.openxmlformats.org/officeDocument/2006/relationships/hyperlink" Target="https://assemblyinbrief.wordpress.com/tag/silk-commiss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gislation.gov.uk/ukpga/2014/29/contents/enacted" TargetMode="Externa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usticeinspectorates.gov.uk/hmicfrs/publications/the-history-of-hmic/" TargetMode="External"/><Relationship Id="rId2" Type="http://schemas.openxmlformats.org/officeDocument/2006/relationships/hyperlink" Target="https://british-police-history.uk/cgi-bin/index.cgi" TargetMode="External"/><Relationship Id="rId1" Type="http://schemas.openxmlformats.org/officeDocument/2006/relationships/slideLayout" Target="../slideLayouts/slideLayout49.xml"/><Relationship Id="rId6" Type="http://schemas.openxmlformats.org/officeDocument/2006/relationships/hyperlink" Target="https://specialcollectionsuniversityofsouthampton.wordpress.com/tag/cato-street-conspiracy/" TargetMode="External"/><Relationship Id="rId5" Type="http://schemas.openxmlformats.org/officeDocument/2006/relationships/hyperlink" Target="https://www.oldpolicecellsmuseum.org.uk/content/history/police_history/jemmy_botting_born_brighton_1783_died_hove_1837" TargetMode="External"/><Relationship Id="rId4" Type="http://schemas.openxmlformats.org/officeDocument/2006/relationships/hyperlink" Target="http://www.nationalarchives.gov.uk/pathways/blackhistory/rights/cato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CAD69E-E417-917D-1C13-165B72F3F91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/>
          <a:stretch/>
        </p:blipFill>
        <p:spPr>
          <a:xfrm>
            <a:off x="80030" y="-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E9B276-DE8B-2CA5-B281-54C8FFFA46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817620"/>
            <a:ext cx="9144000" cy="304037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Governance of England and Wales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944AA-B2FA-9B04-3CC0-0451999FE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ellipse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A628BBCC-E20C-458B-953C-36E0436B31CD}" type="slidenum">
              <a:rPr lang="en-GB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890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343F4C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Contents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29319" y="917725"/>
            <a:ext cx="3549971" cy="4852362"/>
          </a:xfrm>
        </p:spPr>
        <p:txBody>
          <a:bodyPr anchor="ctr"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rgbClr val="FFFFFF"/>
                </a:solidFill>
              </a:rPr>
              <a:t>History and background: England, Wales, Regions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rgbClr val="FFFFFF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rgbClr val="FFFFFF"/>
                </a:solidFill>
              </a:rPr>
              <a:t>Victorian Reforms of policing and society 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rgbClr val="FFFFFF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rgbClr val="FFFFFF"/>
                </a:solidFill>
              </a:rPr>
              <a:t>Two major commissions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rgbClr val="FFFFFF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rgbClr val="FFFFFF"/>
                </a:solidFill>
              </a:rPr>
              <a:t>Reform and legislative change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A41737-FA77-47B1-BA68-DD4E97173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2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BD114B-4ED6-1441-BD37-7FC73106AB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833" y="2455526"/>
            <a:ext cx="6891164" cy="387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0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7A0EE-C072-1174-5701-B3FFCACAF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1666" y="365125"/>
            <a:ext cx="5632134" cy="1325563"/>
          </a:xfrm>
        </p:spPr>
        <p:txBody>
          <a:bodyPr/>
          <a:lstStyle/>
          <a:p>
            <a:pPr algn="r"/>
            <a:r>
              <a:rPr lang="en-GB" dirty="0"/>
              <a:t>39 Forces – 58m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98667-5C2B-E439-517E-C60F96FE9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1666" y="1825625"/>
            <a:ext cx="5632133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North East – 2.7m</a:t>
            </a:r>
          </a:p>
          <a:p>
            <a:r>
              <a:rPr lang="en-GB" dirty="0"/>
              <a:t>North West – 7.6m</a:t>
            </a:r>
          </a:p>
          <a:p>
            <a:r>
              <a:rPr lang="en-GB" dirty="0"/>
              <a:t>Yorkshire and the Humber – 5.6m</a:t>
            </a:r>
          </a:p>
          <a:p>
            <a:r>
              <a:rPr lang="en-GB" dirty="0"/>
              <a:t>East Midlands – 5m</a:t>
            </a:r>
          </a:p>
          <a:p>
            <a:r>
              <a:rPr lang="en-GB" dirty="0"/>
              <a:t>West Midlands – 6m</a:t>
            </a:r>
          </a:p>
          <a:p>
            <a:r>
              <a:rPr lang="en-GB" dirty="0"/>
              <a:t>East of England – 6.4m</a:t>
            </a:r>
          </a:p>
          <a:p>
            <a:r>
              <a:rPr lang="en-GB" dirty="0"/>
              <a:t>London – 8.9m</a:t>
            </a:r>
          </a:p>
          <a:p>
            <a:r>
              <a:rPr lang="en-GB" dirty="0"/>
              <a:t>South East – 9.4m</a:t>
            </a:r>
          </a:p>
          <a:p>
            <a:r>
              <a:rPr lang="en-GB" dirty="0"/>
              <a:t>South West – 5.8m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51BF65-DA1C-2FC8-F2AB-598F3DE11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3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283830-DE99-A285-E212-3B4572A403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292" y="119062"/>
            <a:ext cx="5286375" cy="641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587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A812D-796C-97DF-DB95-543FB95B2F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A88FD9-81C7-E5EB-4427-DD2375F9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521701-76A9-EDA4-BFA1-E307CBAC05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6470" y="435973"/>
            <a:ext cx="2495550" cy="1143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D2F0416-4261-D785-3283-13C1FB6A94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7056" y="2161494"/>
            <a:ext cx="10274129" cy="3689033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3B894F7-550E-505A-6DC1-0F5B21CE50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584359"/>
            <a:ext cx="2685458" cy="994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903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1714" y="1662545"/>
            <a:ext cx="2903501" cy="1857317"/>
          </a:xfrm>
        </p:spPr>
        <p:txBody>
          <a:bodyPr>
            <a:noAutofit/>
          </a:bodyPr>
          <a:lstStyle/>
          <a:p>
            <a:r>
              <a:rPr lang="en-GB" dirty="0"/>
              <a:t>4 Forces – 3.2m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428" y="335637"/>
            <a:ext cx="4781285" cy="6386555"/>
          </a:xfrm>
          <a:prstGeom prst="rect">
            <a:avLst/>
          </a:prstGeom>
          <a:ln>
            <a:noFill/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C97FFE-F8B7-41A6-BA54-870489A6A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5</a:t>
            </a:fld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7C2B56-0130-83A5-B0D7-5BCEB85577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721" y="90862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416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856C39B2-8B2B-4FCB-996C-79FBBA67BAF2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3"/>
          <a:srcRect/>
          <a:stretch/>
        </p:blipFill>
        <p:spPr>
          <a:xfrm>
            <a:off x="6616298" y="2564827"/>
            <a:ext cx="1871210" cy="1411390"/>
          </a:xfrm>
        </p:spPr>
      </p:pic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7726DBDC-B0C9-4C58-8734-CCFD45DACA48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4"/>
          <a:srcRect/>
          <a:stretch/>
        </p:blipFill>
        <p:spPr>
          <a:xfrm>
            <a:off x="9887618" y="2334917"/>
            <a:ext cx="1430588" cy="1871210"/>
          </a:xfrm>
        </p:spPr>
      </p:pic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8D6C3378-7EF7-4D02-B523-07BA48F36579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5"/>
          <a:srcRect/>
          <a:stretch/>
        </p:blipFill>
        <p:spPr>
          <a:xfrm>
            <a:off x="804098" y="2334917"/>
            <a:ext cx="1303609" cy="1871210"/>
          </a:xfrm>
        </p:spPr>
      </p:pic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139341DF-693A-4D80-AE03-C97B4932DB91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6"/>
          <a:srcRect/>
          <a:stretch/>
        </p:blipFill>
        <p:spPr>
          <a:xfrm>
            <a:off x="3869908" y="2334917"/>
            <a:ext cx="1267990" cy="1871210"/>
          </a:xfrm>
        </p:spPr>
      </p:pic>
      <p:sp>
        <p:nvSpPr>
          <p:cNvPr id="50" name="Text Placeholder 49">
            <a:extLst>
              <a:ext uri="{FF2B5EF4-FFF2-40B4-BE49-F238E27FC236}">
                <a16:creationId xmlns:a16="http://schemas.microsoft.com/office/drawing/2014/main" id="{7F266011-39DA-468E-BA05-006148E95A2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0298" y="4315140"/>
            <a:ext cx="2299102" cy="467244"/>
          </a:xfrm>
        </p:spPr>
        <p:txBody>
          <a:bodyPr lIns="0" rIns="0" anchor="t"/>
          <a:lstStyle/>
          <a:p>
            <a:r>
              <a:rPr lang="en-US" dirty="0">
                <a:solidFill>
                  <a:schemeClr val="accent2"/>
                </a:solidFill>
              </a:rPr>
              <a:t>Acts of Union</a:t>
            </a:r>
            <a:endParaRPr lang="en-US" sz="20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77AD842D-C4A8-46AA-BA73-34496B674C5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553933" y="4315140"/>
            <a:ext cx="2460625" cy="254663"/>
          </a:xfrm>
        </p:spPr>
        <p:txBody>
          <a:bodyPr lIns="0" rIns="0" anchor="t"/>
          <a:lstStyle/>
          <a:p>
            <a:r>
              <a:rPr lang="en-US" dirty="0">
                <a:solidFill>
                  <a:schemeClr val="accent2"/>
                </a:solidFill>
              </a:rPr>
              <a:t>1800s Home Rule?</a:t>
            </a:r>
            <a:endParaRPr lang="en-US" sz="20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0A6DD91F-81BC-47BF-A383-C5F885BCEEC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627411" y="4315140"/>
            <a:ext cx="2287990" cy="254663"/>
          </a:xfrm>
        </p:spPr>
        <p:txBody>
          <a:bodyPr lIns="0" rIns="0" anchor="t"/>
          <a:lstStyle/>
          <a:p>
            <a:r>
              <a:rPr lang="en-US" dirty="0">
                <a:solidFill>
                  <a:schemeClr val="accent2"/>
                </a:solidFill>
              </a:rPr>
              <a:t>1920s and 30s</a:t>
            </a:r>
            <a:endParaRPr lang="en-US" sz="20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84DDDC3A-EC3B-4BEB-86C4-554F99B22BC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653041" y="4315140"/>
            <a:ext cx="2310360" cy="693081"/>
          </a:xfrm>
        </p:spPr>
        <p:txBody>
          <a:bodyPr lIns="0" rIns="0" anchor="t"/>
          <a:lstStyle/>
          <a:p>
            <a:r>
              <a:rPr lang="en-US" dirty="0">
                <a:solidFill>
                  <a:schemeClr val="accent2"/>
                </a:solidFill>
              </a:rPr>
              <a:t>1951 UK Government</a:t>
            </a:r>
            <a:endParaRPr lang="en-US" sz="20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A543A1C8-D587-4EAA-AFB6-E6D4161D88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20298" y="4786821"/>
            <a:ext cx="2144450" cy="1591534"/>
          </a:xfrm>
        </p:spPr>
        <p:txBody>
          <a:bodyPr lIns="0" rIns="0" anchor="t"/>
          <a:lstStyle/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1536 and 1543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Single legal jurisdiction for England and Wales</a:t>
            </a:r>
          </a:p>
        </p:txBody>
      </p:sp>
      <p:sp>
        <p:nvSpPr>
          <p:cNvPr id="1024" name="Text Placeholder 1023">
            <a:extLst>
              <a:ext uri="{FF2B5EF4-FFF2-40B4-BE49-F238E27FC236}">
                <a16:creationId xmlns:a16="http://schemas.microsoft.com/office/drawing/2014/main" id="{B944CE0E-E6DD-4B8E-9730-FCD90EAD8FF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553515" y="4786821"/>
            <a:ext cx="2295108" cy="1606408"/>
          </a:xfrm>
        </p:spPr>
        <p:txBody>
          <a:bodyPr lIns="0" rIns="0"/>
          <a:lstStyle/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Growing support for Wales to govern itself</a:t>
            </a:r>
          </a:p>
        </p:txBody>
      </p:sp>
      <p:sp>
        <p:nvSpPr>
          <p:cNvPr id="1025" name="Text Placeholder 1024">
            <a:extLst>
              <a:ext uri="{FF2B5EF4-FFF2-40B4-BE49-F238E27FC236}">
                <a16:creationId xmlns:a16="http://schemas.microsoft.com/office/drawing/2014/main" id="{286CA970-19A8-4480-B651-FFDCFFFEDC87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627411" y="4786821"/>
            <a:ext cx="2295108" cy="1606408"/>
          </a:xfrm>
        </p:spPr>
        <p:txBody>
          <a:bodyPr lIns="0" rIns="0"/>
          <a:lstStyle/>
          <a:p>
            <a:pPr>
              <a:lnSpc>
                <a:spcPct val="100000"/>
              </a:lnSpc>
            </a:pPr>
            <a:r>
              <a:rPr lang="en-US" sz="1600" dirty="0"/>
              <a:t>Plaid Cymru’s voice gets louder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1027" name="Text Placeholder 1026">
            <a:extLst>
              <a:ext uri="{FF2B5EF4-FFF2-40B4-BE49-F238E27FC236}">
                <a16:creationId xmlns:a16="http://schemas.microsoft.com/office/drawing/2014/main" id="{3F9632C8-FB9D-4D5F-BF3E-0481512A4367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656633" y="5063134"/>
            <a:ext cx="2295108" cy="1606408"/>
          </a:xfrm>
        </p:spPr>
        <p:txBody>
          <a:bodyPr lIns="0" rIns="0"/>
          <a:lstStyle/>
          <a:p>
            <a:pPr>
              <a:lnSpc>
                <a:spcPct val="100000"/>
              </a:lnSpc>
            </a:pPr>
            <a:r>
              <a:rPr lang="en-US" sz="1600" dirty="0"/>
              <a:t>The first Minister of Welsh Affairs is appointed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First</a:t>
            </a:r>
            <a:r>
              <a:rPr lang="en-US" sz="1600" dirty="0"/>
              <a:t> Secretary of State for Wales 1964 – Jim Griffiths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" name="Straight Connector 3" descr="line">
            <a:extLst>
              <a:ext uri="{FF2B5EF4-FFF2-40B4-BE49-F238E27FC236}">
                <a16:creationId xmlns:a16="http://schemas.microsoft.com/office/drawing/2014/main" id="{7DA20D41-E5FE-446F-BC81-B7BF5A66215D}"/>
              </a:ext>
            </a:extLst>
          </p:cNvPr>
          <p:cNvCxnSpPr>
            <a:cxnSpLocks/>
          </p:cNvCxnSpPr>
          <p:nvPr/>
        </p:nvCxnSpPr>
        <p:spPr>
          <a:xfrm>
            <a:off x="519891" y="4210563"/>
            <a:ext cx="11018626" cy="0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4B86219C-01A9-4F0B-9C36-50A0AC50A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24" y="683580"/>
            <a:ext cx="11731752" cy="923277"/>
          </a:xfrm>
        </p:spPr>
        <p:txBody>
          <a:bodyPr/>
          <a:lstStyle/>
          <a:p>
            <a:r>
              <a:rPr lang="en-US" sz="6000" b="0" baseline="0" dirty="0"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  <a:endParaRPr lang="en-US" sz="6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0385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856C39B2-8B2B-4FCB-996C-79FBBA67BAF2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3"/>
          <a:srcRect/>
          <a:stretch/>
        </p:blipFill>
        <p:spPr>
          <a:xfrm>
            <a:off x="6431739" y="2744245"/>
            <a:ext cx="2299103" cy="1293245"/>
          </a:xfrm>
        </p:spPr>
      </p:pic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7726DBDC-B0C9-4C58-8734-CCFD45DACA48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4"/>
          <a:srcRect/>
          <a:stretch/>
        </p:blipFill>
        <p:spPr>
          <a:xfrm>
            <a:off x="9475017" y="2634310"/>
            <a:ext cx="2063500" cy="1403179"/>
          </a:xfrm>
        </p:spPr>
      </p:pic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8D6C3378-7EF7-4D02-B523-07BA48F36579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5"/>
          <a:srcRect/>
          <a:stretch/>
        </p:blipFill>
        <p:spPr>
          <a:xfrm>
            <a:off x="520298" y="2581723"/>
            <a:ext cx="1871210" cy="1377597"/>
          </a:xfrm>
        </p:spPr>
      </p:pic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139341DF-693A-4D80-AE03-C97B4932DB91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6"/>
          <a:srcRect/>
          <a:stretch/>
        </p:blipFill>
        <p:spPr>
          <a:xfrm>
            <a:off x="3568297" y="2656332"/>
            <a:ext cx="2094271" cy="1374810"/>
          </a:xfrm>
        </p:spPr>
      </p:pic>
      <p:sp>
        <p:nvSpPr>
          <p:cNvPr id="50" name="Text Placeholder 49">
            <a:extLst>
              <a:ext uri="{FF2B5EF4-FFF2-40B4-BE49-F238E27FC236}">
                <a16:creationId xmlns:a16="http://schemas.microsoft.com/office/drawing/2014/main" id="{7F266011-39DA-468E-BA05-006148E95A2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0298" y="4315140"/>
            <a:ext cx="2299102" cy="467244"/>
          </a:xfrm>
        </p:spPr>
        <p:txBody>
          <a:bodyPr lIns="0" rIns="0" anchor="t"/>
          <a:lstStyle/>
          <a:p>
            <a:r>
              <a:rPr lang="en-US" sz="2000" b="1" dirty="0">
                <a:solidFill>
                  <a:schemeClr val="accent2"/>
                </a:solidFill>
                <a:latin typeface="+mj-lt"/>
              </a:rPr>
              <a:t>1979 Referendum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77AD842D-C4A8-46AA-BA73-34496B674C5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282060" y="4330440"/>
            <a:ext cx="2939909" cy="374302"/>
          </a:xfrm>
        </p:spPr>
        <p:txBody>
          <a:bodyPr lIns="0" rIns="0" anchor="t"/>
          <a:lstStyle/>
          <a:p>
            <a:r>
              <a:rPr lang="en-US" sz="2000" b="1" dirty="0">
                <a:solidFill>
                  <a:schemeClr val="accent2"/>
                </a:solidFill>
                <a:latin typeface="+mj-lt"/>
              </a:rPr>
              <a:t>1997 </a:t>
            </a:r>
            <a:r>
              <a:rPr lang="en-US" sz="2000" b="1" dirty="0" err="1">
                <a:solidFill>
                  <a:schemeClr val="accent2"/>
                </a:solidFill>
                <a:latin typeface="+mj-lt"/>
              </a:rPr>
              <a:t>Labour</a:t>
            </a:r>
            <a:r>
              <a:rPr lang="en-US" sz="2000" b="1" dirty="0">
                <a:solidFill>
                  <a:schemeClr val="accent2"/>
                </a:solidFill>
                <a:latin typeface="+mj-lt"/>
              </a:rPr>
              <a:t> Commi</a:t>
            </a:r>
            <a:r>
              <a:rPr lang="en-US" dirty="0">
                <a:solidFill>
                  <a:schemeClr val="accent2"/>
                </a:solidFill>
              </a:rPr>
              <a:t>tment</a:t>
            </a:r>
            <a:endParaRPr lang="en-US" sz="20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0A6DD91F-81BC-47BF-A383-C5F885BCEEC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627411" y="4315140"/>
            <a:ext cx="2287990" cy="374300"/>
          </a:xfrm>
        </p:spPr>
        <p:txBody>
          <a:bodyPr lIns="0" rIns="0" anchor="t"/>
          <a:lstStyle/>
          <a:p>
            <a:r>
              <a:rPr lang="en-US" sz="2000" b="1" dirty="0">
                <a:solidFill>
                  <a:schemeClr val="accent2"/>
                </a:solidFill>
                <a:latin typeface="+mj-lt"/>
              </a:rPr>
              <a:t>1997 Refere</a:t>
            </a:r>
            <a:r>
              <a:rPr lang="en-US" dirty="0">
                <a:solidFill>
                  <a:schemeClr val="accent2"/>
                </a:solidFill>
              </a:rPr>
              <a:t>ndum</a:t>
            </a:r>
            <a:endParaRPr lang="en-US" sz="20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84DDDC3A-EC3B-4BEB-86C4-554F99B22BC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653041" y="4315140"/>
            <a:ext cx="2310360" cy="693081"/>
          </a:xfrm>
        </p:spPr>
        <p:txBody>
          <a:bodyPr lIns="0" rIns="0" anchor="t"/>
          <a:lstStyle/>
          <a:p>
            <a:r>
              <a:rPr lang="en-US" sz="2000" b="1" dirty="0">
                <a:solidFill>
                  <a:schemeClr val="accent2"/>
                </a:solidFill>
                <a:latin typeface="+mj-lt"/>
              </a:rPr>
              <a:t>GOWA 1998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A543A1C8-D587-4EAA-AFB6-E6D4161D88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20298" y="5063133"/>
            <a:ext cx="2144450" cy="1315221"/>
          </a:xfrm>
        </p:spPr>
        <p:txBody>
          <a:bodyPr lIns="0" rIns="0" anchor="t"/>
          <a:lstStyle/>
          <a:p>
            <a:pPr>
              <a:lnSpc>
                <a:spcPct val="100000"/>
              </a:lnSpc>
            </a:pPr>
            <a:r>
              <a:rPr lang="en-US" sz="1600" dirty="0"/>
              <a:t>The </a:t>
            </a:r>
            <a:r>
              <a:rPr lang="en-US" sz="1600" dirty="0" err="1"/>
              <a:t>Kilbrandon</a:t>
            </a:r>
            <a:r>
              <a:rPr lang="en-US" sz="1600" dirty="0"/>
              <a:t> Report led to the referendum which was rejected by a 4-1 majority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1024" name="Text Placeholder 1023">
            <a:extLst>
              <a:ext uri="{FF2B5EF4-FFF2-40B4-BE49-F238E27FC236}">
                <a16:creationId xmlns:a16="http://schemas.microsoft.com/office/drawing/2014/main" id="{B944CE0E-E6DD-4B8E-9730-FCD90EAD8FF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553515" y="4786821"/>
            <a:ext cx="2295108" cy="1606408"/>
          </a:xfrm>
        </p:spPr>
        <p:txBody>
          <a:bodyPr lIns="0" rIns="0"/>
          <a:lstStyle/>
          <a:p>
            <a:pPr>
              <a:lnSpc>
                <a:spcPct val="100000"/>
              </a:lnSpc>
            </a:pPr>
            <a:r>
              <a:rPr lang="en-US" sz="1600" dirty="0"/>
              <a:t>2,500 civil servants employed in Cardiff</a:t>
            </a:r>
          </a:p>
          <a:p>
            <a:pPr>
              <a:lnSpc>
                <a:spcPct val="100000"/>
              </a:lnSpc>
            </a:pPr>
            <a:r>
              <a:rPr lang="en-US" sz="1600" dirty="0" err="1"/>
              <a:t>Labour</a:t>
            </a:r>
            <a:r>
              <a:rPr lang="en-US" sz="1600" dirty="0"/>
              <a:t> manifesto commitment to devolution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1025" name="Text Placeholder 1024">
            <a:extLst>
              <a:ext uri="{FF2B5EF4-FFF2-40B4-BE49-F238E27FC236}">
                <a16:creationId xmlns:a16="http://schemas.microsoft.com/office/drawing/2014/main" id="{286CA970-19A8-4480-B651-FFDCFFFEDC87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627411" y="4786821"/>
            <a:ext cx="2295108" cy="1606408"/>
          </a:xfrm>
        </p:spPr>
        <p:txBody>
          <a:bodyPr lIns="0" rIns="0"/>
          <a:lstStyle/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The people of Wales vote </a:t>
            </a:r>
            <a:r>
              <a:rPr lang="en-US" sz="1600" dirty="0"/>
              <a:t>in </a:t>
            </a:r>
            <a:r>
              <a:rPr lang="en-US" sz="1600" dirty="0" err="1"/>
              <a:t>favour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Narrowest margin: 50.3% v 49.7%</a:t>
            </a:r>
          </a:p>
        </p:txBody>
      </p:sp>
      <p:sp>
        <p:nvSpPr>
          <p:cNvPr id="1027" name="Text Placeholder 1026">
            <a:extLst>
              <a:ext uri="{FF2B5EF4-FFF2-40B4-BE49-F238E27FC236}">
                <a16:creationId xmlns:a16="http://schemas.microsoft.com/office/drawing/2014/main" id="{3F9632C8-FB9D-4D5F-BF3E-0481512A4367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656633" y="5063134"/>
            <a:ext cx="2295108" cy="1606408"/>
          </a:xfrm>
        </p:spPr>
        <p:txBody>
          <a:bodyPr lIns="0" rIns="0"/>
          <a:lstStyle/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Government of Wales Act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Transfer of Functions Orders 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400 powers to Cardiff</a:t>
            </a:r>
          </a:p>
          <a:p>
            <a:pPr>
              <a:lnSpc>
                <a:spcPct val="100000"/>
              </a:lnSpc>
            </a:pPr>
            <a:endParaRPr lang="en-US" sz="1200" dirty="0">
              <a:solidFill>
                <a:schemeClr val="tx1"/>
              </a:solidFill>
            </a:endParaRPr>
          </a:p>
        </p:txBody>
      </p:sp>
      <p:cxnSp>
        <p:nvCxnSpPr>
          <p:cNvPr id="4" name="Straight Connector 3" descr="line">
            <a:extLst>
              <a:ext uri="{FF2B5EF4-FFF2-40B4-BE49-F238E27FC236}">
                <a16:creationId xmlns:a16="http://schemas.microsoft.com/office/drawing/2014/main" id="{7DA20D41-E5FE-446F-BC81-B7BF5A66215D}"/>
              </a:ext>
            </a:extLst>
          </p:cNvPr>
          <p:cNvCxnSpPr>
            <a:cxnSpLocks/>
          </p:cNvCxnSpPr>
          <p:nvPr/>
        </p:nvCxnSpPr>
        <p:spPr>
          <a:xfrm>
            <a:off x="519891" y="4210563"/>
            <a:ext cx="11018626" cy="0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4B86219C-01A9-4F0B-9C36-50A0AC50A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649" y="637599"/>
            <a:ext cx="11731752" cy="1025361"/>
          </a:xfrm>
        </p:spPr>
        <p:txBody>
          <a:bodyPr/>
          <a:lstStyle/>
          <a:p>
            <a:r>
              <a:rPr lang="en-US" sz="6000" b="0" baseline="0" dirty="0"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  <a:endParaRPr lang="en-US" sz="6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7028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856C39B2-8B2B-4FCB-996C-79FBBA67BAF2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3"/>
          <a:srcRect/>
          <a:stretch/>
        </p:blipFill>
        <p:spPr>
          <a:xfrm>
            <a:off x="6827955" y="2334917"/>
            <a:ext cx="1447895" cy="1871210"/>
          </a:xfrm>
        </p:spPr>
      </p:pic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7726DBDC-B0C9-4C58-8734-CCFD45DACA48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4"/>
          <a:srcRect/>
          <a:stretch/>
        </p:blipFill>
        <p:spPr>
          <a:xfrm>
            <a:off x="9874181" y="2334917"/>
            <a:ext cx="1457461" cy="1871210"/>
          </a:xfrm>
        </p:spPr>
      </p:pic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8D6C3378-7EF7-4D02-B523-07BA48F36579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5"/>
          <a:srcRect/>
          <a:stretch/>
        </p:blipFill>
        <p:spPr>
          <a:xfrm>
            <a:off x="653483" y="2269606"/>
            <a:ext cx="1675385" cy="1871210"/>
          </a:xfrm>
          <a:ln w="3175">
            <a:solidFill>
              <a:schemeClr val="tx1"/>
            </a:solidFill>
          </a:ln>
        </p:spPr>
      </p:pic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139341DF-693A-4D80-AE03-C97B4932DB91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6"/>
          <a:srcRect/>
          <a:stretch/>
        </p:blipFill>
        <p:spPr>
          <a:xfrm>
            <a:off x="3568298" y="2334917"/>
            <a:ext cx="1871210" cy="1871210"/>
          </a:xfrm>
        </p:spPr>
      </p:pic>
      <p:sp>
        <p:nvSpPr>
          <p:cNvPr id="50" name="Text Placeholder 49">
            <a:extLst>
              <a:ext uri="{FF2B5EF4-FFF2-40B4-BE49-F238E27FC236}">
                <a16:creationId xmlns:a16="http://schemas.microsoft.com/office/drawing/2014/main" id="{7F266011-39DA-468E-BA05-006148E95A2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0298" y="4315139"/>
            <a:ext cx="2299102" cy="693073"/>
          </a:xfrm>
        </p:spPr>
        <p:txBody>
          <a:bodyPr lIns="0" rIns="0" anchor="t"/>
          <a:lstStyle/>
          <a:p>
            <a:r>
              <a:rPr lang="en-US" dirty="0">
                <a:solidFill>
                  <a:schemeClr val="accent2"/>
                </a:solidFill>
              </a:rPr>
              <a:t>Richard Commission &amp; GOWA 2006</a:t>
            </a:r>
            <a:endParaRPr lang="en-US" sz="20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77AD842D-C4A8-46AA-BA73-34496B674C5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568298" y="4330440"/>
            <a:ext cx="2653671" cy="374302"/>
          </a:xfrm>
        </p:spPr>
        <p:txBody>
          <a:bodyPr lIns="0" rIns="0" anchor="t"/>
          <a:lstStyle/>
          <a:p>
            <a:r>
              <a:rPr lang="en-US" sz="2000" b="1" dirty="0">
                <a:solidFill>
                  <a:schemeClr val="accent2"/>
                </a:solidFill>
                <a:latin typeface="+mj-lt"/>
              </a:rPr>
              <a:t>WBFGA 2015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0A6DD91F-81BC-47BF-A383-C5F885BCEEC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627411" y="4315140"/>
            <a:ext cx="2287990" cy="374300"/>
          </a:xfrm>
        </p:spPr>
        <p:txBody>
          <a:bodyPr lIns="0" rIns="0" anchor="t"/>
          <a:lstStyle/>
          <a:p>
            <a:r>
              <a:rPr lang="en-US" dirty="0">
                <a:solidFill>
                  <a:schemeClr val="accent2"/>
                </a:solidFill>
              </a:rPr>
              <a:t>Policy Papers</a:t>
            </a:r>
            <a:endParaRPr lang="en-US" sz="20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84DDDC3A-EC3B-4BEB-86C4-554F99B22BC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653041" y="4315140"/>
            <a:ext cx="2310360" cy="693081"/>
          </a:xfrm>
        </p:spPr>
        <p:txBody>
          <a:bodyPr lIns="0" rIns="0" anchor="t"/>
          <a:lstStyle/>
          <a:p>
            <a:r>
              <a:rPr lang="en-US" dirty="0">
                <a:solidFill>
                  <a:schemeClr val="accent2"/>
                </a:solidFill>
              </a:rPr>
              <a:t>LGEA 2021</a:t>
            </a:r>
            <a:endParaRPr lang="en-US" sz="20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A543A1C8-D587-4EAA-AFB6-E6D4161D88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69404" y="4962417"/>
            <a:ext cx="2911359" cy="1777509"/>
          </a:xfrm>
        </p:spPr>
        <p:txBody>
          <a:bodyPr lIns="0" rIns="0" anchor="t"/>
          <a:lstStyle/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Greater devolution (2004)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‘Welsh Government’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20 devolved areas of responsibility &amp; primary law-making powers</a:t>
            </a:r>
          </a:p>
          <a:p>
            <a:pPr>
              <a:lnSpc>
                <a:spcPct val="100000"/>
              </a:lnSpc>
            </a:pPr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1024" name="Text Placeholder 1023">
            <a:extLst>
              <a:ext uri="{FF2B5EF4-FFF2-40B4-BE49-F238E27FC236}">
                <a16:creationId xmlns:a16="http://schemas.microsoft.com/office/drawing/2014/main" id="{B944CE0E-E6DD-4B8E-9730-FCD90EAD8FF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291840" y="4786820"/>
            <a:ext cx="3270399" cy="1882711"/>
          </a:xfrm>
        </p:spPr>
        <p:txBody>
          <a:bodyPr lIns="0" rIns="0"/>
          <a:lstStyle/>
          <a:p>
            <a:pPr>
              <a:lnSpc>
                <a:spcPct val="100000"/>
              </a:lnSpc>
            </a:pPr>
            <a:r>
              <a:rPr lang="en-US" sz="1600" dirty="0"/>
              <a:t>Well-being of Future Generations Act - </a:t>
            </a:r>
            <a:r>
              <a:rPr lang="en-US" sz="1600" dirty="0">
                <a:solidFill>
                  <a:schemeClr val="tx1"/>
                </a:solidFill>
              </a:rPr>
              <a:t>Future sustainability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National goals and community aspirations (the golden thread)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Duties and Public Services Boards</a:t>
            </a:r>
          </a:p>
        </p:txBody>
      </p:sp>
      <p:sp>
        <p:nvSpPr>
          <p:cNvPr id="1025" name="Text Placeholder 1024">
            <a:extLst>
              <a:ext uri="{FF2B5EF4-FFF2-40B4-BE49-F238E27FC236}">
                <a16:creationId xmlns:a16="http://schemas.microsoft.com/office/drawing/2014/main" id="{286CA970-19A8-4480-B651-FFDCFFFEDC87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627411" y="4786821"/>
            <a:ext cx="2295108" cy="1606408"/>
          </a:xfrm>
        </p:spPr>
        <p:txBody>
          <a:bodyPr lIns="0" rIns="0"/>
          <a:lstStyle/>
          <a:p>
            <a:pPr>
              <a:lnSpc>
                <a:spcPct val="100000"/>
              </a:lnSpc>
            </a:pPr>
            <a:r>
              <a:rPr lang="en-US" sz="1600" dirty="0"/>
              <a:t>Series of white and green papers discussing future challenges and how we might reshape Wales in order to meet them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1027" name="Text Placeholder 1026">
            <a:extLst>
              <a:ext uri="{FF2B5EF4-FFF2-40B4-BE49-F238E27FC236}">
                <a16:creationId xmlns:a16="http://schemas.microsoft.com/office/drawing/2014/main" id="{3F9632C8-FB9D-4D5F-BF3E-0481512A4367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587869" y="4786819"/>
            <a:ext cx="2310360" cy="1693989"/>
          </a:xfrm>
        </p:spPr>
        <p:txBody>
          <a:bodyPr lIns="0" rIns="0"/>
          <a:lstStyle/>
          <a:p>
            <a:pPr>
              <a:lnSpc>
                <a:spcPct val="100000"/>
              </a:lnSpc>
            </a:pPr>
            <a:r>
              <a:rPr lang="en-US" sz="1600" dirty="0"/>
              <a:t>Local Government and Elections (Wales) Act 2021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tx1"/>
                </a:solidFill>
              </a:rPr>
              <a:t>Reduction in voting age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Participation in local government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4" name="Straight Connector 3" descr="line">
            <a:extLst>
              <a:ext uri="{FF2B5EF4-FFF2-40B4-BE49-F238E27FC236}">
                <a16:creationId xmlns:a16="http://schemas.microsoft.com/office/drawing/2014/main" id="{7DA20D41-E5FE-446F-BC81-B7BF5A66215D}"/>
              </a:ext>
            </a:extLst>
          </p:cNvPr>
          <p:cNvCxnSpPr>
            <a:cxnSpLocks/>
          </p:cNvCxnSpPr>
          <p:nvPr/>
        </p:nvCxnSpPr>
        <p:spPr>
          <a:xfrm>
            <a:off x="519891" y="4210563"/>
            <a:ext cx="11018626" cy="0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4B86219C-01A9-4F0B-9C36-50A0AC50A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649" y="663868"/>
            <a:ext cx="11731752" cy="1060553"/>
          </a:xfrm>
        </p:spPr>
        <p:txBody>
          <a:bodyPr/>
          <a:lstStyle/>
          <a:p>
            <a:r>
              <a:rPr lang="en-US" sz="6000" b="0" baseline="0" dirty="0"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  <a:endParaRPr lang="en-US" sz="6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8859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8663" y="1041400"/>
            <a:ext cx="5838391" cy="2745482"/>
          </a:xfrm>
        </p:spPr>
        <p:txBody>
          <a:bodyPr>
            <a:normAutofit/>
          </a:bodyPr>
          <a:lstStyle/>
          <a:p>
            <a:pPr algn="l"/>
            <a:r>
              <a:rPr lang="en-GB" sz="5400" dirty="0">
                <a:solidFill>
                  <a:schemeClr val="bg1"/>
                </a:solidFill>
              </a:rPr>
              <a:t>Historical Reforms of Policing and Society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E583C2D-D2D3-41EB-AE93-1D9B4F87CD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8663" y="3902075"/>
            <a:ext cx="5505449" cy="1655762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chemeClr val="bg1"/>
                </a:solidFill>
              </a:rPr>
              <a:t>Laying the foundations for the modern welfare state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6F01C7-AD08-FF28-6588-82851E10EB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2"/>
          <a:stretch/>
        </p:blipFill>
        <p:spPr>
          <a:xfrm>
            <a:off x="7115176" y="115194"/>
            <a:ext cx="4948226" cy="6627613"/>
          </a:xfrm>
          <a:prstGeom prst="rect">
            <a:avLst/>
          </a:prstGeom>
        </p:spPr>
      </p:pic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7A9243D-8FC3-4B36-874B-55906B03F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15176" y="115193"/>
            <a:ext cx="0" cy="6627614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ectangle 42">
            <a:extLst>
              <a:ext uri="{FF2B5EF4-FFF2-40B4-BE49-F238E27FC236}">
                <a16:creationId xmlns:a16="http://schemas.microsoft.com/office/drawing/2014/main" id="{0FB8E6CF-61A1-4A48-ADE0-5AE823AF1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DE42DF-9A36-C189-5429-34FD9B97B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B89200-0994-4556-B81E-0BACE865B87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59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60C3B-AD24-4DC2-BCF7-7AC8C8B68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Anglo Saxons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EBC73-AFEA-59C5-105F-16C99D984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4449" y="2071316"/>
            <a:ext cx="5971595" cy="4119172"/>
          </a:xfrm>
        </p:spPr>
        <p:txBody>
          <a:bodyPr anchor="t">
            <a:normAutofit/>
          </a:bodyPr>
          <a:lstStyle/>
          <a:p>
            <a:r>
              <a:rPr lang="en-GB" dirty="0"/>
              <a:t>Feudal society</a:t>
            </a:r>
          </a:p>
          <a:p>
            <a:r>
              <a:rPr lang="en-GB" dirty="0"/>
              <a:t>Clear obligations</a:t>
            </a:r>
          </a:p>
          <a:p>
            <a:r>
              <a:rPr lang="en-GB" dirty="0"/>
              <a:t>Local relationships</a:t>
            </a:r>
          </a:p>
          <a:p>
            <a:r>
              <a:rPr lang="en-GB" dirty="0"/>
              <a:t>Loyalty to Lord</a:t>
            </a:r>
          </a:p>
          <a:p>
            <a:r>
              <a:rPr lang="en-GB" dirty="0"/>
              <a:t>Dedication to the King</a:t>
            </a:r>
          </a:p>
          <a:p>
            <a:r>
              <a:rPr lang="en-GB" dirty="0"/>
              <a:t>Communities pursued offenders and delivered to royal courts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B0BBC3-01D0-D151-68C3-8F19D0979B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24" r="-3" b="899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6EAF16-1223-858D-77E7-565922DA3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E9AD26F-1390-4587-9428-553C8629B83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1603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7AB29F-9C00-4EC6-D7FA-3A0BD8B13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Laws of Athelstan [925-39]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BBAB3-59D7-CE7F-105C-CAF6273FE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/>
              <a:t>If a thief fled he was to be pursued to his death to carry out the king’s wishes</a:t>
            </a:r>
          </a:p>
          <a:p>
            <a:r>
              <a:rPr lang="en-GB" dirty="0"/>
              <a:t>If a person captured the thief but did not punish, then he would forfeit his life and all property as if he were the thief himself unless he could prove his innocence</a:t>
            </a:r>
          </a:p>
          <a:p>
            <a:r>
              <a:rPr lang="en-GB" dirty="0"/>
              <a:t>Formal justice over private revenge</a:t>
            </a:r>
          </a:p>
          <a:p>
            <a:r>
              <a:rPr lang="en-GB" dirty="0"/>
              <a:t>A century later, thieves might still be killed or redeemed by a payment</a:t>
            </a:r>
          </a:p>
          <a:p>
            <a:r>
              <a:rPr lang="en-GB" dirty="0"/>
              <a:t>Some laws allowed for summary execution – without formalities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CF21D5-3D45-5C05-F717-563A650C7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E9AD26F-1390-4587-9428-553C8629B83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417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168C2C-C28E-C1CB-BB8E-95CD52ECD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A6102-9DA0-46F4-8750-736886DDFC21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6756D-2AD4-9370-3726-EEADD4B8854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257178"/>
            <a:ext cx="8791575" cy="116998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Hywel </a:t>
            </a:r>
            <a:r>
              <a:rPr lang="en-GB" sz="6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Dda</a:t>
            </a:r>
            <a:endParaRPr lang="en-GB" sz="6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4CAD6-AEA2-18CC-3987-5424B62C441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23184" y="1714500"/>
            <a:ext cx="5071776" cy="450215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dirty="0"/>
              <a:t>Hywel the Good was a Welsh King who lived in the first half of the 10</a:t>
            </a:r>
            <a:r>
              <a:rPr lang="en-GB" altLang="en-US" baseline="30000" dirty="0"/>
              <a:t>th</a:t>
            </a:r>
            <a:r>
              <a:rPr lang="en-GB" altLang="en-US" dirty="0"/>
              <a:t> century</a:t>
            </a:r>
          </a:p>
          <a:p>
            <a:pPr eaLnBrk="1" hangingPunct="1"/>
            <a:r>
              <a:rPr lang="en-GB" altLang="en-US" dirty="0"/>
              <a:t>He assembled leaders and lawyers from across Wales at the white house in modern Whitland and they developed a unified legal system for Wales</a:t>
            </a:r>
          </a:p>
          <a:p>
            <a:pPr eaLnBrk="1" hangingPunct="1"/>
            <a:r>
              <a:rPr lang="en-GB" altLang="en-US" dirty="0"/>
              <a:t>Known for justice and fair play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80CFC84-CC68-38D0-76EF-6D415B91A1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4451" y="549274"/>
            <a:ext cx="4379912" cy="4892675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Marriage was considered an agreement, not a holy sacrament.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Divorce was permitted by common consent.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There was no punishment for theft - if the sole purpose was to stay alive.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Illegitimate children received the same rights as legitimate sons and daughters.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Equal distribution of assets on divorce</a:t>
            </a:r>
          </a:p>
        </p:txBody>
      </p:sp>
      <p:sp>
        <p:nvSpPr>
          <p:cNvPr id="24582" name="Rectangle 5">
            <a:extLst>
              <a:ext uri="{FF2B5EF4-FFF2-40B4-BE49-F238E27FC236}">
                <a16:creationId xmlns:a16="http://schemas.microsoft.com/office/drawing/2014/main" id="{F569A8FE-E6EB-3349-3CA9-CB4CA2E28B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12263" y="6192840"/>
            <a:ext cx="2979737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/>
              </a:rPr>
              <a:t>http://www.bbc.co.uk/news/uk-wales-18784782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24583" name="Picture 6">
            <a:extLst>
              <a:ext uri="{FF2B5EF4-FFF2-40B4-BE49-F238E27FC236}">
                <a16:creationId xmlns:a16="http://schemas.microsoft.com/office/drawing/2014/main" id="{1F4051EF-BDA9-C1DA-1BC4-8E1232B9DF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603" y="938806"/>
            <a:ext cx="1874798" cy="2318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4" name="Rectangle 7">
            <a:extLst>
              <a:ext uri="{FF2B5EF4-FFF2-40B4-BE49-F238E27FC236}">
                <a16:creationId xmlns:a16="http://schemas.microsoft.com/office/drawing/2014/main" id="{E78C1E5D-9363-B655-7766-F5C238A573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6588" y="6243640"/>
            <a:ext cx="45720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https://www.llgc.org.uk/discover/digital-gallery/manuscripts/the-middle-ages/laws-of-hywel-dda/</a:t>
            </a:r>
            <a:r>
              <a:rPr kumimoji="0" lang="en-GB" alt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24585" name="Picture 8">
            <a:extLst>
              <a:ext uri="{FF2B5EF4-FFF2-40B4-BE49-F238E27FC236}">
                <a16:creationId xmlns:a16="http://schemas.microsoft.com/office/drawing/2014/main" id="{501BC25B-EFF2-594E-F4C5-6FCEDD88DB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128" y="3600364"/>
            <a:ext cx="1769296" cy="19799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6" name="Rectangle 9">
            <a:extLst>
              <a:ext uri="{FF2B5EF4-FFF2-40B4-BE49-F238E27FC236}">
                <a16:creationId xmlns:a16="http://schemas.microsoft.com/office/drawing/2014/main" id="{47A18C9E-85C1-95C2-96AB-0F8E3D761F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184" y="6346826"/>
            <a:ext cx="45720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http://www.maryjones.us/ctexts/laws_hywel_dda.html</a:t>
            </a: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3929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Norman Conquest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 dirty="0"/>
              <a:t>Even before the Norman Conquest in 1066, we had significant immigration to our islands</a:t>
            </a:r>
          </a:p>
          <a:p>
            <a:r>
              <a:rPr lang="en-GB" sz="2200" dirty="0"/>
              <a:t>The Normans themselves were French, descended from Vikings who had previously settled in France</a:t>
            </a:r>
          </a:p>
          <a:p>
            <a:r>
              <a:rPr lang="en-GB" sz="2200" dirty="0"/>
              <a:t>The Romans arrived here in 55 BC with 12,000 soldiers, came back a year later with 30,000 and invaded us properly in AD43</a:t>
            </a:r>
          </a:p>
          <a:p>
            <a:r>
              <a:rPr lang="en-GB" sz="2200" dirty="0"/>
              <a:t>William the Conqueror invited Jews to settle here to develop trade and business</a:t>
            </a:r>
          </a:p>
          <a:p>
            <a:r>
              <a:rPr lang="en-GB" sz="2200" dirty="0"/>
              <a:t>In 250 AD Black Roman soldiers guarded Hadrian’s wall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90" r="10462" b="1"/>
          <a:stretch/>
        </p:blipFill>
        <p:spPr>
          <a:xfrm>
            <a:off x="7304734" y="1708422"/>
            <a:ext cx="4311988" cy="4482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492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8B614-AD7E-754C-DC57-B2BDB380F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Norman Conquest [1066]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C4EBC-2995-CDE5-AEF3-1B0ADA6CFF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Built on Anglo Saxon foundations</a:t>
            </a:r>
          </a:p>
          <a:p>
            <a:r>
              <a:rPr lang="en-GB" sz="2600"/>
              <a:t>Spiritual welfare of the people by the use of force, and other methods, against evildoers</a:t>
            </a:r>
          </a:p>
          <a:p>
            <a:r>
              <a:rPr lang="en-GB" sz="2600"/>
              <a:t>Edward I stated in a thirteenth century statute that he wished to: </a:t>
            </a:r>
          </a:p>
          <a:p>
            <a:endParaRPr lang="en-GB" sz="2600"/>
          </a:p>
          <a:p>
            <a:pPr marL="0" indent="0">
              <a:buNone/>
            </a:pPr>
            <a:r>
              <a:rPr lang="en-GB" sz="2600" b="1"/>
              <a:t>“promote pleasantness and ease and quiet for our subjects dwelling in our realm, for in their quiet we have rest, and in their </a:t>
            </a:r>
            <a:r>
              <a:rPr lang="en-GB" sz="2600" b="1" err="1"/>
              <a:t>tranquility</a:t>
            </a:r>
            <a:r>
              <a:rPr lang="en-GB" sz="2600" b="1"/>
              <a:t> we are inwardly cherished with the scent of satisfaction amidst the flowers of hoped for peace”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A64A1-D82C-5B01-D45A-A5CDA9276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41564" y="6356350"/>
            <a:ext cx="1812235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E9AD26F-1390-4587-9428-553C8629B83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260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" y="-1158096"/>
            <a:ext cx="11990832" cy="797390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" y="148589"/>
            <a:ext cx="11659362" cy="71300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It is rarely mentioned that the typically ‘English’ castles and cathedrals which pull thousands of tourists to Britain each year, are predominantly French (Winder 2006: 29-40)</a:t>
            </a:r>
          </a:p>
          <a:p>
            <a:endParaRPr lang="en-GB" sz="3000" dirty="0">
              <a:solidFill>
                <a:schemeClr val="bg1"/>
              </a:solidFill>
            </a:endParaRPr>
          </a:p>
          <a:p>
            <a:endParaRPr lang="en-GB" sz="3000" dirty="0">
              <a:solidFill>
                <a:schemeClr val="bg1"/>
              </a:solidFill>
            </a:endParaRPr>
          </a:p>
          <a:p>
            <a:endParaRPr lang="en-GB" sz="3000" dirty="0">
              <a:solidFill>
                <a:schemeClr val="bg1"/>
              </a:solidFill>
            </a:endParaRPr>
          </a:p>
          <a:p>
            <a:endParaRPr lang="en-GB" sz="3000" dirty="0">
              <a:solidFill>
                <a:schemeClr val="bg1"/>
              </a:solidFill>
            </a:endParaRPr>
          </a:p>
          <a:p>
            <a:endParaRPr lang="en-GB" sz="3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3000" dirty="0">
              <a:solidFill>
                <a:schemeClr val="bg1"/>
              </a:solidFill>
            </a:endParaRPr>
          </a:p>
          <a:p>
            <a:endParaRPr lang="en-GB" sz="30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William the Conqueror embarked on an enormous construction programme – the Tower of London, castles at Chepstow, Windsor, Arundel and Ludlow, cathedrals at Winchester, Durham, Canterbury and Norwich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8296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821EB-8BFE-7818-676F-2B8EEB8DD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Social control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7F766-095E-3610-2370-5C9D582C3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0562"/>
            <a:ext cx="5036820" cy="4510912"/>
          </a:xfrm>
        </p:spPr>
        <p:txBody>
          <a:bodyPr>
            <a:normAutofit/>
          </a:bodyPr>
          <a:lstStyle/>
          <a:p>
            <a:r>
              <a:rPr lang="en-GB" dirty="0"/>
              <a:t>Social control refers to how societies organise themselves to respond to the challenges of people and behaviour regarded as deviant, problematic, worrying, threatening, troublesome and undesirable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1400" dirty="0"/>
              <a:t>Rawlings 2002:5 after Cohen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5F9862-0869-3FDD-CE27-42D028CD4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E9AD26F-1390-4587-9428-553C8629B83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8736F1-AC54-4D06-4E49-9EE72888F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909360"/>
            <a:ext cx="5678424" cy="4074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33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17B0BA-514F-BEDF-3E39-6BB514BF3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Community accountability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36470-BFA9-8EAE-D70D-335D42C18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095" y="2909771"/>
            <a:ext cx="4518587" cy="3622860"/>
          </a:xfrm>
        </p:spPr>
        <p:txBody>
          <a:bodyPr>
            <a:noAutofit/>
          </a:bodyPr>
          <a:lstStyle/>
          <a:p>
            <a:r>
              <a:rPr lang="en-GB" sz="2200" dirty="0"/>
              <a:t>Emphasis on communities being accountable to the King</a:t>
            </a:r>
          </a:p>
          <a:p>
            <a:r>
              <a:rPr lang="en-GB" sz="2200" dirty="0"/>
              <a:t>System of </a:t>
            </a:r>
            <a:r>
              <a:rPr lang="en-GB" sz="2200" b="1" dirty="0"/>
              <a:t>frankpledge</a:t>
            </a:r>
            <a:r>
              <a:rPr lang="en-GB" sz="2200" dirty="0"/>
              <a:t>: each adult male is responsible for the conduct of others in his community</a:t>
            </a:r>
          </a:p>
          <a:p>
            <a:r>
              <a:rPr lang="en-GB" sz="2200" dirty="0"/>
              <a:t>Small communities of ten men – a </a:t>
            </a:r>
            <a:r>
              <a:rPr lang="en-GB" sz="2200" b="1" dirty="0"/>
              <a:t>tithing</a:t>
            </a:r>
            <a:r>
              <a:rPr lang="en-GB" sz="2200" dirty="0"/>
              <a:t> under a headman or elected chief pledge</a:t>
            </a:r>
          </a:p>
          <a:p>
            <a:r>
              <a:rPr lang="en-GB" sz="2200" dirty="0"/>
              <a:t>Reviewed twice a year under a Sheriff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CDFEE8-48F2-8748-192D-CE7B2F3B0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73" r="871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C384E-A245-60F9-53A4-F104F33CE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0"/>
            <a:ext cx="91440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E9AD26F-1390-4587-9428-553C8629B83A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EC3D2E-B7DB-7976-F419-335FAA4EDB38}"/>
              </a:ext>
            </a:extLst>
          </p:cNvPr>
          <p:cNvSpPr txBox="1"/>
          <p:nvPr/>
        </p:nvSpPr>
        <p:spPr>
          <a:xfrm>
            <a:off x="5920740" y="5634990"/>
            <a:ext cx="4697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Castle Combe, Wiltshire. Pop. 350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0D8CF7-3C92-074B-59D5-F7C743BA06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4880" y="126952"/>
            <a:ext cx="4104195" cy="245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24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0A995-FAF8-F983-CE51-2F9CDD856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Frankpledge </a:t>
            </a:r>
            <a:br>
              <a:rPr lang="en-GB" sz="5400"/>
            </a:br>
            <a:r>
              <a:rPr lang="en-GB" sz="5400"/>
              <a:t>– old concept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8AC58-48B2-9B47-82C8-2B10FA258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400" dirty="0"/>
              <a:t>Members made a promise:</a:t>
            </a:r>
          </a:p>
          <a:p>
            <a:r>
              <a:rPr lang="en-GB" sz="2400" dirty="0"/>
              <a:t>“I … will not be a thief not the follow of a thief, nor will I conceal a theft nor a thief but will reveal it to those to whom it should be revealed.”</a:t>
            </a:r>
          </a:p>
          <a:p>
            <a:r>
              <a:rPr lang="en-GB" sz="2400" dirty="0"/>
              <a:t>I made an oath in 1985 which has stayed with me since.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CC4E78-9F05-AD3C-1D91-F37371292E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02" r="-1" b="992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2D749B-D565-04FE-A706-7E57A9124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0"/>
            <a:ext cx="91440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E9AD26F-1390-4587-9428-553C8629B83A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DECF2E-A3AF-674E-40E0-5D37D12BD8CF}"/>
              </a:ext>
            </a:extLst>
          </p:cNvPr>
          <p:cNvSpPr txBox="1"/>
          <p:nvPr/>
        </p:nvSpPr>
        <p:spPr>
          <a:xfrm>
            <a:off x="696949" y="617168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Rawlings (2002:15) </a:t>
            </a:r>
          </a:p>
        </p:txBody>
      </p:sp>
    </p:spTree>
    <p:extLst>
      <p:ext uri="{BB962C8B-B14F-4D97-AF65-F5344CB8AC3E}">
        <p14:creationId xmlns:p14="http://schemas.microsoft.com/office/powerpoint/2010/main" val="652717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18CD27-6DAE-C4B2-7B5E-10A3BE787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Stranger suspicion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EE9C0-D8FA-C43B-D24B-2B4ED7C4F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5414010" cy="4251960"/>
          </a:xfrm>
        </p:spPr>
        <p:txBody>
          <a:bodyPr>
            <a:normAutofit/>
          </a:bodyPr>
          <a:lstStyle/>
          <a:p>
            <a:r>
              <a:rPr lang="en-GB" dirty="0"/>
              <a:t>Strangers had to be sponsored by tithing members willing to vouch for them</a:t>
            </a:r>
          </a:p>
          <a:p>
            <a:r>
              <a:rPr lang="en-GB" dirty="0"/>
              <a:t>Without this guarantee of good behaviour any tithing members associating with the stranger could be fined and held responsible for bad behaviour of the stranger</a:t>
            </a:r>
          </a:p>
          <a:p>
            <a:r>
              <a:rPr lang="en-GB" dirty="0"/>
              <a:t>Needed to be identifiable</a:t>
            </a:r>
          </a:p>
          <a:p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6746B8-F11B-A304-A75B-469A0419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E9AD26F-1390-4587-9428-553C8629B83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EA9B14D-EF0C-363F-1D3B-9CF42087D39A}"/>
              </a:ext>
            </a:extLst>
          </p:cNvPr>
          <p:cNvSpPr/>
          <p:nvPr/>
        </p:nvSpPr>
        <p:spPr>
          <a:xfrm>
            <a:off x="6981444" y="1929384"/>
            <a:ext cx="4072890" cy="42528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 addition to vouching for strangers there had been a tradition of newcomers having to wear badges of cloth sewn into their clothing for easy identification</a:t>
            </a:r>
          </a:p>
        </p:txBody>
      </p:sp>
    </p:spTree>
    <p:extLst>
      <p:ext uri="{BB962C8B-B14F-4D97-AF65-F5344CB8AC3E}">
        <p14:creationId xmlns:p14="http://schemas.microsoft.com/office/powerpoint/2010/main" val="2825404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83F9D-2087-A06C-4C39-CD4E37487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Hue and cry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5576D-5251-5074-B22D-A7D622CD6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786255"/>
          </a:xfrm>
        </p:spPr>
        <p:txBody>
          <a:bodyPr/>
          <a:lstStyle/>
          <a:p>
            <a:r>
              <a:rPr lang="en-GB" dirty="0"/>
              <a:t>When a crime was committed, say a body found</a:t>
            </a:r>
          </a:p>
          <a:p>
            <a:r>
              <a:rPr lang="en-GB" dirty="0"/>
              <a:t>People were expected to raise the alarm with ‘horn and voice’</a:t>
            </a:r>
          </a:p>
          <a:p>
            <a:r>
              <a:rPr lang="en-GB" dirty="0"/>
              <a:t>Passed to neighbouring villages who had to do the same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2A168D-F686-E949-B2D4-F54F11C27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9AD26F-1390-4587-9428-553C8629B83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23EDC3-C4B4-CB3F-571D-C186DAFE6CFE}"/>
              </a:ext>
            </a:extLst>
          </p:cNvPr>
          <p:cNvSpPr txBox="1"/>
          <p:nvPr/>
        </p:nvSpPr>
        <p:spPr>
          <a:xfrm>
            <a:off x="925830" y="3611880"/>
            <a:ext cx="10427970" cy="267765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Heyford 30</a:t>
            </a:r>
            <a:r>
              <a:rPr kumimoji="0" lang="en-GB" sz="24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May 1317, Bartholomew received thieves into his guesthouse. Watchmen said they were up suspiciously late at night. They entered in one door and the thieves left through another.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hue and cry were raised and the men of the town arrested the thieves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John of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Bannebury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called on them to surrender. They would not. There was a fight and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Bannebury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cut off the head of Bartholomew whose property was then confiscated.</a:t>
            </a:r>
          </a:p>
        </p:txBody>
      </p:sp>
    </p:spTree>
    <p:extLst>
      <p:ext uri="{BB962C8B-B14F-4D97-AF65-F5344CB8AC3E}">
        <p14:creationId xmlns:p14="http://schemas.microsoft.com/office/powerpoint/2010/main" val="3445282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21BA6-0DDD-01F3-1910-6255F771D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The idea of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8C21C-783D-DAEE-7974-2C1C2D8C01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Emerged from the need for security through surveillance and the threat of sanctioning</a:t>
            </a:r>
          </a:p>
          <a:p>
            <a:r>
              <a:rPr lang="en-GB" sz="3200" dirty="0"/>
              <a:t>Policing refers to the set of activities directed at preserving the security of a particular social order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Rawlings 2002:5 after Reiner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4682905-2EBC-4561-A79E-02671F7A5D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Policing does not encompass all activities intended to produce order</a:t>
            </a:r>
          </a:p>
          <a:p>
            <a:r>
              <a:rPr lang="en-US" sz="3200" dirty="0"/>
              <a:t>Policing is not about </a:t>
            </a:r>
            <a:r>
              <a:rPr lang="en-US" sz="3200" dirty="0" err="1"/>
              <a:t>socialisation</a:t>
            </a:r>
            <a:r>
              <a:rPr lang="en-US" sz="3200" dirty="0"/>
              <a:t>, education, family stability and support, formal education, ethical standards and control systems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07864F-E2A3-1981-0B6E-3FDD4BDF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E9AD26F-1390-4587-9428-553C8629B83A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alpha val="80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alpha val="80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6096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4026763" cy="1561329"/>
          </a:xfrm>
        </p:spPr>
        <p:txBody>
          <a:bodyPr/>
          <a:lstStyle/>
          <a:p>
            <a:r>
              <a:rPr lang="en-GB" dirty="0"/>
              <a:t>Mid-18</a:t>
            </a:r>
            <a:r>
              <a:rPr lang="en-GB" baseline="30000" dirty="0"/>
              <a:t>th</a:t>
            </a:r>
            <a:r>
              <a:rPr lang="en-GB" dirty="0"/>
              <a:t> century London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62550" y="781050"/>
            <a:ext cx="6632183" cy="59998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Magistrate Henry Fielding founded the Bow Street Runners</a:t>
            </a:r>
          </a:p>
          <a:p>
            <a:r>
              <a:rPr lang="en-GB" dirty="0"/>
              <a:t>London was full of pickpockets, ‘cutpurses’ and vagabonds</a:t>
            </a:r>
          </a:p>
          <a:p>
            <a:r>
              <a:rPr lang="en-GB" dirty="0"/>
              <a:t>London’s narrow streets provided great hiding places</a:t>
            </a:r>
          </a:p>
          <a:p>
            <a:r>
              <a:rPr lang="en-GB" dirty="0"/>
              <a:t>Earlier there were ‘Charlies’ (after Charles </a:t>
            </a:r>
            <a:r>
              <a:rPr lang="en-GB" dirty="0" err="1"/>
              <a:t>Huitchen</a:t>
            </a:r>
            <a:r>
              <a:rPr lang="en-GB" dirty="0"/>
              <a:t>): watchmen who detected and arrested, sorted out the drunks and called out the time</a:t>
            </a:r>
          </a:p>
          <a:p>
            <a:r>
              <a:rPr lang="en-GB" dirty="0"/>
              <a:t>Often criticised for being too old and infirm</a:t>
            </a:r>
          </a:p>
          <a:p>
            <a:r>
              <a:rPr lang="en-GB" dirty="0"/>
              <a:t>1751, the Bow Street Runners were founded – a permanent, armed policing presence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0EA771-B8CE-45F2-8FED-0B04547D212E}"/>
              </a:ext>
            </a:extLst>
          </p:cNvPr>
          <p:cNvSpPr txBox="1"/>
          <p:nvPr/>
        </p:nvSpPr>
        <p:spPr>
          <a:xfrm>
            <a:off x="838200" y="2482104"/>
            <a:ext cx="4114801" cy="3108543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 Enquiry into the Causes of the Late Increase of Robbers and Related Writings, 1751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“Quick notice and sudden pursuit.”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0F425C-F546-98A0-1B24-738B2482D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7229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0B5EF-FCBF-758B-1F6A-5E1FDBD73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178512"/>
            <a:ext cx="10515600" cy="1325563"/>
          </a:xfrm>
        </p:spPr>
        <p:txBody>
          <a:bodyPr/>
          <a:lstStyle/>
          <a:p>
            <a:r>
              <a:rPr lang="en-GB" dirty="0"/>
              <a:t>18</a:t>
            </a:r>
            <a:r>
              <a:rPr lang="en-GB" baseline="30000" dirty="0"/>
              <a:t>th</a:t>
            </a:r>
            <a:r>
              <a:rPr lang="en-GB" dirty="0"/>
              <a:t> century crisis and panic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92CA2-84F7-C4E2-21DC-BE676862F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313" y="1540042"/>
            <a:ext cx="8132545" cy="517839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Henry Fielding and stepbrother John</a:t>
            </a:r>
          </a:p>
          <a:p>
            <a:r>
              <a:rPr lang="en-GB" dirty="0"/>
              <a:t>Henry not happy about the poor, old, decrepit people employed as watchmen. Argued that national government should provide funding</a:t>
            </a:r>
          </a:p>
          <a:p>
            <a:r>
              <a:rPr lang="en-GB" dirty="0"/>
              <a:t>Criminals migrated from London to seek new opportunities</a:t>
            </a:r>
          </a:p>
          <a:p>
            <a:pPr lvl="1"/>
            <a:r>
              <a:rPr lang="en-GB" dirty="0"/>
              <a:t>Early evidence of County Lines thinking?</a:t>
            </a:r>
          </a:p>
          <a:p>
            <a:r>
              <a:rPr lang="en-GB" dirty="0"/>
              <a:t>1763 government funds for highway security withdrawn – this should be a local matter!</a:t>
            </a:r>
          </a:p>
          <a:p>
            <a:pPr lvl="1"/>
            <a:r>
              <a:rPr lang="en-GB" dirty="0"/>
              <a:t>Austerity in 2010 and massive cuts for public services and policing?</a:t>
            </a:r>
          </a:p>
          <a:p>
            <a:pPr lvl="1"/>
            <a:r>
              <a:rPr lang="en-GB" dirty="0"/>
              <a:t>Increased the Council Tax contributions for all householders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9F5CA7-F052-CBB1-2E9D-AF2E93FB66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8923" y="447403"/>
            <a:ext cx="1926503" cy="26215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71C803E-10DD-B3A3-A742-230575BEF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8923" y="3140844"/>
            <a:ext cx="2150645" cy="31829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70F1E5A-2F86-EDC1-11DF-131F4559B72F}"/>
              </a:ext>
            </a:extLst>
          </p:cNvPr>
          <p:cNvSpPr txBox="1"/>
          <p:nvPr/>
        </p:nvSpPr>
        <p:spPr>
          <a:xfrm>
            <a:off x="6481312" y="6379145"/>
            <a:ext cx="25388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Rawlings (2002: 70-73)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A387809-2136-DA23-5D20-60BA88CC4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270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09498-7230-3005-E138-197B27364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Hogarth’s Four Stages of Cruelty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6FA9CC6-11FF-616B-6900-60B62F6DB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783" y="2872899"/>
            <a:ext cx="4875196" cy="3659732"/>
          </a:xfrm>
        </p:spPr>
        <p:txBody>
          <a:bodyPr>
            <a:noAutofit/>
          </a:bodyPr>
          <a:lstStyle/>
          <a:p>
            <a:r>
              <a:rPr lang="en-GB" sz="2400" dirty="0"/>
              <a:t>Henry Fielding was friends with artist William Hogarth. Both were concerned about issues for London and wider society</a:t>
            </a:r>
          </a:p>
          <a:p>
            <a:r>
              <a:rPr lang="en-GB" sz="2400" dirty="0"/>
              <a:t>The Four Stages of Cruelty showed the path of the criminal from animal cruelty, robbery, murder to death by public dissection</a:t>
            </a:r>
          </a:p>
          <a:p>
            <a:r>
              <a:rPr lang="en-GB" sz="2400" dirty="0"/>
              <a:t>These are old but very graphic</a:t>
            </a:r>
          </a:p>
          <a:p>
            <a:r>
              <a:rPr lang="en-GB" sz="2400" dirty="0"/>
              <a:t>Poor dog!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A43B4A-32D5-FD6B-F16A-29CF4FDE86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497" r="2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26AA31-CFFB-3C19-DCCE-9A2AC215F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0702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C51EDA71-70EC-9DFC-9384-652BC3A33D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26979"/>
            <a:ext cx="5890584" cy="790682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1332045-C4CE-8EE6-4A4C-F5BEEDE8DE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2552" y="-641383"/>
            <a:ext cx="7085890" cy="887682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5671EEF-CEAF-2220-31D4-3D5E519BF9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6984" y="0"/>
            <a:ext cx="5890584" cy="714010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091BB7C-1C47-7805-BD3E-C40E26F72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5230" y="-185781"/>
            <a:ext cx="6366770" cy="796562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9960DD9-7D67-42BB-EF72-1EB0BED8C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904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74C9C32-CFE1-8A19-7399-72ABAB9681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63500"/>
            <a:ext cx="11430000" cy="64293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AB2CFF-5346-E867-2951-789429487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9925" cy="1325563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GB" sz="6000" dirty="0"/>
              <a:t>Reasons?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71BBD-085E-C72B-D6BE-7F78B9824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1337" y="4600575"/>
            <a:ext cx="6029325" cy="1755775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GB" sz="1600" dirty="0"/>
              <a:t>We did not use the language then but:</a:t>
            </a:r>
          </a:p>
          <a:p>
            <a:r>
              <a:rPr lang="en-GB" sz="1600" dirty="0"/>
              <a:t>Widespread and increasing antisocial behaviour and crime</a:t>
            </a:r>
          </a:p>
          <a:p>
            <a:r>
              <a:rPr lang="en-GB" sz="1600" dirty="0"/>
              <a:t>Substance misuse, begging, worklessness</a:t>
            </a:r>
          </a:p>
          <a:p>
            <a:r>
              <a:rPr lang="en-GB" sz="1600" dirty="0"/>
              <a:t>Fondness for the old days: things were better years ago</a:t>
            </a:r>
          </a:p>
          <a:p>
            <a:r>
              <a:rPr lang="en-GB" sz="1600" dirty="0"/>
              <a:t>Profit for the dealers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11ED6B-9383-6667-2DC9-A9FC0EA7E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035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F9D0A-7F0F-0F0C-0919-E16D873DF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20552-8C7C-2A16-9E71-19CCA9A573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86B130-06A4-6DBE-1566-B5E0DF8E11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19050"/>
            <a:ext cx="11430000" cy="68199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D99A244-2F1A-9F4D-5E5A-A35DEE4A3236}"/>
              </a:ext>
            </a:extLst>
          </p:cNvPr>
          <p:cNvSpPr/>
          <p:nvPr/>
        </p:nvSpPr>
        <p:spPr>
          <a:xfrm>
            <a:off x="6227545" y="86627"/>
            <a:ext cx="5601903" cy="677137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6C051-F203-61A1-D4AA-3E033A247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754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D6FBF9-2A52-4F24-B225-306936DA0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Metropolitan Police Act 1829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46648-55FD-488A-92F7-774C4B605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537357" cy="4242252"/>
          </a:xfrm>
        </p:spPr>
        <p:txBody>
          <a:bodyPr>
            <a:normAutofit/>
          </a:bodyPr>
          <a:lstStyle/>
          <a:p>
            <a:r>
              <a:rPr lang="en-GB" sz="2000" dirty="0"/>
              <a:t>Sir Robert Peel’s focus on a new police force</a:t>
            </a:r>
          </a:p>
          <a:p>
            <a:r>
              <a:rPr lang="en-GB" sz="2000" dirty="0"/>
              <a:t>Municipal Corporations Act (1835) saw the new full-time, paid  police extended to the 178 boroughs of England and Wales</a:t>
            </a:r>
          </a:p>
          <a:p>
            <a:r>
              <a:rPr lang="en-GB" sz="2000" dirty="0"/>
              <a:t>This Act engaged local ratepayers to form new politically elected Councils</a:t>
            </a:r>
          </a:p>
          <a:p>
            <a:r>
              <a:rPr lang="en-GB" sz="2000" dirty="0"/>
              <a:t>These Councils had the power to form sub committees called Watch Committees, which had the power to form a ‘new police’</a:t>
            </a:r>
          </a:p>
          <a:p>
            <a:endParaRPr lang="en-GB" sz="1700" dirty="0"/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3BFB26-7197-47D7-BEA4-B43410ECF0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55" r="7077"/>
          <a:stretch/>
        </p:blipFill>
        <p:spPr>
          <a:xfrm>
            <a:off x="6098892" y="2492376"/>
            <a:ext cx="4802404" cy="3563372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B2913D-37EA-BAFC-9B29-B185571EE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B89200-0994-4556-B81E-0BACE865B87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5795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53D027-1E9E-45E3-98AA-F95771A49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623" y="159460"/>
            <a:ext cx="3298025" cy="22754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Lord Palmerston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99044-9867-48C1-9E19-80EBFDB843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7275" y="591345"/>
            <a:ext cx="6490536" cy="4866480"/>
          </a:xfrm>
        </p:spPr>
        <p:txBody>
          <a:bodyPr anchor="ctr">
            <a:normAutofit/>
          </a:bodyPr>
          <a:lstStyle/>
          <a:p>
            <a:r>
              <a:rPr lang="en-GB" dirty="0"/>
              <a:t>Home Secretary 1852, taking over a fragmented position</a:t>
            </a:r>
          </a:p>
          <a:p>
            <a:r>
              <a:rPr lang="en-GB" dirty="0"/>
              <a:t>1839-1853: only 28 county forces established</a:t>
            </a:r>
          </a:p>
          <a:p>
            <a:r>
              <a:rPr lang="en-GB" dirty="0"/>
              <a:t>Criminals were comfortable in many places e.g. a notorious gang committed a brutal murder in unpoliced Surrey whilst dodging law enforcement in London and Hampshire.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E7795A-E888-9266-2689-2D8D8F6DE5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62" y="1931424"/>
            <a:ext cx="3609145" cy="4761389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36757A8-F5A9-8FEE-31B8-982EA3F0ECAD}"/>
              </a:ext>
            </a:extLst>
          </p:cNvPr>
          <p:cNvSpPr/>
          <p:nvPr/>
        </p:nvSpPr>
        <p:spPr>
          <a:xfrm>
            <a:off x="5452185" y="4776788"/>
            <a:ext cx="5615865" cy="176212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Think of the challenges of cross-border co-operation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are we tackling the complex issues of County Lines across Britain?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A32F02-1AFB-A9F7-45DF-F9F28D848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6799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CE9CB-E713-4198-9719-B200C61C2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Select Committee on Police 1853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2858E-580D-40FC-A8E3-E5DD3970A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latin typeface="Calibri" panose="020F0502020204030204"/>
              </a:rPr>
              <a:t>O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 178 boroughs, 13 never formed any sort of police force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Only half of the 56 counties had bothered </a:t>
            </a:r>
          </a:p>
          <a:p>
            <a:r>
              <a:rPr lang="en-GB" dirty="0"/>
              <a:t>It was suggested that smaller boroughs amalgamate with surrounding counties, and larger boroughs share a management system with their counties, perhaps the same Chief Constable</a:t>
            </a:r>
          </a:p>
          <a:p>
            <a:r>
              <a:rPr lang="en-GB" dirty="0"/>
              <a:t>If this was accepted then a national police force might have been achievable if desired over time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D80514-DEAC-FEDD-645F-F257F1806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0391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1CB8B1-3515-4CE6-8028-972D00C2E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Select Committee on Police 1853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941CF-ADF2-4A3B-ABF7-01FA85736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Forces should be compulsory in every county and borough of England and Wales</a:t>
            </a:r>
          </a:p>
          <a:p>
            <a:r>
              <a:rPr lang="en-GB" dirty="0"/>
              <a:t>Central government should provide financial support, whilst enabling local management arrangements</a:t>
            </a:r>
          </a:p>
          <a:p>
            <a:r>
              <a:rPr lang="en-GB" dirty="0"/>
              <a:t>Palmerston went beyond the recommendations of the committee with his proposed Police Bill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7054B1-930D-E131-8FF0-42EDAEC3A2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281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1632A-6A1C-4ED7-96B7-23FE0493C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Earl Grey’s Police Bill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92019-A033-40B2-B0F3-BE21A1519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572000" cy="3641444"/>
          </a:xfrm>
        </p:spPr>
        <p:txBody>
          <a:bodyPr>
            <a:normAutofit fontScale="92500"/>
          </a:bodyPr>
          <a:lstStyle/>
          <a:p>
            <a:r>
              <a:rPr lang="en-GB" sz="2000" dirty="0"/>
              <a:t>2</a:t>
            </a:r>
            <a:r>
              <a:rPr lang="en-GB" sz="2000" baseline="30000" dirty="0"/>
              <a:t>nd</a:t>
            </a:r>
            <a:r>
              <a:rPr lang="en-GB" sz="2000" dirty="0"/>
              <a:t> Earl Grey, PM 1830-34, of Howick Hall, Northumberland</a:t>
            </a:r>
          </a:p>
          <a:p>
            <a:r>
              <a:rPr lang="en-GB" sz="2000" dirty="0"/>
              <a:t>Police forces to become compulsory</a:t>
            </a:r>
          </a:p>
          <a:p>
            <a:r>
              <a:rPr lang="en-GB" sz="2000" dirty="0"/>
              <a:t>Efficiently run</a:t>
            </a:r>
          </a:p>
          <a:p>
            <a:r>
              <a:rPr lang="en-GB" sz="2000" dirty="0"/>
              <a:t>An Inspectorate of Constabulary would inspect every force annually (now HMICFRS)</a:t>
            </a:r>
          </a:p>
          <a:p>
            <a:r>
              <a:rPr lang="en-GB" sz="2000" dirty="0"/>
              <a:t>Efficient forces would receive government grants covering 25% of total costs</a:t>
            </a:r>
          </a:p>
          <a:p>
            <a:r>
              <a:rPr lang="en-GB" sz="2000" dirty="0"/>
              <a:t>Excluded smaller areas to force them to amalgamate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14709F-0FD5-1F1E-0F21-E404801C67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173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76D116-B12E-3B81-BAEF-DA7FFBAE4C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7077" y="4124315"/>
            <a:ext cx="3571875" cy="2676525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B4249B-12F6-4D69-53C2-5BADD93BC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8308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2C4C3-7CFF-43FE-B8CC-2D25BBFA4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County and Borough Police Act 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1856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6D776-BD36-4A06-B965-A53FCD5FE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404261"/>
            <a:ext cx="7401391" cy="3773104"/>
          </a:xfrm>
        </p:spPr>
        <p:txBody>
          <a:bodyPr anchor="ctr">
            <a:normAutofit/>
          </a:bodyPr>
          <a:lstStyle/>
          <a:p>
            <a:r>
              <a:rPr lang="en-GB" dirty="0"/>
              <a:t>Municipal corporations (Councils) were vociferous in their objections, especially the 64 smaller areas, but the bill was passed</a:t>
            </a:r>
          </a:p>
          <a:p>
            <a:r>
              <a:rPr lang="en-GB" dirty="0"/>
              <a:t>Did not apply to the Metropolitan Police, or to the City of London, or to Scotland</a:t>
            </a:r>
          </a:p>
          <a:p>
            <a:r>
              <a:rPr lang="en-GB" dirty="0"/>
              <a:t>Section 15 related to the creation of the Inspectorate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2E532B-A1FF-E0A5-4E77-8C9E56FCF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0710" y="3460934"/>
            <a:ext cx="4868578" cy="3327818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6B14E9-751B-3400-A939-BEE97C744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5048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4D903-CF0D-41E3-BD7F-77AD0A7AA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937986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County and Borough Police Act 1856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878C8-74FE-4586-B302-B102650DF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90439"/>
            <a:ext cx="4444014" cy="3886524"/>
          </a:xfrm>
        </p:spPr>
        <p:txBody>
          <a:bodyPr/>
          <a:lstStyle/>
          <a:p>
            <a:r>
              <a:rPr lang="en-US" dirty="0"/>
              <a:t>Key concepts in this Act remained central planks for 150 years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Efficiency of policing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Annual inspection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Watchdog role of the Inspectorate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AD9E7E-AACE-43CE-9A75-50ED789388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368" y="119062"/>
            <a:ext cx="6429375" cy="66198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57D85C2-D168-45FC-A1EB-7630B10CF1F7}"/>
              </a:ext>
            </a:extLst>
          </p:cNvPr>
          <p:cNvSpPr/>
          <p:nvPr/>
        </p:nvSpPr>
        <p:spPr>
          <a:xfrm>
            <a:off x="8345010" y="3684233"/>
            <a:ext cx="1136341" cy="22194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 w="38100">
                <a:solidFill>
                  <a:srgbClr val="FF0000"/>
                </a:solidFill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8880D8D-FBF6-4855-B334-3C673A563CEA}"/>
              </a:ext>
            </a:extLst>
          </p:cNvPr>
          <p:cNvSpPr/>
          <p:nvPr/>
        </p:nvSpPr>
        <p:spPr>
          <a:xfrm>
            <a:off x="9210582" y="5335479"/>
            <a:ext cx="541538" cy="32847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50EAD8-8398-E7D2-5133-468F292A1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30FD48-F89A-4419-BE24-37DED88976C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9878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D0991-52BC-841E-0C70-4D5E01441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7789" y="1198045"/>
            <a:ext cx="10515600" cy="40710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There had been a consistent call for political reform, for revolution and a new way of organising society for many years prior to the mid-nineteenth century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A85E113-4E4A-54D1-1440-0E5FD9B92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B89200-0994-4556-B81E-0BACE865B87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69689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4640" y="214686"/>
            <a:ext cx="5837599" cy="1659833"/>
          </a:xfrm>
        </p:spPr>
        <p:txBody>
          <a:bodyPr anchor="b">
            <a:noAutofit/>
          </a:bodyPr>
          <a:lstStyle/>
          <a:p>
            <a:pPr algn="l"/>
            <a:r>
              <a:rPr lang="en-GB" sz="6000" dirty="0">
                <a:solidFill>
                  <a:schemeClr val="bg1"/>
                </a:solidFill>
              </a:rPr>
              <a:t>Insurrection at Cato Street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47904" y="1749756"/>
            <a:ext cx="353872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94" y="2126333"/>
            <a:ext cx="6168390" cy="3581339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The conspirators intended to behead every member of the Cabinet, then take away the heads of Lords Castlereagh and Sidmouth in bags to display them on spikes on Westminster Bridge. </a:t>
            </a:r>
          </a:p>
          <a:p>
            <a:r>
              <a:rPr lang="en-GB" sz="2800" dirty="0">
                <a:solidFill>
                  <a:schemeClr val="bg1"/>
                </a:solidFill>
              </a:rPr>
              <a:t>These were times of social unrest and extreme disaffection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49520" y="5707672"/>
            <a:ext cx="353549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1B424465-5A50-4822-B1D1-D40448E9C6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729" y="1093553"/>
            <a:ext cx="4697585" cy="469758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96EDDA-4B36-E12B-1B24-CAA044412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6171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AC818-837A-4168-BAAA-AFE7A9F0E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146"/>
            <a:ext cx="5398390" cy="2141982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3600" dirty="0"/>
              <a:t>The conspirators were followers of Thomas Spence (1750-1814)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40241-849C-080F-FEDB-B1A5F385B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4693272" cy="3410712"/>
          </a:xfrm>
        </p:spPr>
        <p:txBody>
          <a:bodyPr anchor="t">
            <a:noAutofit/>
          </a:bodyPr>
          <a:lstStyle/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/>
              <a:t>Remove the aristocracy and landlords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/>
              <a:t>Land to be owned by self-governing democratic parishes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/>
              <a:t>Rents of land in parishes to be shared equally as a form of social dividend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/>
              <a:t>Universal suffrage (including female suffrage) at parish level feeding into a national structure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/>
              <a:t>A ‘social guarantee’ to provide income for those who could not work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/>
              <a:t>The rights of infants to be free from abuse and poverty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15AD91-0516-751A-7663-A11182D3FC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208" y="640080"/>
            <a:ext cx="5563895" cy="5577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9B7FB6-9314-445A-8EA4-B5EAED9B9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9441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/>
              <a:t>Political pressures</a:t>
            </a:r>
          </a:p>
        </p:txBody>
      </p:sp>
      <p:sp>
        <p:nvSpPr>
          <p:cNvPr id="50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/>
              <a:t>Before Cato the government had passed six Acts in the previous few months</a:t>
            </a:r>
          </a:p>
          <a:p>
            <a:r>
              <a:rPr lang="en-GB" sz="2200"/>
              <a:t>Agricultural poverty and insufficient Poor Law assistance</a:t>
            </a:r>
          </a:p>
          <a:p>
            <a:r>
              <a:rPr lang="en-GB" sz="2200"/>
              <a:t>Threat of automation</a:t>
            </a:r>
          </a:p>
          <a:p>
            <a:r>
              <a:rPr lang="en-GB" sz="2200"/>
              <a:t>Continuing disaffection</a:t>
            </a:r>
          </a:p>
          <a:p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9A4F6F-DC50-4078-8FA6-A16AC802A0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56" r="4484" b="-1"/>
          <a:stretch/>
        </p:blipFill>
        <p:spPr>
          <a:xfrm>
            <a:off x="4654296" y="705227"/>
            <a:ext cx="6903720" cy="5447546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4BF9EF-0E38-9D6C-8457-B6E40872E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2244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62F89D1A-20FB-C1D4-A298-DB3A3BC9E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A69B763-DE34-C6EB-EDA3-976A6AEB85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49" y="86677"/>
            <a:ext cx="8276283" cy="6634163"/>
          </a:xfrm>
          <a:prstGeom prst="rect">
            <a:avLst/>
          </a:prstGeom>
        </p:spPr>
      </p:pic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4CE431F0-6415-689E-1652-BFB8DC2E34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21927" y="365125"/>
            <a:ext cx="9074824" cy="6243479"/>
          </a:xfrm>
        </p:spPr>
      </p:pic>
    </p:spTree>
    <p:extLst>
      <p:ext uri="{BB962C8B-B14F-4D97-AF65-F5344CB8AC3E}">
        <p14:creationId xmlns:p14="http://schemas.microsoft.com/office/powerpoint/2010/main" val="3483383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A7324-70F0-4E34-8261-EA930D0C0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620" y="325369"/>
            <a:ext cx="5040630" cy="2005212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Action in response to the Swing Riots</a:t>
            </a:r>
          </a:p>
        </p:txBody>
      </p:sp>
      <p:sp>
        <p:nvSpPr>
          <p:cNvPr id="4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AA5DF-B07E-4F13-84E3-C1EE14F5D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942" y="2980977"/>
            <a:ext cx="4937760" cy="372868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Special constables sworn in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Request for arms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300 tried before the Special Commission at Winchester in December 1830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90 sentenced to death, two carried out for robbery and aggravated assault and destroying machinery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Sixty-nine of the prisoners received prison sentences and a further sixty-eight were transported to Australia.</a:t>
            </a:r>
          </a:p>
          <a:p>
            <a:pPr>
              <a:lnSpc>
                <a:spcPct val="90000"/>
              </a:lnSpc>
            </a:pPr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D10B09-CCE2-457D-B42A-118A9B6B7D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9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4545C6-E60C-BC77-D86C-C22424B5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86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31CA98F-58D1-E313-7636-988A424DD2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6769" y="1473002"/>
            <a:ext cx="3558462" cy="39521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D7B46B-EACD-994C-E9FE-9802686FCE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9561" y="4241736"/>
            <a:ext cx="5470815" cy="327407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832601-19A2-8235-C76D-B81B83367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Uprising, Outrage and Demands for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51C27-1741-ACCB-20EA-50A34F8A2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174032"/>
            <a:ext cx="3380509" cy="4115932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Rebecca Riots 1839-43</a:t>
            </a:r>
          </a:p>
          <a:p>
            <a:r>
              <a:rPr lang="en-US" dirty="0">
                <a:solidFill>
                  <a:schemeClr val="bg1"/>
                </a:solidFill>
              </a:rPr>
              <a:t>Lord Shaftsbury</a:t>
            </a:r>
          </a:p>
          <a:p>
            <a:r>
              <a:rPr lang="en-US" dirty="0">
                <a:solidFill>
                  <a:schemeClr val="bg1"/>
                </a:solidFill>
              </a:rPr>
              <a:t>Royal Commission on the Employment of Children 1842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4F4C5E-62B0-759C-F429-0D1355C5AD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166" y="1853667"/>
            <a:ext cx="4514850" cy="1924050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47A78E-7AA8-A87D-8F65-6688CC6B9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496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03066D-54B8-48F4-B409-77000A489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304804"/>
            <a:ext cx="8191500" cy="996293"/>
          </a:xfrm>
        </p:spPr>
        <p:txBody>
          <a:bodyPr anchor="b">
            <a:noAutofit/>
          </a:bodyPr>
          <a:lstStyle/>
          <a:p>
            <a:pPr algn="l"/>
            <a:r>
              <a:rPr lang="en-GB" sz="6000" dirty="0">
                <a:solidFill>
                  <a:schemeClr val="bg1"/>
                </a:solidFill>
              </a:rPr>
              <a:t>Reform Acts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47904" y="1749756"/>
            <a:ext cx="353872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1DD57-72FD-477A-B64C-4057F1472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300" y="1909192"/>
            <a:ext cx="8724900" cy="370008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1832: fairer representation in Parliament; rotten and pocket boroughs; land-owners domination; power to lower classes – households with a wealth of £10 and more; 20% or 600,000 then had the vote</a:t>
            </a:r>
          </a:p>
          <a:p>
            <a:r>
              <a:rPr lang="en-GB" sz="2400" dirty="0">
                <a:solidFill>
                  <a:schemeClr val="bg1"/>
                </a:solidFill>
              </a:rPr>
              <a:t>1867: extended voting rights further; 1 million people; would democracy destroy high culture and the powerful elite?</a:t>
            </a:r>
          </a:p>
          <a:p>
            <a:r>
              <a:rPr lang="en-GB" sz="2400" dirty="0">
                <a:solidFill>
                  <a:schemeClr val="bg1"/>
                </a:solidFill>
              </a:rPr>
              <a:t>1884: tripled the electorate and included agricultural labourers and miners; voting as a right not a privilege of the elite</a:t>
            </a:r>
          </a:p>
          <a:p>
            <a:r>
              <a:rPr lang="en-GB" sz="2400" dirty="0">
                <a:solidFill>
                  <a:schemeClr val="bg1"/>
                </a:solidFill>
              </a:rPr>
              <a:t>1928 Equal Franchise Act: Representation of the People Act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49520" y="5707672"/>
            <a:ext cx="353549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5784F0-C4D5-E2CA-BB0A-490613FE6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2434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CEC45DE-EBFA-984F-4F08-5FC35532A6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657546"/>
          <a:ext cx="10515600" cy="55194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FD5802-FE0F-ED9A-3274-16162BB8A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066BF11-7370-4380-B3E6-8F033BCAF69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470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0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chart seriesIdx="0" categoryIdx="0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chart seriesIdx="0" categoryIdx="0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1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chart seriesIdx="0" categoryIdx="1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chart seriesIdx="0" categoryIdx="1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2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chart seriesIdx="0" categoryIdx="2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chart seriesIdx="0" categoryIdx="2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3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chart seriesIdx="0" categoryIdx="3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chart seriesIdx="0" categoryIdx="3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4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graphicEl>
                                              <a:chart seriesIdx="0" categoryIdx="4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chart seriesIdx="0" categoryIdx="4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5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graphicEl>
                                              <a:chart seriesIdx="0" categoryIdx="5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graphicEl>
                                              <a:chart seriesIdx="0" categoryIdx="5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Chart bld="categoryEl"/>
        </p:bldSub>
      </p:bldGraphic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erson sitting on the edge of a cliff with a view of the ocean">
            <a:extLst>
              <a:ext uri="{FF2B5EF4-FFF2-40B4-BE49-F238E27FC236}">
                <a16:creationId xmlns:a16="http://schemas.microsoft.com/office/drawing/2014/main" id="{7EE55460-809F-4787-CE8A-96F7D28F62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69EC678-4618-2BC2-66C7-CF878C8D8E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GB" sz="6600">
                <a:solidFill>
                  <a:schemeClr val="bg1"/>
                </a:solidFill>
              </a:rPr>
              <a:t>Lessons from Devolution in Wales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9760B94C-A128-ACB4-552F-4884EE083C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Great aspiration with questionable success?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4599D4-9BF1-880C-F1AD-7F744581A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41199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28BBCC-E20C-458B-953C-36E0436B31CD}" type="slidenum">
              <a:rPr lang="en-GB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44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007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pointing at a map&#10;&#10;Description automatically generated">
            <a:extLst>
              <a:ext uri="{FF2B5EF4-FFF2-40B4-BE49-F238E27FC236}">
                <a16:creationId xmlns:a16="http://schemas.microsoft.com/office/drawing/2014/main" id="{AC6D5366-A94B-7BFC-39D6-F19C8FA44C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2649"/>
          <a:stretch/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56979B-7BDC-CA99-35F8-20DBAABFF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28BBCC-E20C-458B-953C-36E0436B31C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45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451645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73ABFC29-4C87-5411-C697-38C7B67E4F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296539"/>
            <a:ext cx="11430250" cy="966205"/>
          </a:xfrm>
          <a:solidFill>
            <a:schemeClr val="tx1"/>
          </a:solidFill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Schedule 7 GOWA (2006)</a:t>
            </a:r>
          </a:p>
        </p:txBody>
      </p:sp>
      <p:sp>
        <p:nvSpPr>
          <p:cNvPr id="4" name="Rectangle 3"/>
          <p:cNvSpPr/>
          <p:nvPr/>
        </p:nvSpPr>
        <p:spPr>
          <a:xfrm>
            <a:off x="859171" y="1514851"/>
            <a:ext cx="69694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Agriculture, Fisheries, Forestry and Rural development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859171" y="2012191"/>
            <a:ext cx="54719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Ancient monuments and Historic buildings</a:t>
            </a:r>
          </a:p>
        </p:txBody>
      </p:sp>
      <p:sp>
        <p:nvSpPr>
          <p:cNvPr id="6" name="Rectangle 5"/>
          <p:cNvSpPr/>
          <p:nvPr/>
        </p:nvSpPr>
        <p:spPr>
          <a:xfrm>
            <a:off x="859171" y="2509531"/>
            <a:ext cx="31184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Economic development</a:t>
            </a:r>
          </a:p>
        </p:txBody>
      </p:sp>
      <p:sp>
        <p:nvSpPr>
          <p:cNvPr id="7" name="Rectangle 6"/>
          <p:cNvSpPr/>
          <p:nvPr/>
        </p:nvSpPr>
        <p:spPr>
          <a:xfrm>
            <a:off x="859171" y="3025080"/>
            <a:ext cx="29929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Education and training</a:t>
            </a:r>
          </a:p>
        </p:txBody>
      </p:sp>
      <p:sp>
        <p:nvSpPr>
          <p:cNvPr id="8" name="Rectangle 7"/>
          <p:cNvSpPr/>
          <p:nvPr/>
        </p:nvSpPr>
        <p:spPr>
          <a:xfrm>
            <a:off x="859171" y="3508489"/>
            <a:ext cx="17891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Environment</a:t>
            </a:r>
          </a:p>
        </p:txBody>
      </p:sp>
      <p:sp>
        <p:nvSpPr>
          <p:cNvPr id="9" name="Rectangle 8"/>
          <p:cNvSpPr/>
          <p:nvPr/>
        </p:nvSpPr>
        <p:spPr>
          <a:xfrm>
            <a:off x="859171" y="4123809"/>
            <a:ext cx="67252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Fire and rescue services and promotion of fire safety</a:t>
            </a:r>
          </a:p>
        </p:txBody>
      </p:sp>
      <p:sp>
        <p:nvSpPr>
          <p:cNvPr id="10" name="Rectangle 9"/>
          <p:cNvSpPr/>
          <p:nvPr/>
        </p:nvSpPr>
        <p:spPr>
          <a:xfrm>
            <a:off x="859171" y="4475307"/>
            <a:ext cx="8072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Food</a:t>
            </a:r>
          </a:p>
        </p:txBody>
      </p:sp>
      <p:sp>
        <p:nvSpPr>
          <p:cNvPr id="11" name="Rectangle 10"/>
          <p:cNvSpPr/>
          <p:nvPr/>
        </p:nvSpPr>
        <p:spPr>
          <a:xfrm>
            <a:off x="859171" y="4945773"/>
            <a:ext cx="45935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Health and health services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59171" y="5429182"/>
            <a:ext cx="31425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Highways and transport</a:t>
            </a:r>
          </a:p>
        </p:txBody>
      </p:sp>
      <p:sp>
        <p:nvSpPr>
          <p:cNvPr id="13" name="Rectangle 12"/>
          <p:cNvSpPr/>
          <p:nvPr/>
        </p:nvSpPr>
        <p:spPr>
          <a:xfrm>
            <a:off x="859171" y="5917693"/>
            <a:ext cx="119776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Housing</a:t>
            </a:r>
          </a:p>
        </p:txBody>
      </p:sp>
      <p:sp>
        <p:nvSpPr>
          <p:cNvPr id="23" name="Rectangle 22"/>
          <p:cNvSpPr/>
          <p:nvPr/>
        </p:nvSpPr>
        <p:spPr>
          <a:xfrm>
            <a:off x="8203455" y="1514850"/>
            <a:ext cx="24137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Local government</a:t>
            </a:r>
          </a:p>
        </p:txBody>
      </p:sp>
      <p:sp>
        <p:nvSpPr>
          <p:cNvPr id="24" name="Rectangle 23"/>
          <p:cNvSpPr/>
          <p:nvPr/>
        </p:nvSpPr>
        <p:spPr>
          <a:xfrm>
            <a:off x="8203455" y="2010133"/>
            <a:ext cx="37521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National Assembly for Wales</a:t>
            </a:r>
          </a:p>
        </p:txBody>
      </p:sp>
      <p:sp>
        <p:nvSpPr>
          <p:cNvPr id="25" name="Rectangle 24"/>
          <p:cNvSpPr/>
          <p:nvPr/>
        </p:nvSpPr>
        <p:spPr>
          <a:xfrm>
            <a:off x="8203455" y="2471081"/>
            <a:ext cx="28266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Public administration</a:t>
            </a:r>
          </a:p>
        </p:txBody>
      </p:sp>
      <p:sp>
        <p:nvSpPr>
          <p:cNvPr id="26" name="Rectangle 25"/>
          <p:cNvSpPr/>
          <p:nvPr/>
        </p:nvSpPr>
        <p:spPr>
          <a:xfrm>
            <a:off x="8203455" y="2929972"/>
            <a:ext cx="19554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Social Welfare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203455" y="3388863"/>
            <a:ext cx="27545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Sport and recreation</a:t>
            </a:r>
          </a:p>
        </p:txBody>
      </p:sp>
      <p:sp>
        <p:nvSpPr>
          <p:cNvPr id="28" name="Rectangle 27"/>
          <p:cNvSpPr/>
          <p:nvPr/>
        </p:nvSpPr>
        <p:spPr>
          <a:xfrm>
            <a:off x="8206532" y="3807231"/>
            <a:ext cx="11751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Tourism</a:t>
            </a:r>
          </a:p>
        </p:txBody>
      </p:sp>
      <p:sp>
        <p:nvSpPr>
          <p:cNvPr id="29" name="Rectangle 28"/>
          <p:cNvSpPr/>
          <p:nvPr/>
        </p:nvSpPr>
        <p:spPr>
          <a:xfrm>
            <a:off x="8203455" y="4185392"/>
            <a:ext cx="35696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Town and country planning</a:t>
            </a:r>
          </a:p>
        </p:txBody>
      </p:sp>
      <p:sp>
        <p:nvSpPr>
          <p:cNvPr id="30" name="Rectangle 29"/>
          <p:cNvSpPr/>
          <p:nvPr/>
        </p:nvSpPr>
        <p:spPr>
          <a:xfrm>
            <a:off x="8203455" y="4644283"/>
            <a:ext cx="34018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Water and flood defences</a:t>
            </a:r>
          </a:p>
        </p:txBody>
      </p:sp>
      <p:sp>
        <p:nvSpPr>
          <p:cNvPr id="31" name="Rectangle 30"/>
          <p:cNvSpPr/>
          <p:nvPr/>
        </p:nvSpPr>
        <p:spPr>
          <a:xfrm>
            <a:off x="8203455" y="5137608"/>
            <a:ext cx="21521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Welsh language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291B9B-8DB1-40FA-B8D8-8D99DF12F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3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Reserved to Westminster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55487E-7BEC-4C09-94E4-9DD91F331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47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0882DF-5DCA-BDD1-8A41-143122AA6121}"/>
              </a:ext>
            </a:extLst>
          </p:cNvPr>
          <p:cNvSpPr txBox="1"/>
          <p:nvPr/>
        </p:nvSpPr>
        <p:spPr>
          <a:xfrm>
            <a:off x="1040130" y="1690688"/>
            <a:ext cx="52349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Constitution</a:t>
            </a:r>
          </a:p>
          <a:p>
            <a:r>
              <a:rPr lang="en-GB" sz="2800" dirty="0"/>
              <a:t>Defence</a:t>
            </a:r>
          </a:p>
          <a:p>
            <a:r>
              <a:rPr lang="en-GB" sz="2800" dirty="0"/>
              <a:t>Elections to and the Administration of Devolved Legislatures</a:t>
            </a:r>
          </a:p>
          <a:p>
            <a:r>
              <a:rPr lang="en-GB" sz="2800" dirty="0"/>
              <a:t>Tax and National Insurance</a:t>
            </a:r>
          </a:p>
          <a:p>
            <a:r>
              <a:rPr lang="en-GB" sz="2800" dirty="0"/>
              <a:t>Broadcasting</a:t>
            </a:r>
          </a:p>
          <a:p>
            <a:r>
              <a:rPr lang="en-GB" sz="2800" dirty="0"/>
              <a:t>Firearms and weapons</a:t>
            </a:r>
          </a:p>
          <a:p>
            <a:r>
              <a:rPr lang="en-GB" sz="2800" dirty="0"/>
              <a:t>Policing</a:t>
            </a:r>
          </a:p>
          <a:p>
            <a:r>
              <a:rPr lang="en-GB" sz="2800" dirty="0"/>
              <a:t>Social Security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A187F7-79E5-9991-661A-ED711E3385EE}"/>
              </a:ext>
            </a:extLst>
          </p:cNvPr>
          <p:cNvSpPr txBox="1"/>
          <p:nvPr/>
        </p:nvSpPr>
        <p:spPr>
          <a:xfrm>
            <a:off x="6595586" y="1906131"/>
            <a:ext cx="475821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Employment rights</a:t>
            </a:r>
          </a:p>
          <a:p>
            <a:r>
              <a:rPr lang="en-US" sz="2800" dirty="0"/>
              <a:t>Energy</a:t>
            </a:r>
          </a:p>
          <a:p>
            <a:r>
              <a:rPr lang="en-US" sz="2800" dirty="0"/>
              <a:t>Equal opportunities</a:t>
            </a:r>
          </a:p>
          <a:p>
            <a:r>
              <a:rPr lang="en-US" sz="2800" dirty="0"/>
              <a:t>Foreign Affairs</a:t>
            </a:r>
          </a:p>
          <a:p>
            <a:r>
              <a:rPr lang="en-US" sz="2800" dirty="0"/>
              <a:t>Immigration and nationality</a:t>
            </a:r>
          </a:p>
          <a:p>
            <a:r>
              <a:rPr lang="en-US" sz="2800" dirty="0"/>
              <a:t>National security</a:t>
            </a:r>
          </a:p>
          <a:p>
            <a:r>
              <a:rPr lang="en-US" sz="2800" dirty="0"/>
              <a:t>Civil Service</a:t>
            </a:r>
          </a:p>
          <a:p>
            <a:r>
              <a:rPr lang="en-US" sz="2800" dirty="0"/>
              <a:t>Time and Outer space</a:t>
            </a:r>
          </a:p>
          <a:p>
            <a:r>
              <a:rPr lang="en-US" sz="2800" dirty="0"/>
              <a:t>Treason</a:t>
            </a:r>
          </a:p>
        </p:txBody>
      </p:sp>
    </p:spTree>
    <p:extLst>
      <p:ext uri="{BB962C8B-B14F-4D97-AF65-F5344CB8AC3E}">
        <p14:creationId xmlns:p14="http://schemas.microsoft.com/office/powerpoint/2010/main" val="297102890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Constitution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All devolved nations, are subordinate elected bodies</a:t>
            </a:r>
          </a:p>
          <a:p>
            <a:r>
              <a:rPr lang="en-GB"/>
              <a:t>The UK Parliament is sovereign and has the power to legislate on any issue whether devolved or not</a:t>
            </a:r>
          </a:p>
          <a:p>
            <a:r>
              <a:rPr lang="en-GB"/>
              <a:t>The UK Parliament will seek approval of the Assembly (Legislative Consent Motion)</a:t>
            </a:r>
          </a:p>
          <a:p>
            <a:r>
              <a:rPr lang="en-GB"/>
              <a:t>All the devolved administrations are bound to restrictions in relation to international or European obligations of the United Kingdom and the Human Rights Act 1998.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91CE86-8834-4740-80EC-01F8EE19A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41564" y="6356350"/>
            <a:ext cx="181223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28BBCC-E20C-458B-953C-36E0436B31CD}" type="slidenum">
              <a:rPr lang="en-GB" smtClean="0"/>
              <a:pPr>
                <a:spcAft>
                  <a:spcPts val="600"/>
                </a:spcAft>
              </a:pPr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5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GOWA 1998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1428750"/>
            <a:ext cx="6906491" cy="4748213"/>
          </a:xfrm>
        </p:spPr>
        <p:txBody>
          <a:bodyPr anchor="ctr">
            <a:normAutofit/>
          </a:bodyPr>
          <a:lstStyle/>
          <a:p>
            <a:r>
              <a:rPr lang="en-GB" dirty="0"/>
              <a:t>Created a 60-member Assembly – Assembly Members</a:t>
            </a:r>
          </a:p>
          <a:p>
            <a:r>
              <a:rPr lang="en-GB" dirty="0"/>
              <a:t>Now Members of the Welsh Parliament (Members of the Senedd MS)</a:t>
            </a:r>
          </a:p>
          <a:p>
            <a:r>
              <a:rPr lang="en-GB" dirty="0"/>
              <a:t>A Cabinet of Welsh Ministers with an Assembly supported by 10 committees which deliver key functions and 1 committee to scrutinise the First Minister</a:t>
            </a:r>
          </a:p>
          <a:p>
            <a:r>
              <a:rPr lang="en-GB" dirty="0"/>
              <a:t>Plans to increase the number of Welsh Parliament members to 96!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F629B7-0693-4F9F-99DD-D5D37F883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41564" y="6356350"/>
            <a:ext cx="181223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28BBCC-E20C-458B-953C-36E0436B31CD}" type="slidenum">
              <a:rPr lang="en-GB" smtClean="0"/>
              <a:pPr>
                <a:spcAft>
                  <a:spcPts val="600"/>
                </a:spcAft>
              </a:pPr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18287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Two Major Commissions</a:t>
            </a: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7186527" cy="5582443"/>
          </a:xfrm>
        </p:spPr>
        <p:txBody>
          <a:bodyPr anchor="ctr">
            <a:normAutofit/>
          </a:bodyPr>
          <a:lstStyle/>
          <a:p>
            <a:r>
              <a:rPr lang="en-GB" dirty="0"/>
              <a:t>UK Coalition Agreement made a commitment to a Commission on Devolution in Wales</a:t>
            </a:r>
          </a:p>
          <a:p>
            <a:r>
              <a:rPr lang="en-GB" dirty="0"/>
              <a:t>The Silk Commission was launched on 11</a:t>
            </a:r>
            <a:r>
              <a:rPr lang="en-GB" baseline="30000" dirty="0"/>
              <a:t>th</a:t>
            </a:r>
            <a:r>
              <a:rPr lang="en-GB" dirty="0"/>
              <a:t> October 2011</a:t>
            </a:r>
          </a:p>
          <a:p>
            <a:r>
              <a:rPr lang="en-GB" dirty="0"/>
              <a:t>Part 1: to consider the National Assembly for </a:t>
            </a:r>
            <a:r>
              <a:rPr lang="en-GB" dirty="0" err="1"/>
              <a:t>Wales’</a:t>
            </a:r>
            <a:r>
              <a:rPr lang="en-GB" dirty="0"/>
              <a:t> financial powers in relation to taxation and borrowing (to report by autumn 2012)</a:t>
            </a:r>
          </a:p>
          <a:p>
            <a:r>
              <a:rPr lang="en-GB" dirty="0"/>
              <a:t>Part 2: nonfinancial powers (to report by spring 2014)</a:t>
            </a:r>
          </a:p>
          <a:p>
            <a:r>
              <a:rPr lang="en-GB" dirty="0"/>
              <a:t>The Williams Commission (2014) considered the health of public services in Wales: Governance and Delivery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A4B189-79D1-4B21-BF1B-FE0F4CCC1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41564" y="6356350"/>
            <a:ext cx="181223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28BBCC-E20C-458B-953C-36E0436B31CD}" type="slidenum">
              <a:rPr lang="en-GB" smtClean="0"/>
              <a:pPr>
                <a:spcAft>
                  <a:spcPts val="600"/>
                </a:spcAft>
              </a:pPr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23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55B1AE-AEC0-F399-6820-3646C1953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6000" dirty="0"/>
              <a:t>The Pattern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36E78C-3666-D3DE-1D82-6B5CB9984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11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28BBCC-E20C-458B-953C-36E0436B31CD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51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C366FE3-7FDC-BCD5-C59F-17DC5ACFAB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18612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707973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434010"/>
            <a:ext cx="5127171" cy="777875"/>
          </a:xfrm>
        </p:spPr>
        <p:txBody>
          <a:bodyPr/>
          <a:lstStyle/>
          <a:p>
            <a:r>
              <a:rPr lang="en-GB" dirty="0"/>
              <a:t>The Silk Commission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92740" y="1371599"/>
            <a:ext cx="3575152" cy="467607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965371" y="511628"/>
            <a:ext cx="5747657" cy="6041572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Current funding arrangements not adequate</a:t>
            </a:r>
          </a:p>
          <a:p>
            <a:r>
              <a:rPr lang="en-GB" sz="3200" dirty="0"/>
              <a:t>Make funding fairer</a:t>
            </a:r>
          </a:p>
          <a:p>
            <a:r>
              <a:rPr lang="en-GB" sz="3200" dirty="0"/>
              <a:t>Devolve business rates</a:t>
            </a:r>
          </a:p>
          <a:p>
            <a:r>
              <a:rPr lang="en-GB" sz="3200" dirty="0"/>
              <a:t>Devolve Land Tax but not other taxes</a:t>
            </a:r>
          </a:p>
          <a:p>
            <a:r>
              <a:rPr lang="en-GB" sz="3200" dirty="0"/>
              <a:t>Welsh Government should set income tax rates</a:t>
            </a:r>
          </a:p>
          <a:p>
            <a:r>
              <a:rPr lang="en-GB" sz="3200" dirty="0"/>
              <a:t>New short-term borrowing powers</a:t>
            </a:r>
          </a:p>
          <a:p>
            <a:r>
              <a:rPr lang="en-GB" sz="3200" dirty="0"/>
              <a:t>Increase accountability and public understanding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642257" y="6207386"/>
            <a:ext cx="441752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3"/>
              </a:rPr>
              <a:t>http://webarchive.nationalarchives.gov.uk/20140605075122/http://commissionondevolutioninwales.independent.gov.uk/</a:t>
            </a:r>
            <a:r>
              <a:rPr lang="en-GB" sz="1200" dirty="0"/>
              <a:t>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23CFF00-BE43-4284-A9D7-2A9654237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8622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73818"/>
          </a:xfrm>
        </p:spPr>
        <p:txBody>
          <a:bodyPr/>
          <a:lstStyle/>
          <a:p>
            <a:r>
              <a:rPr lang="en-GB" dirty="0"/>
              <a:t>The Silk Commission (2)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78429" y="1235161"/>
            <a:ext cx="3471787" cy="485471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81056" y="261257"/>
            <a:ext cx="5725887" cy="5915706"/>
          </a:xfrm>
        </p:spPr>
        <p:txBody>
          <a:bodyPr>
            <a:normAutofit/>
          </a:bodyPr>
          <a:lstStyle/>
          <a:p>
            <a:r>
              <a:rPr lang="en-GB" dirty="0"/>
              <a:t>Increase level of devolved power to Wales</a:t>
            </a:r>
          </a:p>
          <a:p>
            <a:r>
              <a:rPr lang="en-GB" dirty="0"/>
              <a:t>Improve intergovernmental relations</a:t>
            </a:r>
          </a:p>
          <a:p>
            <a:r>
              <a:rPr lang="en-GB" dirty="0"/>
              <a:t>Wales Audit Office and National Audit Office to work together on intergovernmental relations</a:t>
            </a:r>
          </a:p>
          <a:p>
            <a:r>
              <a:rPr lang="en-GB" dirty="0"/>
              <a:t>Stronger focus on resolution of disagreements</a:t>
            </a:r>
          </a:p>
          <a:p>
            <a:r>
              <a:rPr lang="en-GB" dirty="0"/>
              <a:t>Transport devolution (taxis, railway, buses, drink driving, speed limits)</a:t>
            </a:r>
          </a:p>
          <a:p>
            <a:r>
              <a:rPr lang="en-GB" dirty="0"/>
              <a:t>Devolution for: Natural resources, Crown estate, Broadcasting, Policing, Prisons, Courts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F21DE91-A5EC-499E-B99D-CDFA6DBD7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56690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The Silk Commissioners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4797" y="1527403"/>
            <a:ext cx="7842405" cy="459007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9B58FD9-5039-4CC3-B0EE-61E38E121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34010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42" y="267154"/>
            <a:ext cx="10365378" cy="1251313"/>
          </a:xfrm>
        </p:spPr>
        <p:txBody>
          <a:bodyPr>
            <a:noAutofit/>
          </a:bodyPr>
          <a:lstStyle/>
          <a:p>
            <a:r>
              <a:rPr lang="en-GB" sz="6000" dirty="0"/>
              <a:t>The Williams Commission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55915" y="1708514"/>
            <a:ext cx="3378925" cy="4236743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914901" y="1708513"/>
            <a:ext cx="7113814" cy="48229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All aspects of public services in Wales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Complexity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Scale and capability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Governance, scrutiny and delivery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Leadership and culture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Performance and performance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11C8DA-53BA-4D3B-8276-B4354C54C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22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400673-C63D-408A-B3A5-00C268ED23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34214" r="13340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997" y="798445"/>
            <a:ext cx="5797237" cy="131166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rgbClr val="000000"/>
                </a:solidFill>
              </a:rPr>
              <a:t>Williams (2014)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997" y="2110109"/>
            <a:ext cx="4992241" cy="3950864"/>
          </a:xfrm>
        </p:spPr>
        <p:txBody>
          <a:bodyPr anchor="ctr">
            <a:no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Public services in Wales face severe and prolonged challenges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The effects of recession and austerity on public-sector budgets will continue to be felt for many years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At the same time, our population is growing, becoming older, and public expectations on the providers of public services are higher than ever before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1D12A8-67B3-4CD7-AA09-FC4429398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23802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7407" y="608015"/>
            <a:ext cx="6125899" cy="1454051"/>
          </a:xfrm>
        </p:spPr>
        <p:txBody>
          <a:bodyPr>
            <a:noAutofit/>
          </a:bodyPr>
          <a:lstStyle/>
          <a:p>
            <a:r>
              <a:rPr lang="en-GB" sz="6600" dirty="0">
                <a:solidFill>
                  <a:srgbClr val="000000"/>
                </a:solidFill>
              </a:rPr>
              <a:t>Williams (2014)</a:t>
            </a:r>
          </a:p>
        </p:txBody>
      </p:sp>
      <p:sp>
        <p:nvSpPr>
          <p:cNvPr id="13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6840" r="9812" b="1"/>
          <a:stretch/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4876" y="2062066"/>
            <a:ext cx="5908430" cy="399890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This creates severe pressures – demand for public services is growing while resources to provide them are falling</a:t>
            </a:r>
          </a:p>
          <a:p>
            <a:r>
              <a:rPr lang="en-GB" dirty="0">
                <a:solidFill>
                  <a:srgbClr val="000000"/>
                </a:solidFill>
              </a:rPr>
              <a:t>Public services simply cannot cope with these pressures in their present form and the way in which they operate</a:t>
            </a:r>
          </a:p>
          <a:p>
            <a:r>
              <a:rPr lang="en-GB" dirty="0">
                <a:solidFill>
                  <a:srgbClr val="000000"/>
                </a:solidFill>
              </a:rPr>
              <a:t>62 recommendations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BBC7-94CB-467A-96EB-A195C60FA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665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tone pillars">
            <a:extLst>
              <a:ext uri="{FF2B5EF4-FFF2-40B4-BE49-F238E27FC236}">
                <a16:creationId xmlns:a16="http://schemas.microsoft.com/office/drawing/2014/main" id="{200EED8B-3553-4328-1FC2-36B43E7A27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64" b="120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000" dirty="0"/>
              <a:t>Devolution, Reform and Legislative Change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A97E9E8-AB19-471F-8284-133D7033D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65161" y="2640943"/>
            <a:ext cx="365760" cy="365125"/>
          </a:xfrm>
          <a:prstGeom prst="ellipse">
            <a:avLst/>
          </a:prstGeom>
          <a:solidFill>
            <a:schemeClr val="bg1">
              <a:alpha val="3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  <a:defRPr/>
            </a:pPr>
            <a:fld id="{A628BBCC-E20C-458B-953C-36E0436B31CD}" type="slidenum">
              <a:rPr lang="en-US" sz="1100">
                <a:solidFill>
                  <a:schemeClr val="tx1"/>
                </a:solidFill>
                <a:latin typeface="Calibri" panose="020F0502020204030204"/>
              </a:rPr>
              <a:pPr algn="ctr">
                <a:lnSpc>
                  <a:spcPct val="90000"/>
                </a:lnSpc>
                <a:spcAft>
                  <a:spcPts val="600"/>
                </a:spcAft>
                <a:defRPr/>
              </a:pPr>
              <a:t>58</a:t>
            </a:fld>
            <a:endParaRPr lang="en-US" sz="1100">
              <a:solidFill>
                <a:schemeClr val="tx1"/>
              </a:solidFill>
              <a:latin typeface="Calibri" panose="020F0502020204030204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870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756B5B9-9156-462D-A248-9F68F3D2B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37381">
            <a:off x="374448" y="924977"/>
            <a:ext cx="3563941" cy="500804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E39FD35-FB6D-4BE0-B208-3A1305B922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95087">
            <a:off x="7371563" y="713247"/>
            <a:ext cx="4576660" cy="58835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28C9D81-568A-4BDB-A122-152C399445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6154" y="875829"/>
            <a:ext cx="4101377" cy="510634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6B5347-F205-4AB9-A434-DB7834969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53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A44F54-35B6-011A-5FF5-A15929D4AA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1419" y="457200"/>
            <a:ext cx="7669161" cy="59436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753632-FF8A-FBEA-AC9B-FCB6DBBA6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28BBCC-E20C-458B-953C-36E0436B31CD}" type="slidenum">
              <a:rPr lang="en-GB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60</a:t>
            </a:fld>
            <a:endParaRPr lang="en-GB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57562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4CF92AC-75C1-F38F-66C5-BEA397E00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28BBCC-E20C-458B-953C-36E0436B31CD}" type="slidenum">
              <a:rPr lang="en-GB" smtClean="0"/>
              <a:pPr>
                <a:spcAft>
                  <a:spcPts val="600"/>
                </a:spcAft>
              </a:pPr>
              <a:t>61</a:t>
            </a:fld>
            <a:endParaRPr lang="en-GB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2DD724-F5A7-FB3F-CB54-2FF2DE9D13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9334" y="643467"/>
            <a:ext cx="6773332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58708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A74EC9B-B18E-76DB-AD5C-2534E4B15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46919"/>
            <a:ext cx="3501110" cy="1253381"/>
          </a:xfrm>
        </p:spPr>
        <p:txBody>
          <a:bodyPr anchor="ctr">
            <a:noAutofit/>
          </a:bodyPr>
          <a:lstStyle/>
          <a:p>
            <a:r>
              <a:rPr lang="en-GB" dirty="0"/>
              <a:t>Community Governance?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B2AA0D-21DD-8BDB-ECFE-93AF1DD87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718053"/>
            <a:ext cx="3697053" cy="3356991"/>
          </a:xfrm>
        </p:spPr>
        <p:txBody>
          <a:bodyPr anchor="t">
            <a:normAutofit/>
          </a:bodyPr>
          <a:lstStyle/>
          <a:p>
            <a:r>
              <a:rPr lang="en-US" sz="2400" dirty="0"/>
              <a:t>Welsh specific legislation, tailored to meet Welsh needs</a:t>
            </a:r>
          </a:p>
          <a:p>
            <a:r>
              <a:rPr lang="en-GB" sz="2400" dirty="0"/>
              <a:t>Community ownership</a:t>
            </a:r>
          </a:p>
          <a:p>
            <a:r>
              <a:rPr lang="en-GB" sz="2400" dirty="0"/>
              <a:t>Well governed local structures</a:t>
            </a:r>
          </a:p>
          <a:p>
            <a:r>
              <a:rPr lang="en-GB" sz="2400" dirty="0"/>
              <a:t>Building resilient communities</a:t>
            </a:r>
          </a:p>
          <a:p>
            <a:endParaRPr lang="en-GB" sz="17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A67F4A-6F25-DAAA-121F-23636CE158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184" y="883539"/>
            <a:ext cx="6922008" cy="519150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1FE8185-E364-270A-6C55-22B6C6E9F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95688" y="6356350"/>
            <a:ext cx="21214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28BBCC-E20C-458B-953C-36E0436B31CD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62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296531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513114"/>
            <a:ext cx="10994571" cy="4663849"/>
          </a:xfrm>
        </p:spPr>
        <p:txBody>
          <a:bodyPr>
            <a:normAutofit/>
          </a:bodyPr>
          <a:lstStyle/>
          <a:p>
            <a:r>
              <a:rPr lang="en-GB" dirty="0"/>
              <a:t>Boyce S (2014) Silk Commission. National Assembly for Wales Research Service available at </a:t>
            </a:r>
            <a:r>
              <a:rPr lang="en-GB" dirty="0">
                <a:hlinkClick r:id="rId2"/>
              </a:rPr>
              <a:t>https://assemblyinbrief.wordpress.com/tag/silk-commission/</a:t>
            </a:r>
            <a:r>
              <a:rPr lang="en-GB" dirty="0"/>
              <a:t> accessed on 12</a:t>
            </a:r>
            <a:r>
              <a:rPr lang="en-GB" baseline="30000" dirty="0"/>
              <a:t>th</a:t>
            </a:r>
            <a:r>
              <a:rPr lang="en-GB" dirty="0"/>
              <a:t> June 2014</a:t>
            </a:r>
          </a:p>
          <a:p>
            <a:r>
              <a:rPr lang="en-GB" dirty="0"/>
              <a:t>Commission on Devolution in Wales (2014) History of Devolution in Wales</a:t>
            </a:r>
          </a:p>
          <a:p>
            <a:r>
              <a:rPr lang="en-GB" dirty="0"/>
              <a:t>Wellbeing of Future Generations Act (2015) available at </a:t>
            </a:r>
            <a:r>
              <a:rPr lang="en-GB" dirty="0">
                <a:hlinkClick r:id="rId3"/>
              </a:rPr>
              <a:t>http://www.legislation.gov.uk/anaw/2015/2/pdfs/anaw_20150002</a:t>
            </a:r>
            <a:r>
              <a:rPr lang="en-GB" dirty="0"/>
              <a:t> </a:t>
            </a:r>
          </a:p>
          <a:p>
            <a:r>
              <a:rPr lang="en-GB" dirty="0"/>
              <a:t>Wales Act (2014) available at </a:t>
            </a:r>
            <a:r>
              <a:rPr lang="en-GB" dirty="0">
                <a:hlinkClick r:id="rId4"/>
              </a:rPr>
              <a:t>http://www.legislation.gov.uk/ukpga/2014/29/contents/enacted</a:t>
            </a:r>
            <a:r>
              <a:rPr lang="en-GB" dirty="0"/>
              <a:t> accessed on 17th April 2015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D71DE6-7E4F-4416-9A58-1E2970D03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BBCC-E20C-458B-953C-36E0436B31CD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02446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2EFF7-49E0-40EF-B6A1-BA52D6997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4D4B1-B431-40C5-9DB6-145705D9DA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British Police History (20212) available at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https://british-police-history.uk/cgi-bin/index.cgi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HMICFRS (2017) The History of Her Majesty’s Inspectorate of Constabulary, available at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http://www.justiceinspectorates.gov.uk/hmicfrs/publications/the-history-of-hmic/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Kennison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P. and Cook, K. (2019) 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Policing from Bow Street: Principal Officers and the </a:t>
            </a:r>
            <a:r>
              <a:rPr kumimoji="0" lang="en-GB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Patroles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London: Blue Light Books</a:t>
            </a:r>
          </a:p>
          <a:p>
            <a:r>
              <a:rPr lang="en-US" sz="2400" dirty="0"/>
              <a:t>National Archives (2015) Cato Street Conspirators, available at </a:t>
            </a:r>
            <a:r>
              <a:rPr lang="en-US" sz="2400" dirty="0">
                <a:hlinkClick r:id="rId4"/>
              </a:rPr>
              <a:t>http://www.nationalarchives.gov.uk/pathways/blackhistory/rights/cato.htm</a:t>
            </a:r>
            <a:r>
              <a:rPr lang="en-US" sz="2400" dirty="0"/>
              <a:t>, accessed on 1st May 2015.</a:t>
            </a:r>
            <a:endParaRPr lang="en-GB" sz="2400" dirty="0"/>
          </a:p>
          <a:p>
            <a:r>
              <a:rPr lang="en-GB" sz="2400" dirty="0"/>
              <a:t>Rowland, D (2014) Jemmy Botting 1783-183, for Brighton’s Old Police Cells Museum,  available at  </a:t>
            </a:r>
            <a:r>
              <a:rPr lang="en-GB" sz="2400" dirty="0">
                <a:hlinkClick r:id="rId5"/>
              </a:rPr>
              <a:t>https://www.oldpolicecellsmuseum.org.uk/content/history/police_history/jemmy_botting_born_brighton_1783_died_hove_1837</a:t>
            </a:r>
            <a:r>
              <a:rPr lang="en-GB" sz="2400" dirty="0"/>
              <a:t> </a:t>
            </a:r>
          </a:p>
          <a:p>
            <a:r>
              <a:rPr lang="en-GB" sz="2400" dirty="0"/>
              <a:t>University of Southampton (2020) Old Police Cells Museum, </a:t>
            </a:r>
            <a:r>
              <a:rPr lang="en-GB" sz="2400" dirty="0">
                <a:hlinkClick r:id="rId6"/>
              </a:rPr>
              <a:t>https://specialcollectionsuniversityofsouthampton.wordpress.com/tag/cato-street-conspiracy/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541B33-7CF1-D5F8-ABE9-9E57D4B0C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6737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Custom 11">
      <a:dk1>
        <a:srgbClr val="000000"/>
      </a:dk1>
      <a:lt1>
        <a:srgbClr val="FFFFFF"/>
      </a:lt1>
      <a:dk2>
        <a:srgbClr val="8439BD"/>
      </a:dk2>
      <a:lt2>
        <a:srgbClr val="EBEBEB"/>
      </a:lt2>
      <a:accent1>
        <a:srgbClr val="0EABB7"/>
      </a:accent1>
      <a:accent2>
        <a:srgbClr val="4868E5"/>
      </a:accent2>
      <a:accent3>
        <a:srgbClr val="20A472"/>
      </a:accent3>
      <a:accent4>
        <a:srgbClr val="B13DC8"/>
      </a:accent4>
      <a:accent5>
        <a:srgbClr val="172DA6"/>
      </a:accent5>
      <a:accent6>
        <a:srgbClr val="00B0F0"/>
      </a:accent6>
      <a:hlink>
        <a:srgbClr val="00B0F0"/>
      </a:hlink>
      <a:folHlink>
        <a:srgbClr val="B13DC8"/>
      </a:folHlink>
    </a:clrScheme>
    <a:fontScheme name="Custom 11">
      <a:majorFont>
        <a:latin typeface="Speak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istory Timeline_Win32_LH - v2" id="{CCE82847-9C1B-419F-B711-7C2A1E88ED27}" vid="{0F6B18E3-4366-4A64-9B4A-683101AD010D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1135</TotalTime>
  <Words>3249</Words>
  <Application>Microsoft Office PowerPoint</Application>
  <PresentationFormat>Widescreen</PresentationFormat>
  <Paragraphs>418</Paragraphs>
  <Slides>64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64</vt:i4>
      </vt:variant>
    </vt:vector>
  </HeadingPairs>
  <TitlesOfParts>
    <vt:vector size="77" baseType="lpstr">
      <vt:lpstr>Aptos</vt:lpstr>
      <vt:lpstr>Aptos Display</vt:lpstr>
      <vt:lpstr>Arial</vt:lpstr>
      <vt:lpstr>Avenir Next LT Pro Light</vt:lpstr>
      <vt:lpstr>Calibri</vt:lpstr>
      <vt:lpstr>Calibri Light</vt:lpstr>
      <vt:lpstr>Speak Pro</vt:lpstr>
      <vt:lpstr>Office Theme</vt:lpstr>
      <vt:lpstr>2_Office Theme</vt:lpstr>
      <vt:lpstr>1_Office Theme</vt:lpstr>
      <vt:lpstr>3_Office Theme</vt:lpstr>
      <vt:lpstr>4_Office Theme</vt:lpstr>
      <vt:lpstr>5_Office Theme</vt:lpstr>
      <vt:lpstr>The Governance of England and Wales </vt:lpstr>
      <vt:lpstr>Contents</vt:lpstr>
      <vt:lpstr>39 Forces – 58m people</vt:lpstr>
      <vt:lpstr>PowerPoint Presentation</vt:lpstr>
      <vt:lpstr>4 Forces – 3.2m</vt:lpstr>
      <vt:lpstr>Timeline</vt:lpstr>
      <vt:lpstr>Timeline</vt:lpstr>
      <vt:lpstr>Timeline</vt:lpstr>
      <vt:lpstr>Historical Reforms of Policing and Society</vt:lpstr>
      <vt:lpstr>Anglo Saxons</vt:lpstr>
      <vt:lpstr>Laws of Athelstan [925-39]</vt:lpstr>
      <vt:lpstr>Hywel Dda</vt:lpstr>
      <vt:lpstr>Norman Conquest</vt:lpstr>
      <vt:lpstr>Norman Conquest [1066]</vt:lpstr>
      <vt:lpstr>PowerPoint Presentation</vt:lpstr>
      <vt:lpstr>Social control</vt:lpstr>
      <vt:lpstr>Community accountability</vt:lpstr>
      <vt:lpstr>Frankpledge  – old concept</vt:lpstr>
      <vt:lpstr>Stranger suspicion</vt:lpstr>
      <vt:lpstr>Hue and cry</vt:lpstr>
      <vt:lpstr>The idea of policing</vt:lpstr>
      <vt:lpstr>Mid-18th century London</vt:lpstr>
      <vt:lpstr>18th century crisis and panic</vt:lpstr>
      <vt:lpstr>Hogarth’s Four Stages of Cruelty</vt:lpstr>
      <vt:lpstr>PowerPoint Presentation</vt:lpstr>
      <vt:lpstr>Reasons?</vt:lpstr>
      <vt:lpstr>PowerPoint Presentation</vt:lpstr>
      <vt:lpstr>Metropolitan Police Act 1829</vt:lpstr>
      <vt:lpstr>Lord Palmerston</vt:lpstr>
      <vt:lpstr>Select Committee on Police 1853</vt:lpstr>
      <vt:lpstr>Select Committee on Police 1853</vt:lpstr>
      <vt:lpstr>Earl Grey’s Police Bill</vt:lpstr>
      <vt:lpstr>County and Borough Police Act  1856</vt:lpstr>
      <vt:lpstr>County and Borough Police Act 1856</vt:lpstr>
      <vt:lpstr>There had been a consistent call for political reform, for revolution and a new way of organising society for many years prior to the mid-nineteenth century</vt:lpstr>
      <vt:lpstr>Insurrection at Cato Street</vt:lpstr>
      <vt:lpstr>The conspirators were followers of Thomas Spence (1750-1814)</vt:lpstr>
      <vt:lpstr>Political pressures</vt:lpstr>
      <vt:lpstr>PowerPoint Presentation</vt:lpstr>
      <vt:lpstr>Action in response to the Swing Riots</vt:lpstr>
      <vt:lpstr>Uprising, Outrage and Demands for Change</vt:lpstr>
      <vt:lpstr>Reform Acts</vt:lpstr>
      <vt:lpstr>PowerPoint Presentation</vt:lpstr>
      <vt:lpstr>Lessons from Devolution in Wales</vt:lpstr>
      <vt:lpstr>PowerPoint Presentation</vt:lpstr>
      <vt:lpstr>Schedule 7 GOWA (2006)</vt:lpstr>
      <vt:lpstr>Reserved to Westminster</vt:lpstr>
      <vt:lpstr>Constitution</vt:lpstr>
      <vt:lpstr>GOWA 1998</vt:lpstr>
      <vt:lpstr>Two Major Commissions</vt:lpstr>
      <vt:lpstr>The Pattern</vt:lpstr>
      <vt:lpstr>The Silk Commission</vt:lpstr>
      <vt:lpstr>The Silk Commission (2)</vt:lpstr>
      <vt:lpstr>The Silk Commissioners</vt:lpstr>
      <vt:lpstr>The Williams Commission</vt:lpstr>
      <vt:lpstr>Williams (2014)</vt:lpstr>
      <vt:lpstr>Williams (2014)</vt:lpstr>
      <vt:lpstr>Devolution, Reform and Legislative Change</vt:lpstr>
      <vt:lpstr>PowerPoint Presentation</vt:lpstr>
      <vt:lpstr>PowerPoint Presentation</vt:lpstr>
      <vt:lpstr>PowerPoint Presentation</vt:lpstr>
      <vt:lpstr>Community Governance?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Strategic Management of Wales</dc:title>
  <dc:creator>Mike</dc:creator>
  <cp:lastModifiedBy>Mike Durke</cp:lastModifiedBy>
  <cp:revision>44</cp:revision>
  <dcterms:created xsi:type="dcterms:W3CDTF">2016-04-22T06:42:03Z</dcterms:created>
  <dcterms:modified xsi:type="dcterms:W3CDTF">2024-10-22T14:53:57Z</dcterms:modified>
</cp:coreProperties>
</file>