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1"/>
  </p:handoutMasterIdLst>
  <p:sldIdLst>
    <p:sldId id="256" r:id="rId5"/>
    <p:sldId id="275" r:id="rId6"/>
    <p:sldId id="260" r:id="rId7"/>
    <p:sldId id="261" r:id="rId8"/>
    <p:sldId id="262" r:id="rId9"/>
    <p:sldId id="271" r:id="rId10"/>
    <p:sldId id="276" r:id="rId11"/>
    <p:sldId id="272" r:id="rId12"/>
    <p:sldId id="273" r:id="rId13"/>
    <p:sldId id="277" r:id="rId14"/>
    <p:sldId id="263" r:id="rId15"/>
    <p:sldId id="266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4896544" cy="1470025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AGILE Development &amp; Innovation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sz="3100" dirty="0" smtClean="0">
                <a:solidFill>
                  <a:schemeClr val="bg1"/>
                </a:solidFill>
              </a:rPr>
              <a:t>Matt Marl</a:t>
            </a:r>
            <a:br>
              <a:rPr lang="en-GB" sz="3100" dirty="0" smtClean="0">
                <a:solidFill>
                  <a:schemeClr val="bg1"/>
                </a:solidFill>
              </a:rPr>
            </a:br>
            <a:r>
              <a:rPr lang="en-GB" sz="3100" dirty="0" smtClean="0">
                <a:solidFill>
                  <a:schemeClr val="bg1"/>
                </a:solidFill>
              </a:rPr>
              <a:t>Head of Information Systems</a:t>
            </a:r>
            <a:br>
              <a:rPr lang="en-GB" sz="3100" dirty="0" smtClean="0">
                <a:solidFill>
                  <a:schemeClr val="bg1"/>
                </a:solidFill>
              </a:rPr>
            </a:br>
            <a:r>
              <a:rPr lang="en-GB" sz="3100" dirty="0" smtClean="0">
                <a:solidFill>
                  <a:schemeClr val="bg1"/>
                </a:solidFill>
              </a:rPr>
              <a:t>Information Technology &amp; Systems Unit</a:t>
            </a:r>
            <a:br>
              <a:rPr lang="en-GB" sz="3100" dirty="0" smtClean="0">
                <a:solidFill>
                  <a:schemeClr val="bg1"/>
                </a:solidFill>
              </a:rPr>
            </a:br>
            <a:endParaRPr lang="en-GB" sz="31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133" y="1160748"/>
            <a:ext cx="3120347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Agile?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It is a methodology </a:t>
            </a:r>
          </a:p>
          <a:p>
            <a:pPr lvl="1"/>
            <a:r>
              <a:rPr lang="en-GB" dirty="0" smtClean="0"/>
              <a:t>Iterative (cyclical)</a:t>
            </a:r>
          </a:p>
          <a:p>
            <a:pPr lvl="1"/>
            <a:r>
              <a:rPr lang="en-GB" dirty="0" smtClean="0"/>
              <a:t>Task list agreed with key individuals (stakeholders)</a:t>
            </a:r>
          </a:p>
          <a:p>
            <a:pPr lvl="2"/>
            <a:r>
              <a:rPr lang="en-GB" dirty="0" smtClean="0"/>
              <a:t>Lots of communication and collaboration here</a:t>
            </a:r>
          </a:p>
          <a:p>
            <a:pPr lvl="1"/>
            <a:r>
              <a:rPr lang="en-GB" dirty="0" smtClean="0"/>
              <a:t>Workload for each iteration is</a:t>
            </a:r>
            <a:r>
              <a:rPr lang="en-GB" dirty="0" smtClean="0"/>
              <a:t> prescriptive</a:t>
            </a:r>
          </a:p>
          <a:p>
            <a:pPr lvl="2"/>
            <a:r>
              <a:rPr lang="en-GB" dirty="0" smtClean="0"/>
              <a:t>But short iterations allow for evolving requirements</a:t>
            </a:r>
            <a:endParaRPr lang="en-GB" dirty="0" smtClean="0"/>
          </a:p>
          <a:p>
            <a:pPr lvl="1"/>
            <a:r>
              <a:rPr lang="en-GB" dirty="0" smtClean="0"/>
              <a:t>How to manufacture the best solution is down to team</a:t>
            </a:r>
          </a:p>
          <a:p>
            <a:pPr lvl="2"/>
            <a:r>
              <a:rPr lang="en-GB" dirty="0" smtClean="0"/>
              <a:t>Lots </a:t>
            </a:r>
            <a:r>
              <a:rPr lang="en-GB" dirty="0" smtClean="0"/>
              <a:t>of communication and collaboration</a:t>
            </a:r>
          </a:p>
          <a:p>
            <a:pPr lvl="2"/>
            <a:r>
              <a:rPr lang="en-GB" dirty="0" smtClean="0"/>
              <a:t>Self managing </a:t>
            </a:r>
            <a:r>
              <a:rPr lang="en-GB" dirty="0" smtClean="0"/>
              <a:t>teams</a:t>
            </a:r>
          </a:p>
          <a:p>
            <a:pPr lvl="2"/>
            <a:r>
              <a:rPr lang="en-GB" dirty="0" smtClean="0"/>
              <a:t>‘Servant leadership’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80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Agile Manifesto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712968" cy="409959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i="1" dirty="0"/>
              <a:t>We are uncovering better ways of developing software by doing it and helping others do it. Through this work we have come to value</a:t>
            </a:r>
            <a:r>
              <a:rPr lang="en-GB" sz="2000" i="1" dirty="0" smtClean="0"/>
              <a:t>:</a:t>
            </a:r>
          </a:p>
          <a:p>
            <a:r>
              <a:rPr lang="en-GB" dirty="0" smtClean="0"/>
              <a:t>Individuals and interactions </a:t>
            </a:r>
            <a:r>
              <a:rPr lang="en-GB" sz="2400" dirty="0" smtClean="0"/>
              <a:t>over processes and tools</a:t>
            </a:r>
          </a:p>
          <a:p>
            <a:r>
              <a:rPr lang="en-GB" dirty="0" smtClean="0"/>
              <a:t>Working software </a:t>
            </a:r>
            <a:r>
              <a:rPr lang="en-GB" sz="2400" dirty="0" smtClean="0"/>
              <a:t>over comprehensive documentation</a:t>
            </a:r>
          </a:p>
          <a:p>
            <a:r>
              <a:rPr lang="en-GB" dirty="0" smtClean="0"/>
              <a:t>Customer collaboration </a:t>
            </a:r>
            <a:r>
              <a:rPr lang="en-GB" sz="2400" dirty="0" smtClean="0"/>
              <a:t>over contract negotiation</a:t>
            </a:r>
          </a:p>
          <a:p>
            <a:r>
              <a:rPr lang="en-GB" dirty="0" smtClean="0"/>
              <a:t>Responding to change </a:t>
            </a:r>
            <a:r>
              <a:rPr lang="en-GB" sz="2400" dirty="0" smtClean="0"/>
              <a:t>over following a plan</a:t>
            </a:r>
          </a:p>
          <a:p>
            <a:pPr marL="0" indent="0" algn="ctr">
              <a:buNone/>
            </a:pPr>
            <a:r>
              <a:rPr lang="en-GB" sz="2000" i="1" dirty="0"/>
              <a:t>That is, while there is value in the items on the right, we value the items on the left more.</a:t>
            </a:r>
          </a:p>
        </p:txBody>
      </p:sp>
    </p:spTree>
    <p:extLst>
      <p:ext uri="{BB962C8B-B14F-4D97-AF65-F5344CB8AC3E}">
        <p14:creationId xmlns:p14="http://schemas.microsoft.com/office/powerpoint/2010/main" val="137915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12 principles of the Agile Manifesto 1-6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1417638"/>
            <a:ext cx="8712968" cy="3917032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/>
            </a:pPr>
            <a:r>
              <a:rPr lang="en-GB" sz="1800" dirty="0"/>
              <a:t>Our highest priority is to </a:t>
            </a:r>
            <a:r>
              <a:rPr lang="en-GB" sz="1800" b="1" dirty="0"/>
              <a:t>satisfy the customer </a:t>
            </a:r>
            <a:r>
              <a:rPr lang="en-GB" sz="1800" dirty="0"/>
              <a:t>through early and continuous delivery of valuable software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Welcome </a:t>
            </a:r>
            <a:r>
              <a:rPr lang="en-GB" sz="1800" b="1" dirty="0"/>
              <a:t>changing requirements</a:t>
            </a:r>
            <a:r>
              <a:rPr lang="en-GB" sz="1800" dirty="0"/>
              <a:t>, even late in development. Agile processes harness change for the customer's competitive advantage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Deliver </a:t>
            </a:r>
            <a:r>
              <a:rPr lang="en-GB" sz="1800" b="1" dirty="0"/>
              <a:t>working software frequently</a:t>
            </a:r>
            <a:r>
              <a:rPr lang="en-GB" sz="1800" dirty="0"/>
              <a:t>, from a couple of weeks to a couple of months, with a preference to the shorter timescale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Business people and developers must </a:t>
            </a:r>
            <a:r>
              <a:rPr lang="en-GB" sz="1800" b="1" dirty="0"/>
              <a:t>work together </a:t>
            </a:r>
            <a:r>
              <a:rPr lang="en-GB" sz="1800" dirty="0"/>
              <a:t>daily throughout the project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Build projects around </a:t>
            </a:r>
            <a:r>
              <a:rPr lang="en-GB" sz="1800" b="1" dirty="0"/>
              <a:t>motivated individuals</a:t>
            </a:r>
            <a:r>
              <a:rPr lang="en-GB" sz="1800" dirty="0"/>
              <a:t>. Give them the environment and support they need, and trust them to get the job done</a:t>
            </a:r>
            <a:r>
              <a:rPr lang="en-GB" sz="18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The most efficient and effective method of conveying information to and within a development team is </a:t>
            </a:r>
            <a:r>
              <a:rPr lang="en-GB" sz="1800" b="1" dirty="0"/>
              <a:t>face-to-face</a:t>
            </a:r>
            <a:r>
              <a:rPr lang="en-GB" sz="1800" dirty="0"/>
              <a:t> conversation.</a:t>
            </a: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305093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12 principles of the Agile Manifesto 7-12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1417638"/>
            <a:ext cx="8712968" cy="3917032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 startAt="7"/>
            </a:pPr>
            <a:r>
              <a:rPr lang="en-GB" sz="2000" dirty="0" smtClean="0"/>
              <a:t> </a:t>
            </a:r>
            <a:r>
              <a:rPr lang="en-GB" sz="2000" b="1" dirty="0" smtClean="0"/>
              <a:t>Working </a:t>
            </a:r>
            <a:r>
              <a:rPr lang="en-GB" sz="2000" b="1" dirty="0"/>
              <a:t>software </a:t>
            </a:r>
            <a:r>
              <a:rPr lang="en-GB" sz="2000" dirty="0"/>
              <a:t>is the primary measure of progress</a:t>
            </a:r>
            <a:r>
              <a:rPr lang="en-GB" sz="2000" dirty="0" smtClean="0"/>
              <a:t>.</a:t>
            </a:r>
          </a:p>
          <a:p>
            <a:pPr>
              <a:buFont typeface="+mj-lt"/>
              <a:buAutoNum type="arabicPeriod" startAt="7"/>
            </a:pPr>
            <a:r>
              <a:rPr lang="en-GB" sz="2000" dirty="0"/>
              <a:t>Agile processes promote </a:t>
            </a:r>
            <a:r>
              <a:rPr lang="en-GB" sz="2000" b="1" dirty="0"/>
              <a:t>sustainable development</a:t>
            </a:r>
            <a:r>
              <a:rPr lang="en-GB" sz="2000" dirty="0"/>
              <a:t>. The sponsors, developers, and users should be able to maintain a constant pace indefinitely</a:t>
            </a:r>
            <a:r>
              <a:rPr lang="en-GB" sz="2000" dirty="0" smtClean="0"/>
              <a:t>.</a:t>
            </a:r>
          </a:p>
          <a:p>
            <a:pPr>
              <a:buFont typeface="+mj-lt"/>
              <a:buAutoNum type="arabicPeriod" startAt="7"/>
            </a:pPr>
            <a:r>
              <a:rPr lang="en-GB" sz="2000" dirty="0"/>
              <a:t>Continuous attention to </a:t>
            </a:r>
            <a:r>
              <a:rPr lang="en-GB" sz="2000" b="1" dirty="0"/>
              <a:t>technical excellence and good design </a:t>
            </a:r>
            <a:r>
              <a:rPr lang="en-GB" sz="2000" dirty="0"/>
              <a:t>enhances agility</a:t>
            </a:r>
            <a:r>
              <a:rPr lang="en-GB" sz="2000" dirty="0" smtClean="0"/>
              <a:t>.</a:t>
            </a:r>
          </a:p>
          <a:p>
            <a:pPr>
              <a:buFont typeface="+mj-lt"/>
              <a:buAutoNum type="arabicPeriod" startAt="7"/>
            </a:pPr>
            <a:r>
              <a:rPr lang="en-GB" sz="2000" dirty="0" smtClean="0"/>
              <a:t> </a:t>
            </a:r>
            <a:r>
              <a:rPr lang="en-GB" sz="2000" b="1" dirty="0" smtClean="0"/>
              <a:t>Simplicity</a:t>
            </a:r>
            <a:r>
              <a:rPr lang="en-GB" sz="2000" dirty="0" smtClean="0"/>
              <a:t>-</a:t>
            </a:r>
            <a:r>
              <a:rPr lang="en-GB" sz="2000" dirty="0"/>
              <a:t>-the art of maximizing the amount of work not done--is essential</a:t>
            </a:r>
            <a:r>
              <a:rPr lang="en-GB" sz="2000" dirty="0" smtClean="0"/>
              <a:t>.</a:t>
            </a:r>
          </a:p>
          <a:p>
            <a:pPr>
              <a:buFont typeface="+mj-lt"/>
              <a:buAutoNum type="arabicPeriod" startAt="7"/>
            </a:pPr>
            <a:r>
              <a:rPr lang="en-GB" sz="2000" dirty="0"/>
              <a:t>The best architectures, requirements, and designs emerge from </a:t>
            </a:r>
            <a:r>
              <a:rPr lang="en-GB" sz="2000" b="1" dirty="0" smtClean="0"/>
              <a:t>self-organising </a:t>
            </a:r>
            <a:r>
              <a:rPr lang="en-GB" sz="2000" b="1" dirty="0"/>
              <a:t>teams</a:t>
            </a:r>
            <a:r>
              <a:rPr lang="en-GB" sz="2000" b="1" dirty="0" smtClean="0"/>
              <a:t>.</a:t>
            </a:r>
          </a:p>
          <a:p>
            <a:pPr>
              <a:buFont typeface="+mj-lt"/>
              <a:buAutoNum type="arabicPeriod" startAt="7"/>
            </a:pPr>
            <a:r>
              <a:rPr lang="en-GB" sz="2000" dirty="0"/>
              <a:t>At regular intervals, the </a:t>
            </a:r>
            <a:r>
              <a:rPr lang="en-GB" sz="2000" b="1" dirty="0"/>
              <a:t>team reflects </a:t>
            </a:r>
            <a:r>
              <a:rPr lang="en-GB" sz="2000" dirty="0"/>
              <a:t>on how to become more effective, then tunes and adjusts its </a:t>
            </a:r>
            <a:r>
              <a:rPr lang="en-GB" sz="2000" dirty="0" smtClean="0"/>
              <a:t>behaviour </a:t>
            </a:r>
            <a:r>
              <a:rPr lang="en-GB" sz="2000" dirty="0"/>
              <a:t>accordingly.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60728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Agile?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71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729"/>
            <a:ext cx="7704856" cy="5624547"/>
          </a:xfrm>
        </p:spPr>
      </p:pic>
    </p:spTree>
    <p:extLst>
      <p:ext uri="{BB962C8B-B14F-4D97-AF65-F5344CB8AC3E}">
        <p14:creationId xmlns:p14="http://schemas.microsoft.com/office/powerpoint/2010/main" val="75577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dirty="0" smtClean="0"/>
              <a:t>Empirical Process </a:t>
            </a:r>
            <a:r>
              <a:rPr lang="en-GB" sz="3100" dirty="0" smtClean="0"/>
              <a:t>(one example)</a:t>
            </a:r>
            <a:endParaRPr lang="en-GB" sz="31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0608" y="1023465"/>
            <a:ext cx="8620088" cy="4248472"/>
          </a:xfrm>
        </p:spPr>
      </p:pic>
      <p:sp>
        <p:nvSpPr>
          <p:cNvPr id="5" name="Rectangle 4"/>
          <p:cNvSpPr/>
          <p:nvPr/>
        </p:nvSpPr>
        <p:spPr>
          <a:xfrm>
            <a:off x="7020272" y="1777341"/>
            <a:ext cx="25740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PDCA: Plan, Do, Check Act</a:t>
            </a:r>
          </a:p>
          <a:p>
            <a:r>
              <a:rPr lang="en-GB" dirty="0" smtClean="0"/>
              <a:t>Edward Deming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84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14746"/>
            <a:ext cx="6165670" cy="5301818"/>
          </a:xfrm>
        </p:spPr>
      </p:pic>
      <p:sp>
        <p:nvSpPr>
          <p:cNvPr id="9" name="Rectangle 8"/>
          <p:cNvSpPr/>
          <p:nvPr/>
        </p:nvSpPr>
        <p:spPr>
          <a:xfrm>
            <a:off x="6516216" y="2403990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/>
              <a:t>“Complex </a:t>
            </a:r>
            <a:r>
              <a:rPr lang="en-GB" i="1" dirty="0"/>
              <a:t>systems are not constructed, they are </a:t>
            </a:r>
            <a:r>
              <a:rPr lang="en-GB" i="1" dirty="0" smtClean="0"/>
              <a:t>grown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516216" y="1052736"/>
            <a:ext cx="255411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Further reading</a:t>
            </a:r>
          </a:p>
          <a:p>
            <a:r>
              <a:rPr lang="en-GB" dirty="0" smtClean="0"/>
              <a:t>‘Complexity and Organisational Reality’ </a:t>
            </a:r>
          </a:p>
          <a:p>
            <a:r>
              <a:rPr lang="en-GB" dirty="0" smtClean="0"/>
              <a:t>Ralph D Stacey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532249" y="3573016"/>
            <a:ext cx="25696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RELATED CONCEPT : </a:t>
            </a:r>
          </a:p>
          <a:p>
            <a:r>
              <a:rPr lang="en-GB" dirty="0" smtClean="0"/>
              <a:t>Minimum Viable Product (MVP)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14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it works, and our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Choice of </a:t>
            </a:r>
            <a:r>
              <a:rPr lang="en-GB" b="1" dirty="0" smtClean="0"/>
              <a:t>Agile</a:t>
            </a:r>
            <a:r>
              <a:rPr lang="en-GB" dirty="0" smtClean="0"/>
              <a:t> </a:t>
            </a:r>
            <a:r>
              <a:rPr lang="en-GB" b="1" dirty="0" smtClean="0"/>
              <a:t>frameworks</a:t>
            </a:r>
            <a:r>
              <a:rPr lang="en-GB" dirty="0" smtClean="0"/>
              <a:t> to implement the methodology</a:t>
            </a:r>
          </a:p>
          <a:p>
            <a:pPr marL="457200" lvl="1" indent="0">
              <a:buNone/>
            </a:pPr>
            <a:r>
              <a:rPr lang="en-GB" dirty="0" smtClean="0"/>
              <a:t>Some examples</a:t>
            </a:r>
          </a:p>
          <a:p>
            <a:pPr lvl="1"/>
            <a:r>
              <a:rPr lang="en-GB" dirty="0" smtClean="0"/>
              <a:t>Scrum</a:t>
            </a:r>
          </a:p>
          <a:p>
            <a:pPr lvl="1"/>
            <a:r>
              <a:rPr lang="en-GB" dirty="0" smtClean="0"/>
              <a:t>Kanban</a:t>
            </a:r>
          </a:p>
          <a:p>
            <a:pPr lvl="1"/>
            <a:r>
              <a:rPr lang="en-GB" dirty="0" smtClean="0"/>
              <a:t>Lean</a:t>
            </a:r>
          </a:p>
          <a:p>
            <a:pPr lvl="1"/>
            <a:r>
              <a:rPr lang="en-GB" dirty="0" smtClean="0"/>
              <a:t>XP (Extreme Programming)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534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" r="1806"/>
          <a:stretch>
            <a:fillRect/>
          </a:stretch>
        </p:blipFill>
        <p:spPr>
          <a:xfrm>
            <a:off x="611560" y="116632"/>
            <a:ext cx="7992888" cy="5571504"/>
          </a:xfrm>
        </p:spPr>
      </p:pic>
    </p:spTree>
    <p:extLst>
      <p:ext uri="{BB962C8B-B14F-4D97-AF65-F5344CB8AC3E}">
        <p14:creationId xmlns:p14="http://schemas.microsoft.com/office/powerpoint/2010/main" val="50404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UWTSD Practice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Workload </a:t>
            </a:r>
            <a:r>
              <a:rPr lang="en-GB" sz="2800" dirty="0"/>
              <a:t>Planning to organise inputs from Stakeholders - </a:t>
            </a:r>
            <a:r>
              <a:rPr lang="en-GB" sz="2400" dirty="0"/>
              <a:t>Microsoft Office 365 SharePoint Project site</a:t>
            </a:r>
          </a:p>
          <a:p>
            <a:r>
              <a:rPr lang="en-GB" sz="2800" dirty="0" smtClean="0"/>
              <a:t>Product Backlog to itemise workload - </a:t>
            </a:r>
            <a:r>
              <a:rPr lang="en-GB" sz="2400" dirty="0"/>
              <a:t>Microsoft </a:t>
            </a:r>
            <a:r>
              <a:rPr lang="en-GB" sz="2400" dirty="0" smtClean="0"/>
              <a:t>Visual Studio Team Services </a:t>
            </a:r>
            <a:r>
              <a:rPr lang="en-GB" sz="2400" dirty="0" smtClean="0"/>
              <a:t>(Kanban board)</a:t>
            </a:r>
            <a:endParaRPr lang="en-GB" sz="2400" dirty="0" smtClean="0"/>
          </a:p>
          <a:p>
            <a:r>
              <a:rPr lang="en-GB" sz="2800" dirty="0" smtClean="0"/>
              <a:t>SPRINT </a:t>
            </a:r>
            <a:r>
              <a:rPr lang="en-GB" sz="2800" dirty="0" err="1" smtClean="0"/>
              <a:t>Taskboard</a:t>
            </a:r>
            <a:r>
              <a:rPr lang="en-GB" sz="2800" dirty="0" smtClean="0"/>
              <a:t> to organise tasks </a:t>
            </a:r>
            <a:r>
              <a:rPr lang="en-GB" sz="2400" dirty="0"/>
              <a:t>- Microsoft </a:t>
            </a:r>
            <a:r>
              <a:rPr lang="en-GB" sz="2400" dirty="0" smtClean="0"/>
              <a:t>Visual Studio Team </a:t>
            </a:r>
            <a:r>
              <a:rPr lang="en-GB" sz="2400" dirty="0" smtClean="0"/>
              <a:t>Services (Kanban board)</a:t>
            </a:r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048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40352" y="908720"/>
            <a:ext cx="1482552" cy="35071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Workload Planning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idx="1"/>
          </p:nvPr>
        </p:nvSpPr>
        <p:spPr/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7560840" cy="551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09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2280" y="1268760"/>
            <a:ext cx="1872208" cy="56673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Product </a:t>
            </a:r>
            <a:r>
              <a:rPr lang="en-GB" dirty="0" smtClean="0"/>
              <a:t>Backlog using a Kanban board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6682" r="16682"/>
          <a:stretch>
            <a:fillRect/>
          </a:stretch>
        </p:blipFill>
        <p:spPr>
          <a:xfrm>
            <a:off x="395536" y="404664"/>
            <a:ext cx="6451104" cy="4496791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flipH="1">
            <a:off x="7092280" y="2132856"/>
            <a:ext cx="1872208" cy="3456384"/>
          </a:xfrm>
        </p:spPr>
        <p:txBody>
          <a:bodyPr>
            <a:normAutofit/>
          </a:bodyPr>
          <a:lstStyle/>
          <a:p>
            <a:r>
              <a:rPr lang="en-GB" dirty="0" smtClean="0"/>
              <a:t>Includes </a:t>
            </a:r>
          </a:p>
          <a:p>
            <a:r>
              <a:rPr lang="en-GB" b="1" dirty="0" smtClean="0"/>
              <a:t>EPICS</a:t>
            </a:r>
            <a:r>
              <a:rPr lang="en-GB" dirty="0" smtClean="0"/>
              <a:t> (large) </a:t>
            </a:r>
          </a:p>
          <a:p>
            <a:r>
              <a:rPr lang="en-GB" b="1" dirty="0" smtClean="0"/>
              <a:t>FEATURES</a:t>
            </a:r>
            <a:r>
              <a:rPr lang="en-GB" dirty="0" smtClean="0"/>
              <a:t> (smaller) </a:t>
            </a:r>
          </a:p>
          <a:p>
            <a:r>
              <a:rPr lang="en-GB" b="1" dirty="0" smtClean="0"/>
              <a:t>BACKLOG ITEMS</a:t>
            </a:r>
            <a:r>
              <a:rPr lang="en-GB" dirty="0" smtClean="0"/>
              <a:t> (should be no longer than 1 sprint) </a:t>
            </a:r>
          </a:p>
          <a:p>
            <a:r>
              <a:rPr lang="en-GB" b="1" dirty="0" smtClean="0"/>
              <a:t>TASKS</a:t>
            </a:r>
            <a:r>
              <a:rPr lang="en-GB" dirty="0" smtClean="0"/>
              <a:t> (measured for the </a:t>
            </a:r>
            <a:r>
              <a:rPr lang="en-GB" dirty="0" err="1" smtClean="0"/>
              <a:t>burndown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34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85266" y="1011125"/>
            <a:ext cx="1584176" cy="7920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Sprint </a:t>
            </a:r>
            <a:r>
              <a:rPr lang="en-GB" dirty="0" err="1" smtClean="0"/>
              <a:t>Taskboard</a:t>
            </a:r>
            <a:r>
              <a:rPr lang="en-GB" dirty="0" smtClean="0"/>
              <a:t>, again using our Kanban board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8453" r="18453"/>
          <a:stretch>
            <a:fillRect/>
          </a:stretch>
        </p:blipFill>
        <p:spPr>
          <a:xfrm>
            <a:off x="323850" y="333375"/>
            <a:ext cx="7127875" cy="5183188"/>
          </a:xfrm>
          <a:prstGeom prst="rect">
            <a:avLst/>
          </a:prstGeom>
        </p:spPr>
      </p:pic>
      <p:cxnSp>
        <p:nvCxnSpPr>
          <p:cNvPr id="11" name="Straight Arrow Connector 10"/>
          <p:cNvCxnSpPr/>
          <p:nvPr/>
        </p:nvCxnSpPr>
        <p:spPr>
          <a:xfrm flipH="1" flipV="1">
            <a:off x="1331640" y="1628800"/>
            <a:ext cx="6408712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734236" y="2070974"/>
            <a:ext cx="1080120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Over-arching Backlog Item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 flipH="1" flipV="1">
            <a:off x="2915816" y="3068960"/>
            <a:ext cx="4818420" cy="720080"/>
          </a:xfrm>
          <a:prstGeom prst="straightConnector1">
            <a:avLst/>
          </a:prstGeom>
          <a:ln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2915816" y="3789040"/>
            <a:ext cx="4818420" cy="432048"/>
          </a:xfrm>
          <a:prstGeom prst="straightConnector1">
            <a:avLst/>
          </a:prstGeom>
          <a:ln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734236" y="3573016"/>
            <a:ext cx="1302260" cy="203132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Individual Tasks required to complete the backlog item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>
          <a:xfrm flipH="1" flipV="1">
            <a:off x="5652120" y="1916832"/>
            <a:ext cx="2082116" cy="1872208"/>
          </a:xfrm>
          <a:prstGeom prst="straightConnector1">
            <a:avLst/>
          </a:prstGeom>
          <a:ln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13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712" cy="1143000"/>
          </a:xfrm>
        </p:spPr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1"/>
            <a:ext cx="4042792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Matt Marl</a:t>
            </a:r>
          </a:p>
          <a:p>
            <a:pPr marL="0" indent="0">
              <a:buNone/>
            </a:pPr>
            <a:r>
              <a:rPr lang="en-GB" dirty="0" smtClean="0"/>
              <a:t>Email: m.marl@uwtsd.ac.uk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44017"/>
            <a:ext cx="3600400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70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347</TotalTime>
  <Words>482</Words>
  <Application>Microsoft Office PowerPoint</Application>
  <PresentationFormat>On-screen Show (4:3)</PresentationFormat>
  <Paragraphs>67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AGILE Development &amp; Innovation   Matt Marl Head of Information Systems Information Technology &amp; Systems Unit </vt:lpstr>
      <vt:lpstr>What is Agile?</vt:lpstr>
      <vt:lpstr>Agile Manifesto</vt:lpstr>
      <vt:lpstr>12 principles of the Agile Manifesto 1-6</vt:lpstr>
      <vt:lpstr>12 principles of the Agile Manifesto 7-12</vt:lpstr>
      <vt:lpstr>Why Agile?</vt:lpstr>
      <vt:lpstr>PowerPoint Presentation</vt:lpstr>
      <vt:lpstr>Empirical Process (one example)</vt:lpstr>
      <vt:lpstr>PowerPoint Presentation</vt:lpstr>
      <vt:lpstr>How it works, and our implementation</vt:lpstr>
      <vt:lpstr>PowerPoint Presentation</vt:lpstr>
      <vt:lpstr>UWTSD Practice</vt:lpstr>
      <vt:lpstr>Workload Planning</vt:lpstr>
      <vt:lpstr>Product Backlog using a Kanban board</vt:lpstr>
      <vt:lpstr>Sprint Taskboard, again using our Kanban board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Matthew Marl</cp:lastModifiedBy>
  <cp:revision>44</cp:revision>
  <dcterms:created xsi:type="dcterms:W3CDTF">2015-04-14T15:21:28Z</dcterms:created>
  <dcterms:modified xsi:type="dcterms:W3CDTF">2018-11-14T10:56:58Z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